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714" r:id="rId4"/>
    <p:sldMasterId id="2147483726" r:id="rId5"/>
    <p:sldMasterId id="2147483738" r:id="rId6"/>
    <p:sldMasterId id="2147483763" r:id="rId7"/>
    <p:sldMasterId id="2147483776" r:id="rId8"/>
    <p:sldMasterId id="2147483778" r:id="rId9"/>
  </p:sldMasterIdLst>
  <p:notesMasterIdLst>
    <p:notesMasterId r:id="rId48"/>
  </p:notesMasterIdLst>
  <p:sldIdLst>
    <p:sldId id="295" r:id="rId10"/>
    <p:sldId id="266" r:id="rId11"/>
    <p:sldId id="269" r:id="rId12"/>
    <p:sldId id="270" r:id="rId13"/>
    <p:sldId id="271" r:id="rId14"/>
    <p:sldId id="272" r:id="rId15"/>
    <p:sldId id="260" r:id="rId16"/>
    <p:sldId id="297" r:id="rId17"/>
    <p:sldId id="263" r:id="rId18"/>
    <p:sldId id="264" r:id="rId19"/>
    <p:sldId id="265" r:id="rId20"/>
    <p:sldId id="278" r:id="rId21"/>
    <p:sldId id="279" r:id="rId22"/>
    <p:sldId id="280" r:id="rId23"/>
    <p:sldId id="281" r:id="rId24"/>
    <p:sldId id="287" r:id="rId25"/>
    <p:sldId id="288" r:id="rId26"/>
    <p:sldId id="301" r:id="rId27"/>
    <p:sldId id="302" r:id="rId28"/>
    <p:sldId id="292" r:id="rId29"/>
    <p:sldId id="293" r:id="rId30"/>
    <p:sldId id="267" r:id="rId31"/>
    <p:sldId id="289" r:id="rId32"/>
    <p:sldId id="298" r:id="rId33"/>
    <p:sldId id="261" r:id="rId34"/>
    <p:sldId id="286" r:id="rId35"/>
    <p:sldId id="282" r:id="rId36"/>
    <p:sldId id="283" r:id="rId37"/>
    <p:sldId id="276" r:id="rId38"/>
    <p:sldId id="277" r:id="rId39"/>
    <p:sldId id="294" r:id="rId40"/>
    <p:sldId id="268" r:id="rId41"/>
    <p:sldId id="273" r:id="rId42"/>
    <p:sldId id="284" r:id="rId43"/>
    <p:sldId id="285" r:id="rId44"/>
    <p:sldId id="262" r:id="rId45"/>
    <p:sldId id="300" r:id="rId46"/>
    <p:sldId id="29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5972" autoAdjust="0"/>
  </p:normalViewPr>
  <p:slideViewPr>
    <p:cSldViewPr>
      <p:cViewPr varScale="1">
        <p:scale>
          <a:sx n="78" d="100"/>
          <a:sy n="78" d="100"/>
        </p:scale>
        <p:origin x="108" y="17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7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Fabiola\Desktop\31_marz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435194139838"/>
          <c:y val="3.20880551765566E-2"/>
          <c:w val="0.87406517445688103"/>
          <c:h val="0.70670721953747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'Figura 2'!$I$8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3497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'Figura 2'!$J$7:$M$7</c:f>
              <c:strCache>
                <c:ptCount val="4"/>
                <c:pt idx="0">
                  <c:v>0.1-9.9 </c:v>
                </c:pt>
                <c:pt idx="1">
                  <c:v>10-99.9</c:v>
                </c:pt>
                <c:pt idx="2">
                  <c:v>100-399.9 </c:v>
                </c:pt>
                <c:pt idx="3">
                  <c:v>≥400 </c:v>
                </c:pt>
              </c:strCache>
            </c:strRef>
          </c:cat>
          <c:val>
            <c:numRef>
              <c:f>'Figura 2'!$J$8:$M$8</c:f>
              <c:numCache>
                <c:formatCode>General</c:formatCode>
                <c:ptCount val="4"/>
                <c:pt idx="0">
                  <c:v>14.8</c:v>
                </c:pt>
                <c:pt idx="1">
                  <c:v>17</c:v>
                </c:pt>
                <c:pt idx="2">
                  <c:v>6.4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13-44BD-8440-2D320073C880}"/>
            </c:ext>
          </c:extLst>
        </c:ser>
        <c:ser>
          <c:idx val="1"/>
          <c:order val="1"/>
          <c:tx>
            <c:strRef>
              <c:f>'Figura 2'!$I$9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'Figura 2'!$J$7:$M$7</c:f>
              <c:strCache>
                <c:ptCount val="4"/>
                <c:pt idx="0">
                  <c:v>0.1-9.9 </c:v>
                </c:pt>
                <c:pt idx="1">
                  <c:v>10-99.9</c:v>
                </c:pt>
                <c:pt idx="2">
                  <c:v>100-399.9 </c:v>
                </c:pt>
                <c:pt idx="3">
                  <c:v>≥400 </c:v>
                </c:pt>
              </c:strCache>
            </c:strRef>
          </c:cat>
          <c:val>
            <c:numRef>
              <c:f>'Figura 2'!$J$9:$M$9</c:f>
              <c:numCache>
                <c:formatCode>General</c:formatCode>
                <c:ptCount val="4"/>
                <c:pt idx="0">
                  <c:v>4</c:v>
                </c:pt>
                <c:pt idx="1">
                  <c:v>6.3</c:v>
                </c:pt>
                <c:pt idx="2">
                  <c:v>1.9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13-44BD-8440-2D320073C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892256"/>
        <c:axId val="113892816"/>
      </c:barChart>
      <c:catAx>
        <c:axId val="113892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Unidades Agatston</a:t>
                </a:r>
              </a:p>
            </c:rich>
          </c:tx>
          <c:layout>
            <c:manualLayout>
              <c:xMode val="edge"/>
              <c:yMode val="edge"/>
              <c:x val="0.39590544871794903"/>
              <c:y val="0.836880600358423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3892816"/>
        <c:crosses val="autoZero"/>
        <c:auto val="1"/>
        <c:lblAlgn val="ctr"/>
        <c:lblOffset val="100"/>
        <c:noMultiLvlLbl val="0"/>
      </c:catAx>
      <c:valAx>
        <c:axId val="113892816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2000" dirty="0"/>
                  <a:t>Prevalencia (%)</a:t>
                </a:r>
              </a:p>
            </c:rich>
          </c:tx>
          <c:layout>
            <c:manualLayout>
              <c:xMode val="edge"/>
              <c:yMode val="edge"/>
              <c:x val="9.2100694444444409E-3"/>
              <c:y val="0.253192652329749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3892256"/>
        <c:crosses val="autoZero"/>
        <c:crossBetween val="between"/>
        <c:majorUnit val="5"/>
      </c:valAx>
      <c:spPr>
        <a:solidFill>
          <a:srgbClr val="FFFFFF">
            <a:lumMod val="85000"/>
          </a:srgb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934263593353398"/>
          <c:y val="0.117062485888665"/>
          <c:w val="0.20772705024389301"/>
          <c:h val="0.17786531783206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400"/>
      </a:pPr>
      <a:endParaRPr lang="es-MX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 smtClean="0"/>
              <a:t>Diabetes mellitus</a:t>
            </a:r>
            <a:endParaRPr lang="es-MX" dirty="0"/>
          </a:p>
        </c:rich>
      </c:tx>
      <c:layout/>
      <c:overlay val="0"/>
    </c:title>
    <c:autoTitleDeleted val="0"/>
    <c:view3D>
      <c:rotX val="0"/>
      <c:hPercent val="62"/>
      <c:rotY val="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69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Mujeres (n = 398)</c:v>
                </c:pt>
                <c:pt idx="1">
                  <c:v>Hombres (n = 367)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</c:v>
                </c:pt>
                <c:pt idx="1">
                  <c:v>2.7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SM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45000">
                  <a:srgbClr val="FF0000"/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  <a:ln w="1269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Mujeres (n = 398)</c:v>
                </c:pt>
                <c:pt idx="1">
                  <c:v>Hombres (n = 367)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16.7</c:v>
                </c:pt>
                <c:pt idx="1">
                  <c:v>16.899999999999999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SM + HG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 w="1269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Mujeres (n = 398)</c:v>
                </c:pt>
                <c:pt idx="1">
                  <c:v>Hombres (n = 367)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18.8</c:v>
                </c:pt>
                <c:pt idx="1">
                  <c:v>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167458832"/>
        <c:axId val="167459392"/>
        <c:axId val="0"/>
      </c:bar3DChart>
      <c:catAx>
        <c:axId val="16745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5870">
            <a:solidFill>
              <a:schemeClr val="bg1"/>
            </a:solidFill>
          </a:ln>
        </c:spPr>
        <c:txPr>
          <a:bodyPr rot="0" vert="horz"/>
          <a:lstStyle/>
          <a:p>
            <a:pPr>
              <a:defRPr lang="es-ES_tradnl"/>
            </a:pPr>
            <a:endParaRPr lang="es-MX"/>
          </a:p>
        </c:txPr>
        <c:crossAx val="167459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459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MX" dirty="0" smtClean="0"/>
                  <a:t>Prevalencia (%)</a:t>
                </a:r>
                <a:endParaRPr lang="es-MX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lang="es-ES_tradnl"/>
            </a:pPr>
            <a:endParaRPr lang="es-MX"/>
          </a:p>
        </c:txPr>
        <c:crossAx val="167458832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_tradnl"/>
            </a:pPr>
            <a:r>
              <a:rPr lang="es-ES_tradnl" dirty="0" smtClean="0"/>
              <a:t>Calcio arterial</a:t>
            </a:r>
            <a:r>
              <a:rPr lang="es-ES_tradnl" baseline="0" dirty="0" smtClean="0"/>
              <a:t> coronario</a:t>
            </a:r>
            <a:endParaRPr lang="es-ES_tradnl" dirty="0"/>
          </a:p>
        </c:rich>
      </c:tx>
      <c:layout>
        <c:manualLayout>
          <c:xMode val="edge"/>
          <c:yMode val="edge"/>
          <c:x val="0.26182824221440398"/>
          <c:y val="0"/>
        </c:manualLayout>
      </c:layout>
      <c:overlay val="0"/>
      <c:spPr>
        <a:noFill/>
        <a:ln w="25392">
          <a:noFill/>
        </a:ln>
      </c:spPr>
    </c:title>
    <c:autoTitleDeleted val="0"/>
    <c:view3D>
      <c:rotX val="0"/>
      <c:hPercent val="62"/>
      <c:rotY val="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1770006021975"/>
          <c:y val="0.11630939575176"/>
          <c:w val="0.87831858407079599"/>
          <c:h val="0.665730337078655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69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Mujeres(n = 398)</c:v>
                </c:pt>
                <c:pt idx="1">
                  <c:v>Hombres (n = 367)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10.7</c:v>
                </c:pt>
                <c:pt idx="1">
                  <c:v>43.5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MS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45000">
                  <a:srgbClr val="FF0000"/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  <a:ln w="1269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Mujeres(n = 398)</c:v>
                </c:pt>
                <c:pt idx="1">
                  <c:v>Hombres (n = 367)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19</c:v>
                </c:pt>
                <c:pt idx="1">
                  <c:v>46.1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MS + FL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 w="1269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Mujeres(n = 398)</c:v>
                </c:pt>
                <c:pt idx="1">
                  <c:v>Hombres (n = 367)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23.2</c:v>
                </c:pt>
                <c:pt idx="1">
                  <c:v>51.1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8604592"/>
        <c:axId val="168605152"/>
        <c:axId val="0"/>
      </c:bar3DChart>
      <c:catAx>
        <c:axId val="16860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5870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lang="es-ES_tradnl"/>
            </a:pPr>
            <a:endParaRPr lang="es-MX"/>
          </a:p>
        </c:txPr>
        <c:crossAx val="168605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6051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MX"/>
                  <a:t>Prevalencia (%)</a:t>
                </a:r>
              </a:p>
            </c:rich>
          </c:tx>
          <c:layout>
            <c:manualLayout>
              <c:xMode val="edge"/>
              <c:yMode val="edge"/>
              <c:x val="2.2123564341691299E-3"/>
              <c:y val="0.33988762384431698"/>
            </c:manualLayout>
          </c:layout>
          <c:overlay val="0"/>
          <c:spPr>
            <a:noFill/>
            <a:ln w="253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lang="es-ES_tradnl"/>
            </a:pPr>
            <a:endParaRPr lang="es-MX"/>
          </a:p>
        </c:txPr>
        <c:crossAx val="168604592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369094488188994E-2"/>
          <c:y val="0.11063796716933599"/>
          <c:w val="0.89715239501312305"/>
          <c:h val="0.5656098873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Sin HG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3730">
                <a:noFill/>
              </a:ln>
            </c:spPr>
            <c:txPr>
              <a:bodyPr/>
              <a:lstStyle/>
              <a:p>
                <a:pPr>
                  <a:defRPr lang="es-ES" sz="1308">
                    <a:solidFill>
                      <a:srgbClr val="FFFFFF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trabajo</c:v>
                </c:pt>
                <c:pt idx="1">
                  <c:v>En deporte</c:v>
                </c:pt>
                <c:pt idx="2">
                  <c:v>En tiempo libre</c:v>
                </c:pt>
                <c:pt idx="3">
                  <c:v>Total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2.83</c:v>
                </c:pt>
                <c:pt idx="1">
                  <c:v>2.38</c:v>
                </c:pt>
                <c:pt idx="2">
                  <c:v>2.72</c:v>
                </c:pt>
                <c:pt idx="3">
                  <c:v>7.95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 HG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 w="23730">
                <a:noFill/>
              </a:ln>
            </c:spPr>
            <c:txPr>
              <a:bodyPr/>
              <a:lstStyle/>
              <a:p>
                <a:pPr>
                  <a:defRPr lang="es-ES" sz="1308">
                    <a:solidFill>
                      <a:srgbClr val="FFFFFF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trabajo</c:v>
                </c:pt>
                <c:pt idx="1">
                  <c:v>En deporte</c:v>
                </c:pt>
                <c:pt idx="2">
                  <c:v>En tiempo libre</c:v>
                </c:pt>
                <c:pt idx="3">
                  <c:v>Total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2.77</c:v>
                </c:pt>
                <c:pt idx="1">
                  <c:v>2.35</c:v>
                </c:pt>
                <c:pt idx="2">
                  <c:v>2.58</c:v>
                </c:pt>
                <c:pt idx="3">
                  <c:v>7.71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607952"/>
        <c:axId val="168608512"/>
      </c:barChart>
      <c:catAx>
        <c:axId val="16860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>
                <a:solidFill>
                  <a:srgbClr val="FFFFFF"/>
                </a:solidFill>
              </a:defRPr>
            </a:pPr>
            <a:endParaRPr lang="es-MX"/>
          </a:p>
        </c:txPr>
        <c:crossAx val="168608512"/>
        <c:crosses val="autoZero"/>
        <c:auto val="1"/>
        <c:lblAlgn val="ctr"/>
        <c:lblOffset val="100"/>
        <c:noMultiLvlLbl val="0"/>
      </c:catAx>
      <c:valAx>
        <c:axId val="168608512"/>
        <c:scaling>
          <c:orientation val="minMax"/>
          <c:max val="8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>
                <a:solidFill>
                  <a:srgbClr val="FFFFFF"/>
                </a:solidFill>
              </a:defRPr>
            </a:pPr>
            <a:endParaRPr lang="es-MX"/>
          </a:p>
        </c:txPr>
        <c:crossAx val="168607952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9.7151451293463406E-2"/>
          <c:y val="0"/>
          <c:w val="0.16359083099065699"/>
          <c:h val="0.23103003527273999"/>
        </c:manualLayout>
      </c:layout>
      <c:overlay val="0"/>
      <c:txPr>
        <a:bodyPr/>
        <a:lstStyle/>
        <a:p>
          <a:pPr>
            <a:defRPr lang="es-ES">
              <a:solidFill>
                <a:srgbClr val="FFFFFF"/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682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439207609411"/>
          <c:y val="4.1358755837165001E-2"/>
          <c:w val="0.78492392731627403"/>
          <c:h val="0.80290549959346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'figura 1'!$I$9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3497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'figura 1'!$J$8:$N$8</c:f>
              <c:strCache>
                <c:ptCount val="5"/>
                <c:pt idx="0">
                  <c:v>TOTAL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65-74</c:v>
                </c:pt>
              </c:strCache>
            </c:strRef>
          </c:cat>
          <c:val>
            <c:numRef>
              <c:f>'figura 1'!$J$9:$N$9</c:f>
              <c:numCache>
                <c:formatCode>General</c:formatCode>
                <c:ptCount val="5"/>
                <c:pt idx="0">
                  <c:v>40</c:v>
                </c:pt>
                <c:pt idx="1">
                  <c:v>14</c:v>
                </c:pt>
                <c:pt idx="2">
                  <c:v>31</c:v>
                </c:pt>
                <c:pt idx="3">
                  <c:v>54</c:v>
                </c:pt>
                <c:pt idx="4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C7-438A-8EBF-30B1C70639EB}"/>
            </c:ext>
          </c:extLst>
        </c:ser>
        <c:ser>
          <c:idx val="1"/>
          <c:order val="1"/>
          <c:tx>
            <c:strRef>
              <c:f>'figura 1'!$I$10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4.155533662958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BC7-438A-8EBF-30B1C70639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'figura 1'!$J$8:$N$8</c:f>
              <c:strCache>
                <c:ptCount val="5"/>
                <c:pt idx="0">
                  <c:v>TOTAL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65-74</c:v>
                </c:pt>
              </c:strCache>
            </c:strRef>
          </c:cat>
          <c:val>
            <c:numRef>
              <c:f>'figura 1'!$J$10:$N$10</c:f>
              <c:numCache>
                <c:formatCode>General</c:formatCode>
                <c:ptCount val="5"/>
                <c:pt idx="0">
                  <c:v>13</c:v>
                </c:pt>
                <c:pt idx="1">
                  <c:v>3</c:v>
                </c:pt>
                <c:pt idx="2">
                  <c:v>5</c:v>
                </c:pt>
                <c:pt idx="3">
                  <c:v>21</c:v>
                </c:pt>
                <c:pt idx="4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C7-438A-8EBF-30B1C7063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68612432"/>
        <c:axId val="168612992"/>
      </c:barChart>
      <c:lineChart>
        <c:grouping val="standard"/>
        <c:varyColors val="0"/>
        <c:ser>
          <c:idx val="2"/>
          <c:order val="2"/>
          <c:tx>
            <c:strRef>
              <c:f>'figura 1'!$I$11</c:f>
              <c:strCache>
                <c:ptCount val="1"/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none"/>
          </c:marker>
          <c:cat>
            <c:strRef>
              <c:f>'figura 1'!$J$8:$N$8</c:f>
              <c:strCache>
                <c:ptCount val="5"/>
                <c:pt idx="0">
                  <c:v>TOTAL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65-74</c:v>
                </c:pt>
              </c:strCache>
            </c:strRef>
          </c:cat>
          <c:val>
            <c:numRef>
              <c:f>'figura 1'!$J$11:$N$11</c:f>
              <c:numCache>
                <c:formatCode>General</c:formatCode>
                <c:ptCount val="5"/>
                <c:pt idx="1">
                  <c:v>3.48</c:v>
                </c:pt>
                <c:pt idx="2">
                  <c:v>13.26</c:v>
                </c:pt>
                <c:pt idx="3">
                  <c:v>55.8</c:v>
                </c:pt>
                <c:pt idx="4">
                  <c:v>168.3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BC7-438A-8EBF-30B1C70639EB}"/>
            </c:ext>
          </c:extLst>
        </c:ser>
        <c:ser>
          <c:idx val="3"/>
          <c:order val="3"/>
          <c:tx>
            <c:strRef>
              <c:f>'figura 1'!$I$12</c:f>
              <c:strCache>
                <c:ptCount val="1"/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none"/>
          </c:marker>
          <c:cat>
            <c:strRef>
              <c:f>'figura 1'!$J$8:$N$8</c:f>
              <c:strCache>
                <c:ptCount val="5"/>
                <c:pt idx="0">
                  <c:v>TOTAL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65-74</c:v>
                </c:pt>
              </c:strCache>
            </c:strRef>
          </c:cat>
          <c:val>
            <c:numRef>
              <c:f>'figura 1'!$J$12:$N$12</c:f>
              <c:numCache>
                <c:formatCode>General</c:formatCode>
                <c:ptCount val="5"/>
                <c:pt idx="1">
                  <c:v>0.68</c:v>
                </c:pt>
                <c:pt idx="2">
                  <c:v>2.8</c:v>
                </c:pt>
                <c:pt idx="3" formatCode="0.0">
                  <c:v>22.85</c:v>
                </c:pt>
                <c:pt idx="4">
                  <c:v>82.4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BC7-438A-8EBF-30B1C7063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614112"/>
        <c:axId val="168613552"/>
      </c:lineChart>
      <c:catAx>
        <c:axId val="168612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 dirty="0"/>
                  <a:t>Edad (años)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8612992"/>
        <c:crosses val="autoZero"/>
        <c:auto val="1"/>
        <c:lblAlgn val="ctr"/>
        <c:lblOffset val="100"/>
        <c:noMultiLvlLbl val="0"/>
      </c:catAx>
      <c:valAx>
        <c:axId val="168612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2000"/>
                  <a:t>Prevalencia</a:t>
                </a:r>
                <a:r>
                  <a:rPr lang="es-ES" sz="2000" baseline="0"/>
                  <a:t> (%)</a:t>
                </a:r>
                <a:endParaRPr lang="es-ES" sz="2000"/>
              </a:p>
            </c:rich>
          </c:tx>
          <c:layout>
            <c:manualLayout>
              <c:xMode val="edge"/>
              <c:yMode val="edge"/>
              <c:x val="6.9892431695282604E-3"/>
              <c:y val="0.320345677625974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8612432"/>
        <c:crosses val="autoZero"/>
        <c:crossBetween val="between"/>
      </c:valAx>
      <c:valAx>
        <c:axId val="168613552"/>
        <c:scaling>
          <c:orientation val="minMax"/>
          <c:max val="180"/>
        </c:scaling>
        <c:delete val="0"/>
        <c:axPos val="r"/>
        <c:numFmt formatCode="General" sourceLinked="1"/>
        <c:majorTickMark val="in"/>
        <c:minorTickMark val="cross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" spcFirstLastPara="1" vertOverflow="ellipsis" wrap="square" anchor="b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8614112"/>
        <c:crosses val="max"/>
        <c:crossBetween val="between"/>
        <c:majorUnit val="30"/>
        <c:minorUnit val="5"/>
      </c:valAx>
      <c:catAx>
        <c:axId val="168614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8613552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16502947322092"/>
          <c:y val="4.9990189262125E-2"/>
          <c:w val="0.15148770863066499"/>
          <c:h val="0.1685870028778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E7820-D06D-4A36-B3BF-F0290AA8D3FE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90BF1FD8-60F8-470E-9A7A-44F3725FC0D4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000" dirty="0" smtClean="0"/>
            <a:t>Ácido úrico elevado</a:t>
          </a:r>
          <a:endParaRPr lang="es-MX" sz="3000" dirty="0"/>
        </a:p>
      </dgm:t>
    </dgm:pt>
    <dgm:pt modelId="{14462944-EFB1-4374-ADED-054D8C502477}" type="parTrans" cxnId="{F9EDD3B1-031E-422E-9153-B7E600B2F22B}">
      <dgm:prSet/>
      <dgm:spPr/>
      <dgm:t>
        <a:bodyPr/>
        <a:lstStyle/>
        <a:p>
          <a:endParaRPr lang="es-MX" sz="3000"/>
        </a:p>
      </dgm:t>
    </dgm:pt>
    <dgm:pt modelId="{2E79CF26-E0FC-4C42-AF7E-5D3CECF805EC}" type="sibTrans" cxnId="{F9EDD3B1-031E-422E-9153-B7E600B2F22B}">
      <dgm:prSet/>
      <dgm:spPr/>
      <dgm:t>
        <a:bodyPr/>
        <a:lstStyle/>
        <a:p>
          <a:endParaRPr lang="es-MX" sz="3000"/>
        </a:p>
      </dgm:t>
    </dgm:pt>
    <dgm:pt modelId="{78C9B34E-C4D0-41B4-95F1-40E43C5A565E}">
      <dgm:prSet phldrT="[Texto]" custT="1"/>
      <dgm:spPr/>
      <dgm:t>
        <a:bodyPr/>
        <a:lstStyle/>
        <a:p>
          <a:r>
            <a:rPr lang="es-MX" sz="3000" dirty="0" smtClean="0"/>
            <a:t>Deficiencia de magnesio</a:t>
          </a:r>
          <a:endParaRPr lang="es-MX" sz="3000" dirty="0"/>
        </a:p>
      </dgm:t>
    </dgm:pt>
    <dgm:pt modelId="{A6766F6C-D765-4BFB-AEF3-11E0D1701363}" type="parTrans" cxnId="{95389B9D-4DE3-4B55-9F22-BF79B1052FBF}">
      <dgm:prSet/>
      <dgm:spPr/>
      <dgm:t>
        <a:bodyPr/>
        <a:lstStyle/>
        <a:p>
          <a:endParaRPr lang="es-MX" sz="3000"/>
        </a:p>
      </dgm:t>
    </dgm:pt>
    <dgm:pt modelId="{0E5E4B38-9179-4818-A716-B85FC5E7AE5C}" type="sibTrans" cxnId="{95389B9D-4DE3-4B55-9F22-BF79B1052FBF}">
      <dgm:prSet/>
      <dgm:spPr/>
      <dgm:t>
        <a:bodyPr/>
        <a:lstStyle/>
        <a:p>
          <a:endParaRPr lang="es-MX" sz="3000"/>
        </a:p>
      </dgm:t>
    </dgm:pt>
    <dgm:pt modelId="{053D02D1-620F-4861-B9B7-F94D7588B50E}">
      <dgm:prSet phldrT="[Texto]" custT="1"/>
      <dgm:spPr/>
      <dgm:t>
        <a:bodyPr/>
        <a:lstStyle/>
        <a:p>
          <a:r>
            <a:rPr lang="es-MX" sz="3000" dirty="0" smtClean="0"/>
            <a:t>Microalbuminuria</a:t>
          </a:r>
          <a:endParaRPr lang="es-MX" sz="3000" dirty="0"/>
        </a:p>
      </dgm:t>
    </dgm:pt>
    <dgm:pt modelId="{9FCE7BA8-1725-4644-8EC3-06DD67F5EBA9}" type="parTrans" cxnId="{D47C5903-0C43-4D9F-AD13-F8F31A47D17F}">
      <dgm:prSet/>
      <dgm:spPr/>
      <dgm:t>
        <a:bodyPr/>
        <a:lstStyle/>
        <a:p>
          <a:endParaRPr lang="es-MX" sz="3000"/>
        </a:p>
      </dgm:t>
    </dgm:pt>
    <dgm:pt modelId="{A4D061E5-0E24-4702-B256-A6B3343E5C20}" type="sibTrans" cxnId="{D47C5903-0C43-4D9F-AD13-F8F31A47D17F}">
      <dgm:prSet/>
      <dgm:spPr/>
      <dgm:t>
        <a:bodyPr/>
        <a:lstStyle/>
        <a:p>
          <a:endParaRPr lang="es-MX" sz="3000"/>
        </a:p>
      </dgm:t>
    </dgm:pt>
    <dgm:pt modelId="{053F27F6-FF0D-4E23-81E7-8DD7A13703E2}" type="pres">
      <dgm:prSet presAssocID="{9EAE7820-D06D-4A36-B3BF-F0290AA8D3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993C02-B8C4-42EB-86DA-BB76691BA707}" type="pres">
      <dgm:prSet presAssocID="{90BF1FD8-60F8-470E-9A7A-44F3725FC0D4}" presName="linNode" presStyleCnt="0"/>
      <dgm:spPr/>
    </dgm:pt>
    <dgm:pt modelId="{2C7E1540-5424-49D4-9467-FA5BFD4A532E}" type="pres">
      <dgm:prSet presAssocID="{90BF1FD8-60F8-470E-9A7A-44F3725FC0D4}" presName="parentText" presStyleLbl="node1" presStyleIdx="0" presStyleCnt="3" custScaleX="144197" custLinFactNeighborX="143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E9B7A5-6E4E-4CA7-8B60-9B49A7E0BE1F}" type="pres">
      <dgm:prSet presAssocID="{2E79CF26-E0FC-4C42-AF7E-5D3CECF805EC}" presName="sp" presStyleCnt="0"/>
      <dgm:spPr/>
    </dgm:pt>
    <dgm:pt modelId="{7122025E-7B8B-4AC5-AF89-AE9B903E7674}" type="pres">
      <dgm:prSet presAssocID="{78C9B34E-C4D0-41B4-95F1-40E43C5A565E}" presName="linNode" presStyleCnt="0"/>
      <dgm:spPr/>
    </dgm:pt>
    <dgm:pt modelId="{63E05F3C-9285-4538-A59A-DE4478AC78F4}" type="pres">
      <dgm:prSet presAssocID="{78C9B34E-C4D0-41B4-95F1-40E43C5A565E}" presName="parentText" presStyleLbl="node1" presStyleIdx="1" presStyleCnt="3" custScaleX="14619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592526-F86F-409E-A447-C2ADDED32C83}" type="pres">
      <dgm:prSet presAssocID="{0E5E4B38-9179-4818-A716-B85FC5E7AE5C}" presName="sp" presStyleCnt="0"/>
      <dgm:spPr/>
    </dgm:pt>
    <dgm:pt modelId="{F51FF8D8-A08D-475A-A41E-4902B9578BCE}" type="pres">
      <dgm:prSet presAssocID="{053D02D1-620F-4861-B9B7-F94D7588B50E}" presName="linNode" presStyleCnt="0"/>
      <dgm:spPr/>
    </dgm:pt>
    <dgm:pt modelId="{5F5A516B-DB56-4279-8C71-F9A0694BA40E}" type="pres">
      <dgm:prSet presAssocID="{053D02D1-620F-4861-B9B7-F94D7588B50E}" presName="parentText" presStyleLbl="node1" presStyleIdx="2" presStyleCnt="3" custScaleX="14619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47C5903-0C43-4D9F-AD13-F8F31A47D17F}" srcId="{9EAE7820-D06D-4A36-B3BF-F0290AA8D3FE}" destId="{053D02D1-620F-4861-B9B7-F94D7588B50E}" srcOrd="2" destOrd="0" parTransId="{9FCE7BA8-1725-4644-8EC3-06DD67F5EBA9}" sibTransId="{A4D061E5-0E24-4702-B256-A6B3343E5C20}"/>
    <dgm:cxn modelId="{F9EDD3B1-031E-422E-9153-B7E600B2F22B}" srcId="{9EAE7820-D06D-4A36-B3BF-F0290AA8D3FE}" destId="{90BF1FD8-60F8-470E-9A7A-44F3725FC0D4}" srcOrd="0" destOrd="0" parTransId="{14462944-EFB1-4374-ADED-054D8C502477}" sibTransId="{2E79CF26-E0FC-4C42-AF7E-5D3CECF805EC}"/>
    <dgm:cxn modelId="{11AB17E8-2A22-4479-9D02-FC14B74D2667}" type="presOf" srcId="{78C9B34E-C4D0-41B4-95F1-40E43C5A565E}" destId="{63E05F3C-9285-4538-A59A-DE4478AC78F4}" srcOrd="0" destOrd="0" presId="urn:microsoft.com/office/officeart/2005/8/layout/vList5"/>
    <dgm:cxn modelId="{6AA9430A-9440-4DD0-AD0E-B9FCE39CC30D}" type="presOf" srcId="{90BF1FD8-60F8-470E-9A7A-44F3725FC0D4}" destId="{2C7E1540-5424-49D4-9467-FA5BFD4A532E}" srcOrd="0" destOrd="0" presId="urn:microsoft.com/office/officeart/2005/8/layout/vList5"/>
    <dgm:cxn modelId="{95389B9D-4DE3-4B55-9F22-BF79B1052FBF}" srcId="{9EAE7820-D06D-4A36-B3BF-F0290AA8D3FE}" destId="{78C9B34E-C4D0-41B4-95F1-40E43C5A565E}" srcOrd="1" destOrd="0" parTransId="{A6766F6C-D765-4BFB-AEF3-11E0D1701363}" sibTransId="{0E5E4B38-9179-4818-A716-B85FC5E7AE5C}"/>
    <dgm:cxn modelId="{B8DB7BED-2F59-4F71-947F-439CB8ECB40C}" type="presOf" srcId="{053D02D1-620F-4861-B9B7-F94D7588B50E}" destId="{5F5A516B-DB56-4279-8C71-F9A0694BA40E}" srcOrd="0" destOrd="0" presId="urn:microsoft.com/office/officeart/2005/8/layout/vList5"/>
    <dgm:cxn modelId="{3F02C8A3-6153-47A8-9D16-9CD625381771}" type="presOf" srcId="{9EAE7820-D06D-4A36-B3BF-F0290AA8D3FE}" destId="{053F27F6-FF0D-4E23-81E7-8DD7A13703E2}" srcOrd="0" destOrd="0" presId="urn:microsoft.com/office/officeart/2005/8/layout/vList5"/>
    <dgm:cxn modelId="{C7797B9B-85C1-4433-BD07-995BB16034EC}" type="presParOf" srcId="{053F27F6-FF0D-4E23-81E7-8DD7A13703E2}" destId="{60993C02-B8C4-42EB-86DA-BB76691BA707}" srcOrd="0" destOrd="0" presId="urn:microsoft.com/office/officeart/2005/8/layout/vList5"/>
    <dgm:cxn modelId="{5771E206-F79B-49C4-B463-214F0ACDA2A5}" type="presParOf" srcId="{60993C02-B8C4-42EB-86DA-BB76691BA707}" destId="{2C7E1540-5424-49D4-9467-FA5BFD4A532E}" srcOrd="0" destOrd="0" presId="urn:microsoft.com/office/officeart/2005/8/layout/vList5"/>
    <dgm:cxn modelId="{05DF7336-40A3-408E-8DDD-F3A4E2CEF32F}" type="presParOf" srcId="{053F27F6-FF0D-4E23-81E7-8DD7A13703E2}" destId="{96E9B7A5-6E4E-4CA7-8B60-9B49A7E0BE1F}" srcOrd="1" destOrd="0" presId="urn:microsoft.com/office/officeart/2005/8/layout/vList5"/>
    <dgm:cxn modelId="{51D62650-15A4-4AF8-A7A9-6D5D3A6694EF}" type="presParOf" srcId="{053F27F6-FF0D-4E23-81E7-8DD7A13703E2}" destId="{7122025E-7B8B-4AC5-AF89-AE9B903E7674}" srcOrd="2" destOrd="0" presId="urn:microsoft.com/office/officeart/2005/8/layout/vList5"/>
    <dgm:cxn modelId="{F453C232-8834-4C8C-AC23-48B12F30999E}" type="presParOf" srcId="{7122025E-7B8B-4AC5-AF89-AE9B903E7674}" destId="{63E05F3C-9285-4538-A59A-DE4478AC78F4}" srcOrd="0" destOrd="0" presId="urn:microsoft.com/office/officeart/2005/8/layout/vList5"/>
    <dgm:cxn modelId="{F1227D6C-EDB4-4DDE-A638-FFC3C963CE82}" type="presParOf" srcId="{053F27F6-FF0D-4E23-81E7-8DD7A13703E2}" destId="{EA592526-F86F-409E-A447-C2ADDED32C83}" srcOrd="3" destOrd="0" presId="urn:microsoft.com/office/officeart/2005/8/layout/vList5"/>
    <dgm:cxn modelId="{125C6292-0A17-4E46-8585-DE2586C710EE}" type="presParOf" srcId="{053F27F6-FF0D-4E23-81E7-8DD7A13703E2}" destId="{F51FF8D8-A08D-475A-A41E-4902B9578BCE}" srcOrd="4" destOrd="0" presId="urn:microsoft.com/office/officeart/2005/8/layout/vList5"/>
    <dgm:cxn modelId="{237DC617-ABB2-4607-A6AF-7F2625E658CF}" type="presParOf" srcId="{F51FF8D8-A08D-475A-A41E-4902B9578BCE}" destId="{5F5A516B-DB56-4279-8C71-F9A0694BA4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3B2EE-FBFA-4C46-8417-7BEA1F04ECB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7409BA8-57EE-485F-8D6F-7305BB832D66}">
      <dgm:prSet phldrT="[Texto]" custT="1"/>
      <dgm:spPr>
        <a:xfrm>
          <a:off x="4243689" y="3111024"/>
          <a:ext cx="2169979" cy="2169979"/>
        </a:xfrm>
        <a:prstGeom prst="ellipse">
          <a:avLst/>
        </a:prstGeom>
      </dgm:spPr>
      <dgm:t>
        <a:bodyPr/>
        <a:lstStyle/>
        <a:p>
          <a:r>
            <a:rPr lang="es-MX" sz="44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Hígado graso</a:t>
          </a:r>
          <a:endParaRPr lang="es-MX" sz="44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ED49C003-6DC6-4183-99DD-A57896B6C9C1}" type="parTrans" cxnId="{D17C4BBB-948D-44A9-9275-C8C3554C25E9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4EA5FDC3-B5AC-487B-95B9-02AB1027F270}" type="sibTrans" cxnId="{D17C4BBB-948D-44A9-9275-C8C3554C25E9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2D8AB2DD-B194-4F4A-853C-96F75C3DA59F}">
      <dgm:prSet phldrT="[Texto]" custT="1"/>
      <dgm:spPr>
        <a:xfrm>
          <a:off x="4677685" y="8282"/>
          <a:ext cx="1301987" cy="130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3800" b="1" smtClean="0">
              <a:solidFill>
                <a:schemeClr val="bg1"/>
              </a:solidFill>
              <a:latin typeface="Calibri"/>
              <a:ea typeface="+mn-ea"/>
              <a:cs typeface="+mn-cs"/>
            </a:rPr>
            <a:t>Cintura</a:t>
          </a:r>
          <a:endParaRPr lang="es-MX" sz="3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6B0E7D46-CDD3-4894-B2DA-315703771F1E}" type="parTrans" cxnId="{63AC8700-A884-4C4E-93ED-C67DF33E1CAF}">
      <dgm:prSet custT="1"/>
      <dgm:spPr>
        <a:xfrm rot="16200000">
          <a:off x="4851479" y="1868762"/>
          <a:ext cx="954399" cy="737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 sz="1800" b="1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4BE5894A-51A9-46C8-BFEC-1A1A614A0459}" type="sibTrans" cxnId="{63AC8700-A884-4C4E-93ED-C67DF33E1CAF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269915B6-C980-43A5-B9C2-C91F828C189F}">
      <dgm:prSet phldrT="[Texto]" custT="1"/>
      <dgm:spPr>
        <a:xfrm>
          <a:off x="6321289" y="413394"/>
          <a:ext cx="1301987" cy="130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3800" b="1" smtClean="0">
              <a:solidFill>
                <a:schemeClr val="bg1"/>
              </a:solidFill>
              <a:latin typeface="Calibri"/>
              <a:ea typeface="+mn-ea"/>
              <a:cs typeface="+mn-cs"/>
            </a:rPr>
            <a:t>GAV</a:t>
          </a:r>
          <a:endParaRPr lang="es-MX" sz="3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71B1FE18-EAD5-4DC5-BD2A-D94AE11EA89D}" type="parTrans" cxnId="{1B00F6EE-3589-4847-8D88-7EE7A88E40A4}">
      <dgm:prSet custT="1"/>
      <dgm:spPr>
        <a:xfrm rot="17861538">
          <a:off x="5761572" y="2093080"/>
          <a:ext cx="954399" cy="737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 sz="1800" b="1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325F2E44-DC38-448C-87E1-317FC35EC4FA}" type="sibTrans" cxnId="{1B00F6EE-3589-4847-8D88-7EE7A88E40A4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9586180C-A4DE-4601-BDC4-7C3938516D1B}">
      <dgm:prSet phldrT="[Texto]" custT="1"/>
      <dgm:spPr>
        <a:xfrm>
          <a:off x="7588363" y="1535924"/>
          <a:ext cx="1301987" cy="130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3800" b="1" smtClean="0">
              <a:solidFill>
                <a:schemeClr val="bg1"/>
              </a:solidFill>
              <a:latin typeface="Calibri"/>
              <a:ea typeface="+mn-ea"/>
              <a:cs typeface="+mn-cs"/>
            </a:rPr>
            <a:t>TAS</a:t>
          </a:r>
          <a:endParaRPr lang="es-MX" sz="3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68FB231B-8D6E-4614-89DB-70F9806AD851}" type="parTrans" cxnId="{2C39DBCD-3FFC-4BFD-8616-A5A5A2B800C4}">
      <dgm:prSet custT="1"/>
      <dgm:spPr>
        <a:xfrm rot="19523077">
          <a:off x="6463174" y="2714645"/>
          <a:ext cx="954399" cy="737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 sz="1800" b="1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30CCAF9-6627-404A-815D-BC25B5754570}" type="sibTrans" cxnId="{2C39DBCD-3FFC-4BFD-8616-A5A5A2B800C4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4A0C867C-A053-46F9-9186-9AE60B8C1F9D}">
      <dgm:prSet phldrT="[Texto]" custT="1"/>
      <dgm:spPr>
        <a:xfrm>
          <a:off x="8188636" y="3118713"/>
          <a:ext cx="1301987" cy="130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3800" b="1" smtClean="0">
              <a:solidFill>
                <a:schemeClr val="bg1"/>
              </a:solidFill>
              <a:latin typeface="Calibri"/>
              <a:ea typeface="+mn-ea"/>
              <a:cs typeface="+mn-cs"/>
            </a:rPr>
            <a:t>TAD</a:t>
          </a:r>
          <a:endParaRPr lang="es-MX" sz="3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30C0EDC2-91D8-4E7E-B6D6-668C0EF3C603}" type="parTrans" cxnId="{6AE4B229-1E32-432E-8C5A-994E35F2EB32}">
      <dgm:prSet custT="1"/>
      <dgm:spPr>
        <a:xfrm rot="21184615">
          <a:off x="6795556" y="3591064"/>
          <a:ext cx="954399" cy="737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 sz="1800" b="1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471786AD-1E2F-462E-9B40-6DC61E6AAAD5}" type="sibTrans" cxnId="{6AE4B229-1E32-432E-8C5A-994E35F2EB32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9D0242E7-A32D-410A-96A3-19D2ED0880C0}">
      <dgm:prSet custT="1"/>
      <dgm:spPr>
        <a:xfrm>
          <a:off x="7984592" y="4799165"/>
          <a:ext cx="1301987" cy="130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3800" b="1" smtClean="0">
              <a:solidFill>
                <a:schemeClr val="bg1"/>
              </a:solidFill>
              <a:latin typeface="Calibri"/>
              <a:ea typeface="+mn-ea"/>
              <a:cs typeface="+mn-cs"/>
            </a:rPr>
            <a:t>Glucosa</a:t>
          </a:r>
          <a:endParaRPr lang="es-MX" sz="3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06C9AE06-E956-4676-8CC3-40678615453B}" type="parTrans" cxnId="{D2901F26-9AE7-4D18-930F-111380ADD0FE}">
      <dgm:prSet custT="1"/>
      <dgm:spPr>
        <a:xfrm rot="1246154">
          <a:off x="6682574" y="4521560"/>
          <a:ext cx="954399" cy="737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 sz="1800" b="1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936F368-C7BC-47D3-901C-64F5F9C367DE}" type="sibTrans" cxnId="{D2901F26-9AE7-4D18-930F-111380ADD0FE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C394F55B-2EED-4755-B405-20D6C780B1D9}">
      <dgm:prSet custT="1"/>
      <dgm:spPr>
        <a:xfrm>
          <a:off x="7022976" y="6192307"/>
          <a:ext cx="1301987" cy="130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38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Resistencia Insulina</a:t>
          </a:r>
          <a:endParaRPr lang="es-MX" sz="3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A0EEEFFF-626E-4A76-945C-9E8703285210}" type="parTrans" cxnId="{E4F0406F-4518-4B93-A5B0-9BFAD2C09F28}">
      <dgm:prSet custT="1"/>
      <dgm:spPr>
        <a:xfrm rot="2907692">
          <a:off x="6150109" y="5292968"/>
          <a:ext cx="954399" cy="737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 sz="1800" b="1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01AF51DA-3EEF-4357-8157-4710217A81CC}" type="sibTrans" cxnId="{E4F0406F-4518-4B93-A5B0-9BFAD2C09F28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A3AE66B7-E399-4C88-BC85-8F62CC66E66C}">
      <dgm:prSet custT="1"/>
      <dgm:spPr>
        <a:xfrm>
          <a:off x="5524082" y="6978987"/>
          <a:ext cx="1301987" cy="130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3800" b="1" smtClean="0">
              <a:solidFill>
                <a:schemeClr val="bg1"/>
              </a:solidFill>
              <a:latin typeface="Calibri"/>
              <a:ea typeface="+mn-ea"/>
              <a:cs typeface="+mn-cs"/>
            </a:rPr>
            <a:t>C-HDL bajo</a:t>
          </a:r>
          <a:endParaRPr lang="es-MX" sz="3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93C86D53-CC59-4E34-9FB2-D11077DCE21E}" type="parTrans" cxnId="{EEA96FBB-AA34-4CAA-ADD9-20FB5E4DE512}">
      <dgm:prSet custT="1"/>
      <dgm:spPr>
        <a:xfrm rot="4569231">
          <a:off x="5320144" y="5728567"/>
          <a:ext cx="954399" cy="737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 sz="1800" b="1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3C66961E-6692-4212-BAB7-F69E576530BD}" type="sibTrans" cxnId="{EEA96FBB-AA34-4CAA-ADD9-20FB5E4DE512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F31E13C5-9401-4D31-AEC7-41DB890A37ED}">
      <dgm:prSet custT="1"/>
      <dgm:spPr>
        <a:xfrm>
          <a:off x="3831288" y="6978987"/>
          <a:ext cx="1301987" cy="130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3800" b="1" smtClean="0">
              <a:solidFill>
                <a:schemeClr val="bg1"/>
              </a:solidFill>
              <a:latin typeface="Calibri"/>
              <a:ea typeface="+mn-ea"/>
              <a:cs typeface="+mn-cs"/>
            </a:rPr>
            <a:t>Triglicéridos</a:t>
          </a:r>
          <a:endParaRPr lang="es-MX" sz="3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9EF58E62-0E32-464C-B0CB-97321BC6A948}" type="parTrans" cxnId="{C299B052-EE21-408C-9C02-149F9BDD582C}">
      <dgm:prSet custT="1"/>
      <dgm:spPr>
        <a:xfrm rot="6230769">
          <a:off x="4382814" y="5728567"/>
          <a:ext cx="954399" cy="737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 sz="1800" b="1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C8DC94D3-F0C2-4BEF-AA11-F66EE85D0A39}" type="sibTrans" cxnId="{C299B052-EE21-408C-9C02-149F9BDD582C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51D69CF9-0EBA-48E7-BA21-9AD4DB394A26}">
      <dgm:prSet custT="1"/>
      <dgm:spPr>
        <a:xfrm>
          <a:off x="2332394" y="6192307"/>
          <a:ext cx="1301987" cy="130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3800" b="1" smtClean="0">
              <a:solidFill>
                <a:schemeClr val="bg1"/>
              </a:solidFill>
              <a:latin typeface="Calibri"/>
              <a:ea typeface="+mn-ea"/>
              <a:cs typeface="+mn-cs"/>
            </a:rPr>
            <a:t>TGO</a:t>
          </a:r>
          <a:endParaRPr lang="es-MX" sz="3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3706DCE-A51F-4F92-82A7-BA5E702AA9F8}" type="parTrans" cxnId="{1EEEC845-D361-41E5-8DBE-F730D205CB72}">
      <dgm:prSet custT="1"/>
      <dgm:spPr>
        <a:xfrm rot="7892308">
          <a:off x="3552849" y="5292968"/>
          <a:ext cx="954399" cy="737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 sz="1800" b="1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69537B91-76DF-450E-B43F-1C42178F4151}" type="sibTrans" cxnId="{1EEEC845-D361-41E5-8DBE-F730D205CB72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D7C25CF6-0D9B-4FBF-921D-C461EE14A6D7}">
      <dgm:prSet custT="1"/>
      <dgm:spPr>
        <a:xfrm>
          <a:off x="1370778" y="4799165"/>
          <a:ext cx="1301987" cy="130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3800" b="1" smtClean="0">
              <a:solidFill>
                <a:schemeClr val="bg1"/>
              </a:solidFill>
              <a:latin typeface="Calibri"/>
              <a:ea typeface="+mn-ea"/>
              <a:cs typeface="+mn-cs"/>
            </a:rPr>
            <a:t>TGP</a:t>
          </a:r>
          <a:endParaRPr lang="es-MX" sz="3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6A952C76-60FC-47B1-B179-AAE9E73FC9D7}" type="parTrans" cxnId="{CE34564E-BCCB-4802-926C-F97C37279A6D}">
      <dgm:prSet custT="1"/>
      <dgm:spPr>
        <a:xfrm rot="9553846">
          <a:off x="3020385" y="4521560"/>
          <a:ext cx="954399" cy="737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 sz="1800" b="1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49F4174C-4282-4537-B6CE-D644639C831F}" type="sibTrans" cxnId="{CE34564E-BCCB-4802-926C-F97C37279A6D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2687C7E9-B17B-41F8-B521-2EBA3EA1ED3B}">
      <dgm:prSet custT="1"/>
      <dgm:spPr>
        <a:xfrm>
          <a:off x="1166734" y="3118713"/>
          <a:ext cx="1301987" cy="130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3800" b="1" smtClean="0">
              <a:solidFill>
                <a:schemeClr val="bg1"/>
              </a:solidFill>
              <a:latin typeface="Calibri"/>
              <a:ea typeface="+mn-ea"/>
              <a:cs typeface="+mn-cs"/>
            </a:rPr>
            <a:t>ALP</a:t>
          </a:r>
          <a:endParaRPr lang="es-MX" sz="3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A026E848-ED2D-4EE4-9306-AED6C9D77F25}" type="parTrans" cxnId="{6514B7A2-1868-409C-8A4B-5134E7421057}">
      <dgm:prSet custT="1"/>
      <dgm:spPr>
        <a:xfrm rot="11215385">
          <a:off x="2907402" y="3591064"/>
          <a:ext cx="954399" cy="737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 sz="1800" b="1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73F739F7-5526-40A5-A30E-902AF060689F}" type="sibTrans" cxnId="{6514B7A2-1868-409C-8A4B-5134E7421057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BC1ACC1E-AA00-44E3-BCC0-45E8BAF5B7A7}">
      <dgm:prSet custT="1"/>
      <dgm:spPr>
        <a:xfrm>
          <a:off x="1767007" y="1535924"/>
          <a:ext cx="1301987" cy="130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3800" b="1" smtClean="0">
              <a:solidFill>
                <a:schemeClr val="bg1"/>
              </a:solidFill>
              <a:latin typeface="Calibri"/>
              <a:ea typeface="+mn-ea"/>
              <a:cs typeface="+mn-cs"/>
            </a:rPr>
            <a:t>GGT</a:t>
          </a:r>
          <a:endParaRPr lang="es-MX" sz="3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51767B6-834B-4262-A38D-DA0080C28A00}" type="parTrans" cxnId="{4D6855D3-B676-4C06-B5F2-8CAC74A0683B}">
      <dgm:prSet custT="1"/>
      <dgm:spPr>
        <a:xfrm rot="12876923">
          <a:off x="3239784" y="2714645"/>
          <a:ext cx="954399" cy="737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 sz="1800" b="1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1BFCB11-B3C7-4622-859B-08899290C004}" type="sibTrans" cxnId="{4D6855D3-B676-4C06-B5F2-8CAC74A0683B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D6DF341C-E8A0-422E-B1C7-B38F61C3AAD2}">
      <dgm:prSet custT="1"/>
      <dgm:spPr>
        <a:xfrm>
          <a:off x="3034081" y="413394"/>
          <a:ext cx="1301987" cy="130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3800" b="1" smtClean="0">
              <a:solidFill>
                <a:schemeClr val="bg1"/>
              </a:solidFill>
              <a:latin typeface="Calibri"/>
              <a:ea typeface="+mn-ea"/>
              <a:cs typeface="+mn-cs"/>
            </a:rPr>
            <a:t>IMC</a:t>
          </a:r>
          <a:endParaRPr lang="es-MX" sz="3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C7D80EBB-A280-4365-9705-D14E8CE73D0F}" type="parTrans" cxnId="{ABA101DB-57BD-405B-AD19-111CDE6435C1}">
      <dgm:prSet custT="1"/>
      <dgm:spPr>
        <a:xfrm rot="14538462">
          <a:off x="3941386" y="2093080"/>
          <a:ext cx="954399" cy="737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 sz="18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41C71187-9D70-4D51-8623-5028D1217B9A}" type="sibTrans" cxnId="{ABA101DB-57BD-405B-AD19-111CDE6435C1}">
      <dgm:prSet/>
      <dgm:spPr/>
      <dgm:t>
        <a:bodyPr/>
        <a:lstStyle/>
        <a:p>
          <a:endParaRPr lang="es-MX" sz="6000" b="1">
            <a:solidFill>
              <a:schemeClr val="tx1"/>
            </a:solidFill>
          </a:endParaRPr>
        </a:p>
      </dgm:t>
    </dgm:pt>
    <dgm:pt modelId="{352C4A33-27D5-4335-AB0F-0D12005C0C58}" type="pres">
      <dgm:prSet presAssocID="{6573B2EE-FBFA-4C46-8417-7BEA1F04EC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1CB4AD1-5584-48CE-9B04-02B9F9686ED0}" type="pres">
      <dgm:prSet presAssocID="{E7409BA8-57EE-485F-8D6F-7305BB832D66}" presName="centerShape" presStyleLbl="node0" presStyleIdx="0" presStyleCnt="1"/>
      <dgm:spPr/>
      <dgm:t>
        <a:bodyPr/>
        <a:lstStyle/>
        <a:p>
          <a:endParaRPr lang="es-MX"/>
        </a:p>
      </dgm:t>
    </dgm:pt>
    <dgm:pt modelId="{66629712-1DD7-462E-A395-3A0AF3835B7B}" type="pres">
      <dgm:prSet presAssocID="{6B0E7D46-CDD3-4894-B2DA-315703771F1E}" presName="parTrans" presStyleLbl="sibTrans2D1" presStyleIdx="0" presStyleCnt="13" custScaleX="144651" custScaleY="74990"/>
      <dgm:spPr/>
      <dgm:t>
        <a:bodyPr/>
        <a:lstStyle/>
        <a:p>
          <a:endParaRPr lang="es-MX"/>
        </a:p>
      </dgm:t>
    </dgm:pt>
    <dgm:pt modelId="{E04512B6-F7D5-427F-A0C8-985C7E49AD75}" type="pres">
      <dgm:prSet presAssocID="{6B0E7D46-CDD3-4894-B2DA-315703771F1E}" presName="connectorText" presStyleLbl="sibTrans2D1" presStyleIdx="0" presStyleCnt="13"/>
      <dgm:spPr/>
      <dgm:t>
        <a:bodyPr/>
        <a:lstStyle/>
        <a:p>
          <a:endParaRPr lang="es-MX"/>
        </a:p>
      </dgm:t>
    </dgm:pt>
    <dgm:pt modelId="{884A9627-6C8B-4FF9-9287-9AEF3E77F2E5}" type="pres">
      <dgm:prSet presAssocID="{2D8AB2DD-B194-4F4A-853C-96F75C3DA59F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289920-ECF6-4F33-9BDF-98AB532DAFF0}" type="pres">
      <dgm:prSet presAssocID="{71B1FE18-EAD5-4DC5-BD2A-D94AE11EA89D}" presName="parTrans" presStyleLbl="sibTrans2D1" presStyleIdx="1" presStyleCnt="13" custScaleX="144651" custScaleY="74990"/>
      <dgm:spPr/>
      <dgm:t>
        <a:bodyPr/>
        <a:lstStyle/>
        <a:p>
          <a:endParaRPr lang="es-MX"/>
        </a:p>
      </dgm:t>
    </dgm:pt>
    <dgm:pt modelId="{C3C6F2D9-CEBA-4BB9-84D8-533D28802774}" type="pres">
      <dgm:prSet presAssocID="{71B1FE18-EAD5-4DC5-BD2A-D94AE11EA89D}" presName="connectorText" presStyleLbl="sibTrans2D1" presStyleIdx="1" presStyleCnt="13"/>
      <dgm:spPr/>
      <dgm:t>
        <a:bodyPr/>
        <a:lstStyle/>
        <a:p>
          <a:endParaRPr lang="es-MX"/>
        </a:p>
      </dgm:t>
    </dgm:pt>
    <dgm:pt modelId="{26471C3D-2686-465A-8BCB-BBD3B343D5C2}" type="pres">
      <dgm:prSet presAssocID="{269915B6-C980-43A5-B9C2-C91F828C189F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5973DB-E510-4618-8BF1-7819DBBAE0AA}" type="pres">
      <dgm:prSet presAssocID="{68FB231B-8D6E-4614-89DB-70F9806AD851}" presName="parTrans" presStyleLbl="sibTrans2D1" presStyleIdx="2" presStyleCnt="13" custScaleX="144651" custScaleY="74990"/>
      <dgm:spPr/>
      <dgm:t>
        <a:bodyPr/>
        <a:lstStyle/>
        <a:p>
          <a:endParaRPr lang="es-MX"/>
        </a:p>
      </dgm:t>
    </dgm:pt>
    <dgm:pt modelId="{CAEAC93A-EFC7-41D6-92B2-CCA3B8E48EB6}" type="pres">
      <dgm:prSet presAssocID="{68FB231B-8D6E-4614-89DB-70F9806AD851}" presName="connectorText" presStyleLbl="sibTrans2D1" presStyleIdx="2" presStyleCnt="13"/>
      <dgm:spPr/>
      <dgm:t>
        <a:bodyPr/>
        <a:lstStyle/>
        <a:p>
          <a:endParaRPr lang="es-MX"/>
        </a:p>
      </dgm:t>
    </dgm:pt>
    <dgm:pt modelId="{60C247A6-A76B-4A27-BA35-F0CF4FB77389}" type="pres">
      <dgm:prSet presAssocID="{9586180C-A4DE-4601-BDC4-7C3938516D1B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AC6759-3D14-43D0-955C-49D2F9A67E15}" type="pres">
      <dgm:prSet presAssocID="{30C0EDC2-91D8-4E7E-B6D6-668C0EF3C603}" presName="parTrans" presStyleLbl="sibTrans2D1" presStyleIdx="3" presStyleCnt="13" custScaleX="144651" custScaleY="74990"/>
      <dgm:spPr/>
      <dgm:t>
        <a:bodyPr/>
        <a:lstStyle/>
        <a:p>
          <a:endParaRPr lang="es-MX"/>
        </a:p>
      </dgm:t>
    </dgm:pt>
    <dgm:pt modelId="{084A1EBB-C095-412E-AD2B-7298EE980E46}" type="pres">
      <dgm:prSet presAssocID="{30C0EDC2-91D8-4E7E-B6D6-668C0EF3C603}" presName="connectorText" presStyleLbl="sibTrans2D1" presStyleIdx="3" presStyleCnt="13"/>
      <dgm:spPr/>
      <dgm:t>
        <a:bodyPr/>
        <a:lstStyle/>
        <a:p>
          <a:endParaRPr lang="es-MX"/>
        </a:p>
      </dgm:t>
    </dgm:pt>
    <dgm:pt modelId="{AACB45AB-9B6F-48C9-83D7-36865ADFD3B3}" type="pres">
      <dgm:prSet presAssocID="{4A0C867C-A053-46F9-9186-9AE60B8C1F9D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2D005F-23CA-425A-B575-1F825BF20241}" type="pres">
      <dgm:prSet presAssocID="{06C9AE06-E956-4676-8CC3-40678615453B}" presName="parTrans" presStyleLbl="sibTrans2D1" presStyleIdx="4" presStyleCnt="13" custScaleX="144651" custScaleY="74990"/>
      <dgm:spPr/>
      <dgm:t>
        <a:bodyPr/>
        <a:lstStyle/>
        <a:p>
          <a:endParaRPr lang="es-MX"/>
        </a:p>
      </dgm:t>
    </dgm:pt>
    <dgm:pt modelId="{99BF4965-4763-44A3-BC1E-0B668886E781}" type="pres">
      <dgm:prSet presAssocID="{06C9AE06-E956-4676-8CC3-40678615453B}" presName="connectorText" presStyleLbl="sibTrans2D1" presStyleIdx="4" presStyleCnt="13"/>
      <dgm:spPr/>
      <dgm:t>
        <a:bodyPr/>
        <a:lstStyle/>
        <a:p>
          <a:endParaRPr lang="es-MX"/>
        </a:p>
      </dgm:t>
    </dgm:pt>
    <dgm:pt modelId="{BB1215BE-6773-43F8-A955-C08B3B9895BE}" type="pres">
      <dgm:prSet presAssocID="{9D0242E7-A32D-410A-96A3-19D2ED0880C0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DA2662-0D1F-4EC9-96A7-0900AC34C1EA}" type="pres">
      <dgm:prSet presAssocID="{A0EEEFFF-626E-4A76-945C-9E8703285210}" presName="parTrans" presStyleLbl="sibTrans2D1" presStyleIdx="5" presStyleCnt="13" custScaleX="144651" custScaleY="74990"/>
      <dgm:spPr/>
      <dgm:t>
        <a:bodyPr/>
        <a:lstStyle/>
        <a:p>
          <a:endParaRPr lang="es-MX"/>
        </a:p>
      </dgm:t>
    </dgm:pt>
    <dgm:pt modelId="{4CAD017E-F564-4FFC-A36C-2E1D89A759F9}" type="pres">
      <dgm:prSet presAssocID="{A0EEEFFF-626E-4A76-945C-9E8703285210}" presName="connectorText" presStyleLbl="sibTrans2D1" presStyleIdx="5" presStyleCnt="13"/>
      <dgm:spPr/>
      <dgm:t>
        <a:bodyPr/>
        <a:lstStyle/>
        <a:p>
          <a:endParaRPr lang="es-MX"/>
        </a:p>
      </dgm:t>
    </dgm:pt>
    <dgm:pt modelId="{F542B778-EED2-41D6-B0FF-79C073C5ECA9}" type="pres">
      <dgm:prSet presAssocID="{C394F55B-2EED-4755-B405-20D6C780B1D9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135FD7-B0D6-45DC-A1B2-4A0265FD2115}" type="pres">
      <dgm:prSet presAssocID="{93C86D53-CC59-4E34-9FB2-D11077DCE21E}" presName="parTrans" presStyleLbl="sibTrans2D1" presStyleIdx="6" presStyleCnt="13" custScaleX="144651" custScaleY="74990"/>
      <dgm:spPr/>
      <dgm:t>
        <a:bodyPr/>
        <a:lstStyle/>
        <a:p>
          <a:endParaRPr lang="es-MX"/>
        </a:p>
      </dgm:t>
    </dgm:pt>
    <dgm:pt modelId="{696C33D5-A17C-4A27-A492-070237777902}" type="pres">
      <dgm:prSet presAssocID="{93C86D53-CC59-4E34-9FB2-D11077DCE21E}" presName="connectorText" presStyleLbl="sibTrans2D1" presStyleIdx="6" presStyleCnt="13"/>
      <dgm:spPr/>
      <dgm:t>
        <a:bodyPr/>
        <a:lstStyle/>
        <a:p>
          <a:endParaRPr lang="es-MX"/>
        </a:p>
      </dgm:t>
    </dgm:pt>
    <dgm:pt modelId="{DF39C611-8D45-4D5F-823E-EF1D7A524140}" type="pres">
      <dgm:prSet presAssocID="{A3AE66B7-E399-4C88-BC85-8F62CC66E66C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B2C9D6-725A-48D8-B56B-B7D77D33433D}" type="pres">
      <dgm:prSet presAssocID="{9EF58E62-0E32-464C-B0CB-97321BC6A948}" presName="parTrans" presStyleLbl="sibTrans2D1" presStyleIdx="7" presStyleCnt="13" custScaleX="144651" custScaleY="74990"/>
      <dgm:spPr/>
      <dgm:t>
        <a:bodyPr/>
        <a:lstStyle/>
        <a:p>
          <a:endParaRPr lang="es-MX"/>
        </a:p>
      </dgm:t>
    </dgm:pt>
    <dgm:pt modelId="{57672505-8FC7-4D0C-9914-1C2D79758F99}" type="pres">
      <dgm:prSet presAssocID="{9EF58E62-0E32-464C-B0CB-97321BC6A948}" presName="connectorText" presStyleLbl="sibTrans2D1" presStyleIdx="7" presStyleCnt="13"/>
      <dgm:spPr/>
      <dgm:t>
        <a:bodyPr/>
        <a:lstStyle/>
        <a:p>
          <a:endParaRPr lang="es-MX"/>
        </a:p>
      </dgm:t>
    </dgm:pt>
    <dgm:pt modelId="{92E514C0-A349-4DC9-9ECC-65AE1D2CA196}" type="pres">
      <dgm:prSet presAssocID="{F31E13C5-9401-4D31-AEC7-41DB890A37ED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6770E4-FDE1-4C83-8BB1-EDC24E59A4CC}" type="pres">
      <dgm:prSet presAssocID="{F3706DCE-A51F-4F92-82A7-BA5E702AA9F8}" presName="parTrans" presStyleLbl="sibTrans2D1" presStyleIdx="8" presStyleCnt="13" custScaleX="144651" custScaleY="74990"/>
      <dgm:spPr/>
      <dgm:t>
        <a:bodyPr/>
        <a:lstStyle/>
        <a:p>
          <a:endParaRPr lang="es-MX"/>
        </a:p>
      </dgm:t>
    </dgm:pt>
    <dgm:pt modelId="{4996B945-03C9-4A16-81AD-97ABCBC5DB8D}" type="pres">
      <dgm:prSet presAssocID="{F3706DCE-A51F-4F92-82A7-BA5E702AA9F8}" presName="connectorText" presStyleLbl="sibTrans2D1" presStyleIdx="8" presStyleCnt="13"/>
      <dgm:spPr/>
      <dgm:t>
        <a:bodyPr/>
        <a:lstStyle/>
        <a:p>
          <a:endParaRPr lang="es-MX"/>
        </a:p>
      </dgm:t>
    </dgm:pt>
    <dgm:pt modelId="{E799C3CE-6D51-4FEE-A5AF-4FA38F53A69D}" type="pres">
      <dgm:prSet presAssocID="{51D69CF9-0EBA-48E7-BA21-9AD4DB394A26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3E08A4-1811-4771-9F55-86A0697DF64E}" type="pres">
      <dgm:prSet presAssocID="{6A952C76-60FC-47B1-B179-AAE9E73FC9D7}" presName="parTrans" presStyleLbl="sibTrans2D1" presStyleIdx="9" presStyleCnt="13" custScaleX="144651" custScaleY="74990"/>
      <dgm:spPr/>
      <dgm:t>
        <a:bodyPr/>
        <a:lstStyle/>
        <a:p>
          <a:endParaRPr lang="es-MX"/>
        </a:p>
      </dgm:t>
    </dgm:pt>
    <dgm:pt modelId="{CC45DE7D-50EC-4062-8080-4DD8B53E340B}" type="pres">
      <dgm:prSet presAssocID="{6A952C76-60FC-47B1-B179-AAE9E73FC9D7}" presName="connectorText" presStyleLbl="sibTrans2D1" presStyleIdx="9" presStyleCnt="13"/>
      <dgm:spPr/>
      <dgm:t>
        <a:bodyPr/>
        <a:lstStyle/>
        <a:p>
          <a:endParaRPr lang="es-MX"/>
        </a:p>
      </dgm:t>
    </dgm:pt>
    <dgm:pt modelId="{2972BAA5-5819-44E2-A742-F5D4FA8D2A85}" type="pres">
      <dgm:prSet presAssocID="{D7C25CF6-0D9B-4FBF-921D-C461EE14A6D7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C8E277-B2E4-4298-954F-E16EBECDF22D}" type="pres">
      <dgm:prSet presAssocID="{A026E848-ED2D-4EE4-9306-AED6C9D77F25}" presName="parTrans" presStyleLbl="sibTrans2D1" presStyleIdx="10" presStyleCnt="13" custScaleX="144651" custScaleY="74990"/>
      <dgm:spPr/>
      <dgm:t>
        <a:bodyPr/>
        <a:lstStyle/>
        <a:p>
          <a:endParaRPr lang="es-MX"/>
        </a:p>
      </dgm:t>
    </dgm:pt>
    <dgm:pt modelId="{B7165055-69D5-4F32-8A3F-A3613FDB14E4}" type="pres">
      <dgm:prSet presAssocID="{A026E848-ED2D-4EE4-9306-AED6C9D77F25}" presName="connectorText" presStyleLbl="sibTrans2D1" presStyleIdx="10" presStyleCnt="13"/>
      <dgm:spPr/>
      <dgm:t>
        <a:bodyPr/>
        <a:lstStyle/>
        <a:p>
          <a:endParaRPr lang="es-MX"/>
        </a:p>
      </dgm:t>
    </dgm:pt>
    <dgm:pt modelId="{F31A2B8E-1D5E-478E-B7D9-BAED379033AE}" type="pres">
      <dgm:prSet presAssocID="{2687C7E9-B17B-41F8-B521-2EBA3EA1ED3B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12558D-04A9-4C96-9602-D22B5001F7A1}" type="pres">
      <dgm:prSet presAssocID="{B51767B6-834B-4262-A38D-DA0080C28A00}" presName="parTrans" presStyleLbl="sibTrans2D1" presStyleIdx="11" presStyleCnt="13" custScaleX="144651" custScaleY="74990"/>
      <dgm:spPr/>
      <dgm:t>
        <a:bodyPr/>
        <a:lstStyle/>
        <a:p>
          <a:endParaRPr lang="es-MX"/>
        </a:p>
      </dgm:t>
    </dgm:pt>
    <dgm:pt modelId="{8F128AEF-2D03-482C-8B36-8152218433D5}" type="pres">
      <dgm:prSet presAssocID="{B51767B6-834B-4262-A38D-DA0080C28A00}" presName="connectorText" presStyleLbl="sibTrans2D1" presStyleIdx="11" presStyleCnt="13"/>
      <dgm:spPr/>
      <dgm:t>
        <a:bodyPr/>
        <a:lstStyle/>
        <a:p>
          <a:endParaRPr lang="es-MX"/>
        </a:p>
      </dgm:t>
    </dgm:pt>
    <dgm:pt modelId="{945856D1-2C37-4248-95CB-49152EDF7E82}" type="pres">
      <dgm:prSet presAssocID="{BC1ACC1E-AA00-44E3-BCC0-45E8BAF5B7A7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222D9A-B685-4C5C-A7A6-61FD3835CCC0}" type="pres">
      <dgm:prSet presAssocID="{C7D80EBB-A280-4365-9705-D14E8CE73D0F}" presName="parTrans" presStyleLbl="sibTrans2D1" presStyleIdx="12" presStyleCnt="13" custScaleX="144651" custScaleY="74990"/>
      <dgm:spPr/>
      <dgm:t>
        <a:bodyPr/>
        <a:lstStyle/>
        <a:p>
          <a:endParaRPr lang="es-MX"/>
        </a:p>
      </dgm:t>
    </dgm:pt>
    <dgm:pt modelId="{D119F71B-A6DC-4485-B5A0-183D76DCBF20}" type="pres">
      <dgm:prSet presAssocID="{C7D80EBB-A280-4365-9705-D14E8CE73D0F}" presName="connectorText" presStyleLbl="sibTrans2D1" presStyleIdx="12" presStyleCnt="13"/>
      <dgm:spPr/>
      <dgm:t>
        <a:bodyPr/>
        <a:lstStyle/>
        <a:p>
          <a:endParaRPr lang="es-MX"/>
        </a:p>
      </dgm:t>
    </dgm:pt>
    <dgm:pt modelId="{8C9AC4F4-7A62-45EF-B3C4-26BE70C5A742}" type="pres">
      <dgm:prSet presAssocID="{D6DF341C-E8A0-422E-B1C7-B38F61C3AAD2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BA101DB-57BD-405B-AD19-111CDE6435C1}" srcId="{E7409BA8-57EE-485F-8D6F-7305BB832D66}" destId="{D6DF341C-E8A0-422E-B1C7-B38F61C3AAD2}" srcOrd="12" destOrd="0" parTransId="{C7D80EBB-A280-4365-9705-D14E8CE73D0F}" sibTransId="{41C71187-9D70-4D51-8623-5028D1217B9A}"/>
    <dgm:cxn modelId="{E48529A4-BB5F-4706-AD5B-56510DE7EE88}" type="presOf" srcId="{30C0EDC2-91D8-4E7E-B6D6-668C0EF3C603}" destId="{084A1EBB-C095-412E-AD2B-7298EE980E46}" srcOrd="1" destOrd="0" presId="urn:microsoft.com/office/officeart/2005/8/layout/radial5"/>
    <dgm:cxn modelId="{0AD63865-AA06-414A-A148-19379F4BCEAF}" type="presOf" srcId="{269915B6-C980-43A5-B9C2-C91F828C189F}" destId="{26471C3D-2686-465A-8BCB-BBD3B343D5C2}" srcOrd="0" destOrd="0" presId="urn:microsoft.com/office/officeart/2005/8/layout/radial5"/>
    <dgm:cxn modelId="{9600494B-68A5-4B83-A666-06C59ACC848D}" type="presOf" srcId="{B51767B6-834B-4262-A38D-DA0080C28A00}" destId="{3312558D-04A9-4C96-9602-D22B5001F7A1}" srcOrd="0" destOrd="0" presId="urn:microsoft.com/office/officeart/2005/8/layout/radial5"/>
    <dgm:cxn modelId="{E7903EBF-7081-4D41-B51B-940CC5D8497E}" type="presOf" srcId="{51D69CF9-0EBA-48E7-BA21-9AD4DB394A26}" destId="{E799C3CE-6D51-4FEE-A5AF-4FA38F53A69D}" srcOrd="0" destOrd="0" presId="urn:microsoft.com/office/officeart/2005/8/layout/radial5"/>
    <dgm:cxn modelId="{89916686-BF03-425D-B7BB-56210A97EBF8}" type="presOf" srcId="{6573B2EE-FBFA-4C46-8417-7BEA1F04ECB6}" destId="{352C4A33-27D5-4335-AB0F-0D12005C0C58}" srcOrd="0" destOrd="0" presId="urn:microsoft.com/office/officeart/2005/8/layout/radial5"/>
    <dgm:cxn modelId="{F605FB6B-E78D-46FC-9995-FAFD3A69CEE2}" type="presOf" srcId="{68FB231B-8D6E-4614-89DB-70F9806AD851}" destId="{CAEAC93A-EFC7-41D6-92B2-CCA3B8E48EB6}" srcOrd="1" destOrd="0" presId="urn:microsoft.com/office/officeart/2005/8/layout/radial5"/>
    <dgm:cxn modelId="{8DCE7FEB-9F69-4DC5-8AA0-0994719EB1CA}" type="presOf" srcId="{D7C25CF6-0D9B-4FBF-921D-C461EE14A6D7}" destId="{2972BAA5-5819-44E2-A742-F5D4FA8D2A85}" srcOrd="0" destOrd="0" presId="urn:microsoft.com/office/officeart/2005/8/layout/radial5"/>
    <dgm:cxn modelId="{EA392A4F-2994-46BF-9E82-CA89CF7A7AF1}" type="presOf" srcId="{6A952C76-60FC-47B1-B179-AAE9E73FC9D7}" destId="{353E08A4-1811-4771-9F55-86A0697DF64E}" srcOrd="0" destOrd="0" presId="urn:microsoft.com/office/officeart/2005/8/layout/radial5"/>
    <dgm:cxn modelId="{1EEEC845-D361-41E5-8DBE-F730D205CB72}" srcId="{E7409BA8-57EE-485F-8D6F-7305BB832D66}" destId="{51D69CF9-0EBA-48E7-BA21-9AD4DB394A26}" srcOrd="8" destOrd="0" parTransId="{F3706DCE-A51F-4F92-82A7-BA5E702AA9F8}" sibTransId="{69537B91-76DF-450E-B43F-1C42178F4151}"/>
    <dgm:cxn modelId="{D2E79359-0781-46A9-B835-B0941A466B92}" type="presOf" srcId="{C7D80EBB-A280-4365-9705-D14E8CE73D0F}" destId="{D119F71B-A6DC-4485-B5A0-183D76DCBF20}" srcOrd="1" destOrd="0" presId="urn:microsoft.com/office/officeart/2005/8/layout/radial5"/>
    <dgm:cxn modelId="{332BCDC3-F2EB-4428-94DA-6D9B45C67FF4}" type="presOf" srcId="{C394F55B-2EED-4755-B405-20D6C780B1D9}" destId="{F542B778-EED2-41D6-B0FF-79C073C5ECA9}" srcOrd="0" destOrd="0" presId="urn:microsoft.com/office/officeart/2005/8/layout/radial5"/>
    <dgm:cxn modelId="{45370FE9-20CA-4ACE-8699-07B0D3B2176E}" type="presOf" srcId="{E7409BA8-57EE-485F-8D6F-7305BB832D66}" destId="{91CB4AD1-5584-48CE-9B04-02B9F9686ED0}" srcOrd="0" destOrd="0" presId="urn:microsoft.com/office/officeart/2005/8/layout/radial5"/>
    <dgm:cxn modelId="{915718C8-8B8A-464F-B246-5D4B790102EF}" type="presOf" srcId="{A0EEEFFF-626E-4A76-945C-9E8703285210}" destId="{4CAD017E-F564-4FFC-A36C-2E1D89A759F9}" srcOrd="1" destOrd="0" presId="urn:microsoft.com/office/officeart/2005/8/layout/radial5"/>
    <dgm:cxn modelId="{B6F92D4B-CDB5-45F1-863C-04508F5A837B}" type="presOf" srcId="{30C0EDC2-91D8-4E7E-B6D6-668C0EF3C603}" destId="{33AC6759-3D14-43D0-955C-49D2F9A67E15}" srcOrd="0" destOrd="0" presId="urn:microsoft.com/office/officeart/2005/8/layout/radial5"/>
    <dgm:cxn modelId="{88F1F8C5-E53C-4B9B-800E-002BF6183746}" type="presOf" srcId="{68FB231B-8D6E-4614-89DB-70F9806AD851}" destId="{315973DB-E510-4618-8BF1-7819DBBAE0AA}" srcOrd="0" destOrd="0" presId="urn:microsoft.com/office/officeart/2005/8/layout/radial5"/>
    <dgm:cxn modelId="{139D41AC-5ACE-446D-84C7-FF94012920BE}" type="presOf" srcId="{D6DF341C-E8A0-422E-B1C7-B38F61C3AAD2}" destId="{8C9AC4F4-7A62-45EF-B3C4-26BE70C5A742}" srcOrd="0" destOrd="0" presId="urn:microsoft.com/office/officeart/2005/8/layout/radial5"/>
    <dgm:cxn modelId="{9FE1D05D-9756-43D6-9890-020F2C8496D6}" type="presOf" srcId="{A026E848-ED2D-4EE4-9306-AED6C9D77F25}" destId="{B7165055-69D5-4F32-8A3F-A3613FDB14E4}" srcOrd="1" destOrd="0" presId="urn:microsoft.com/office/officeart/2005/8/layout/radial5"/>
    <dgm:cxn modelId="{07FA020B-1A9C-402E-B7EF-9507EB73F53E}" type="presOf" srcId="{6B0E7D46-CDD3-4894-B2DA-315703771F1E}" destId="{E04512B6-F7D5-427F-A0C8-985C7E49AD75}" srcOrd="1" destOrd="0" presId="urn:microsoft.com/office/officeart/2005/8/layout/radial5"/>
    <dgm:cxn modelId="{63AC8700-A884-4C4E-93ED-C67DF33E1CAF}" srcId="{E7409BA8-57EE-485F-8D6F-7305BB832D66}" destId="{2D8AB2DD-B194-4F4A-853C-96F75C3DA59F}" srcOrd="0" destOrd="0" parTransId="{6B0E7D46-CDD3-4894-B2DA-315703771F1E}" sibTransId="{4BE5894A-51A9-46C8-BFEC-1A1A614A0459}"/>
    <dgm:cxn modelId="{EEA96FBB-AA34-4CAA-ADD9-20FB5E4DE512}" srcId="{E7409BA8-57EE-485F-8D6F-7305BB832D66}" destId="{A3AE66B7-E399-4C88-BC85-8F62CC66E66C}" srcOrd="6" destOrd="0" parTransId="{93C86D53-CC59-4E34-9FB2-D11077DCE21E}" sibTransId="{3C66961E-6692-4212-BAB7-F69E576530BD}"/>
    <dgm:cxn modelId="{1FFC358D-E2EB-4BB5-8184-704828D5FAE3}" type="presOf" srcId="{9586180C-A4DE-4601-BDC4-7C3938516D1B}" destId="{60C247A6-A76B-4A27-BA35-F0CF4FB77389}" srcOrd="0" destOrd="0" presId="urn:microsoft.com/office/officeart/2005/8/layout/radial5"/>
    <dgm:cxn modelId="{D17C4BBB-948D-44A9-9275-C8C3554C25E9}" srcId="{6573B2EE-FBFA-4C46-8417-7BEA1F04ECB6}" destId="{E7409BA8-57EE-485F-8D6F-7305BB832D66}" srcOrd="0" destOrd="0" parTransId="{ED49C003-6DC6-4183-99DD-A57896B6C9C1}" sibTransId="{4EA5FDC3-B5AC-487B-95B9-02AB1027F270}"/>
    <dgm:cxn modelId="{432B1047-CB91-4B40-A21A-E8CBE7C5F4F3}" type="presOf" srcId="{6A952C76-60FC-47B1-B179-AAE9E73FC9D7}" destId="{CC45DE7D-50EC-4062-8080-4DD8B53E340B}" srcOrd="1" destOrd="0" presId="urn:microsoft.com/office/officeart/2005/8/layout/radial5"/>
    <dgm:cxn modelId="{6FEA5F51-E772-4649-AA5F-7F66C16C004D}" type="presOf" srcId="{BC1ACC1E-AA00-44E3-BCC0-45E8BAF5B7A7}" destId="{945856D1-2C37-4248-95CB-49152EDF7E82}" srcOrd="0" destOrd="0" presId="urn:microsoft.com/office/officeart/2005/8/layout/radial5"/>
    <dgm:cxn modelId="{CE34564E-BCCB-4802-926C-F97C37279A6D}" srcId="{E7409BA8-57EE-485F-8D6F-7305BB832D66}" destId="{D7C25CF6-0D9B-4FBF-921D-C461EE14A6D7}" srcOrd="9" destOrd="0" parTransId="{6A952C76-60FC-47B1-B179-AAE9E73FC9D7}" sibTransId="{49F4174C-4282-4537-B6CE-D644639C831F}"/>
    <dgm:cxn modelId="{15461E05-554C-4254-AD65-7502EC1CDFBC}" type="presOf" srcId="{9EF58E62-0E32-464C-B0CB-97321BC6A948}" destId="{36B2C9D6-725A-48D8-B56B-B7D77D33433D}" srcOrd="0" destOrd="0" presId="urn:microsoft.com/office/officeart/2005/8/layout/radial5"/>
    <dgm:cxn modelId="{046BC4CC-425C-4D9E-B723-608B69DCB305}" type="presOf" srcId="{9EF58E62-0E32-464C-B0CB-97321BC6A948}" destId="{57672505-8FC7-4D0C-9914-1C2D79758F99}" srcOrd="1" destOrd="0" presId="urn:microsoft.com/office/officeart/2005/8/layout/radial5"/>
    <dgm:cxn modelId="{4D6855D3-B676-4C06-B5F2-8CAC74A0683B}" srcId="{E7409BA8-57EE-485F-8D6F-7305BB832D66}" destId="{BC1ACC1E-AA00-44E3-BCC0-45E8BAF5B7A7}" srcOrd="11" destOrd="0" parTransId="{B51767B6-834B-4262-A38D-DA0080C28A00}" sibTransId="{B1BFCB11-B3C7-4622-859B-08899290C004}"/>
    <dgm:cxn modelId="{DD1D8023-9A0B-451B-B102-2592124C9A21}" type="presOf" srcId="{71B1FE18-EAD5-4DC5-BD2A-D94AE11EA89D}" destId="{C3C6F2D9-CEBA-4BB9-84D8-533D28802774}" srcOrd="1" destOrd="0" presId="urn:microsoft.com/office/officeart/2005/8/layout/radial5"/>
    <dgm:cxn modelId="{E4F0406F-4518-4B93-A5B0-9BFAD2C09F28}" srcId="{E7409BA8-57EE-485F-8D6F-7305BB832D66}" destId="{C394F55B-2EED-4755-B405-20D6C780B1D9}" srcOrd="5" destOrd="0" parTransId="{A0EEEFFF-626E-4A76-945C-9E8703285210}" sibTransId="{01AF51DA-3EEF-4357-8157-4710217A81CC}"/>
    <dgm:cxn modelId="{663D61CE-73C1-4BA9-8173-B0CC57E45F0C}" type="presOf" srcId="{71B1FE18-EAD5-4DC5-BD2A-D94AE11EA89D}" destId="{EF289920-ECF6-4F33-9BDF-98AB532DAFF0}" srcOrd="0" destOrd="0" presId="urn:microsoft.com/office/officeart/2005/8/layout/radial5"/>
    <dgm:cxn modelId="{F88F597F-FEB3-4F78-96E6-3268FC3BD34E}" type="presOf" srcId="{4A0C867C-A053-46F9-9186-9AE60B8C1F9D}" destId="{AACB45AB-9B6F-48C9-83D7-36865ADFD3B3}" srcOrd="0" destOrd="0" presId="urn:microsoft.com/office/officeart/2005/8/layout/radial5"/>
    <dgm:cxn modelId="{6514B7A2-1868-409C-8A4B-5134E7421057}" srcId="{E7409BA8-57EE-485F-8D6F-7305BB832D66}" destId="{2687C7E9-B17B-41F8-B521-2EBA3EA1ED3B}" srcOrd="10" destOrd="0" parTransId="{A026E848-ED2D-4EE4-9306-AED6C9D77F25}" sibTransId="{73F739F7-5526-40A5-A30E-902AF060689F}"/>
    <dgm:cxn modelId="{E0D4B81A-1BA1-47A9-BF20-562AC9844A4D}" type="presOf" srcId="{06C9AE06-E956-4676-8CC3-40678615453B}" destId="{99BF4965-4763-44A3-BC1E-0B668886E781}" srcOrd="1" destOrd="0" presId="urn:microsoft.com/office/officeart/2005/8/layout/radial5"/>
    <dgm:cxn modelId="{6AE4B229-1E32-432E-8C5A-994E35F2EB32}" srcId="{E7409BA8-57EE-485F-8D6F-7305BB832D66}" destId="{4A0C867C-A053-46F9-9186-9AE60B8C1F9D}" srcOrd="3" destOrd="0" parTransId="{30C0EDC2-91D8-4E7E-B6D6-668C0EF3C603}" sibTransId="{471786AD-1E2F-462E-9B40-6DC61E6AAAD5}"/>
    <dgm:cxn modelId="{2C39DBCD-3FFC-4BFD-8616-A5A5A2B800C4}" srcId="{E7409BA8-57EE-485F-8D6F-7305BB832D66}" destId="{9586180C-A4DE-4601-BDC4-7C3938516D1B}" srcOrd="2" destOrd="0" parTransId="{68FB231B-8D6E-4614-89DB-70F9806AD851}" sibTransId="{B30CCAF9-6627-404A-815D-BC25B5754570}"/>
    <dgm:cxn modelId="{71AC76F7-7978-435E-A7A9-169AE5227ED8}" type="presOf" srcId="{C7D80EBB-A280-4365-9705-D14E8CE73D0F}" destId="{A3222D9A-B685-4C5C-A7A6-61FD3835CCC0}" srcOrd="0" destOrd="0" presId="urn:microsoft.com/office/officeart/2005/8/layout/radial5"/>
    <dgm:cxn modelId="{B166E245-E700-4E34-A362-A1C95693C8C8}" type="presOf" srcId="{A026E848-ED2D-4EE4-9306-AED6C9D77F25}" destId="{02C8E277-B2E4-4298-954F-E16EBECDF22D}" srcOrd="0" destOrd="0" presId="urn:microsoft.com/office/officeart/2005/8/layout/radial5"/>
    <dgm:cxn modelId="{A31F5087-2B68-4865-851A-9FE5161B1410}" type="presOf" srcId="{93C86D53-CC59-4E34-9FB2-D11077DCE21E}" destId="{FB135FD7-B0D6-45DC-A1B2-4A0265FD2115}" srcOrd="0" destOrd="0" presId="urn:microsoft.com/office/officeart/2005/8/layout/radial5"/>
    <dgm:cxn modelId="{E6D04215-FBBE-41E4-BE66-84AAD2C9B18B}" type="presOf" srcId="{06C9AE06-E956-4676-8CC3-40678615453B}" destId="{202D005F-23CA-425A-B575-1F825BF20241}" srcOrd="0" destOrd="0" presId="urn:microsoft.com/office/officeart/2005/8/layout/radial5"/>
    <dgm:cxn modelId="{4ACEBD70-8D3D-4D19-8419-CE4E8048B00A}" type="presOf" srcId="{2687C7E9-B17B-41F8-B521-2EBA3EA1ED3B}" destId="{F31A2B8E-1D5E-478E-B7D9-BAED379033AE}" srcOrd="0" destOrd="0" presId="urn:microsoft.com/office/officeart/2005/8/layout/radial5"/>
    <dgm:cxn modelId="{E8421571-B995-4F68-856D-DCEB0A9751A0}" type="presOf" srcId="{2D8AB2DD-B194-4F4A-853C-96F75C3DA59F}" destId="{884A9627-6C8B-4FF9-9287-9AEF3E77F2E5}" srcOrd="0" destOrd="0" presId="urn:microsoft.com/office/officeart/2005/8/layout/radial5"/>
    <dgm:cxn modelId="{41231FC9-3BD7-4862-9BCD-8DDD5C478BAB}" type="presOf" srcId="{F3706DCE-A51F-4F92-82A7-BA5E702AA9F8}" destId="{216770E4-FDE1-4C83-8BB1-EDC24E59A4CC}" srcOrd="0" destOrd="0" presId="urn:microsoft.com/office/officeart/2005/8/layout/radial5"/>
    <dgm:cxn modelId="{555BE97D-92F0-46D3-81F7-BBD260DA70D3}" type="presOf" srcId="{B51767B6-834B-4262-A38D-DA0080C28A00}" destId="{8F128AEF-2D03-482C-8B36-8152218433D5}" srcOrd="1" destOrd="0" presId="urn:microsoft.com/office/officeart/2005/8/layout/radial5"/>
    <dgm:cxn modelId="{CF4E867F-1E3E-4C79-AB2E-0D3839FDCA1C}" type="presOf" srcId="{F3706DCE-A51F-4F92-82A7-BA5E702AA9F8}" destId="{4996B945-03C9-4A16-81AD-97ABCBC5DB8D}" srcOrd="1" destOrd="0" presId="urn:microsoft.com/office/officeart/2005/8/layout/radial5"/>
    <dgm:cxn modelId="{4A7A27BF-4AD0-4ACF-A75C-6701E9EB8737}" type="presOf" srcId="{F31E13C5-9401-4D31-AEC7-41DB890A37ED}" destId="{92E514C0-A349-4DC9-9ECC-65AE1D2CA196}" srcOrd="0" destOrd="0" presId="urn:microsoft.com/office/officeart/2005/8/layout/radial5"/>
    <dgm:cxn modelId="{09D506F0-F03E-4BEE-945D-F3BC0563483F}" type="presOf" srcId="{93C86D53-CC59-4E34-9FB2-D11077DCE21E}" destId="{696C33D5-A17C-4A27-A492-070237777902}" srcOrd="1" destOrd="0" presId="urn:microsoft.com/office/officeart/2005/8/layout/radial5"/>
    <dgm:cxn modelId="{63D0F7E1-1CA4-400C-8E98-677F69851F35}" type="presOf" srcId="{A0EEEFFF-626E-4A76-945C-9E8703285210}" destId="{77DA2662-0D1F-4EC9-96A7-0900AC34C1EA}" srcOrd="0" destOrd="0" presId="urn:microsoft.com/office/officeart/2005/8/layout/radial5"/>
    <dgm:cxn modelId="{D2901F26-9AE7-4D18-930F-111380ADD0FE}" srcId="{E7409BA8-57EE-485F-8D6F-7305BB832D66}" destId="{9D0242E7-A32D-410A-96A3-19D2ED0880C0}" srcOrd="4" destOrd="0" parTransId="{06C9AE06-E956-4676-8CC3-40678615453B}" sibTransId="{F936F368-C7BC-47D3-901C-64F5F9C367DE}"/>
    <dgm:cxn modelId="{1C2DED30-F6F0-4D61-BD83-496FC8467BAA}" type="presOf" srcId="{9D0242E7-A32D-410A-96A3-19D2ED0880C0}" destId="{BB1215BE-6773-43F8-A955-C08B3B9895BE}" srcOrd="0" destOrd="0" presId="urn:microsoft.com/office/officeart/2005/8/layout/radial5"/>
    <dgm:cxn modelId="{0AD7C7E7-6475-4498-BE5D-7AD591B476CF}" type="presOf" srcId="{6B0E7D46-CDD3-4894-B2DA-315703771F1E}" destId="{66629712-1DD7-462E-A395-3A0AF3835B7B}" srcOrd="0" destOrd="0" presId="urn:microsoft.com/office/officeart/2005/8/layout/radial5"/>
    <dgm:cxn modelId="{1B00F6EE-3589-4847-8D88-7EE7A88E40A4}" srcId="{E7409BA8-57EE-485F-8D6F-7305BB832D66}" destId="{269915B6-C980-43A5-B9C2-C91F828C189F}" srcOrd="1" destOrd="0" parTransId="{71B1FE18-EAD5-4DC5-BD2A-D94AE11EA89D}" sibTransId="{325F2E44-DC38-448C-87E1-317FC35EC4FA}"/>
    <dgm:cxn modelId="{4D5E6B3C-9E6F-4F31-930C-EC3DD74EE74D}" type="presOf" srcId="{A3AE66B7-E399-4C88-BC85-8F62CC66E66C}" destId="{DF39C611-8D45-4D5F-823E-EF1D7A524140}" srcOrd="0" destOrd="0" presId="urn:microsoft.com/office/officeart/2005/8/layout/radial5"/>
    <dgm:cxn modelId="{C299B052-EE21-408C-9C02-149F9BDD582C}" srcId="{E7409BA8-57EE-485F-8D6F-7305BB832D66}" destId="{F31E13C5-9401-4D31-AEC7-41DB890A37ED}" srcOrd="7" destOrd="0" parTransId="{9EF58E62-0E32-464C-B0CB-97321BC6A948}" sibTransId="{C8DC94D3-F0C2-4BEF-AA11-F66EE85D0A39}"/>
    <dgm:cxn modelId="{382BEC4A-0D9E-4CD3-9EC3-42B26516A89E}" type="presParOf" srcId="{352C4A33-27D5-4335-AB0F-0D12005C0C58}" destId="{91CB4AD1-5584-48CE-9B04-02B9F9686ED0}" srcOrd="0" destOrd="0" presId="urn:microsoft.com/office/officeart/2005/8/layout/radial5"/>
    <dgm:cxn modelId="{2AC7B9C6-8884-47F5-B097-DFAD4800D293}" type="presParOf" srcId="{352C4A33-27D5-4335-AB0F-0D12005C0C58}" destId="{66629712-1DD7-462E-A395-3A0AF3835B7B}" srcOrd="1" destOrd="0" presId="urn:microsoft.com/office/officeart/2005/8/layout/radial5"/>
    <dgm:cxn modelId="{21B52C08-4E59-4B3D-A58D-349884F105C2}" type="presParOf" srcId="{66629712-1DD7-462E-A395-3A0AF3835B7B}" destId="{E04512B6-F7D5-427F-A0C8-985C7E49AD75}" srcOrd="0" destOrd="0" presId="urn:microsoft.com/office/officeart/2005/8/layout/radial5"/>
    <dgm:cxn modelId="{D46D77BA-89B2-4A1B-B35F-A7FCC5C840DE}" type="presParOf" srcId="{352C4A33-27D5-4335-AB0F-0D12005C0C58}" destId="{884A9627-6C8B-4FF9-9287-9AEF3E77F2E5}" srcOrd="2" destOrd="0" presId="urn:microsoft.com/office/officeart/2005/8/layout/radial5"/>
    <dgm:cxn modelId="{B3388240-6FBC-41F6-B805-CD91275DA0A2}" type="presParOf" srcId="{352C4A33-27D5-4335-AB0F-0D12005C0C58}" destId="{EF289920-ECF6-4F33-9BDF-98AB532DAFF0}" srcOrd="3" destOrd="0" presId="urn:microsoft.com/office/officeart/2005/8/layout/radial5"/>
    <dgm:cxn modelId="{9E55B70B-DD91-44A6-B379-15CDA24548B8}" type="presParOf" srcId="{EF289920-ECF6-4F33-9BDF-98AB532DAFF0}" destId="{C3C6F2D9-CEBA-4BB9-84D8-533D28802774}" srcOrd="0" destOrd="0" presId="urn:microsoft.com/office/officeart/2005/8/layout/radial5"/>
    <dgm:cxn modelId="{92C8EE9E-9853-42E8-A44E-B49B72262D8A}" type="presParOf" srcId="{352C4A33-27D5-4335-AB0F-0D12005C0C58}" destId="{26471C3D-2686-465A-8BCB-BBD3B343D5C2}" srcOrd="4" destOrd="0" presId="urn:microsoft.com/office/officeart/2005/8/layout/radial5"/>
    <dgm:cxn modelId="{9A3C23DD-9B01-4F20-A4E6-9797FC8333F4}" type="presParOf" srcId="{352C4A33-27D5-4335-AB0F-0D12005C0C58}" destId="{315973DB-E510-4618-8BF1-7819DBBAE0AA}" srcOrd="5" destOrd="0" presId="urn:microsoft.com/office/officeart/2005/8/layout/radial5"/>
    <dgm:cxn modelId="{B6878DE1-FF9C-4487-A549-AB51690E475E}" type="presParOf" srcId="{315973DB-E510-4618-8BF1-7819DBBAE0AA}" destId="{CAEAC93A-EFC7-41D6-92B2-CCA3B8E48EB6}" srcOrd="0" destOrd="0" presId="urn:microsoft.com/office/officeart/2005/8/layout/radial5"/>
    <dgm:cxn modelId="{861933E6-772E-4021-BC2C-CC3F80F2FC32}" type="presParOf" srcId="{352C4A33-27D5-4335-AB0F-0D12005C0C58}" destId="{60C247A6-A76B-4A27-BA35-F0CF4FB77389}" srcOrd="6" destOrd="0" presId="urn:microsoft.com/office/officeart/2005/8/layout/radial5"/>
    <dgm:cxn modelId="{7E2E1BE0-8932-431E-94E7-A6D73054E523}" type="presParOf" srcId="{352C4A33-27D5-4335-AB0F-0D12005C0C58}" destId="{33AC6759-3D14-43D0-955C-49D2F9A67E15}" srcOrd="7" destOrd="0" presId="urn:microsoft.com/office/officeart/2005/8/layout/radial5"/>
    <dgm:cxn modelId="{039BFF88-5830-46BD-8251-E1F4BA41DFE8}" type="presParOf" srcId="{33AC6759-3D14-43D0-955C-49D2F9A67E15}" destId="{084A1EBB-C095-412E-AD2B-7298EE980E46}" srcOrd="0" destOrd="0" presId="urn:microsoft.com/office/officeart/2005/8/layout/radial5"/>
    <dgm:cxn modelId="{D4BEEF8F-063C-4907-8B37-2592CCBA14CF}" type="presParOf" srcId="{352C4A33-27D5-4335-AB0F-0D12005C0C58}" destId="{AACB45AB-9B6F-48C9-83D7-36865ADFD3B3}" srcOrd="8" destOrd="0" presId="urn:microsoft.com/office/officeart/2005/8/layout/radial5"/>
    <dgm:cxn modelId="{4A374CAA-904E-4AF7-807D-83FD235FD421}" type="presParOf" srcId="{352C4A33-27D5-4335-AB0F-0D12005C0C58}" destId="{202D005F-23CA-425A-B575-1F825BF20241}" srcOrd="9" destOrd="0" presId="urn:microsoft.com/office/officeart/2005/8/layout/radial5"/>
    <dgm:cxn modelId="{39A3A6D9-BAA1-4668-A2EB-A3D8122C392C}" type="presParOf" srcId="{202D005F-23CA-425A-B575-1F825BF20241}" destId="{99BF4965-4763-44A3-BC1E-0B668886E781}" srcOrd="0" destOrd="0" presId="urn:microsoft.com/office/officeart/2005/8/layout/radial5"/>
    <dgm:cxn modelId="{2CEB7C3C-F19C-4AB1-9DEC-C53F52AD3609}" type="presParOf" srcId="{352C4A33-27D5-4335-AB0F-0D12005C0C58}" destId="{BB1215BE-6773-43F8-A955-C08B3B9895BE}" srcOrd="10" destOrd="0" presId="urn:microsoft.com/office/officeart/2005/8/layout/radial5"/>
    <dgm:cxn modelId="{4968D989-533A-46C6-80E3-B530B84FA80E}" type="presParOf" srcId="{352C4A33-27D5-4335-AB0F-0D12005C0C58}" destId="{77DA2662-0D1F-4EC9-96A7-0900AC34C1EA}" srcOrd="11" destOrd="0" presId="urn:microsoft.com/office/officeart/2005/8/layout/radial5"/>
    <dgm:cxn modelId="{AAB28185-AECD-425F-B3FA-4CBD855CB293}" type="presParOf" srcId="{77DA2662-0D1F-4EC9-96A7-0900AC34C1EA}" destId="{4CAD017E-F564-4FFC-A36C-2E1D89A759F9}" srcOrd="0" destOrd="0" presId="urn:microsoft.com/office/officeart/2005/8/layout/radial5"/>
    <dgm:cxn modelId="{6A666537-B816-4E12-AAB8-37CBCF09A291}" type="presParOf" srcId="{352C4A33-27D5-4335-AB0F-0D12005C0C58}" destId="{F542B778-EED2-41D6-B0FF-79C073C5ECA9}" srcOrd="12" destOrd="0" presId="urn:microsoft.com/office/officeart/2005/8/layout/radial5"/>
    <dgm:cxn modelId="{D97C01CA-064C-4B00-98A2-5F04E4E7B4CD}" type="presParOf" srcId="{352C4A33-27D5-4335-AB0F-0D12005C0C58}" destId="{FB135FD7-B0D6-45DC-A1B2-4A0265FD2115}" srcOrd="13" destOrd="0" presId="urn:microsoft.com/office/officeart/2005/8/layout/radial5"/>
    <dgm:cxn modelId="{FEA9AA7C-666A-4D2A-8004-DEBDC6F43CC7}" type="presParOf" srcId="{FB135FD7-B0D6-45DC-A1B2-4A0265FD2115}" destId="{696C33D5-A17C-4A27-A492-070237777902}" srcOrd="0" destOrd="0" presId="urn:microsoft.com/office/officeart/2005/8/layout/radial5"/>
    <dgm:cxn modelId="{80BD8229-BBFB-4F77-95DE-A476E61723A9}" type="presParOf" srcId="{352C4A33-27D5-4335-AB0F-0D12005C0C58}" destId="{DF39C611-8D45-4D5F-823E-EF1D7A524140}" srcOrd="14" destOrd="0" presId="urn:microsoft.com/office/officeart/2005/8/layout/radial5"/>
    <dgm:cxn modelId="{D85702A6-6E73-40BA-9E3A-868CE4387A01}" type="presParOf" srcId="{352C4A33-27D5-4335-AB0F-0D12005C0C58}" destId="{36B2C9D6-725A-48D8-B56B-B7D77D33433D}" srcOrd="15" destOrd="0" presId="urn:microsoft.com/office/officeart/2005/8/layout/radial5"/>
    <dgm:cxn modelId="{5C8733F3-5D7F-47A1-97B4-9E4A8C18808E}" type="presParOf" srcId="{36B2C9D6-725A-48D8-B56B-B7D77D33433D}" destId="{57672505-8FC7-4D0C-9914-1C2D79758F99}" srcOrd="0" destOrd="0" presId="urn:microsoft.com/office/officeart/2005/8/layout/radial5"/>
    <dgm:cxn modelId="{3FF2E2E5-6B02-4C00-AC2A-54B740E0B026}" type="presParOf" srcId="{352C4A33-27D5-4335-AB0F-0D12005C0C58}" destId="{92E514C0-A349-4DC9-9ECC-65AE1D2CA196}" srcOrd="16" destOrd="0" presId="urn:microsoft.com/office/officeart/2005/8/layout/radial5"/>
    <dgm:cxn modelId="{26AD727B-1FC3-4A6D-9E77-F8FEE33F47AB}" type="presParOf" srcId="{352C4A33-27D5-4335-AB0F-0D12005C0C58}" destId="{216770E4-FDE1-4C83-8BB1-EDC24E59A4CC}" srcOrd="17" destOrd="0" presId="urn:microsoft.com/office/officeart/2005/8/layout/radial5"/>
    <dgm:cxn modelId="{143AC678-AEF6-4FEF-B41A-A14179FBDAE5}" type="presParOf" srcId="{216770E4-FDE1-4C83-8BB1-EDC24E59A4CC}" destId="{4996B945-03C9-4A16-81AD-97ABCBC5DB8D}" srcOrd="0" destOrd="0" presId="urn:microsoft.com/office/officeart/2005/8/layout/radial5"/>
    <dgm:cxn modelId="{13D8599D-2510-471D-B834-85C0F2EE3917}" type="presParOf" srcId="{352C4A33-27D5-4335-AB0F-0D12005C0C58}" destId="{E799C3CE-6D51-4FEE-A5AF-4FA38F53A69D}" srcOrd="18" destOrd="0" presId="urn:microsoft.com/office/officeart/2005/8/layout/radial5"/>
    <dgm:cxn modelId="{1427F8B1-F9DA-4DFF-8755-E02470122801}" type="presParOf" srcId="{352C4A33-27D5-4335-AB0F-0D12005C0C58}" destId="{353E08A4-1811-4771-9F55-86A0697DF64E}" srcOrd="19" destOrd="0" presId="urn:microsoft.com/office/officeart/2005/8/layout/radial5"/>
    <dgm:cxn modelId="{B0534D82-4DEE-452E-9736-30CFEC7191DE}" type="presParOf" srcId="{353E08A4-1811-4771-9F55-86A0697DF64E}" destId="{CC45DE7D-50EC-4062-8080-4DD8B53E340B}" srcOrd="0" destOrd="0" presId="urn:microsoft.com/office/officeart/2005/8/layout/radial5"/>
    <dgm:cxn modelId="{3DCE9C5F-DA90-4238-A6BB-28319D06BFAA}" type="presParOf" srcId="{352C4A33-27D5-4335-AB0F-0D12005C0C58}" destId="{2972BAA5-5819-44E2-A742-F5D4FA8D2A85}" srcOrd="20" destOrd="0" presId="urn:microsoft.com/office/officeart/2005/8/layout/radial5"/>
    <dgm:cxn modelId="{12147C4E-04E0-497E-A750-F833E59B885A}" type="presParOf" srcId="{352C4A33-27D5-4335-AB0F-0D12005C0C58}" destId="{02C8E277-B2E4-4298-954F-E16EBECDF22D}" srcOrd="21" destOrd="0" presId="urn:microsoft.com/office/officeart/2005/8/layout/radial5"/>
    <dgm:cxn modelId="{D43350AB-D002-473E-8838-008F8F1E5847}" type="presParOf" srcId="{02C8E277-B2E4-4298-954F-E16EBECDF22D}" destId="{B7165055-69D5-4F32-8A3F-A3613FDB14E4}" srcOrd="0" destOrd="0" presId="urn:microsoft.com/office/officeart/2005/8/layout/radial5"/>
    <dgm:cxn modelId="{8B177200-1593-4DFB-8194-283BB485BFDA}" type="presParOf" srcId="{352C4A33-27D5-4335-AB0F-0D12005C0C58}" destId="{F31A2B8E-1D5E-478E-B7D9-BAED379033AE}" srcOrd="22" destOrd="0" presId="urn:microsoft.com/office/officeart/2005/8/layout/radial5"/>
    <dgm:cxn modelId="{49E5F5AE-B4DE-4D50-AA3B-4FBBE85023F9}" type="presParOf" srcId="{352C4A33-27D5-4335-AB0F-0D12005C0C58}" destId="{3312558D-04A9-4C96-9602-D22B5001F7A1}" srcOrd="23" destOrd="0" presId="urn:microsoft.com/office/officeart/2005/8/layout/radial5"/>
    <dgm:cxn modelId="{D1FAB041-9D83-4E15-8CEA-D7B448D774BA}" type="presParOf" srcId="{3312558D-04A9-4C96-9602-D22B5001F7A1}" destId="{8F128AEF-2D03-482C-8B36-8152218433D5}" srcOrd="0" destOrd="0" presId="urn:microsoft.com/office/officeart/2005/8/layout/radial5"/>
    <dgm:cxn modelId="{06B9FB2D-E92B-46C3-8287-5103212A27A6}" type="presParOf" srcId="{352C4A33-27D5-4335-AB0F-0D12005C0C58}" destId="{945856D1-2C37-4248-95CB-49152EDF7E82}" srcOrd="24" destOrd="0" presId="urn:microsoft.com/office/officeart/2005/8/layout/radial5"/>
    <dgm:cxn modelId="{5886EC3F-09F9-4AFF-A5CB-0132D6584AC3}" type="presParOf" srcId="{352C4A33-27D5-4335-AB0F-0D12005C0C58}" destId="{A3222D9A-B685-4C5C-A7A6-61FD3835CCC0}" srcOrd="25" destOrd="0" presId="urn:microsoft.com/office/officeart/2005/8/layout/radial5"/>
    <dgm:cxn modelId="{71084CBC-C7E6-4890-B9F2-370B6D5B7646}" type="presParOf" srcId="{A3222D9A-B685-4C5C-A7A6-61FD3835CCC0}" destId="{D119F71B-A6DC-4485-B5A0-183D76DCBF20}" srcOrd="0" destOrd="0" presId="urn:microsoft.com/office/officeart/2005/8/layout/radial5"/>
    <dgm:cxn modelId="{55F67F54-64AB-4336-9723-CE1AF5F438E4}" type="presParOf" srcId="{352C4A33-27D5-4335-AB0F-0D12005C0C58}" destId="{8C9AC4F4-7A62-45EF-B3C4-26BE70C5A742}" srcOrd="26" destOrd="0" presId="urn:microsoft.com/office/officeart/2005/8/layout/radial5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E1540-5424-49D4-9467-FA5BFD4A532E}">
      <dsp:nvSpPr>
        <dsp:cNvPr id="0" name=""/>
        <dsp:cNvSpPr/>
      </dsp:nvSpPr>
      <dsp:spPr>
        <a:xfrm>
          <a:off x="1531768" y="1863"/>
          <a:ext cx="3285855" cy="12299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3000" kern="1200" dirty="0" smtClean="0"/>
            <a:t>Ácido úrico elevado</a:t>
          </a:r>
          <a:endParaRPr lang="es-MX" sz="3000" kern="1200" dirty="0"/>
        </a:p>
      </dsp:txBody>
      <dsp:txXfrm>
        <a:off x="1591807" y="61902"/>
        <a:ext cx="3165777" cy="1109824"/>
      </dsp:txXfrm>
    </dsp:sp>
    <dsp:sp modelId="{63E05F3C-9285-4538-A59A-DE4478AC78F4}">
      <dsp:nvSpPr>
        <dsp:cNvPr id="0" name=""/>
        <dsp:cNvSpPr/>
      </dsp:nvSpPr>
      <dsp:spPr>
        <a:xfrm>
          <a:off x="1499160" y="1293260"/>
          <a:ext cx="3331475" cy="12299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Deficiencia de magnesio</a:t>
          </a:r>
          <a:endParaRPr lang="es-MX" sz="3000" kern="1200" dirty="0"/>
        </a:p>
      </dsp:txBody>
      <dsp:txXfrm>
        <a:off x="1559199" y="1353299"/>
        <a:ext cx="3211397" cy="1109824"/>
      </dsp:txXfrm>
    </dsp:sp>
    <dsp:sp modelId="{5F5A516B-DB56-4279-8C71-F9A0694BA40E}">
      <dsp:nvSpPr>
        <dsp:cNvPr id="0" name=""/>
        <dsp:cNvSpPr/>
      </dsp:nvSpPr>
      <dsp:spPr>
        <a:xfrm>
          <a:off x="1499160" y="2584658"/>
          <a:ext cx="3331475" cy="12299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Microalbuminuria</a:t>
          </a:r>
          <a:endParaRPr lang="es-MX" sz="3000" kern="1200" dirty="0"/>
        </a:p>
      </dsp:txBody>
      <dsp:txXfrm>
        <a:off x="1559199" y="2644697"/>
        <a:ext cx="3211397" cy="1109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0.01923</cdr:x>
      <cdr:y>0.84858</cdr:y>
    </cdr:from>
    <cdr:to>
      <cdr:x>0.41462</cdr:x>
      <cdr:y>0.90437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44016" y="4032448"/>
          <a:ext cx="2960680" cy="265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200" b="1" i="0" baseline="0" dirty="0">
              <a:latin typeface="+mn-lt"/>
              <a:ea typeface="+mn-ea"/>
              <a:cs typeface="+mn-cs"/>
            </a:rPr>
            <a:t>* p&lt;0.0001 hombres vs mujeres</a:t>
          </a:r>
          <a:endParaRPr lang="es-ES" sz="1200" b="1" dirty="0"/>
        </a:p>
        <a:p xmlns:a="http://schemas.openxmlformats.org/drawingml/2006/main">
          <a:endParaRPr lang="es-ES" sz="1200" b="1" dirty="0"/>
        </a:p>
      </cdr:txBody>
    </cdr:sp>
  </cdr:relSizeAnchor>
  <cdr:relSizeAnchor xmlns:cdr="http://schemas.openxmlformats.org/drawingml/2006/chartDrawing">
    <cdr:from>
      <cdr:x>0.1731</cdr:x>
      <cdr:y>0.01613</cdr:y>
    </cdr:from>
    <cdr:to>
      <cdr:x>0.86501</cdr:x>
      <cdr:y>0.61961</cdr:y>
    </cdr:to>
    <cdr:grpSp>
      <cdr:nvGrpSpPr>
        <cdr:cNvPr id="3" name="7 Grupo"/>
        <cdr:cNvGrpSpPr/>
      </cdr:nvGrpSpPr>
      <cdr:grpSpPr>
        <a:xfrm xmlns:a="http://schemas.openxmlformats.org/drawingml/2006/main">
          <a:off x="1321246" y="72012"/>
          <a:ext cx="5281244" cy="2694234"/>
          <a:chOff x="0" y="-77043"/>
          <a:chExt cx="3615442" cy="2708251"/>
        </a:xfrm>
      </cdr:grpSpPr>
      <cdr:sp macro="" textlink="">
        <cdr:nvSpPr>
          <cdr:cNvPr id="4" name="3 CuadroTexto"/>
          <cdr:cNvSpPr txBox="1"/>
        </cdr:nvSpPr>
        <cdr:spPr>
          <a:xfrm xmlns:a="http://schemas.openxmlformats.org/drawingml/2006/main">
            <a:off x="0" y="284913"/>
            <a:ext cx="236250" cy="46412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ES" sz="2400" b="1" dirty="0"/>
              <a:t>*</a:t>
            </a:r>
          </a:p>
        </cdr:txBody>
      </cdr:sp>
      <cdr:sp macro="" textlink="">
        <cdr:nvSpPr>
          <cdr:cNvPr id="5" name="4 CuadroTexto"/>
          <cdr:cNvSpPr txBox="1"/>
        </cdr:nvSpPr>
        <cdr:spPr>
          <a:xfrm xmlns:a="http://schemas.openxmlformats.org/drawingml/2006/main">
            <a:off x="1127739" y="-77043"/>
            <a:ext cx="236250" cy="46412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ES" sz="2400" b="1" dirty="0"/>
              <a:t>*</a:t>
            </a:r>
          </a:p>
        </cdr:txBody>
      </cdr:sp>
      <cdr:sp macro="" textlink="">
        <cdr:nvSpPr>
          <cdr:cNvPr id="6" name="5 CuadroTexto"/>
          <cdr:cNvSpPr txBox="1"/>
        </cdr:nvSpPr>
        <cdr:spPr>
          <a:xfrm xmlns:a="http://schemas.openxmlformats.org/drawingml/2006/main">
            <a:off x="2261190" y="1634789"/>
            <a:ext cx="236250" cy="46412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ES" sz="2400" b="1" dirty="0"/>
              <a:t>*</a:t>
            </a:r>
          </a:p>
        </cdr:txBody>
      </cdr:sp>
      <cdr:sp macro="" textlink="">
        <cdr:nvSpPr>
          <cdr:cNvPr id="7" name="6 CuadroTexto"/>
          <cdr:cNvSpPr txBox="1"/>
        </cdr:nvSpPr>
        <cdr:spPr>
          <a:xfrm xmlns:a="http://schemas.openxmlformats.org/drawingml/2006/main">
            <a:off x="3379192" y="2167086"/>
            <a:ext cx="236250" cy="46412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ES" sz="2400" b="1"/>
              <a:t>*</a:t>
            </a: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3E1A-F44A-4BDC-BFDE-3CE901F7CC0B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1359-2DA2-4102-8E5F-3C314329F3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EE6625-6414-4CC0-BC39-762B445401F5}" type="slidenum">
              <a:rPr lang="es-MX" altLang="es-MX">
                <a:solidFill>
                  <a:prstClr val="black"/>
                </a:solidFill>
              </a:rPr>
              <a:pPr eaLnBrk="1" hangingPunct="1"/>
              <a:t>2</a:t>
            </a:fld>
            <a:endParaRPr lang="es-MX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5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FLECHAS</a:t>
            </a:r>
            <a:r>
              <a:rPr lang="es-MX" baseline="0" dirty="0" smtClean="0"/>
              <a:t> DEL CENTRO HACIA LAS VARIABLES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57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07BF4D-8761-463B-8E3B-0C58F8B53B81}" type="slidenum">
              <a:rPr lang="es-MX" altLang="es-MX">
                <a:solidFill>
                  <a:prstClr val="black"/>
                </a:solidFill>
              </a:rPr>
              <a:pPr eaLnBrk="1" hangingPunct="1"/>
              <a:t>22</a:t>
            </a:fld>
            <a:endParaRPr lang="es-MX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54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los criterios de inclusión fueron…… y de exclusión….</a:t>
            </a:r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A9B208-0070-4BC3-856E-E986A910CE6A}" type="slidenum">
              <a:rPr lang="es-ES"/>
              <a:pPr eaLnBrk="1" hangingPunct="1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678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468B11-AC44-406F-8E85-E5944553DA8A}" type="slidenum">
              <a:rPr lang="es-MX" altLang="es-MX">
                <a:solidFill>
                  <a:prstClr val="black"/>
                </a:solidFill>
              </a:rPr>
              <a:pPr eaLnBrk="1" hangingPunct="1"/>
              <a:t>32</a:t>
            </a:fld>
            <a:endParaRPr lang="es-MX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5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MX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0122C7-948B-43BE-B62F-CAC49080CA1D}" type="slidenum">
              <a:rPr lang="es-MX" altLang="es-MX">
                <a:solidFill>
                  <a:prstClr val="black"/>
                </a:solidFill>
              </a:rPr>
              <a:pPr eaLnBrk="1" hangingPunct="1"/>
              <a:t>33</a:t>
            </a:fld>
            <a:endParaRPr lang="es-MX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26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ORIGINAL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26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ORIGINAL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1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8FEFC5-667E-4067-A775-D88E841197F6}" type="slidenum">
              <a:rPr lang="es-MX" altLang="es-MX">
                <a:solidFill>
                  <a:prstClr val="black"/>
                </a:solidFill>
              </a:rPr>
              <a:pPr eaLnBrk="1" hangingPunct="1"/>
              <a:t>3</a:t>
            </a:fld>
            <a:endParaRPr lang="es-MX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8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8A98EB-8767-4621-AE6A-A79CB4D0C60D}" type="slidenum">
              <a:rPr lang="es-MX" altLang="es-MX">
                <a:solidFill>
                  <a:prstClr val="black"/>
                </a:solidFill>
              </a:rPr>
              <a:pPr eaLnBrk="1" hangingPunct="1"/>
              <a:t>4</a:t>
            </a:fld>
            <a:endParaRPr lang="es-MX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A5516C-5DE6-4CAE-A95E-F0C73FDA02B8}" type="slidenum">
              <a:rPr lang="es-MX" altLang="es-MX">
                <a:solidFill>
                  <a:prstClr val="black"/>
                </a:solidFill>
              </a:rPr>
              <a:pPr eaLnBrk="1" hangingPunct="1"/>
              <a:t>5</a:t>
            </a:fld>
            <a:endParaRPr lang="es-MX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1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81A668-77D3-4378-B598-018A96766F9B}" type="slidenum">
              <a:rPr lang="es-MX" altLang="es-MX">
                <a:solidFill>
                  <a:prstClr val="black"/>
                </a:solidFill>
              </a:rPr>
              <a:pPr eaLnBrk="1" hangingPunct="1"/>
              <a:t>6</a:t>
            </a:fld>
            <a:endParaRPr lang="es-MX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5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5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AUMENTAR TAMAÑO DE LETRA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80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6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Caso</a:t>
            </a:r>
            <a:r>
              <a:rPr lang="es-MX" baseline="0" dirty="0" smtClean="0"/>
              <a:t>s seleccionados </a:t>
            </a:r>
            <a:r>
              <a:rPr lang="es-MX" baseline="0" dirty="0" err="1" smtClean="0"/>
              <a:t>spss</a:t>
            </a:r>
            <a:r>
              <a:rPr lang="es-MX" baseline="0" dirty="0" smtClean="0"/>
              <a:t>:</a:t>
            </a:r>
          </a:p>
          <a:p>
            <a:endParaRPr lang="es-MX" baseline="0" dirty="0" smtClean="0"/>
          </a:p>
          <a:p>
            <a:r>
              <a:rPr lang="es-MX" baseline="0" dirty="0" smtClean="0"/>
              <a:t>URICO &lt; 9999 &amp; CASOS_CONTROLES = 0 &amp; WENDY = 0 &amp; DESCARTADO = 0 &amp; DM = 0 &amp; </a:t>
            </a:r>
            <a:r>
              <a:rPr lang="es-MX" baseline="0" dirty="0" err="1" smtClean="0"/>
              <a:t>Agatston</a:t>
            </a:r>
            <a:r>
              <a:rPr lang="es-MX" baseline="0" dirty="0" smtClean="0"/>
              <a:t> &lt; 9999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89376861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3939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017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3850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56988069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EECE-771A-4824-B2C6-AB823DA39D4B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B657C-BF39-468F-A57B-1FE2B46237E2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070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3175B-1E97-46DE-9813-04E02135D278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1A6FA-6824-41B4-9F4A-351402D4E3D8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75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CC267-C905-46B0-9F4C-68FEE697C53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03B8C-F26A-4AEC-9D2A-39F26D3011BE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729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9E22-6306-449C-AF78-838FA80C932B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CE3AC-25F2-4573-9291-C877441886A1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785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F7F6B-BDD5-4670-ADF5-079020CADF1A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1FA69-B918-4F09-BADA-8A39C2B7D0C7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0342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1B56-FDAA-452B-AF86-AC8A4DF7EEED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99706-C175-49BA-8857-5CA0F93E5843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763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80F4-606D-497B-9755-B8175F3B684A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1F433-BEA2-408D-9DF1-26F7AFA78E37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5658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15E2-15B3-450D-8A59-C1446B237F3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EB90A-C196-40CA-9A8E-072B87486A6A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55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FFCB-3270-46BE-9C61-FE3439B5F50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32948-8CFB-4E27-A09F-327C9EE72BA5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8266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A817-2318-4CA1-9BC5-75EAE1054B6F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EFCFB-FF5F-4ED4-A8D7-8804722C9346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4070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8F1E-CB58-43A6-A07D-40D65DD422A4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4E7F5-E1B8-4962-B32B-6A278454C6E7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70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EECE-771A-4824-B2C6-AB823DA39D4B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B657C-BF39-468F-A57B-1FE2B46237E2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5563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3175B-1E97-46DE-9813-04E02135D278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1A6FA-6824-41B4-9F4A-351402D4E3D8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1283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CC267-C905-46B0-9F4C-68FEE697C53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03B8C-F26A-4AEC-9D2A-39F26D3011BE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4033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9E22-6306-449C-AF78-838FA80C932B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CE3AC-25F2-4573-9291-C877441886A1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4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F7F6B-BDD5-4670-ADF5-079020CADF1A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1FA69-B918-4F09-BADA-8A39C2B7D0C7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148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1B56-FDAA-452B-AF86-AC8A4DF7EEED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99706-C175-49BA-8857-5CA0F93E5843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650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80F4-606D-497B-9755-B8175F3B684A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1F433-BEA2-408D-9DF1-26F7AFA78E37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504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15E2-15B3-450D-8A59-C1446B237F3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EB90A-C196-40CA-9A8E-072B87486A6A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960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FFCB-3270-46BE-9C61-FE3439B5F50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32948-8CFB-4E27-A09F-327C9EE72BA5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5318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A817-2318-4CA1-9BC5-75EAE1054B6F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EFCFB-FF5F-4ED4-A8D7-8804722C9346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96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8F1E-CB58-43A6-A07D-40D65DD422A4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4E7F5-E1B8-4962-B32B-6A278454C6E7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3905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EEECE-771A-4824-B2C6-AB823DA39D4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657C-BF39-468F-A57B-1FE2B46237E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408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3175B-1E97-46DE-9813-04E02135D27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A6FA-6824-41B4-9F4A-351402D4E3D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707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CC267-C905-46B0-9F4C-68FEE697C53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3B8C-F26A-4AEC-9D2A-39F26D3011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87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AE9E22-6306-449C-AF78-838FA80C932B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E3AC-25F2-4573-9291-C877441886A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8242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F7F6B-BDD5-4670-ADF5-079020CADF1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FA69-B918-4F09-BADA-8A39C2B7D0C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8532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7C52B-F75E-44AD-9876-3013A9ED115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9D6BCD-538D-4DB7-8785-F099F7E4791D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981421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880F4-606D-497B-9755-B8175F3B684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433-BEA2-408D-9DF1-26F7AFA78E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649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F15E2-15B3-450D-8A59-C1446B237F3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B90A-C196-40CA-9A8E-072B87486A6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76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1FFCB-3270-46BE-9C61-FE3439B5F50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2948-8CFB-4E27-A09F-327C9EE72BA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2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7A817-2318-4CA1-9BC5-75EAE1054B6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FCFB-FF5F-4ED4-A8D7-8804722C934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1622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28F1E-CB58-43A6-A07D-40D65DD422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E7F5-E1B8-4962-B32B-6A278454C6E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018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1844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75685661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9248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3677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233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516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7407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20940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2601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9526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509195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20902749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4417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71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797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641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135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4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551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16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63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39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282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255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>
                <a:solidFill>
                  <a:srgbClr val="4A66AC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>
                <a:solidFill>
                  <a:srgbClr val="4A66AC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382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770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265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3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991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2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67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713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8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D7C52B-F75E-44AD-9876-3013A9ED115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9D6BCD-538D-4DB7-8785-F099F7E4791D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51113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D7C52B-F75E-44AD-9876-3013A9ED115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9D6BCD-538D-4DB7-8785-F099F7E4791D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14406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605C6-4955-4C16-A51C-46DB93FD2460}" type="datetimeFigureOut">
              <a:rPr lang="es-MX" smtClean="0"/>
              <a:t>05/07/2017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3375-CC59-4140-808A-61AD93F9F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1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74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55A152-E125-470A-A50E-19C97B8EE43D}" type="datetimeFigureOut">
              <a:rPr lang="es-MX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05/07/2017</a:t>
            </a:fld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2419-2397-488C-8DD8-E3562B7A3DA0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19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jpeg"/><Relationship Id="rId4" Type="http://schemas.openxmlformats.org/officeDocument/2006/relationships/image" Target="../media/image24.pn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2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000" y="-5594"/>
            <a:ext cx="9140825" cy="6863593"/>
            <a:chOff x="-51085" y="86538"/>
            <a:chExt cx="9140825" cy="6858000"/>
          </a:xfrm>
        </p:grpSpPr>
        <p:pic>
          <p:nvPicPr>
            <p:cNvPr id="2" name="4 Imagen" descr="fondo 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085" y="86538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4" y="205880"/>
              <a:ext cx="1266476" cy="1266476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xtLst/>
          </p:spPr>
        </p:pic>
        <p:pic>
          <p:nvPicPr>
            <p:cNvPr id="9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124" y="209118"/>
              <a:ext cx="996586" cy="12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5" name="CuadroTexto 4"/>
          <p:cNvSpPr txBox="1"/>
          <p:nvPr/>
        </p:nvSpPr>
        <p:spPr>
          <a:xfrm>
            <a:off x="107255" y="5157192"/>
            <a:ext cx="892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rgbClr val="FFFF00"/>
                </a:solidFill>
              </a:rPr>
              <a:t>Academia Nacional de Medicina</a:t>
            </a:r>
          </a:p>
          <a:p>
            <a:pPr algn="ctr"/>
            <a:r>
              <a:rPr lang="es-MX" sz="3600" dirty="0" smtClean="0">
                <a:solidFill>
                  <a:srgbClr val="FFFF00"/>
                </a:solidFill>
              </a:rPr>
              <a:t>5 de Julio de 2017</a:t>
            </a:r>
            <a:endParaRPr lang="es-MX" sz="3600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784976" cy="2043658"/>
          </a:xfrm>
          <a:ln w="57150" cap="sq">
            <a:solidFill>
              <a:schemeClr val="tx1"/>
            </a:solidFill>
          </a:ln>
          <a:effectLst>
            <a:glow rad="1244600">
              <a:schemeClr val="tx1">
                <a:alpha val="91000"/>
              </a:schemeClr>
            </a:glow>
            <a:outerShdw blurRad="635000" dist="38100" dir="10800000" algn="r" rotWithShape="0">
              <a:prstClr val="black">
                <a:alpha val="40000"/>
              </a:prstClr>
            </a:outerShdw>
            <a:softEdge rad="635000"/>
          </a:effectLst>
        </p:spPr>
        <p:txBody>
          <a:bodyPr>
            <a:normAutofit/>
          </a:bodyPr>
          <a:lstStyle/>
          <a:p>
            <a:r>
              <a:rPr lang="es-MX" dirty="0">
                <a:ln w="19050">
                  <a:gradFill flip="none" rotWithShape="1">
                    <a:gsLst>
                      <a:gs pos="0">
                        <a:schemeClr val="tx1"/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AVANCES EN EL CONOCIMIENTO DE LA ATEROSCLEROSIS CORONARIA EN POBLACION MEXICANA. 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7504" y="3747746"/>
            <a:ext cx="8926344" cy="977398"/>
          </a:xfrm>
          <a:effectLst>
            <a:glow rad="1270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s-MX" sz="3400" dirty="0" smtClean="0">
                <a:ln>
                  <a:gradFill flip="none" rotWithShape="1">
                    <a:gsLst>
                      <a:gs pos="0">
                        <a:schemeClr val="tx1"/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GENÉTICA DE LA ENFERMEDAD ATEROSCLEROSA (GEA).</a:t>
            </a:r>
            <a:endParaRPr lang="es-MX" sz="3400" dirty="0">
              <a:ln>
                <a:gradFill flip="none" rotWithShape="1">
                  <a:gsLst>
                    <a:gs pos="0">
                      <a:schemeClr val="tx1"/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5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336704" cy="941796"/>
          </a:xfrm>
        </p:spPr>
        <p:txBody>
          <a:bodyPr/>
          <a:lstStyle/>
          <a:p>
            <a:pPr algn="ctr"/>
            <a:r>
              <a:rPr lang="es-MX" sz="3400" dirty="0" smtClean="0">
                <a:solidFill>
                  <a:schemeClr val="tx2">
                    <a:lumMod val="75000"/>
                  </a:schemeClr>
                </a:solidFill>
              </a:rPr>
              <a:t>ASOCIACION DE CAC CON FACTORES DE RIESGO CARDIOVASCULAR</a:t>
            </a:r>
            <a:endParaRPr lang="es-MX" sz="3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724" y="1653514"/>
            <a:ext cx="6783660" cy="3381791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925618" y="6546830"/>
            <a:ext cx="3254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i="1" dirty="0" err="1" smtClean="0">
                <a:solidFill>
                  <a:schemeClr val="bg1"/>
                </a:solidFill>
              </a:rPr>
              <a:t>Arch</a:t>
            </a:r>
            <a:r>
              <a:rPr lang="es-MX" sz="1600" b="1" i="1" dirty="0" smtClean="0">
                <a:solidFill>
                  <a:schemeClr val="bg1"/>
                </a:solidFill>
              </a:rPr>
              <a:t> </a:t>
            </a:r>
            <a:r>
              <a:rPr lang="es-MX" sz="1600" b="1" i="1" dirty="0" err="1">
                <a:solidFill>
                  <a:schemeClr val="bg1"/>
                </a:solidFill>
              </a:rPr>
              <a:t>Cardiol</a:t>
            </a:r>
            <a:r>
              <a:rPr lang="es-MX" sz="1600" b="1" i="1" dirty="0">
                <a:solidFill>
                  <a:schemeClr val="bg1"/>
                </a:solidFill>
              </a:rPr>
              <a:t> </a:t>
            </a:r>
            <a:r>
              <a:rPr lang="es-MX" sz="1600" b="1" i="1" dirty="0" err="1">
                <a:solidFill>
                  <a:schemeClr val="bg1"/>
                </a:solidFill>
              </a:rPr>
              <a:t>Mex</a:t>
            </a:r>
            <a:r>
              <a:rPr lang="es-MX" sz="1600" b="1" i="1" dirty="0">
                <a:solidFill>
                  <a:schemeClr val="bg1"/>
                </a:solidFill>
              </a:rPr>
              <a:t>. </a:t>
            </a:r>
            <a:r>
              <a:rPr lang="es-MX" sz="1600" b="1" i="1" dirty="0" smtClean="0">
                <a:solidFill>
                  <a:schemeClr val="bg1"/>
                </a:solidFill>
              </a:rPr>
              <a:t>2017 (En prensa)</a:t>
            </a:r>
            <a:endParaRPr lang="es-MX" sz="1600" b="1" i="1" dirty="0">
              <a:solidFill>
                <a:schemeClr val="bg1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24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extLst/>
          </p:spPr>
        </p:pic>
        <p:pic>
          <p:nvPicPr>
            <p:cNvPr id="25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  <p:grpSp>
        <p:nvGrpSpPr>
          <p:cNvPr id="9" name="Grupo 8"/>
          <p:cNvGrpSpPr/>
          <p:nvPr/>
        </p:nvGrpSpPr>
        <p:grpSpPr>
          <a:xfrm>
            <a:off x="1259632" y="2301907"/>
            <a:ext cx="2838618" cy="1660700"/>
            <a:chOff x="1259632" y="2301907"/>
            <a:chExt cx="2838618" cy="1660700"/>
          </a:xfrm>
        </p:grpSpPr>
        <p:sp>
          <p:nvSpPr>
            <p:cNvPr id="4" name="Rectángulo 3"/>
            <p:cNvSpPr/>
            <p:nvPr/>
          </p:nvSpPr>
          <p:spPr bwMode="auto">
            <a:xfrm>
              <a:off x="1264494" y="2301907"/>
              <a:ext cx="2833756" cy="22086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s-MX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9" name="Rectángulo 28"/>
            <p:cNvSpPr/>
            <p:nvPr/>
          </p:nvSpPr>
          <p:spPr bwMode="auto">
            <a:xfrm>
              <a:off x="1259632" y="2728797"/>
              <a:ext cx="2833756" cy="22086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s-MX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0" name="Rectángulo 29"/>
            <p:cNvSpPr/>
            <p:nvPr/>
          </p:nvSpPr>
          <p:spPr bwMode="auto">
            <a:xfrm>
              <a:off x="1259632" y="3520885"/>
              <a:ext cx="2833756" cy="22086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s-MX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1" name="Rectángulo 30"/>
            <p:cNvSpPr/>
            <p:nvPr/>
          </p:nvSpPr>
          <p:spPr bwMode="auto">
            <a:xfrm>
              <a:off x="1259632" y="3741746"/>
              <a:ext cx="2833756" cy="22086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s-MX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716016" y="2296749"/>
            <a:ext cx="2833756" cy="1860569"/>
            <a:chOff x="4716016" y="2296749"/>
            <a:chExt cx="2833756" cy="1860569"/>
          </a:xfrm>
        </p:grpSpPr>
        <p:sp>
          <p:nvSpPr>
            <p:cNvPr id="32" name="Rectángulo 31"/>
            <p:cNvSpPr/>
            <p:nvPr/>
          </p:nvSpPr>
          <p:spPr bwMode="auto">
            <a:xfrm>
              <a:off x="4716016" y="2296749"/>
              <a:ext cx="2833756" cy="22086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s-MX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3" name="Rectángulo 32"/>
            <p:cNvSpPr/>
            <p:nvPr/>
          </p:nvSpPr>
          <p:spPr bwMode="auto">
            <a:xfrm>
              <a:off x="4716016" y="2728797"/>
              <a:ext cx="2833756" cy="22086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s-MX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4" name="Rectángulo 33"/>
            <p:cNvSpPr/>
            <p:nvPr/>
          </p:nvSpPr>
          <p:spPr bwMode="auto">
            <a:xfrm>
              <a:off x="4716016" y="3321337"/>
              <a:ext cx="2833756" cy="22086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s-MX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5" name="Rectángulo 34"/>
            <p:cNvSpPr/>
            <p:nvPr/>
          </p:nvSpPr>
          <p:spPr bwMode="auto">
            <a:xfrm>
              <a:off x="4716016" y="3936457"/>
              <a:ext cx="2833756" cy="220861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s-MX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11" name="Marcador de texto 10"/>
          <p:cNvSpPr>
            <a:spLocks noGrp="1"/>
          </p:cNvSpPr>
          <p:nvPr>
            <p:ph type="body" sz="quarter" idx="10"/>
          </p:nvPr>
        </p:nvSpPr>
        <p:spPr>
          <a:xfrm>
            <a:off x="1259632" y="5180066"/>
            <a:ext cx="6768577" cy="553190"/>
          </a:xfrm>
        </p:spPr>
        <p:txBody>
          <a:bodyPr/>
          <a:lstStyle/>
          <a:p>
            <a:pPr marL="0" indent="0" algn="ctr">
              <a:buNone/>
            </a:pPr>
            <a:r>
              <a:rPr lang="es-MX" sz="2000" dirty="0" smtClean="0">
                <a:solidFill>
                  <a:srgbClr val="FFFF00"/>
                </a:solidFill>
              </a:rPr>
              <a:t>Análisis de regresión logística, ajustado por las variables enlistadas en la tabla.</a:t>
            </a:r>
          </a:p>
        </p:txBody>
      </p:sp>
    </p:spTree>
    <p:extLst>
      <p:ext uri="{BB962C8B-B14F-4D97-AF65-F5344CB8AC3E}">
        <p14:creationId xmlns:p14="http://schemas.microsoft.com/office/powerpoint/2010/main" val="232615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34115"/>
            <a:ext cx="6408712" cy="1163395"/>
          </a:xfrm>
        </p:spPr>
        <p:txBody>
          <a:bodyPr/>
          <a:lstStyle/>
          <a:p>
            <a:pPr algn="ctr"/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</a:rPr>
              <a:t>EN OTROS  ANALISIS DE REGRESIÓN LÓGISTICA MULTIVARIADA SE ENCONTRÓ ASOCIACIÓN INDEPENDIENTE DE: </a:t>
            </a:r>
            <a:endParaRPr lang="es-MX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08182769"/>
              </p:ext>
            </p:extLst>
          </p:nvPr>
        </p:nvGraphicFramePr>
        <p:xfrm>
          <a:off x="42404" y="1617370"/>
          <a:ext cx="632979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6237312"/>
            <a:ext cx="8741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solidFill>
                  <a:schemeClr val="bg1"/>
                </a:solidFill>
              </a:rPr>
              <a:t>Posadas-Sánchez R, </a:t>
            </a:r>
            <a:r>
              <a:rPr lang="sv-SE" sz="1100" b="1" dirty="0" smtClean="0">
                <a:solidFill>
                  <a:schemeClr val="bg1"/>
                </a:solidFill>
              </a:rPr>
              <a:t>Rev </a:t>
            </a:r>
            <a:r>
              <a:rPr lang="sv-SE" sz="1100" b="1" dirty="0">
                <a:solidFill>
                  <a:schemeClr val="bg1"/>
                </a:solidFill>
              </a:rPr>
              <a:t>Mex Endocrinol Metab Nutr. </a:t>
            </a:r>
            <a:r>
              <a:rPr lang="sv-SE" sz="1100" b="1" dirty="0" smtClean="0">
                <a:solidFill>
                  <a:schemeClr val="bg1"/>
                </a:solidFill>
              </a:rPr>
              <a:t>(2014) 1:14-21</a:t>
            </a:r>
          </a:p>
          <a:p>
            <a:pPr algn="r"/>
            <a:r>
              <a:rPr lang="sv-SE" sz="1100" b="1" dirty="0">
                <a:solidFill>
                  <a:schemeClr val="bg1"/>
                </a:solidFill>
              </a:rPr>
              <a:t>Posadas-Sánchez R, Nutrition Journal (2016) </a:t>
            </a:r>
            <a:r>
              <a:rPr lang="sv-SE" sz="1100" b="1" dirty="0" smtClean="0">
                <a:solidFill>
                  <a:schemeClr val="bg1"/>
                </a:solidFill>
              </a:rPr>
              <a:t>15:22</a:t>
            </a:r>
          </a:p>
          <a:p>
            <a:pPr algn="r"/>
            <a:r>
              <a:rPr lang="es-MX" sz="1100" b="1" dirty="0" smtClean="0">
                <a:solidFill>
                  <a:schemeClr val="bg1"/>
                </a:solidFill>
              </a:rPr>
              <a:t>Medina- Urrutia A, </a:t>
            </a:r>
            <a:r>
              <a:rPr lang="es-MX" sz="1100" b="1" dirty="0" err="1" smtClean="0">
                <a:solidFill>
                  <a:schemeClr val="bg1"/>
                </a:solidFill>
              </a:rPr>
              <a:t>Rev</a:t>
            </a:r>
            <a:r>
              <a:rPr lang="es-MX" sz="1100" b="1" dirty="0" smtClean="0">
                <a:solidFill>
                  <a:schemeClr val="bg1"/>
                </a:solidFill>
              </a:rPr>
              <a:t> </a:t>
            </a:r>
            <a:r>
              <a:rPr lang="es-MX" sz="1100" b="1" dirty="0" err="1">
                <a:solidFill>
                  <a:schemeClr val="bg1"/>
                </a:solidFill>
              </a:rPr>
              <a:t>Inves</a:t>
            </a:r>
            <a:r>
              <a:rPr lang="es-MX" sz="1100" b="1" dirty="0">
                <a:solidFill>
                  <a:schemeClr val="bg1"/>
                </a:solidFill>
              </a:rPr>
              <a:t> </a:t>
            </a:r>
            <a:r>
              <a:rPr lang="es-MX" sz="1100" b="1" dirty="0" err="1">
                <a:solidFill>
                  <a:schemeClr val="bg1"/>
                </a:solidFill>
              </a:rPr>
              <a:t>Clin</a:t>
            </a:r>
            <a:r>
              <a:rPr lang="es-MX" sz="1100" b="1" dirty="0">
                <a:solidFill>
                  <a:schemeClr val="bg1"/>
                </a:solidFill>
              </a:rPr>
              <a:t>. 2016;68:262-8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21704" y="5698170"/>
            <a:ext cx="887152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</a:rPr>
              <a:t>CON LA ATEROSCLEROSIS CORONARIA SUBCLÍNICA</a:t>
            </a:r>
            <a:endParaRPr lang="es-MX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5292080" y="1293474"/>
            <a:ext cx="1512168" cy="4140320"/>
            <a:chOff x="5940152" y="1360857"/>
            <a:chExt cx="1512168" cy="4140320"/>
          </a:xfrm>
        </p:grpSpPr>
        <p:grpSp>
          <p:nvGrpSpPr>
            <p:cNvPr id="13" name="Grupo 12"/>
            <p:cNvGrpSpPr/>
            <p:nvPr/>
          </p:nvGrpSpPr>
          <p:grpSpPr>
            <a:xfrm>
              <a:off x="6012160" y="1685033"/>
              <a:ext cx="1266592" cy="3816144"/>
              <a:chOff x="5034003" y="1685033"/>
              <a:chExt cx="1266592" cy="3816144"/>
            </a:xfrm>
          </p:grpSpPr>
          <p:sp>
            <p:nvSpPr>
              <p:cNvPr id="9" name="Elipse 8"/>
              <p:cNvSpPr/>
              <p:nvPr/>
            </p:nvSpPr>
            <p:spPr bwMode="auto">
              <a:xfrm>
                <a:off x="5040595" y="2959435"/>
                <a:ext cx="1260000" cy="1260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rPr>
                  <a:t>6 %</a:t>
                </a:r>
              </a:p>
            </p:txBody>
          </p:sp>
          <p:sp>
            <p:nvSpPr>
              <p:cNvPr id="10" name="Elipse 9"/>
              <p:cNvSpPr/>
              <p:nvPr/>
            </p:nvSpPr>
            <p:spPr bwMode="auto">
              <a:xfrm>
                <a:off x="5034003" y="4241177"/>
                <a:ext cx="1260000" cy="1260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rPr>
                  <a:t>9.3 %</a:t>
                </a:r>
              </a:p>
            </p:txBody>
          </p:sp>
          <p:grpSp>
            <p:nvGrpSpPr>
              <p:cNvPr id="12" name="Grupo 11"/>
              <p:cNvGrpSpPr/>
              <p:nvPr/>
            </p:nvGrpSpPr>
            <p:grpSpPr>
              <a:xfrm>
                <a:off x="5034003" y="1685033"/>
                <a:ext cx="1260000" cy="1260000"/>
                <a:chOff x="5076056" y="1793549"/>
                <a:chExt cx="1260000" cy="1260000"/>
              </a:xfrm>
            </p:grpSpPr>
            <p:sp>
              <p:nvSpPr>
                <p:cNvPr id="5" name="Elipse 4"/>
                <p:cNvSpPr/>
                <p:nvPr/>
              </p:nvSpPr>
              <p:spPr bwMode="auto">
                <a:xfrm>
                  <a:off x="5076056" y="1793549"/>
                  <a:ext cx="1260000" cy="12600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7920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MX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11" name="CuadroTexto 10"/>
                <p:cNvSpPr txBox="1"/>
                <p:nvPr/>
              </p:nvSpPr>
              <p:spPr>
                <a:xfrm>
                  <a:off x="5208592" y="2180161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920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MX" b="1" dirty="0">
                      <a:solidFill>
                        <a:schemeClr val="bg1"/>
                      </a:solidFill>
                      <a:latin typeface="Segoe" pitchFamily="34" charset="0"/>
                    </a:rPr>
                    <a:t>21.8 %</a:t>
                  </a:r>
                </a:p>
              </p:txBody>
            </p:sp>
          </p:grpSp>
        </p:grpSp>
        <p:sp>
          <p:nvSpPr>
            <p:cNvPr id="14" name="CuadroTexto 13"/>
            <p:cNvSpPr txBox="1"/>
            <p:nvPr/>
          </p:nvSpPr>
          <p:spPr>
            <a:xfrm>
              <a:off x="5940152" y="136085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chemeClr val="bg1"/>
                  </a:solidFill>
                </a:rPr>
                <a:t>Prevalencia: 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17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  <a:extLst/>
          </p:spPr>
        </p:pic>
        <p:pic>
          <p:nvPicPr>
            <p:cNvPr id="18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74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14438" y="142875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sp>
        <p:nvSpPr>
          <p:cNvPr id="13315" name="CuadroTexto 3"/>
          <p:cNvSpPr txBox="1">
            <a:spLocks noChangeArrowheads="1"/>
          </p:cNvSpPr>
          <p:nvPr/>
        </p:nvSpPr>
        <p:spPr bwMode="auto">
          <a:xfrm>
            <a:off x="107329" y="1632213"/>
            <a:ext cx="891746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FFFF00"/>
                </a:solidFill>
                <a:cs typeface="Arial" panose="020B0604020202020204" pitchFamily="34" charset="0"/>
              </a:rPr>
              <a:t>Hígado graso no asociado a consumo de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FFFF00"/>
                </a:solidFill>
                <a:cs typeface="Arial" panose="020B0604020202020204" pitchFamily="34" charset="0"/>
              </a:rPr>
              <a:t>alcohol</a:t>
            </a:r>
          </a:p>
        </p:txBody>
      </p:sp>
      <p:sp>
        <p:nvSpPr>
          <p:cNvPr id="13316" name="CuadroTexto 4"/>
          <p:cNvSpPr txBox="1">
            <a:spLocks noChangeArrowheads="1"/>
          </p:cNvSpPr>
          <p:nvPr/>
        </p:nvSpPr>
        <p:spPr bwMode="auto">
          <a:xfrm>
            <a:off x="1373805" y="2996952"/>
            <a:ext cx="71586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b="1" dirty="0" smtClean="0">
                <a:solidFill>
                  <a:prstClr val="white"/>
                </a:solidFill>
                <a:cs typeface="Arial" panose="020B0604020202020204" pitchFamily="34" charset="0"/>
              </a:rPr>
              <a:t>Características del hígado graso en población mexicana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ES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2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white"/>
                </a:solidFill>
                <a:cs typeface="Arial" panose="020B0604020202020204" pitchFamily="34" charset="0"/>
              </a:rPr>
              <a:t>Población estudiada: n= 846 (50.7% mujeres)</a:t>
            </a:r>
          </a:p>
          <a:p>
            <a:pPr lvl="2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white"/>
                </a:solidFill>
                <a:cs typeface="Arial" panose="020B0604020202020204" pitchFamily="34" charset="0"/>
              </a:rPr>
              <a:t>Sin diabetes</a:t>
            </a:r>
          </a:p>
          <a:p>
            <a:pPr lvl="2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white"/>
                </a:solidFill>
                <a:cs typeface="Arial" panose="020B0604020202020204" pitchFamily="34" charset="0"/>
              </a:rPr>
              <a:t>Sin enfermedad hepática o renal</a:t>
            </a:r>
          </a:p>
          <a:p>
            <a:pPr lvl="2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white"/>
                </a:solidFill>
                <a:cs typeface="Arial" panose="020B0604020202020204" pitchFamily="34" charset="0"/>
              </a:rPr>
              <a:t>Consumo de alcohol &lt; 20 gr/día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6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xtLst/>
          </p:spPr>
        </p:pic>
        <p:pic>
          <p:nvPicPr>
            <p:cNvPr id="7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189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1000125" y="2214563"/>
            <a:ext cx="7215188" cy="3786187"/>
          </a:xfrm>
          <a:prstGeom prst="roundRect">
            <a:avLst>
              <a:gd name="adj" fmla="val 11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4339" name="CuadroTexto 3"/>
          <p:cNvSpPr txBox="1">
            <a:spLocks noChangeArrowheads="1"/>
          </p:cNvSpPr>
          <p:nvPr/>
        </p:nvSpPr>
        <p:spPr bwMode="auto">
          <a:xfrm>
            <a:off x="1484019" y="986851"/>
            <a:ext cx="6400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Prevalencia de hígado graso en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 población mexicana</a:t>
            </a:r>
          </a:p>
        </p:txBody>
      </p:sp>
      <p:graphicFrame>
        <p:nvGraphicFramePr>
          <p:cNvPr id="14341" name="Gráfico 1"/>
          <p:cNvGraphicFramePr>
            <a:graphicFrameLocks/>
          </p:cNvGraphicFramePr>
          <p:nvPr/>
        </p:nvGraphicFramePr>
        <p:xfrm>
          <a:off x="2214563" y="2500313"/>
          <a:ext cx="5265737" cy="333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r:id="rId3" imgW="5267401" imgH="3334801" progId="Excel.Chart.8">
                  <p:embed/>
                </p:oleObj>
              </mc:Choice>
              <mc:Fallback>
                <p:oleObj r:id="rId3" imgW="5267401" imgH="333480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2500313"/>
                        <a:ext cx="5265737" cy="333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CuadroTexto 2"/>
          <p:cNvSpPr txBox="1">
            <a:spLocks noChangeArrowheads="1"/>
          </p:cNvSpPr>
          <p:nvPr/>
        </p:nvSpPr>
        <p:spPr bwMode="auto">
          <a:xfrm>
            <a:off x="3923928" y="6093296"/>
            <a:ext cx="4456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Martínez-Alvarado R, </a:t>
            </a:r>
            <a:r>
              <a:rPr lang="es-ES" sz="14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Rev</a:t>
            </a:r>
            <a:r>
              <a:rPr lang="es-E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Inv</a:t>
            </a:r>
            <a:r>
              <a:rPr lang="es-E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Clin</a:t>
            </a:r>
            <a:r>
              <a:rPr lang="es-ES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 2014; 66: 407-414.</a:t>
            </a:r>
          </a:p>
        </p:txBody>
      </p:sp>
      <p:sp>
        <p:nvSpPr>
          <p:cNvPr id="14343" name="CuadroTexto 5"/>
          <p:cNvSpPr txBox="1">
            <a:spLocks noChangeArrowheads="1"/>
          </p:cNvSpPr>
          <p:nvPr/>
        </p:nvSpPr>
        <p:spPr bwMode="auto">
          <a:xfrm rot="-5400000">
            <a:off x="803275" y="3660775"/>
            <a:ext cx="2360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400" smtClean="0">
                <a:solidFill>
                  <a:srgbClr val="FFFFFF"/>
                </a:solidFill>
                <a:cs typeface="Arial" panose="020B0604020202020204" pitchFamily="34" charset="0"/>
              </a:rPr>
              <a:t>Prevalencia (%)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14438" y="142875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10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extLst/>
          </p:spPr>
        </p:pic>
        <p:pic>
          <p:nvPicPr>
            <p:cNvPr id="11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432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000125" y="2214563"/>
            <a:ext cx="7215188" cy="4000500"/>
          </a:xfrm>
          <a:prstGeom prst="roundRect">
            <a:avLst>
              <a:gd name="adj" fmla="val 11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5363" name="CuadroTexto 3"/>
          <p:cNvSpPr txBox="1">
            <a:spLocks noChangeArrowheads="1"/>
          </p:cNvSpPr>
          <p:nvPr/>
        </p:nvSpPr>
        <p:spPr bwMode="auto">
          <a:xfrm>
            <a:off x="1475656" y="987425"/>
            <a:ext cx="6480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Prevalencia de hígado graso según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Índice de masa corporal</a:t>
            </a:r>
          </a:p>
        </p:txBody>
      </p:sp>
      <p:sp>
        <p:nvSpPr>
          <p:cNvPr id="15365" name="CuadroTexto 2"/>
          <p:cNvSpPr txBox="1">
            <a:spLocks noChangeArrowheads="1"/>
          </p:cNvSpPr>
          <p:nvPr/>
        </p:nvSpPr>
        <p:spPr bwMode="auto">
          <a:xfrm>
            <a:off x="3779912" y="6289377"/>
            <a:ext cx="4456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Martínez-Alvarado R, </a:t>
            </a:r>
            <a:r>
              <a:rPr lang="es-ES" sz="14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Rev</a:t>
            </a:r>
            <a:r>
              <a:rPr lang="es-ES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Inv</a:t>
            </a:r>
            <a:r>
              <a:rPr lang="es-ES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Clin</a:t>
            </a:r>
            <a:r>
              <a:rPr lang="es-ES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 2014; 66: 407-414.</a:t>
            </a:r>
          </a:p>
        </p:txBody>
      </p:sp>
      <p:graphicFrame>
        <p:nvGraphicFramePr>
          <p:cNvPr id="15366" name="Gráfico 5"/>
          <p:cNvGraphicFramePr>
            <a:graphicFrameLocks/>
          </p:cNvGraphicFramePr>
          <p:nvPr/>
        </p:nvGraphicFramePr>
        <p:xfrm>
          <a:off x="1703388" y="2336800"/>
          <a:ext cx="5916612" cy="373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r:id="rId3" imgW="5919729" imgH="3737172" progId="Excel.Chart.8">
                  <p:embed/>
                </p:oleObj>
              </mc:Choice>
              <mc:Fallback>
                <p:oleObj r:id="rId3" imgW="5919729" imgH="373717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336800"/>
                        <a:ext cx="5916612" cy="373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14438" y="142875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sp>
        <p:nvSpPr>
          <p:cNvPr id="15368" name="CuadroTexto 5"/>
          <p:cNvSpPr txBox="1">
            <a:spLocks noChangeArrowheads="1"/>
          </p:cNvSpPr>
          <p:nvPr/>
        </p:nvSpPr>
        <p:spPr bwMode="auto">
          <a:xfrm rot="-5400000">
            <a:off x="265113" y="3732213"/>
            <a:ext cx="2360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400" smtClean="0">
                <a:solidFill>
                  <a:srgbClr val="FFFFFF"/>
                </a:solidFill>
                <a:cs typeface="Arial" panose="020B0604020202020204" pitchFamily="34" charset="0"/>
              </a:rPr>
              <a:t>Prevalencia (%)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11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extLst/>
          </p:spPr>
        </p:pic>
        <p:pic>
          <p:nvPicPr>
            <p:cNvPr id="12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477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uadroTexto 3"/>
          <p:cNvSpPr txBox="1">
            <a:spLocks noChangeArrowheads="1"/>
          </p:cNvSpPr>
          <p:nvPr/>
        </p:nvSpPr>
        <p:spPr bwMode="auto">
          <a:xfrm>
            <a:off x="1475655" y="908720"/>
            <a:ext cx="655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Perfil de riesgo en individuos con hígado graso</a:t>
            </a:r>
          </a:p>
        </p:txBody>
      </p:sp>
      <p:sp>
        <p:nvSpPr>
          <p:cNvPr id="16391" name="CuadroTexto 7"/>
          <p:cNvSpPr txBox="1">
            <a:spLocks noChangeArrowheads="1"/>
          </p:cNvSpPr>
          <p:nvPr/>
        </p:nvSpPr>
        <p:spPr bwMode="auto">
          <a:xfrm>
            <a:off x="3803402" y="6458937"/>
            <a:ext cx="4945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González –Salazar MC, </a:t>
            </a:r>
            <a:r>
              <a:rPr lang="es-ES" sz="14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Gac</a:t>
            </a:r>
            <a:r>
              <a:rPr lang="es-ES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Med</a:t>
            </a:r>
            <a:r>
              <a:rPr lang="es-ES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Mex</a:t>
            </a:r>
            <a:r>
              <a:rPr lang="es-ES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 2014; 150: S39-S47.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14438" y="142875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12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xtLst/>
          </p:spPr>
        </p:pic>
        <p:pic>
          <p:nvPicPr>
            <p:cNvPr id="13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33068" t="15701" r="23226" b="9401"/>
          <a:stretch/>
        </p:blipFill>
        <p:spPr>
          <a:xfrm>
            <a:off x="2312478" y="1451832"/>
            <a:ext cx="5067833" cy="48852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7504" y="3429000"/>
            <a:ext cx="210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Valores elevados de: 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14438" y="145662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0" y="1814687"/>
            <a:ext cx="9144000" cy="4679278"/>
          </a:xfrm>
          <a:prstGeom prst="roundRect">
            <a:avLst>
              <a:gd name="adj" fmla="val 11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2532" name="CuadroTexto 3"/>
          <p:cNvSpPr txBox="1">
            <a:spLocks noChangeArrowheads="1"/>
          </p:cNvSpPr>
          <p:nvPr/>
        </p:nvSpPr>
        <p:spPr bwMode="auto">
          <a:xfrm>
            <a:off x="1428750" y="925196"/>
            <a:ext cx="66278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Asociaciones del hipotiroidismo subclínico según presencia de hígado graso</a:t>
            </a:r>
          </a:p>
        </p:txBody>
      </p:sp>
      <p:sp>
        <p:nvSpPr>
          <p:cNvPr id="22533" name="6 CuadroTexto"/>
          <p:cNvSpPr txBox="1">
            <a:spLocks noChangeArrowheads="1"/>
          </p:cNvSpPr>
          <p:nvPr/>
        </p:nvSpPr>
        <p:spPr bwMode="auto">
          <a:xfrm>
            <a:off x="2667000" y="6547247"/>
            <a:ext cx="5668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Posadas-Romero C . et al. </a:t>
            </a:r>
            <a:r>
              <a:rPr lang="es-MX" sz="1400" i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Eur</a:t>
            </a:r>
            <a:r>
              <a:rPr lang="es-MX" sz="1400" i="1" dirty="0" smtClean="0">
                <a:solidFill>
                  <a:prstClr val="white"/>
                </a:solidFill>
                <a:cs typeface="Arial" panose="020B0604020202020204" pitchFamily="34" charset="0"/>
              </a:rPr>
              <a:t>. J. of </a:t>
            </a:r>
            <a:r>
              <a:rPr lang="es-MX" sz="1400" i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Endocrinol</a:t>
            </a:r>
            <a:r>
              <a:rPr lang="es-MX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. 2014  171(3)319-25.</a:t>
            </a:r>
          </a:p>
        </p:txBody>
      </p:sp>
      <p:graphicFrame>
        <p:nvGraphicFramePr>
          <p:cNvPr id="22534" name="3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854570"/>
              </p:ext>
            </p:extLst>
          </p:nvPr>
        </p:nvGraphicFramePr>
        <p:xfrm>
          <a:off x="-142875" y="2565797"/>
          <a:ext cx="2928938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r:id="rId3" imgW="2926334" imgH="2999492" progId="Excel.Chart.8">
                  <p:embed/>
                </p:oleObj>
              </mc:Choice>
              <mc:Fallback>
                <p:oleObj r:id="rId3" imgW="2926334" imgH="299949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75" y="2565797"/>
                        <a:ext cx="2928938" cy="300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3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979484"/>
              </p:ext>
            </p:extLst>
          </p:nvPr>
        </p:nvGraphicFramePr>
        <p:xfrm>
          <a:off x="2857500" y="2565797"/>
          <a:ext cx="3071813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r:id="rId5" imgW="3072650" imgH="2981202" progId="Excel.Chart.8">
                  <p:embed/>
                </p:oleObj>
              </mc:Choice>
              <mc:Fallback>
                <p:oleObj r:id="rId5" imgW="3072650" imgH="298120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565797"/>
                        <a:ext cx="3071813" cy="298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32 CuadroTexto"/>
          <p:cNvSpPr txBox="1">
            <a:spLocks noChangeArrowheads="1"/>
          </p:cNvSpPr>
          <p:nvPr/>
        </p:nvSpPr>
        <p:spPr bwMode="auto">
          <a:xfrm>
            <a:off x="285750" y="4885134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mtClean="0">
                <a:solidFill>
                  <a:prstClr val="white"/>
                </a:solidFill>
                <a:cs typeface="Arial" panose="020B0604020202020204" pitchFamily="34" charset="0"/>
              </a:rPr>
              <a:t>Síndrome metabólico </a:t>
            </a:r>
          </a:p>
        </p:txBody>
      </p:sp>
      <p:sp>
        <p:nvSpPr>
          <p:cNvPr id="22537" name="33 CuadroTexto"/>
          <p:cNvSpPr txBox="1">
            <a:spLocks noChangeArrowheads="1"/>
          </p:cNvSpPr>
          <p:nvPr/>
        </p:nvSpPr>
        <p:spPr bwMode="auto">
          <a:xfrm>
            <a:off x="6499225" y="4956572"/>
            <a:ext cx="2620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mtClean="0">
                <a:solidFill>
                  <a:prstClr val="white"/>
                </a:solidFill>
                <a:cs typeface="Arial" panose="020B0604020202020204" pitchFamily="34" charset="0"/>
              </a:rPr>
              <a:t>Calcio arterial coronario</a:t>
            </a:r>
          </a:p>
        </p:txBody>
      </p:sp>
      <p:graphicFrame>
        <p:nvGraphicFramePr>
          <p:cNvPr id="22538" name="3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880564"/>
              </p:ext>
            </p:extLst>
          </p:nvPr>
        </p:nvGraphicFramePr>
        <p:xfrm>
          <a:off x="6143625" y="2565797"/>
          <a:ext cx="3000375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r:id="rId7" imgW="2999492" imgH="2645893" progId="Excel.Chart.8">
                  <p:embed/>
                </p:oleObj>
              </mc:Choice>
              <mc:Fallback>
                <p:oleObj r:id="rId7" imgW="2999492" imgH="264589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2565797"/>
                        <a:ext cx="3000375" cy="264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35 CuadroTexto"/>
          <p:cNvSpPr txBox="1">
            <a:spLocks noChangeArrowheads="1"/>
          </p:cNvSpPr>
          <p:nvPr/>
        </p:nvSpPr>
        <p:spPr bwMode="auto">
          <a:xfrm>
            <a:off x="3213100" y="4885134"/>
            <a:ext cx="266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mtClean="0">
                <a:solidFill>
                  <a:prstClr val="white"/>
                </a:solidFill>
                <a:cs typeface="Arial" panose="020B0604020202020204" pitchFamily="34" charset="0"/>
              </a:rPr>
              <a:t>Resistencia a la insulina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428750" y="1929209"/>
            <a:ext cx="6288088" cy="338138"/>
            <a:chOff x="1428750" y="1741884"/>
            <a:chExt cx="6288088" cy="338138"/>
          </a:xfrm>
        </p:grpSpPr>
        <p:sp>
          <p:nvSpPr>
            <p:cNvPr id="37" name="36 Rectángulo"/>
            <p:cNvSpPr/>
            <p:nvPr/>
          </p:nvSpPr>
          <p:spPr>
            <a:xfrm>
              <a:off x="1428750" y="1794272"/>
              <a:ext cx="214313" cy="214312"/>
            </a:xfrm>
            <a:prstGeom prst="rect">
              <a:avLst/>
            </a:prstGeom>
            <a:gradFill>
              <a:gsLst>
                <a:gs pos="0">
                  <a:srgbClr val="9BBB59">
                    <a:lumMod val="60000"/>
                    <a:lumOff val="40000"/>
                  </a:srgbClr>
                </a:gs>
                <a:gs pos="45000">
                  <a:srgbClr val="00B050"/>
                </a:gs>
                <a:gs pos="70000">
                  <a:srgbClr val="92D05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3000375" y="1803797"/>
              <a:ext cx="214313" cy="21431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22542" name="38 CuadroTexto"/>
            <p:cNvSpPr txBox="1">
              <a:spLocks noChangeArrowheads="1"/>
            </p:cNvSpPr>
            <p:nvPr/>
          </p:nvSpPr>
          <p:spPr bwMode="auto">
            <a:xfrm>
              <a:off x="1624013" y="1741884"/>
              <a:ext cx="11557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MX" sz="160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EU  HG (-)</a:t>
              </a:r>
            </a:p>
          </p:txBody>
        </p:sp>
        <p:sp>
          <p:nvSpPr>
            <p:cNvPr id="22543" name="39 CuadroTexto"/>
            <p:cNvSpPr txBox="1">
              <a:spLocks noChangeArrowheads="1"/>
            </p:cNvSpPr>
            <p:nvPr/>
          </p:nvSpPr>
          <p:spPr bwMode="auto">
            <a:xfrm>
              <a:off x="3217863" y="1741884"/>
              <a:ext cx="12080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MX" sz="1600" smtClean="0">
                  <a:solidFill>
                    <a:prstClr val="white"/>
                  </a:solidFill>
                  <a:cs typeface="Arial" panose="020B0604020202020204" pitchFamily="34" charset="0"/>
                </a:rPr>
                <a:t>EU  HG (+)</a:t>
              </a:r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4572000" y="1794272"/>
              <a:ext cx="214313" cy="21431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6175375" y="1803797"/>
              <a:ext cx="214313" cy="214312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89000">
                  <a:srgbClr val="FFFF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22546" name="42 CuadroTexto"/>
            <p:cNvSpPr txBox="1">
              <a:spLocks noChangeArrowheads="1"/>
            </p:cNvSpPr>
            <p:nvPr/>
          </p:nvSpPr>
          <p:spPr bwMode="auto">
            <a:xfrm>
              <a:off x="4767263" y="1741884"/>
              <a:ext cx="13033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MX" sz="1600" smtClean="0">
                  <a:solidFill>
                    <a:prstClr val="white"/>
                  </a:solidFill>
                  <a:cs typeface="Arial" panose="020B0604020202020204" pitchFamily="34" charset="0"/>
                </a:rPr>
                <a:t>HSC  HG (-)</a:t>
              </a:r>
            </a:p>
          </p:txBody>
        </p:sp>
        <p:sp>
          <p:nvSpPr>
            <p:cNvPr id="22547" name="43 CuadroTexto"/>
            <p:cNvSpPr txBox="1">
              <a:spLocks noChangeArrowheads="1"/>
            </p:cNvSpPr>
            <p:nvPr/>
          </p:nvSpPr>
          <p:spPr bwMode="auto">
            <a:xfrm>
              <a:off x="6361113" y="1741884"/>
              <a:ext cx="13557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MX" sz="1600" smtClean="0">
                  <a:solidFill>
                    <a:prstClr val="white"/>
                  </a:solidFill>
                  <a:cs typeface="Arial" panose="020B0604020202020204" pitchFamily="34" charset="0"/>
                </a:rPr>
                <a:t>HSC  HG (+)</a:t>
              </a:r>
            </a:p>
          </p:txBody>
        </p:sp>
      </p:grpSp>
      <p:sp>
        <p:nvSpPr>
          <p:cNvPr id="22548" name="44 CuadroTexto"/>
          <p:cNvSpPr txBox="1">
            <a:spLocks noChangeArrowheads="1"/>
          </p:cNvSpPr>
          <p:nvPr/>
        </p:nvSpPr>
        <p:spPr bwMode="auto">
          <a:xfrm>
            <a:off x="214313" y="6123384"/>
            <a:ext cx="8715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z="1600" dirty="0" smtClean="0">
                <a:solidFill>
                  <a:prstClr val="white"/>
                </a:solidFill>
              </a:rPr>
              <a:t>*p&lt;0.05 vs  HG (-)               EU: </a:t>
            </a:r>
            <a:r>
              <a:rPr lang="es-ES_tradnl" sz="1600" dirty="0" err="1" smtClean="0">
                <a:solidFill>
                  <a:prstClr val="white"/>
                </a:solidFill>
              </a:rPr>
              <a:t>eutiroideo</a:t>
            </a:r>
            <a:r>
              <a:rPr lang="es-ES_tradnl" sz="1600" dirty="0" smtClean="0">
                <a:solidFill>
                  <a:prstClr val="white"/>
                </a:solidFill>
              </a:rPr>
              <a:t>;  HG: hígado graso;  HSC: hipotiroidismo subclínico</a:t>
            </a:r>
          </a:p>
        </p:txBody>
      </p:sp>
      <p:sp>
        <p:nvSpPr>
          <p:cNvPr id="22549" name="45 CuadroTexto"/>
          <p:cNvSpPr txBox="1">
            <a:spLocks noChangeArrowheads="1"/>
          </p:cNvSpPr>
          <p:nvPr/>
        </p:nvSpPr>
        <p:spPr bwMode="auto">
          <a:xfrm>
            <a:off x="1071563" y="3027759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prstClr val="white"/>
                </a:solidFill>
              </a:rPr>
              <a:t>*</a:t>
            </a:r>
            <a:r>
              <a:rPr lang="es-ES_tradnl" smtClean="0">
                <a:solidFill>
                  <a:prstClr val="black"/>
                </a:solidFill>
              </a:rPr>
              <a:t>                </a:t>
            </a:r>
          </a:p>
        </p:txBody>
      </p:sp>
      <p:sp>
        <p:nvSpPr>
          <p:cNvPr id="22550" name="46 CuadroTexto"/>
          <p:cNvSpPr txBox="1">
            <a:spLocks noChangeArrowheads="1"/>
          </p:cNvSpPr>
          <p:nvPr/>
        </p:nvSpPr>
        <p:spPr bwMode="auto">
          <a:xfrm>
            <a:off x="2286000" y="2670572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prstClr val="white"/>
                </a:solidFill>
              </a:rPr>
              <a:t>*</a:t>
            </a:r>
            <a:r>
              <a:rPr lang="es-ES_tradnl" smtClean="0">
                <a:solidFill>
                  <a:prstClr val="black"/>
                </a:solidFill>
              </a:rPr>
              <a:t>                </a:t>
            </a:r>
          </a:p>
        </p:txBody>
      </p:sp>
      <p:sp>
        <p:nvSpPr>
          <p:cNvPr id="22551" name="47 CuadroTexto"/>
          <p:cNvSpPr txBox="1">
            <a:spLocks noChangeArrowheads="1"/>
          </p:cNvSpPr>
          <p:nvPr/>
        </p:nvSpPr>
        <p:spPr bwMode="auto">
          <a:xfrm>
            <a:off x="4143375" y="2742009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prstClr val="white"/>
                </a:solidFill>
              </a:rPr>
              <a:t>*</a:t>
            </a:r>
            <a:r>
              <a:rPr lang="es-ES_tradnl" smtClean="0">
                <a:solidFill>
                  <a:prstClr val="black"/>
                </a:solidFill>
              </a:rPr>
              <a:t>                </a:t>
            </a:r>
          </a:p>
        </p:txBody>
      </p:sp>
      <p:sp>
        <p:nvSpPr>
          <p:cNvPr id="22552" name="48 CuadroTexto"/>
          <p:cNvSpPr txBox="1">
            <a:spLocks noChangeArrowheads="1"/>
          </p:cNvSpPr>
          <p:nvPr/>
        </p:nvSpPr>
        <p:spPr bwMode="auto">
          <a:xfrm>
            <a:off x="5357813" y="2599134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prstClr val="white"/>
                </a:solidFill>
              </a:rPr>
              <a:t>*</a:t>
            </a:r>
            <a:r>
              <a:rPr lang="es-ES_tradnl" smtClean="0">
                <a:solidFill>
                  <a:prstClr val="black"/>
                </a:solidFill>
              </a:rPr>
              <a:t>                </a:t>
            </a:r>
          </a:p>
        </p:txBody>
      </p:sp>
      <p:sp>
        <p:nvSpPr>
          <p:cNvPr id="22553" name="49 CuadroTexto"/>
          <p:cNvSpPr txBox="1">
            <a:spLocks noChangeArrowheads="1"/>
          </p:cNvSpPr>
          <p:nvPr/>
        </p:nvSpPr>
        <p:spPr bwMode="auto">
          <a:xfrm>
            <a:off x="8572500" y="2456259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prstClr val="white"/>
                </a:solidFill>
              </a:rPr>
              <a:t>* </a:t>
            </a:r>
            <a:r>
              <a:rPr lang="es-ES_tradnl" smtClean="0">
                <a:solidFill>
                  <a:prstClr val="black"/>
                </a:solidFill>
              </a:rPr>
              <a:t>                </a:t>
            </a:r>
          </a:p>
        </p:txBody>
      </p:sp>
      <p:sp>
        <p:nvSpPr>
          <p:cNvPr id="22554" name="50 CuadroTexto"/>
          <p:cNvSpPr txBox="1">
            <a:spLocks noChangeArrowheads="1"/>
          </p:cNvSpPr>
          <p:nvPr/>
        </p:nvSpPr>
        <p:spPr bwMode="auto">
          <a:xfrm>
            <a:off x="714375" y="2195017"/>
            <a:ext cx="7500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solidFill>
                  <a:prstClr val="white"/>
                </a:solidFill>
              </a:rPr>
              <a:t>                N=423 	             n=197	           n=96	     n=37</a:t>
            </a:r>
          </a:p>
        </p:txBody>
      </p:sp>
      <p:sp>
        <p:nvSpPr>
          <p:cNvPr id="22555" name="51 CuadroTexto"/>
          <p:cNvSpPr txBox="1">
            <a:spLocks noChangeArrowheads="1"/>
          </p:cNvSpPr>
          <p:nvPr/>
        </p:nvSpPr>
        <p:spPr bwMode="auto">
          <a:xfrm>
            <a:off x="711200" y="5242322"/>
            <a:ext cx="1646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smtClean="0">
                <a:solidFill>
                  <a:prstClr val="white"/>
                </a:solidFill>
                <a:cs typeface="Arial" panose="020B0604020202020204" pitchFamily="34" charset="0"/>
              </a:rPr>
              <a:t>2.73 (1.26-5.92)</a:t>
            </a:r>
          </a:p>
        </p:txBody>
      </p:sp>
      <p:sp>
        <p:nvSpPr>
          <p:cNvPr id="22556" name="52 CuadroTexto"/>
          <p:cNvSpPr txBox="1">
            <a:spLocks noChangeArrowheads="1"/>
          </p:cNvSpPr>
          <p:nvPr/>
        </p:nvSpPr>
        <p:spPr bwMode="auto">
          <a:xfrm>
            <a:off x="3716338" y="5242322"/>
            <a:ext cx="1760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smtClean="0">
                <a:solidFill>
                  <a:prstClr val="white"/>
                </a:solidFill>
                <a:cs typeface="Arial" panose="020B0604020202020204" pitchFamily="34" charset="0"/>
              </a:rPr>
              <a:t>4.91 (1.63-14.75)</a:t>
            </a:r>
          </a:p>
        </p:txBody>
      </p:sp>
      <p:sp>
        <p:nvSpPr>
          <p:cNvPr id="22557" name="53 CuadroTexto"/>
          <p:cNvSpPr txBox="1">
            <a:spLocks noChangeArrowheads="1"/>
          </p:cNvSpPr>
          <p:nvPr/>
        </p:nvSpPr>
        <p:spPr bwMode="auto">
          <a:xfrm>
            <a:off x="7000875" y="5242322"/>
            <a:ext cx="1646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smtClean="0">
                <a:solidFill>
                  <a:prstClr val="white"/>
                </a:solidFill>
                <a:cs typeface="Arial" panose="020B0604020202020204" pitchFamily="34" charset="0"/>
              </a:rPr>
              <a:t>3.05 (1.20-7.76)</a:t>
            </a:r>
          </a:p>
        </p:txBody>
      </p:sp>
      <p:cxnSp>
        <p:nvCxnSpPr>
          <p:cNvPr id="56" name="55 Conector recto"/>
          <p:cNvCxnSpPr/>
          <p:nvPr/>
        </p:nvCxnSpPr>
        <p:spPr>
          <a:xfrm>
            <a:off x="785813" y="5675709"/>
            <a:ext cx="7786687" cy="190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59" name="56 CuadroTexto"/>
          <p:cNvSpPr txBox="1">
            <a:spLocks noChangeArrowheads="1"/>
          </p:cNvSpPr>
          <p:nvPr/>
        </p:nvSpPr>
        <p:spPr bwMode="auto">
          <a:xfrm>
            <a:off x="2786063" y="5694759"/>
            <a:ext cx="357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RM (IC 95%) HSC+HG vs EU sin HG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107329" y="116632"/>
            <a:ext cx="8917466" cy="1267509"/>
            <a:chOff x="107329" y="113845"/>
            <a:chExt cx="8917466" cy="1267509"/>
          </a:xfrm>
        </p:grpSpPr>
        <p:pic>
          <p:nvPicPr>
            <p:cNvPr id="33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extLst/>
          </p:spPr>
        </p:pic>
        <p:pic>
          <p:nvPicPr>
            <p:cNvPr id="34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327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27233" y="1700808"/>
            <a:ext cx="9144000" cy="4558402"/>
          </a:xfrm>
          <a:prstGeom prst="roundRect">
            <a:avLst>
              <a:gd name="adj" fmla="val 11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14438" y="145662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748614"/>
              </p:ext>
            </p:extLst>
          </p:nvPr>
        </p:nvGraphicFramePr>
        <p:xfrm>
          <a:off x="253207" y="1704479"/>
          <a:ext cx="4298950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35183"/>
              </p:ext>
            </p:extLst>
          </p:nvPr>
        </p:nvGraphicFramePr>
        <p:xfrm>
          <a:off x="4789687" y="1772816"/>
          <a:ext cx="4298950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1343025" y="2112467"/>
            <a:ext cx="2681288" cy="452437"/>
            <a:chOff x="1343025" y="2112467"/>
            <a:chExt cx="2681288" cy="452437"/>
          </a:xfrm>
        </p:grpSpPr>
        <p:sp>
          <p:nvSpPr>
            <p:cNvPr id="23558" name="Line 8"/>
            <p:cNvSpPr>
              <a:spLocks noChangeShapeType="1"/>
            </p:cNvSpPr>
            <p:nvPr/>
          </p:nvSpPr>
          <p:spPr bwMode="auto">
            <a:xfrm>
              <a:off x="3132138" y="2348880"/>
              <a:ext cx="87153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1343025" y="2112467"/>
              <a:ext cx="2681288" cy="452437"/>
              <a:chOff x="1343025" y="2507416"/>
              <a:chExt cx="2681288" cy="452437"/>
            </a:xfrm>
          </p:grpSpPr>
          <p:sp>
            <p:nvSpPr>
              <p:cNvPr id="23559" name="Text Box 9"/>
              <p:cNvSpPr txBox="1">
                <a:spLocks noChangeArrowheads="1"/>
              </p:cNvSpPr>
              <p:nvPr/>
            </p:nvSpPr>
            <p:spPr bwMode="auto">
              <a:xfrm>
                <a:off x="1343025" y="2675691"/>
                <a:ext cx="9144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000" b="1" smtClean="0">
                    <a:solidFill>
                      <a:prstClr val="white"/>
                    </a:solidFill>
                  </a:rPr>
                  <a:t>p &lt; 0.001</a:t>
                </a:r>
                <a:endParaRPr lang="es-ES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560" name="Text Box 10"/>
              <p:cNvSpPr txBox="1">
                <a:spLocks noChangeArrowheads="1"/>
              </p:cNvSpPr>
              <p:nvPr/>
            </p:nvSpPr>
            <p:spPr bwMode="auto">
              <a:xfrm>
                <a:off x="3109913" y="2507416"/>
                <a:ext cx="9144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000" b="1" dirty="0" smtClean="0">
                    <a:solidFill>
                      <a:prstClr val="white"/>
                    </a:solidFill>
                  </a:rPr>
                  <a:t>p &lt; 0.001</a:t>
                </a:r>
                <a:endParaRPr lang="es-E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563" name="Line 13"/>
              <p:cNvSpPr>
                <a:spLocks noChangeShapeType="1"/>
              </p:cNvSpPr>
              <p:nvPr/>
            </p:nvSpPr>
            <p:spPr bwMode="auto">
              <a:xfrm>
                <a:off x="1366838" y="2939216"/>
                <a:ext cx="871537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mtClean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upo 5"/>
          <p:cNvGrpSpPr/>
          <p:nvPr/>
        </p:nvGrpSpPr>
        <p:grpSpPr>
          <a:xfrm>
            <a:off x="5794375" y="2060848"/>
            <a:ext cx="2644775" cy="1166813"/>
            <a:chOff x="5794375" y="2680453"/>
            <a:chExt cx="2644775" cy="1166813"/>
          </a:xfrm>
        </p:grpSpPr>
        <p:sp>
          <p:nvSpPr>
            <p:cNvPr id="23561" name="Text Box 11"/>
            <p:cNvSpPr txBox="1">
              <a:spLocks noChangeArrowheads="1"/>
            </p:cNvSpPr>
            <p:nvPr/>
          </p:nvSpPr>
          <p:spPr bwMode="auto">
            <a:xfrm>
              <a:off x="5794375" y="3563103"/>
              <a:ext cx="9144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000" b="1" dirty="0" smtClean="0">
                  <a:solidFill>
                    <a:prstClr val="white"/>
                  </a:solidFill>
                </a:rPr>
                <a:t>p = 0.015</a:t>
              </a:r>
              <a:endParaRPr lang="es-E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562" name="Text Box 12"/>
            <p:cNvSpPr txBox="1">
              <a:spLocks noChangeArrowheads="1"/>
            </p:cNvSpPr>
            <p:nvPr/>
          </p:nvSpPr>
          <p:spPr bwMode="auto">
            <a:xfrm>
              <a:off x="7524750" y="2680453"/>
              <a:ext cx="9144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sz="1000" b="1" smtClean="0">
                  <a:solidFill>
                    <a:prstClr val="white"/>
                  </a:solidFill>
                </a:rPr>
                <a:t>p = N.S.</a:t>
              </a:r>
              <a:endParaRPr lang="es-ES" smtClean="0">
                <a:solidFill>
                  <a:prstClr val="white"/>
                </a:solidFill>
              </a:endParaRPr>
            </a:p>
          </p:txBody>
        </p:sp>
        <p:sp>
          <p:nvSpPr>
            <p:cNvPr id="23564" name="Line 14"/>
            <p:cNvSpPr>
              <a:spLocks noChangeShapeType="1"/>
            </p:cNvSpPr>
            <p:nvPr/>
          </p:nvSpPr>
          <p:spPr bwMode="auto">
            <a:xfrm>
              <a:off x="7567613" y="2939216"/>
              <a:ext cx="87153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5" name="Line 15"/>
            <p:cNvSpPr>
              <a:spLocks noChangeShapeType="1"/>
            </p:cNvSpPr>
            <p:nvPr/>
          </p:nvSpPr>
          <p:spPr bwMode="auto">
            <a:xfrm>
              <a:off x="5822950" y="3832978"/>
              <a:ext cx="87153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567" name="14 CuadroTexto"/>
          <p:cNvSpPr txBox="1">
            <a:spLocks noChangeArrowheads="1"/>
          </p:cNvSpPr>
          <p:nvPr/>
        </p:nvSpPr>
        <p:spPr bwMode="auto">
          <a:xfrm>
            <a:off x="4142970" y="6452353"/>
            <a:ext cx="44614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4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Juarez</a:t>
            </a:r>
            <a:r>
              <a:rPr lang="es-MX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-Rojas JG. </a:t>
            </a:r>
            <a:r>
              <a:rPr lang="es-MX" sz="1400" i="1" dirty="0" smtClean="0">
                <a:solidFill>
                  <a:prstClr val="white"/>
                </a:solidFill>
                <a:cs typeface="Arial" panose="020B0604020202020204" pitchFamily="34" charset="0"/>
              </a:rPr>
              <a:t>Diabetes </a:t>
            </a:r>
            <a:r>
              <a:rPr lang="es-MX" sz="1400" i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Care</a:t>
            </a:r>
            <a:r>
              <a:rPr lang="es-MX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 2013; 36: 1726-1728</a:t>
            </a:r>
          </a:p>
        </p:txBody>
      </p:sp>
      <p:sp>
        <p:nvSpPr>
          <p:cNvPr id="23568" name="CuadroTexto 3"/>
          <p:cNvSpPr txBox="1">
            <a:spLocks noChangeArrowheads="1"/>
          </p:cNvSpPr>
          <p:nvPr/>
        </p:nvSpPr>
        <p:spPr bwMode="auto">
          <a:xfrm>
            <a:off x="1475656" y="786177"/>
            <a:ext cx="65809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Asociaciones del SM con DM y CAC según presencia de hígado graso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07329" y="116632"/>
            <a:ext cx="8917466" cy="1267509"/>
            <a:chOff x="107329" y="113845"/>
            <a:chExt cx="8917466" cy="1267509"/>
          </a:xfrm>
        </p:grpSpPr>
        <p:pic>
          <p:nvPicPr>
            <p:cNvPr id="18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extLst/>
          </p:spPr>
        </p:pic>
        <p:pic>
          <p:nvPicPr>
            <p:cNvPr id="19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04942"/>
              </p:ext>
            </p:extLst>
          </p:nvPr>
        </p:nvGraphicFramePr>
        <p:xfrm>
          <a:off x="210363" y="4941168"/>
          <a:ext cx="4217621" cy="1206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5571"/>
                <a:gridCol w="1397639"/>
                <a:gridCol w="174441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MX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</a:rPr>
                        <a:t>Referencia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</a:rPr>
                        <a:t>Referencia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MX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8.01 (2.60 - 24.69)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8.32 (2.72 - 25.44)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4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MX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10.66 (3.37 - 33.74)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12.15 (4.09 - 36.09)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06959"/>
              </p:ext>
            </p:extLst>
          </p:nvPr>
        </p:nvGraphicFramePr>
        <p:xfrm>
          <a:off x="5148063" y="4941168"/>
          <a:ext cx="3876731" cy="1206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7704"/>
                <a:gridCol w="192902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</a:rPr>
                        <a:t>Referencia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</a:rPr>
                        <a:t>Referencia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1.40 (0.66 - 2.98)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0.86 (0.47 - 1.56)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4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2.34 (1.07 - 5.12)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1.12 (0.62 - 2.02)</a:t>
                      </a:r>
                      <a:endParaRPr lang="es-MX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323528" y="4941168"/>
            <a:ext cx="936104" cy="1080120"/>
            <a:chOff x="323528" y="4941168"/>
            <a:chExt cx="936104" cy="1080120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7"/>
            <a:srcRect l="78481" t="41487" b="47700"/>
            <a:stretch/>
          </p:blipFill>
          <p:spPr>
            <a:xfrm>
              <a:off x="323528" y="4941168"/>
              <a:ext cx="924890" cy="365882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7"/>
            <a:srcRect l="78481" t="51532" b="42084"/>
            <a:stretch/>
          </p:blipFill>
          <p:spPr>
            <a:xfrm>
              <a:off x="334742" y="5429398"/>
              <a:ext cx="924890" cy="216024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7"/>
            <a:srcRect l="78481" t="57865" b="35750"/>
            <a:stretch/>
          </p:blipFill>
          <p:spPr>
            <a:xfrm>
              <a:off x="323528" y="5805264"/>
              <a:ext cx="924890" cy="216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uadroTexto 3"/>
          <p:cNvSpPr txBox="1">
            <a:spLocks noChangeArrowheads="1"/>
          </p:cNvSpPr>
          <p:nvPr/>
        </p:nvSpPr>
        <p:spPr bwMode="auto">
          <a:xfrm>
            <a:off x="3670698" y="908720"/>
            <a:ext cx="2345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00"/>
                </a:solidFill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1155" y="1556792"/>
            <a:ext cx="84969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prstClr val="white"/>
                </a:solidFill>
              </a:rPr>
              <a:t>En población mestiza mexicana, los resultados del estudio GEA han mostrado:</a:t>
            </a:r>
          </a:p>
          <a:p>
            <a:pPr algn="just"/>
            <a:endParaRPr lang="es-MX" dirty="0">
              <a:solidFill>
                <a:prstClr val="white"/>
              </a:solidFill>
            </a:endParaRPr>
          </a:p>
          <a:p>
            <a:pPr algn="just"/>
            <a:endParaRPr lang="es-MX" dirty="0">
              <a:solidFill>
                <a:prstClr val="white"/>
              </a:solidFill>
            </a:endParaRPr>
          </a:p>
          <a:p>
            <a:pPr algn="just"/>
            <a:r>
              <a:rPr lang="es-MX" dirty="0">
                <a:solidFill>
                  <a:prstClr val="white"/>
                </a:solidFill>
              </a:rPr>
              <a:t>1. La aterosclerosis subclínica esta presente en alrededor de una tercera parte de la población adulta sin historia familiar </a:t>
            </a:r>
            <a:r>
              <a:rPr lang="es-MX" dirty="0" smtClean="0">
                <a:solidFill>
                  <a:prstClr val="white"/>
                </a:solidFill>
              </a:rPr>
              <a:t>ni evidencia </a:t>
            </a:r>
            <a:r>
              <a:rPr lang="es-MX" dirty="0">
                <a:solidFill>
                  <a:prstClr val="white"/>
                </a:solidFill>
              </a:rPr>
              <a:t>de enfermedad </a:t>
            </a:r>
            <a:r>
              <a:rPr lang="es-MX" dirty="0" smtClean="0">
                <a:solidFill>
                  <a:prstClr val="white"/>
                </a:solidFill>
              </a:rPr>
              <a:t>cardiovascular. </a:t>
            </a:r>
            <a:endParaRPr lang="es-MX" dirty="0">
              <a:solidFill>
                <a:prstClr val="white"/>
              </a:solidFill>
            </a:endParaRPr>
          </a:p>
          <a:p>
            <a:pPr algn="just"/>
            <a:endParaRPr lang="es-MX" dirty="0" smtClean="0">
              <a:solidFill>
                <a:prstClr val="white"/>
              </a:solidFill>
            </a:endParaRPr>
          </a:p>
          <a:p>
            <a:pPr algn="just"/>
            <a:endParaRPr lang="es-MX" sz="1100" dirty="0">
              <a:solidFill>
                <a:prstClr val="white"/>
              </a:solidFill>
            </a:endParaRPr>
          </a:p>
          <a:p>
            <a:pPr algn="just"/>
            <a:r>
              <a:rPr lang="es-MX" dirty="0">
                <a:solidFill>
                  <a:prstClr val="white"/>
                </a:solidFill>
              </a:rPr>
              <a:t>2. Sus características son similares a las de la cardiopatía coronaria establecida: </a:t>
            </a:r>
          </a:p>
          <a:p>
            <a:pPr algn="just"/>
            <a:r>
              <a:rPr lang="es-MX" dirty="0">
                <a:solidFill>
                  <a:prstClr val="white"/>
                </a:solidFill>
              </a:rPr>
              <a:t>     Asociada a factores de riesgo bien conocidos, más frecuente y </a:t>
            </a:r>
            <a:r>
              <a:rPr lang="es-MX" dirty="0" smtClean="0">
                <a:solidFill>
                  <a:prstClr val="white"/>
                </a:solidFill>
              </a:rPr>
              <a:t>de    </a:t>
            </a:r>
          </a:p>
          <a:p>
            <a:pPr algn="just"/>
            <a:r>
              <a:rPr lang="es-MX" dirty="0">
                <a:solidFill>
                  <a:prstClr val="white"/>
                </a:solidFill>
              </a:rPr>
              <a:t> </a:t>
            </a:r>
            <a:r>
              <a:rPr lang="es-MX" dirty="0" smtClean="0">
                <a:solidFill>
                  <a:prstClr val="white"/>
                </a:solidFill>
              </a:rPr>
              <a:t>    aparición más </a:t>
            </a:r>
            <a:r>
              <a:rPr lang="es-MX" dirty="0">
                <a:solidFill>
                  <a:prstClr val="white"/>
                </a:solidFill>
              </a:rPr>
              <a:t>temprana en hombres que en mujeres.</a:t>
            </a:r>
          </a:p>
          <a:p>
            <a:pPr algn="just"/>
            <a:endParaRPr lang="es-MX" dirty="0" smtClean="0">
              <a:solidFill>
                <a:prstClr val="white"/>
              </a:solidFill>
            </a:endParaRPr>
          </a:p>
          <a:p>
            <a:pPr algn="just"/>
            <a:endParaRPr lang="es-MX" sz="1100" dirty="0">
              <a:solidFill>
                <a:prstClr val="white"/>
              </a:solidFill>
            </a:endParaRPr>
          </a:p>
          <a:p>
            <a:pPr algn="just"/>
            <a:r>
              <a:rPr lang="es-MX" dirty="0">
                <a:solidFill>
                  <a:prstClr val="white"/>
                </a:solidFill>
              </a:rPr>
              <a:t>3. El hígado graso no asociado a consumo de alcohol es muy prevalente, particularmente en casos de obesidad, y constituye un importante factor de riesgo para dislipidemia, resistencia a la insulina, diabetes y para la aterosclerosis subclínica. 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17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xtLst/>
          </p:spPr>
        </p:pic>
        <p:pic>
          <p:nvPicPr>
            <p:cNvPr id="18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</a:ln>
          </p:spPr>
        </p:pic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416935" y="190344"/>
            <a:ext cx="6582571" cy="718376"/>
          </a:xfrm>
          <a:prstGeom prst="rect">
            <a:avLst/>
          </a:prstGeom>
          <a:gradFill rotWithShape="1">
            <a:gsLst>
              <a:gs pos="0">
                <a:sysClr val="windowText" lastClr="000000"/>
              </a:gs>
              <a:gs pos="50000">
                <a:srgbClr val="4F81BD"/>
              </a:gs>
              <a:gs pos="100000">
                <a:sysClr val="windowText" lastClr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1828" tIns="50914" rIns="101828" bIns="50914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	INSTITUTO NACIONAL DE CARDIOLOGÍA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IGNACIO CHÁVEZ</a:t>
            </a:r>
          </a:p>
        </p:txBody>
      </p:sp>
    </p:spTree>
    <p:extLst>
      <p:ext uri="{BB962C8B-B14F-4D97-AF65-F5344CB8AC3E}">
        <p14:creationId xmlns:p14="http://schemas.microsoft.com/office/powerpoint/2010/main" val="42197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23032" y="1628800"/>
            <a:ext cx="8424936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prstClr val="white"/>
                </a:solidFill>
              </a:rPr>
              <a:t>4. Presencia de variantes de genes con efecto protector para la enfermedad arterial coronaria prematura (variantes de genes de las interleucinas 27 y 35).</a:t>
            </a:r>
          </a:p>
          <a:p>
            <a:pPr algn="just"/>
            <a:endParaRPr lang="es-MX" dirty="0">
              <a:solidFill>
                <a:prstClr val="white"/>
              </a:solidFill>
            </a:endParaRPr>
          </a:p>
          <a:p>
            <a:pPr algn="just"/>
            <a:endParaRPr lang="es-MX" sz="1100" dirty="0">
              <a:solidFill>
                <a:prstClr val="white"/>
              </a:solidFill>
            </a:endParaRPr>
          </a:p>
          <a:p>
            <a:pPr algn="just"/>
            <a:r>
              <a:rPr lang="es-MX" dirty="0">
                <a:solidFill>
                  <a:prstClr val="white"/>
                </a:solidFill>
              </a:rPr>
              <a:t>5. Variantes de riesgo para enfermedad arterial coronaria prematura (variantes del gen de interleucina 17 y adiponutrina. Esta última también se asoció con aterosclerosis subclínica). </a:t>
            </a:r>
          </a:p>
          <a:p>
            <a:pPr marL="257175" indent="-257175" algn="just">
              <a:buFontTx/>
              <a:buAutoNum type="arabicPeriod" startAt="6"/>
            </a:pPr>
            <a:endParaRPr lang="es-MX" dirty="0">
              <a:solidFill>
                <a:prstClr val="white"/>
              </a:solidFill>
            </a:endParaRPr>
          </a:p>
          <a:p>
            <a:pPr marL="257175" indent="-257175" algn="just">
              <a:buFontTx/>
              <a:buAutoNum type="arabicPeriod" startAt="6"/>
            </a:pPr>
            <a:endParaRPr lang="es-MX" sz="1050" dirty="0">
              <a:solidFill>
                <a:prstClr val="white"/>
              </a:solidFill>
            </a:endParaRPr>
          </a:p>
          <a:p>
            <a:pPr marL="257175" indent="-257175" algn="just">
              <a:buFontTx/>
              <a:buAutoNum type="arabicPeriod" startAt="6"/>
            </a:pPr>
            <a:r>
              <a:rPr lang="es-MX" dirty="0">
                <a:solidFill>
                  <a:prstClr val="white"/>
                </a:solidFill>
              </a:rPr>
              <a:t>Se identificaron variantes no asociadas a la enfermedad </a:t>
            </a:r>
            <a:r>
              <a:rPr lang="es-MX" dirty="0" smtClean="0">
                <a:solidFill>
                  <a:prstClr val="white"/>
                </a:solidFill>
              </a:rPr>
              <a:t>arterial </a:t>
            </a:r>
          </a:p>
          <a:p>
            <a:pPr algn="just"/>
            <a:r>
              <a:rPr lang="es-MX" dirty="0" smtClean="0">
                <a:solidFill>
                  <a:prstClr val="white"/>
                </a:solidFill>
              </a:rPr>
              <a:t>coronaria </a:t>
            </a:r>
            <a:r>
              <a:rPr lang="es-MX" dirty="0">
                <a:solidFill>
                  <a:prstClr val="white"/>
                </a:solidFill>
              </a:rPr>
              <a:t>prematura, pero con asociación a factores riesgo </a:t>
            </a:r>
            <a:r>
              <a:rPr lang="es-MX">
                <a:solidFill>
                  <a:prstClr val="white"/>
                </a:solidFill>
              </a:rPr>
              <a:t>cardiovascular</a:t>
            </a:r>
            <a:r>
              <a:rPr lang="es-MX" smtClean="0">
                <a:solidFill>
                  <a:prstClr val="white"/>
                </a:solidFill>
              </a:rPr>
              <a:t>.</a:t>
            </a:r>
            <a:endParaRPr lang="es-MX" dirty="0">
              <a:solidFill>
                <a:prstClr val="white"/>
              </a:solidFill>
            </a:endParaRPr>
          </a:p>
          <a:p>
            <a:pPr algn="just"/>
            <a:endParaRPr lang="es-MX" dirty="0">
              <a:solidFill>
                <a:prstClr val="white"/>
              </a:solidFill>
            </a:endParaRPr>
          </a:p>
          <a:p>
            <a:pPr algn="just"/>
            <a:endParaRPr lang="es-MX" sz="1000" dirty="0">
              <a:solidFill>
                <a:prstClr val="white"/>
              </a:solidFill>
            </a:endParaRPr>
          </a:p>
          <a:p>
            <a:pPr algn="just"/>
            <a:r>
              <a:rPr lang="es-MX" dirty="0">
                <a:solidFill>
                  <a:prstClr val="white"/>
                </a:solidFill>
              </a:rPr>
              <a:t>La información derivada del estudio GEA es potencialmente útil para identificar blancos terapéuticos. </a:t>
            </a:r>
          </a:p>
        </p:txBody>
      </p:sp>
      <p:sp>
        <p:nvSpPr>
          <p:cNvPr id="8" name="CuadroTexto 3"/>
          <p:cNvSpPr txBox="1">
            <a:spLocks noChangeArrowheads="1"/>
          </p:cNvSpPr>
          <p:nvPr/>
        </p:nvSpPr>
        <p:spPr bwMode="auto">
          <a:xfrm>
            <a:off x="3543259" y="1052736"/>
            <a:ext cx="2345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00"/>
                </a:solidFill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14438" y="145662"/>
            <a:ext cx="6842125" cy="711200"/>
          </a:xfrm>
          <a:prstGeom prst="rect">
            <a:avLst/>
          </a:prstGeom>
          <a:gradFill rotWithShape="1">
            <a:gsLst>
              <a:gs pos="0">
                <a:sysClr val="windowText" lastClr="000000"/>
              </a:gs>
              <a:gs pos="50000">
                <a:srgbClr val="4F81BD"/>
              </a:gs>
              <a:gs pos="100000">
                <a:sysClr val="windowText" lastClr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	INSTITUTO NACIONAL DE CARDIOLOGÍA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IGNACIO CHÁVEZ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07329" y="116632"/>
            <a:ext cx="8917466" cy="1267509"/>
            <a:chOff x="107329" y="113845"/>
            <a:chExt cx="8917466" cy="1267509"/>
          </a:xfrm>
        </p:grpSpPr>
        <p:pic>
          <p:nvPicPr>
            <p:cNvPr id="11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xtLst/>
          </p:spPr>
        </p:pic>
        <p:pic>
          <p:nvPicPr>
            <p:cNvPr id="12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142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Line 16"/>
          <p:cNvSpPr>
            <a:spLocks noChangeShapeType="1"/>
          </p:cNvSpPr>
          <p:nvPr/>
        </p:nvSpPr>
        <p:spPr bwMode="auto">
          <a:xfrm>
            <a:off x="5410200" y="6167438"/>
            <a:ext cx="360363" cy="3587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75656" y="259524"/>
            <a:ext cx="6487244" cy="71837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214438" y="5157192"/>
            <a:ext cx="6659562" cy="1503363"/>
            <a:chOff x="1214438" y="5000625"/>
            <a:chExt cx="6659562" cy="1503363"/>
          </a:xfrm>
        </p:grpSpPr>
        <p:sp>
          <p:nvSpPr>
            <p:cNvPr id="21" name="20 Rectángulo"/>
            <p:cNvSpPr/>
            <p:nvPr/>
          </p:nvSpPr>
          <p:spPr>
            <a:xfrm>
              <a:off x="1214438" y="5000625"/>
              <a:ext cx="6659562" cy="3603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500" b="1" dirty="0">
                  <a:solidFill>
                    <a:srgbClr val="323543"/>
                  </a:solidFill>
                  <a:latin typeface="Arial" charset="0"/>
                  <a:cs typeface="Arial" charset="0"/>
                </a:rPr>
                <a:t>Factores de Riesgo Tradicionales:  </a:t>
              </a:r>
              <a:r>
                <a:rPr lang="es-MX" sz="15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Dislipidemias, HTA, Tabaquismo  </a:t>
              </a: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214438" y="5572125"/>
              <a:ext cx="6659562" cy="3603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500" b="1" dirty="0">
                  <a:solidFill>
                    <a:srgbClr val="323543"/>
                  </a:solidFill>
                  <a:latin typeface="Arial" charset="0"/>
                  <a:cs typeface="Arial" charset="0"/>
                </a:rPr>
                <a:t>Factores de Riesgo Nuevos :  </a:t>
              </a:r>
              <a:r>
                <a:rPr lang="es-MX" sz="15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PCR, HCY, PAI –1, adiponectina</a:t>
              </a: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1214438" y="6143625"/>
              <a:ext cx="6659562" cy="3603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500" b="1" dirty="0">
                  <a:solidFill>
                    <a:srgbClr val="323543"/>
                  </a:solidFill>
                  <a:latin typeface="Arial" charset="0"/>
                  <a:cs typeface="Arial" charset="0"/>
                </a:rPr>
                <a:t>Factores Genéticos</a:t>
              </a:r>
              <a:r>
                <a:rPr lang="es-MX" sz="1600" b="1" dirty="0">
                  <a:solidFill>
                    <a:srgbClr val="323543"/>
                  </a:solidFill>
                  <a:latin typeface="Arial" charset="0"/>
                  <a:cs typeface="Arial" charset="0"/>
                </a:rPr>
                <a:t>	</a:t>
              </a:r>
              <a:endParaRPr lang="es-MX" sz="16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41" name="4 CuadroTexto"/>
          <p:cNvSpPr txBox="1">
            <a:spLocks noChangeArrowheads="1"/>
          </p:cNvSpPr>
          <p:nvPr/>
        </p:nvSpPr>
        <p:spPr bwMode="auto">
          <a:xfrm>
            <a:off x="715168" y="1988343"/>
            <a:ext cx="7929563" cy="3000375"/>
          </a:xfrm>
          <a:prstGeom prst="rect">
            <a:avLst/>
          </a:prstGeom>
          <a:gradFill rotWithShape="1">
            <a:gsLst>
              <a:gs pos="0">
                <a:schemeClr val="tx1">
                  <a:alpha val="70998"/>
                </a:schemeClr>
              </a:gs>
              <a:gs pos="100000">
                <a:srgbClr val="000099">
                  <a:alpha val="78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just" eaLnBrk="1" fontAlgn="base" hangingPunct="1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MX" altLang="es-MX" dirty="0" smtClean="0">
                <a:solidFill>
                  <a:prstClr val="white"/>
                </a:solidFill>
              </a:rPr>
              <a:t>Las enfermedades cardiovasculares son un problema creciente en México.</a:t>
            </a:r>
          </a:p>
          <a:p>
            <a:pPr marL="0" lvl="2" algn="just" eaLnBrk="1" fontAlgn="base" hangingPunct="1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MX" altLang="es-MX" dirty="0" smtClean="0">
                <a:solidFill>
                  <a:prstClr val="white"/>
                </a:solidFill>
              </a:rPr>
              <a:t> Actualmente, la enfermedad arterial coronaria (EAC) es la causa número</a:t>
            </a:r>
          </a:p>
          <a:p>
            <a:pPr marL="0" lvl="2" algn="just" eaLnBrk="1" fontAlgn="base" hangingPunct="1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rgbClr val="4F81BD"/>
              </a:buClr>
              <a:buFont typeface="Wingdings" panose="05000000000000000000" pitchFamily="2" charset="2"/>
              <a:buNone/>
            </a:pPr>
            <a:r>
              <a:rPr lang="es-MX" altLang="es-MX" dirty="0" smtClean="0">
                <a:solidFill>
                  <a:prstClr val="white"/>
                </a:solidFill>
              </a:rPr>
              <a:t>   uno de muerte en hombres y número dos en mujeres. </a:t>
            </a:r>
          </a:p>
          <a:p>
            <a:pPr marL="0" lvl="2" algn="just" eaLnBrk="1" fontAlgn="base" hangingPunct="1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MX" altLang="es-MX" dirty="0" smtClean="0">
                <a:solidFill>
                  <a:prstClr val="white"/>
                </a:solidFill>
              </a:rPr>
              <a:t> La aterosclerosis es la causa más frecuente de la EAC.</a:t>
            </a:r>
            <a:endParaRPr lang="es-ES" altLang="es-MX" dirty="0" smtClean="0">
              <a:solidFill>
                <a:prstClr val="white"/>
              </a:solidFill>
            </a:endParaRPr>
          </a:p>
          <a:p>
            <a:pPr marL="0" lvl="2" algn="just" eaLnBrk="1" fontAlgn="base" hangingPunct="1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MX" altLang="es-MX" dirty="0" smtClean="0">
                <a:solidFill>
                  <a:prstClr val="white"/>
                </a:solidFill>
              </a:rPr>
              <a:t> La aterosclerosis tiene etiología multifactorial: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altLang="es-MX" sz="24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475656" y="1087065"/>
            <a:ext cx="3357562" cy="71913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Antecedentes</a:t>
            </a:r>
            <a:endParaRPr lang="es-MX" sz="40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3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xtLst/>
          </p:spPr>
        </p:pic>
        <p:pic>
          <p:nvPicPr>
            <p:cNvPr id="4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689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3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xtLst/>
          </p:spPr>
        </p:pic>
        <p:pic>
          <p:nvPicPr>
            <p:cNvPr id="4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368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835150" y="1841500"/>
            <a:ext cx="6480175" cy="369888"/>
          </a:xfrm>
          <a:prstGeom prst="rect">
            <a:avLst/>
          </a:prstGeom>
          <a:gradFill rotWithShape="1">
            <a:gsLst>
              <a:gs pos="0">
                <a:schemeClr val="tx1">
                  <a:alpha val="43999"/>
                </a:schemeClr>
              </a:gs>
              <a:gs pos="100000">
                <a:srgbClr val="000099">
                  <a:alpha val="7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MX" b="1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436563" y="10747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altLang="es-MX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" name="4 CuadroTexto"/>
          <p:cNvSpPr txBox="1">
            <a:spLocks noChangeArrowheads="1"/>
          </p:cNvSpPr>
          <p:nvPr/>
        </p:nvSpPr>
        <p:spPr bwMode="auto">
          <a:xfrm>
            <a:off x="428625" y="2204864"/>
            <a:ext cx="8215313" cy="2323713"/>
          </a:xfrm>
          <a:prstGeom prst="rect">
            <a:avLst/>
          </a:prstGeom>
          <a:gradFill rotWithShape="1">
            <a:gsLst>
              <a:gs pos="0">
                <a:schemeClr val="tx1">
                  <a:alpha val="73000"/>
                </a:schemeClr>
              </a:gs>
              <a:gs pos="100000">
                <a:srgbClr val="000099">
                  <a:alpha val="78998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lvl="2" indent="-182563" algn="just" fontAlgn="base">
              <a:lnSpc>
                <a:spcPts val="3000"/>
              </a:lnSpc>
              <a:spcBef>
                <a:spcPts val="2400"/>
              </a:spcBef>
              <a:spcAft>
                <a:spcPct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s-MX" sz="1900" dirty="0">
                <a:solidFill>
                  <a:prstClr val="white"/>
                </a:solidFill>
                <a:latin typeface="Arial" charset="0"/>
              </a:rPr>
              <a:t>Los estudios en poblaciones caucásicas y asiáticas, han sugerido que tanto polimorfismos comunes como variantes raras, en genes que participan en el metabolismo de lípidos y en la cascada inflamatoria, están involucrados en la etiología de la EAC</a:t>
            </a:r>
            <a:r>
              <a:rPr lang="es-MX" sz="1900" dirty="0" smtClean="0">
                <a:solidFill>
                  <a:prstClr val="white"/>
                </a:solidFill>
                <a:latin typeface="Arial" charset="0"/>
              </a:rPr>
              <a:t>.</a:t>
            </a:r>
            <a:endParaRPr lang="es-MX" sz="1200" dirty="0">
              <a:solidFill>
                <a:prstClr val="white"/>
              </a:solidFill>
              <a:latin typeface="Arial" charset="0"/>
            </a:endParaRPr>
          </a:p>
          <a:p>
            <a:pPr marL="0" lvl="2" algn="just" fontAlgn="base">
              <a:lnSpc>
                <a:spcPts val="3000"/>
              </a:lnSpc>
              <a:spcBef>
                <a:spcPts val="2400"/>
              </a:spcBef>
              <a:spcAft>
                <a:spcPct val="0"/>
              </a:spcAft>
              <a:buClr>
                <a:srgbClr val="4F81BD"/>
              </a:buClr>
              <a:buFont typeface="Wingdings" pitchFamily="2" charset="2"/>
              <a:buChar char="§"/>
              <a:defRPr/>
            </a:pPr>
            <a:r>
              <a:rPr lang="es-MX" sz="1900" dirty="0">
                <a:solidFill>
                  <a:prstClr val="white"/>
                </a:solidFill>
                <a:latin typeface="Arial" charset="0"/>
              </a:rPr>
              <a:t> En población mexicana</a:t>
            </a:r>
            <a:r>
              <a:rPr lang="es-MX" sz="1900" dirty="0" smtClean="0">
                <a:solidFill>
                  <a:prstClr val="white"/>
                </a:solidFill>
                <a:latin typeface="Arial" charset="0"/>
              </a:rPr>
              <a:t>:</a:t>
            </a:r>
            <a:endParaRPr lang="es-MX" sz="19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75656" y="259524"/>
            <a:ext cx="6408712" cy="71837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75656" y="1166781"/>
            <a:ext cx="4689774" cy="71837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1828" tIns="50914" rIns="101828" bIns="5091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Genética de la EAC</a:t>
            </a:r>
            <a:endParaRPr lang="es-MX" sz="40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22 Rectángulo"/>
          <p:cNvSpPr/>
          <p:nvPr/>
        </p:nvSpPr>
        <p:spPr>
          <a:xfrm>
            <a:off x="1413371" y="4725144"/>
            <a:ext cx="6245820" cy="17054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A373D"/>
              </a:buClr>
              <a:buFont typeface="Wingdings" pitchFamily="2" charset="2"/>
              <a:buChar char="v"/>
              <a:defRPr/>
            </a:pPr>
            <a:r>
              <a:rPr lang="es-MX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Los </a:t>
            </a:r>
            <a:r>
              <a:rPr lang="es-MX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estudios sobre el tema son escasos.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A373D"/>
              </a:buClr>
              <a:buFont typeface="Wingdings" pitchFamily="2" charset="2"/>
              <a:buChar char="v"/>
              <a:defRPr/>
            </a:pPr>
            <a:r>
              <a:rPr lang="es-MX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   Se han encontrado marcadores genéticos que parecen ser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A373D"/>
              </a:buClr>
              <a:buFont typeface="Wingdings" pitchFamily="2" charset="2"/>
              <a:buNone/>
              <a:defRPr/>
            </a:pPr>
            <a:r>
              <a:rPr lang="es-MX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      exclusivos de poblaciones amerindias y sus descendientes.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A373D"/>
              </a:buClr>
              <a:buFont typeface="Wingdings" pitchFamily="2" charset="2"/>
              <a:buChar char="v"/>
              <a:defRPr/>
            </a:pPr>
            <a:r>
              <a:rPr lang="es-MX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   No se ha estudiado su asociación con EAC.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0" y="1428750"/>
            <a:ext cx="9144000" cy="4857750"/>
          </a:xfrm>
          <a:prstGeom prst="roundRect">
            <a:avLst>
              <a:gd name="adj" fmla="val 11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14438" y="142875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71500" y="1571625"/>
          <a:ext cx="7921625" cy="3857625"/>
        </p:xfrm>
        <a:graphic>
          <a:graphicData uri="http://schemas.openxmlformats.org/drawingml/2006/table">
            <a:tbl>
              <a:tblPr/>
              <a:tblGrid>
                <a:gridCol w="1442878"/>
                <a:gridCol w="2429594"/>
                <a:gridCol w="771159"/>
                <a:gridCol w="162566"/>
                <a:gridCol w="2429594"/>
                <a:gridCol w="685834"/>
              </a:tblGrid>
              <a:tr h="391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Diabetes  mellitus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tipo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Calcio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arterial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coronario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27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Razón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Momios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 (IC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95%)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Razón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Momios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 (IC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95%)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Mujeres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134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</a:t>
                      </a:r>
                      <a:endParaRPr lang="es-MX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Referencia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Referencia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SM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8.01 (2.60 - 24.69)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 0.001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1.40 (0.66 - 2.98)</a:t>
                      </a:r>
                      <a:endParaRPr lang="es-MX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N.S.</a:t>
                      </a:r>
                      <a:endParaRPr lang="es-MX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34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SM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HG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10.66 (3.37 - 33.74)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 0.001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2.34 (1.07 - 5.12)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0.033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Hombres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134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Referencia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Referencia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74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SM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8.32 (2.72 - 25.44)</a:t>
                      </a:r>
                      <a:endParaRPr lang="es-MX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 0.001</a:t>
                      </a:r>
                      <a:endParaRPr lang="es-MX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0.86 (0.47 - 1.56)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N.S.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34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SM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HG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12.15 (4.09 - 36.09)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 0.001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1.12 (0.62 - 2.02)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N.S.</a:t>
                      </a:r>
                      <a:endParaRPr lang="es-MX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45" name="4 CuadroTexto"/>
          <p:cNvSpPr txBox="1">
            <a:spLocks noChangeArrowheads="1"/>
          </p:cNvSpPr>
          <p:nvPr/>
        </p:nvSpPr>
        <p:spPr bwMode="auto">
          <a:xfrm>
            <a:off x="571500" y="5715000"/>
            <a:ext cx="7929563" cy="523875"/>
          </a:xfrm>
          <a:prstGeom prst="rect">
            <a:avLst/>
          </a:prstGeom>
          <a:solidFill>
            <a:schemeClr val="accent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smtClean="0">
                <a:solidFill>
                  <a:prstClr val="white"/>
                </a:solidFill>
                <a:cs typeface="Arial" panose="020B0604020202020204" pitchFamily="34" charset="0"/>
              </a:rPr>
              <a:t>Ajustado por edad, tabaquismo, índice de masa corporal, colesterol total y proteína C reactiva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smtClean="0">
                <a:solidFill>
                  <a:prstClr val="white"/>
                </a:solidFill>
                <a:cs typeface="Arial" panose="020B0604020202020204" pitchFamily="34" charset="0"/>
              </a:rPr>
              <a:t>SM; síndrome metabólico, HG; hígado graso</a:t>
            </a:r>
          </a:p>
        </p:txBody>
      </p:sp>
      <p:sp>
        <p:nvSpPr>
          <p:cNvPr id="24646" name="5 CuadroTexto"/>
          <p:cNvSpPr txBox="1">
            <a:spLocks noChangeArrowheads="1"/>
          </p:cNvSpPr>
          <p:nvPr/>
        </p:nvSpPr>
        <p:spPr bwMode="auto">
          <a:xfrm>
            <a:off x="3984625" y="6376988"/>
            <a:ext cx="5087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600" smtClean="0">
                <a:solidFill>
                  <a:prstClr val="white"/>
                </a:solidFill>
                <a:cs typeface="Arial" panose="020B0604020202020204" pitchFamily="34" charset="0"/>
              </a:rPr>
              <a:t>Juarez-Rojas JG. </a:t>
            </a:r>
            <a:r>
              <a:rPr lang="es-MX" sz="1600" i="1" smtClean="0">
                <a:solidFill>
                  <a:prstClr val="white"/>
                </a:solidFill>
                <a:cs typeface="Arial" panose="020B0604020202020204" pitchFamily="34" charset="0"/>
              </a:rPr>
              <a:t>Diabetes Care</a:t>
            </a:r>
            <a:r>
              <a:rPr lang="es-MX" sz="1600" smtClean="0">
                <a:solidFill>
                  <a:prstClr val="white"/>
                </a:solidFill>
                <a:cs typeface="Arial" panose="020B0604020202020204" pitchFamily="34" charset="0"/>
              </a:rPr>
              <a:t> 2013; 36: 1726-1728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9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xtLst/>
          </p:spPr>
        </p:pic>
        <p:pic>
          <p:nvPicPr>
            <p:cNvPr id="10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584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1520" y="2489624"/>
            <a:ext cx="8712968" cy="2235520"/>
          </a:xfrm>
        </p:spPr>
        <p:txBody>
          <a:bodyPr/>
          <a:lstStyle/>
          <a:p>
            <a:pPr algn="ctr"/>
            <a:r>
              <a:rPr lang="es-ES_tradnl" sz="4000" noProof="1" smtClean="0">
                <a:solidFill>
                  <a:srgbClr val="FFFF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PREVALENCIA DE CALCIFICACIÓN ARTERIAL CORONARIA.</a:t>
            </a:r>
            <a:endParaRPr lang="es-MX" sz="4000" dirty="0">
              <a:solidFill>
                <a:srgbClr val="FFFF0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52494" y="5013176"/>
            <a:ext cx="7681913" cy="461665"/>
          </a:xfrm>
        </p:spPr>
        <p:txBody>
          <a:bodyPr/>
          <a:lstStyle/>
          <a:p>
            <a:endParaRPr lang="es-ES_tradnl" noProof="1">
              <a:solidFill>
                <a:srgbClr val="000000"/>
              </a:solidFill>
            </a:endParaRPr>
          </a:p>
          <a:p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9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xtLst/>
          </p:spPr>
        </p:pic>
        <p:pic>
          <p:nvPicPr>
            <p:cNvPr id="10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  <p:sp>
        <p:nvSpPr>
          <p:cNvPr id="2" name="CuadroTexto 1"/>
          <p:cNvSpPr txBox="1"/>
          <p:nvPr/>
        </p:nvSpPr>
        <p:spPr>
          <a:xfrm rot="10800000" flipH="1" flipV="1">
            <a:off x="1475656" y="836713"/>
            <a:ext cx="6480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ESTUDIO GENÉTICA DE LA ENFERMEDAD ATEROSCLEROSA</a:t>
            </a:r>
            <a:endParaRPr lang="es-MX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52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42430" y="3501008"/>
            <a:ext cx="8382000" cy="2365263"/>
          </a:xfrm>
        </p:spPr>
        <p:txBody>
          <a:bodyPr/>
          <a:lstStyle/>
          <a:p>
            <a:pPr marL="0" indent="0">
              <a:buNone/>
            </a:pPr>
            <a:r>
              <a:rPr lang="es-MX" sz="2900" b="1" dirty="0">
                <a:solidFill>
                  <a:srgbClr val="FFFF00"/>
                </a:solidFill>
              </a:rPr>
              <a:t> </a:t>
            </a:r>
            <a:r>
              <a:rPr lang="es-MX" sz="2900" b="1" dirty="0" smtClean="0">
                <a:solidFill>
                  <a:srgbClr val="FFFF00"/>
                </a:solidFill>
              </a:rPr>
              <a:t>    Población estudiada</a:t>
            </a:r>
          </a:p>
          <a:p>
            <a:pPr marL="0" indent="0">
              <a:buNone/>
            </a:pPr>
            <a:endParaRPr lang="es-MX" sz="2900" dirty="0" smtClean="0">
              <a:solidFill>
                <a:srgbClr val="FFFF00"/>
              </a:solidFill>
            </a:endParaRPr>
          </a:p>
          <a:p>
            <a:r>
              <a:rPr lang="es-MX" sz="2900" dirty="0" smtClean="0">
                <a:solidFill>
                  <a:srgbClr val="FFFF00"/>
                </a:solidFill>
              </a:rPr>
              <a:t>n: 1423 (49.5% hombres) del grupo control GEA</a:t>
            </a:r>
          </a:p>
          <a:p>
            <a:pPr marL="0" indent="0">
              <a:buNone/>
            </a:pPr>
            <a:endParaRPr lang="es-MX" sz="2900" dirty="0" smtClean="0">
              <a:solidFill>
                <a:srgbClr val="FFFF00"/>
              </a:solidFill>
            </a:endParaRPr>
          </a:p>
          <a:p>
            <a:r>
              <a:rPr lang="es-MX" sz="2900" dirty="0" smtClean="0">
                <a:solidFill>
                  <a:srgbClr val="FFFF00"/>
                </a:solidFill>
              </a:rPr>
              <a:t>Edad: 53.7 ± 8.4 años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50484" y="116632"/>
            <a:ext cx="8871399" cy="2472778"/>
            <a:chOff x="150484" y="116632"/>
            <a:chExt cx="8871399" cy="247277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5513" t="16101" r="14557" b="32101"/>
            <a:stretch/>
          </p:blipFill>
          <p:spPr>
            <a:xfrm>
              <a:off x="150484" y="116632"/>
              <a:ext cx="8871399" cy="247277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l="77956" t="27600" r="10232" b="45800"/>
            <a:stretch/>
          </p:blipFill>
          <p:spPr>
            <a:xfrm>
              <a:off x="7826312" y="188640"/>
              <a:ext cx="994737" cy="1260000"/>
            </a:xfrm>
            <a:prstGeom prst="rect">
              <a:avLst/>
            </a:prstGeom>
          </p:spPr>
        </p:pic>
      </p:grpSp>
      <p:sp>
        <p:nvSpPr>
          <p:cNvPr id="8" name="Rectángulo 7"/>
          <p:cNvSpPr/>
          <p:nvPr/>
        </p:nvSpPr>
        <p:spPr>
          <a:xfrm>
            <a:off x="5925618" y="6546830"/>
            <a:ext cx="3254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i="1" dirty="0" err="1" smtClean="0">
                <a:solidFill>
                  <a:schemeClr val="bg1"/>
                </a:solidFill>
              </a:rPr>
              <a:t>Arch</a:t>
            </a:r>
            <a:r>
              <a:rPr lang="es-MX" sz="1600" b="1" i="1" dirty="0" smtClean="0">
                <a:solidFill>
                  <a:schemeClr val="bg1"/>
                </a:solidFill>
              </a:rPr>
              <a:t> </a:t>
            </a:r>
            <a:r>
              <a:rPr lang="es-MX" sz="1600" b="1" i="1" dirty="0" err="1">
                <a:solidFill>
                  <a:schemeClr val="bg1"/>
                </a:solidFill>
              </a:rPr>
              <a:t>Cardiol</a:t>
            </a:r>
            <a:r>
              <a:rPr lang="es-MX" sz="1600" b="1" i="1" dirty="0">
                <a:solidFill>
                  <a:schemeClr val="bg1"/>
                </a:solidFill>
              </a:rPr>
              <a:t> </a:t>
            </a:r>
            <a:r>
              <a:rPr lang="es-MX" sz="1600" b="1" i="1" dirty="0" err="1">
                <a:solidFill>
                  <a:schemeClr val="bg1"/>
                </a:solidFill>
              </a:rPr>
              <a:t>Mex</a:t>
            </a:r>
            <a:r>
              <a:rPr lang="es-MX" sz="1600" b="1" i="1" dirty="0">
                <a:solidFill>
                  <a:schemeClr val="bg1"/>
                </a:solidFill>
              </a:rPr>
              <a:t>. </a:t>
            </a:r>
            <a:r>
              <a:rPr lang="es-MX" sz="1600" b="1" i="1" dirty="0" smtClean="0">
                <a:solidFill>
                  <a:schemeClr val="bg1"/>
                </a:solidFill>
              </a:rPr>
              <a:t>2017 (En prensa)</a:t>
            </a:r>
            <a:endParaRPr lang="es-MX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08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14438" y="142875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071563" y="1928813"/>
            <a:ext cx="6929437" cy="4000500"/>
          </a:xfrm>
          <a:prstGeom prst="roundRect">
            <a:avLst>
              <a:gd name="adj" fmla="val 11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1508" name="CuadroTexto 3"/>
          <p:cNvSpPr txBox="1">
            <a:spLocks noChangeArrowheads="1"/>
          </p:cNvSpPr>
          <p:nvPr/>
        </p:nvSpPr>
        <p:spPr bwMode="auto">
          <a:xfrm>
            <a:off x="1609725" y="1273175"/>
            <a:ext cx="592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3200" smtClean="0">
                <a:solidFill>
                  <a:srgbClr val="FFFF00"/>
                </a:solidFill>
                <a:cs typeface="Arial" panose="020B0604020202020204" pitchFamily="34" charset="0"/>
              </a:rPr>
              <a:t>Asociaciones del Hígado Graso</a:t>
            </a:r>
          </a:p>
        </p:txBody>
      </p:sp>
      <p:sp>
        <p:nvSpPr>
          <p:cNvPr id="21509" name="CuadroTexto 4"/>
          <p:cNvSpPr txBox="1">
            <a:spLocks noChangeArrowheads="1"/>
          </p:cNvSpPr>
          <p:nvPr/>
        </p:nvSpPr>
        <p:spPr bwMode="auto">
          <a:xfrm>
            <a:off x="1704975" y="2214563"/>
            <a:ext cx="57245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smtClean="0">
                <a:solidFill>
                  <a:prstClr val="white"/>
                </a:solidFill>
                <a:cs typeface="Arial" panose="020B0604020202020204" pitchFamily="34" charset="0"/>
              </a:rPr>
              <a:t>La asociación del hipotiroidismo subclínico con resistencia a la insulina, síndrome metabólico y aterosclerosis coronaria es controversial.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ES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smtClean="0">
                <a:solidFill>
                  <a:prstClr val="white"/>
                </a:solidFill>
                <a:cs typeface="Arial" panose="020B0604020202020204" pitchFamily="34" charset="0"/>
              </a:rPr>
              <a:t>Los resultados de estudios sobre la relación del síndrome metabólico con la diabetes tipo 2 y la enfermedad arterial coronaria son inconsistentes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ES" b="1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ES" b="1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b="1" smtClean="0">
                <a:solidFill>
                  <a:prstClr val="white"/>
                </a:solidFill>
                <a:cs typeface="Arial" panose="020B0604020202020204" pitchFamily="34" charset="0"/>
              </a:rPr>
              <a:t>¿La presencia de hígado graso participa en estas asociaciones?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7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xtLst/>
          </p:spPr>
        </p:pic>
        <p:pic>
          <p:nvPicPr>
            <p:cNvPr id="8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372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1000125" y="2643188"/>
            <a:ext cx="7215188" cy="3571875"/>
          </a:xfrm>
          <a:prstGeom prst="roundRect">
            <a:avLst>
              <a:gd name="adj" fmla="val 11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2010" y="1340768"/>
            <a:ext cx="80724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Consumo de </a:t>
            </a:r>
            <a:r>
              <a:rPr lang="es-MX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HCO, proteínas y grasa similar en sujetos con y sin HG</a:t>
            </a:r>
          </a:p>
        </p:txBody>
      </p:sp>
      <p:sp>
        <p:nvSpPr>
          <p:cNvPr id="17412" name="CuadroTexto 3"/>
          <p:cNvSpPr txBox="1">
            <a:spLocks noChangeArrowheads="1"/>
          </p:cNvSpPr>
          <p:nvPr/>
        </p:nvSpPr>
        <p:spPr bwMode="auto">
          <a:xfrm>
            <a:off x="2001838" y="928688"/>
            <a:ext cx="5157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3200" smtClean="0">
                <a:solidFill>
                  <a:srgbClr val="FFFF00"/>
                </a:solidFill>
                <a:cs typeface="Arial" panose="020B0604020202020204" pitchFamily="34" charset="0"/>
              </a:rPr>
              <a:t>Hígado graso no alcohólico</a:t>
            </a:r>
          </a:p>
        </p:txBody>
      </p:sp>
      <p:sp>
        <p:nvSpPr>
          <p:cNvPr id="17413" name="CuadroTexto 7"/>
          <p:cNvSpPr txBox="1">
            <a:spLocks noChangeArrowheads="1"/>
          </p:cNvSpPr>
          <p:nvPr/>
        </p:nvSpPr>
        <p:spPr bwMode="auto">
          <a:xfrm>
            <a:off x="4183063" y="6380163"/>
            <a:ext cx="4945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smtClean="0">
                <a:solidFill>
                  <a:prstClr val="white"/>
                </a:solidFill>
                <a:cs typeface="Arial" panose="020B0604020202020204" pitchFamily="34" charset="0"/>
              </a:rPr>
              <a:t>González –Salazar MC, Gac Med Mex 2014; 150: S39-S47.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14438" y="142875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42938" y="2643188"/>
            <a:ext cx="78581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2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Exceso en consumo de energía total</a:t>
            </a:r>
          </a:p>
        </p:txBody>
      </p:sp>
      <p:graphicFrame>
        <p:nvGraphicFramePr>
          <p:cNvPr id="17416" name="9 Gráfico"/>
          <p:cNvGraphicFramePr>
            <a:graphicFrameLocks/>
          </p:cNvGraphicFramePr>
          <p:nvPr/>
        </p:nvGraphicFramePr>
        <p:xfrm>
          <a:off x="2000250" y="3571875"/>
          <a:ext cx="4929188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r:id="rId3" imgW="4932091" imgH="2347163" progId="Excel.Chart.8">
                  <p:embed/>
                </p:oleObj>
              </mc:Choice>
              <mc:Fallback>
                <p:oleObj r:id="rId3" imgW="4932091" imgH="234716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571875"/>
                        <a:ext cx="4929188" cy="234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10 CuadroTexto"/>
          <p:cNvSpPr txBox="1">
            <a:spLocks noChangeArrowheads="1"/>
          </p:cNvSpPr>
          <p:nvPr/>
        </p:nvSpPr>
        <p:spPr bwMode="auto">
          <a:xfrm rot="10800000">
            <a:off x="1549400" y="4338638"/>
            <a:ext cx="38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mtClean="0">
                <a:solidFill>
                  <a:prstClr val="white"/>
                </a:solidFill>
                <a:cs typeface="Arial" panose="020B0604020202020204" pitchFamily="34" charset="0"/>
              </a:rPr>
              <a:t>%</a:t>
            </a:r>
          </a:p>
        </p:txBody>
      </p:sp>
      <p:sp>
        <p:nvSpPr>
          <p:cNvPr id="17418" name="11 CuadroTexto"/>
          <p:cNvSpPr txBox="1">
            <a:spLocks noChangeArrowheads="1"/>
          </p:cNvSpPr>
          <p:nvPr/>
        </p:nvSpPr>
        <p:spPr bwMode="auto">
          <a:xfrm>
            <a:off x="2995613" y="5845175"/>
            <a:ext cx="1004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mtClean="0">
                <a:solidFill>
                  <a:prstClr val="white"/>
                </a:solidFill>
                <a:cs typeface="Arial" panose="020B0604020202020204" pitchFamily="34" charset="0"/>
              </a:rPr>
              <a:t>Mujeres</a:t>
            </a:r>
          </a:p>
        </p:txBody>
      </p:sp>
      <p:sp>
        <p:nvSpPr>
          <p:cNvPr id="17419" name="12 CuadroTexto"/>
          <p:cNvSpPr txBox="1">
            <a:spLocks noChangeArrowheads="1"/>
          </p:cNvSpPr>
          <p:nvPr/>
        </p:nvSpPr>
        <p:spPr bwMode="auto">
          <a:xfrm>
            <a:off x="5094288" y="5857875"/>
            <a:ext cx="112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mtClean="0">
                <a:solidFill>
                  <a:prstClr val="white"/>
                </a:solidFill>
                <a:cs typeface="Arial" panose="020B0604020202020204" pitchFamily="34" charset="0"/>
              </a:rPr>
              <a:t>Hombres</a:t>
            </a:r>
          </a:p>
        </p:txBody>
      </p:sp>
      <p:sp>
        <p:nvSpPr>
          <p:cNvPr id="17420" name="13 CuadroTexto"/>
          <p:cNvSpPr txBox="1">
            <a:spLocks noChangeArrowheads="1"/>
          </p:cNvSpPr>
          <p:nvPr/>
        </p:nvSpPr>
        <p:spPr bwMode="auto">
          <a:xfrm>
            <a:off x="2857500" y="34290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prstClr val="white"/>
                </a:solidFill>
              </a:rPr>
              <a:t>p=0.08</a:t>
            </a:r>
          </a:p>
        </p:txBody>
      </p:sp>
      <p:sp>
        <p:nvSpPr>
          <p:cNvPr id="17421" name="14 CuadroTexto"/>
          <p:cNvSpPr txBox="1">
            <a:spLocks noChangeArrowheads="1"/>
          </p:cNvSpPr>
          <p:nvPr/>
        </p:nvSpPr>
        <p:spPr bwMode="auto">
          <a:xfrm>
            <a:off x="5072063" y="3929063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prstClr val="white"/>
                </a:solidFill>
              </a:rPr>
              <a:t>p=0.02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15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extLst/>
          </p:spPr>
        </p:pic>
        <p:pic>
          <p:nvPicPr>
            <p:cNvPr id="16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066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928688" y="2218472"/>
            <a:ext cx="7215187" cy="3853716"/>
          </a:xfrm>
          <a:prstGeom prst="roundRect">
            <a:avLst>
              <a:gd name="adj" fmla="val 11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8435" name="CuadroTexto 3"/>
          <p:cNvSpPr txBox="1">
            <a:spLocks noChangeArrowheads="1"/>
          </p:cNvSpPr>
          <p:nvPr/>
        </p:nvSpPr>
        <p:spPr bwMode="auto">
          <a:xfrm>
            <a:off x="1436689" y="1120775"/>
            <a:ext cx="6591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Actividad física en pacientes con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FFFF00"/>
                </a:solidFill>
                <a:cs typeface="Arial" panose="020B0604020202020204" pitchFamily="34" charset="0"/>
              </a:rPr>
              <a:t>h</a:t>
            </a:r>
            <a:r>
              <a:rPr lang="es-ES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ígado graso no alcohólico</a:t>
            </a:r>
          </a:p>
        </p:txBody>
      </p:sp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209944"/>
              </p:ext>
            </p:extLst>
          </p:nvPr>
        </p:nvGraphicFramePr>
        <p:xfrm>
          <a:off x="1874880" y="2523649"/>
          <a:ext cx="5718175" cy="420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8" name="CuadroTexto 6"/>
          <p:cNvSpPr txBox="1">
            <a:spLocks noChangeArrowheads="1"/>
          </p:cNvSpPr>
          <p:nvPr/>
        </p:nvSpPr>
        <p:spPr bwMode="auto">
          <a:xfrm rot="-5400000">
            <a:off x="650082" y="4004469"/>
            <a:ext cx="194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b="1" smtClean="0">
                <a:solidFill>
                  <a:srgbClr val="FFFFFF"/>
                </a:solidFill>
                <a:cs typeface="Arial" panose="020B0604020202020204" pitchFamily="34" charset="0"/>
              </a:rPr>
              <a:t>Actividad Física</a:t>
            </a:r>
          </a:p>
        </p:txBody>
      </p:sp>
      <p:sp>
        <p:nvSpPr>
          <p:cNvPr id="18439" name="CuadroTexto 9"/>
          <p:cNvSpPr txBox="1">
            <a:spLocks noChangeArrowheads="1"/>
          </p:cNvSpPr>
          <p:nvPr/>
        </p:nvSpPr>
        <p:spPr bwMode="auto">
          <a:xfrm>
            <a:off x="2435225" y="3948113"/>
            <a:ext cx="83869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300" dirty="0">
                <a:solidFill>
                  <a:srgbClr val="FFFFFF"/>
                </a:solidFill>
              </a:rPr>
              <a:t> </a:t>
            </a:r>
            <a:r>
              <a:rPr lang="es-ES" sz="1300" dirty="0" smtClean="0">
                <a:solidFill>
                  <a:srgbClr val="FFFFFF"/>
                </a:solidFill>
              </a:rPr>
              <a:t>p = N.S.</a:t>
            </a:r>
          </a:p>
        </p:txBody>
      </p:sp>
      <p:sp>
        <p:nvSpPr>
          <p:cNvPr id="18440" name="CuadroTexto 10"/>
          <p:cNvSpPr txBox="1">
            <a:spLocks noChangeArrowheads="1"/>
          </p:cNvSpPr>
          <p:nvPr/>
        </p:nvSpPr>
        <p:spPr bwMode="auto">
          <a:xfrm>
            <a:off x="3843295" y="3948113"/>
            <a:ext cx="79220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srgbClr val="FFFFFF"/>
                </a:solidFill>
              </a:rPr>
              <a:t>p = N.S.</a:t>
            </a:r>
          </a:p>
        </p:txBody>
      </p:sp>
      <p:sp>
        <p:nvSpPr>
          <p:cNvPr id="18441" name="CuadroTexto 11"/>
          <p:cNvSpPr txBox="1">
            <a:spLocks noChangeArrowheads="1"/>
          </p:cNvSpPr>
          <p:nvPr/>
        </p:nvSpPr>
        <p:spPr bwMode="auto">
          <a:xfrm>
            <a:off x="5075887" y="3948113"/>
            <a:ext cx="886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srgbClr val="FFFFFF"/>
                </a:solidFill>
              </a:rPr>
              <a:t>p = 0.008</a:t>
            </a:r>
          </a:p>
        </p:txBody>
      </p:sp>
      <p:sp>
        <p:nvSpPr>
          <p:cNvPr id="18442" name="CuadroTexto 12"/>
          <p:cNvSpPr txBox="1">
            <a:spLocks noChangeArrowheads="1"/>
          </p:cNvSpPr>
          <p:nvPr/>
        </p:nvSpPr>
        <p:spPr bwMode="auto">
          <a:xfrm>
            <a:off x="6300192" y="2339355"/>
            <a:ext cx="89639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srgbClr val="FFFFFF"/>
                </a:solidFill>
              </a:rPr>
              <a:t>p = 0.032</a:t>
            </a:r>
          </a:p>
        </p:txBody>
      </p:sp>
      <p:sp>
        <p:nvSpPr>
          <p:cNvPr id="18443" name="CuadroTexto 7"/>
          <p:cNvSpPr txBox="1">
            <a:spLocks noChangeArrowheads="1"/>
          </p:cNvSpPr>
          <p:nvPr/>
        </p:nvSpPr>
        <p:spPr bwMode="auto">
          <a:xfrm>
            <a:off x="3203848" y="6237312"/>
            <a:ext cx="4945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smtClean="0">
                <a:solidFill>
                  <a:prstClr val="white"/>
                </a:solidFill>
                <a:cs typeface="Arial" panose="020B0604020202020204" pitchFamily="34" charset="0"/>
              </a:rPr>
              <a:t>González –Salazar MC, </a:t>
            </a:r>
            <a:r>
              <a:rPr lang="es-ES" sz="14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Gac</a:t>
            </a:r>
            <a:r>
              <a:rPr lang="es-ES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Med</a:t>
            </a:r>
            <a:r>
              <a:rPr lang="es-ES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Mex</a:t>
            </a:r>
            <a:r>
              <a:rPr lang="es-ES" sz="1400" dirty="0" smtClean="0">
                <a:solidFill>
                  <a:prstClr val="white"/>
                </a:solidFill>
                <a:cs typeface="Arial" panose="020B0604020202020204" pitchFamily="34" charset="0"/>
              </a:rPr>
              <a:t> 2014; 150: S39-S47.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214438" y="142875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14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xtLst/>
          </p:spPr>
        </p:pic>
        <p:pic>
          <p:nvPicPr>
            <p:cNvPr id="17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835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3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xtLst/>
          </p:spPr>
        </p:pic>
        <p:pic>
          <p:nvPicPr>
            <p:cNvPr id="4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056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179512" y="3018563"/>
            <a:ext cx="8712968" cy="2930717"/>
          </a:xfrm>
          <a:prstGeom prst="rect">
            <a:avLst/>
          </a:prstGeom>
          <a:gradFill rotWithShape="1">
            <a:gsLst>
              <a:gs pos="0">
                <a:schemeClr val="tx1">
                  <a:alpha val="76000"/>
                </a:schemeClr>
              </a:gs>
              <a:gs pos="100000">
                <a:srgbClr val="000099">
                  <a:alpha val="78998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2" indent="-342900" algn="just" fontAlgn="base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defRPr/>
            </a:pPr>
            <a:r>
              <a:rPr lang="es-MX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 En población mexicana:</a:t>
            </a:r>
          </a:p>
          <a:p>
            <a:pPr marL="342900" lvl="2" indent="-342900" algn="just" fontAlgn="base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defRPr/>
            </a:pPr>
            <a:r>
              <a:rPr lang="es-MX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1.- </a:t>
            </a:r>
            <a:r>
              <a:rPr lang="es-MX" sz="200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Identificar y analizar las bases genómicas que predisponen a la </a:t>
            </a:r>
            <a:r>
              <a:rPr lang="es-MX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EAC. </a:t>
            </a:r>
            <a:endParaRPr lang="es-MX" sz="2000" dirty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lvl="2" indent="-342900" algn="just" fontAlgn="base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defRPr/>
            </a:pPr>
            <a:r>
              <a:rPr lang="es-MX" sz="200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2.</a:t>
            </a:r>
            <a:r>
              <a:rPr lang="es-MX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-Conocer las prevalencias  de condiciones cardiometabólicas (síndrome metabólico, exceso de grasa visceral abdominal y hepática),  </a:t>
            </a:r>
            <a:r>
              <a:rPr lang="es-MX" sz="200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sus </a:t>
            </a:r>
            <a:r>
              <a:rPr lang="es-MX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carácterísticas y su asociación con la aterosclerosis subclínica.</a:t>
            </a:r>
            <a:endParaRPr lang="es-MX" sz="2000" dirty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lvl="2" indent="-342900" algn="just" fontAlgn="base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defRPr/>
            </a:pPr>
            <a:r>
              <a:rPr lang="es-MX" sz="200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3</a:t>
            </a:r>
            <a:r>
              <a:rPr lang="es-MX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es-MX" sz="200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- Organizar una genoteca y una seroteca para la EAC.</a:t>
            </a:r>
            <a:endParaRPr lang="es-ES_tradnl" sz="20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75656" y="259524"/>
            <a:ext cx="6408712" cy="71837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3528" y="1917774"/>
            <a:ext cx="2592288" cy="71913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1828" tIns="50914" rIns="101828" bIns="5091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Objetivos</a:t>
            </a:r>
            <a:endParaRPr lang="es-MX" sz="40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3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xtLst/>
          </p:spPr>
        </p:pic>
        <p:pic>
          <p:nvPicPr>
            <p:cNvPr id="4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770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ave the 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60648"/>
            <a:ext cx="1617429" cy="11429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4" name="23 Rectángulo"/>
          <p:cNvSpPr/>
          <p:nvPr/>
        </p:nvSpPr>
        <p:spPr>
          <a:xfrm>
            <a:off x="0" y="6308725"/>
            <a:ext cx="9144000" cy="730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31748" name="29 Imagen" descr="logo_cardio_titul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5"/>
          <a:stretch>
            <a:fillRect/>
          </a:stretch>
        </p:blipFill>
        <p:spPr bwMode="auto">
          <a:xfrm>
            <a:off x="8172450" y="261938"/>
            <a:ext cx="5032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solidFill>
                  <a:srgbClr val="FFFF00"/>
                </a:solidFill>
              </a:rPr>
              <a:t>GRUPO DE TRABAJO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s-MX" dirty="0" smtClean="0">
                <a:solidFill>
                  <a:schemeClr val="bg1"/>
                </a:solidFill>
              </a:rPr>
              <a:t>Dr. Carlos Posadas Romero</a:t>
            </a:r>
          </a:p>
          <a:p>
            <a:pPr>
              <a:buFont typeface="Arial" charset="0"/>
              <a:buChar char="•"/>
              <a:defRPr/>
            </a:pPr>
            <a:r>
              <a:rPr lang="es-MX" dirty="0" smtClean="0">
                <a:solidFill>
                  <a:schemeClr val="bg1"/>
                </a:solidFill>
              </a:rPr>
              <a:t>Dr. Gilberto Vargas</a:t>
            </a:r>
          </a:p>
          <a:p>
            <a:pPr>
              <a:buFont typeface="Arial" charset="0"/>
              <a:buChar char="•"/>
              <a:defRPr/>
            </a:pPr>
            <a:r>
              <a:rPr lang="es-MX" dirty="0" smtClean="0">
                <a:solidFill>
                  <a:schemeClr val="bg1"/>
                </a:solidFill>
              </a:rPr>
              <a:t>Dra. Teresa Villarreal</a:t>
            </a:r>
          </a:p>
          <a:p>
            <a:pPr>
              <a:buFont typeface="Arial" charset="0"/>
              <a:buChar char="•"/>
              <a:defRPr/>
            </a:pPr>
            <a:r>
              <a:rPr lang="es-MX" dirty="0" smtClean="0">
                <a:solidFill>
                  <a:schemeClr val="bg1"/>
                </a:solidFill>
              </a:rPr>
              <a:t>Dr. Eric </a:t>
            </a:r>
            <a:r>
              <a:rPr lang="es-MX" dirty="0" err="1" smtClean="0">
                <a:solidFill>
                  <a:schemeClr val="bg1"/>
                </a:solidFill>
              </a:rPr>
              <a:t>Kimura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Hayama</a:t>
            </a:r>
            <a:endParaRPr lang="es-MX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s-MX" dirty="0" smtClean="0">
                <a:solidFill>
                  <a:schemeClr val="bg1"/>
                </a:solidFill>
              </a:rPr>
              <a:t>Dr. Guillermo Cardoso Saldaña</a:t>
            </a:r>
          </a:p>
          <a:p>
            <a:pPr>
              <a:buFont typeface="Arial" charset="0"/>
              <a:buChar char="•"/>
              <a:defRPr/>
            </a:pPr>
            <a:r>
              <a:rPr lang="es-MX" dirty="0" smtClean="0">
                <a:solidFill>
                  <a:schemeClr val="bg1"/>
                </a:solidFill>
              </a:rPr>
              <a:t>Dr. Juan Gabriel Juárez Rojas</a:t>
            </a:r>
          </a:p>
          <a:p>
            <a:pPr>
              <a:buFont typeface="Arial" charset="0"/>
              <a:buChar char="•"/>
              <a:defRPr/>
            </a:pPr>
            <a:r>
              <a:rPr lang="es-MX" dirty="0" smtClean="0">
                <a:solidFill>
                  <a:schemeClr val="bg1"/>
                </a:solidFill>
              </a:rPr>
              <a:t>Mtra. Aida Medina Urrutia</a:t>
            </a:r>
          </a:p>
          <a:p>
            <a:pPr>
              <a:buFont typeface="Arial" charset="0"/>
              <a:buChar char="•"/>
              <a:defRPr/>
            </a:pPr>
            <a:r>
              <a:rPr lang="es-MX" dirty="0" smtClean="0">
                <a:solidFill>
                  <a:schemeClr val="bg1"/>
                </a:solidFill>
              </a:rPr>
              <a:t>Mtra. Rosalinda Posadas Sánchez</a:t>
            </a:r>
          </a:p>
          <a:p>
            <a:pPr>
              <a:buFont typeface="Arial" charset="0"/>
              <a:buChar char="•"/>
              <a:defRPr/>
            </a:pPr>
            <a:r>
              <a:rPr lang="es-MX" dirty="0" smtClean="0">
                <a:solidFill>
                  <a:schemeClr val="bg1"/>
                </a:solidFill>
              </a:rPr>
              <a:t>Mtro. Esteban Jorge Galarza</a:t>
            </a:r>
          </a:p>
          <a:p>
            <a:pPr>
              <a:buFont typeface="Arial" charset="0"/>
              <a:buChar char="•"/>
              <a:defRPr/>
            </a:pPr>
            <a:endParaRPr lang="es-MX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s-MX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s-MX" dirty="0">
                <a:solidFill>
                  <a:schemeClr val="bg1"/>
                </a:solidFill>
              </a:rPr>
              <a:t>Dra. María del Rocío Martínez Alvarado</a:t>
            </a:r>
          </a:p>
          <a:p>
            <a:pPr>
              <a:buFont typeface="Arial" charset="0"/>
              <a:buChar char="•"/>
              <a:defRPr/>
            </a:pPr>
            <a:r>
              <a:rPr lang="es-MX" dirty="0">
                <a:solidFill>
                  <a:schemeClr val="bg1"/>
                </a:solidFill>
              </a:rPr>
              <a:t>Lic. María del Carmen González</a:t>
            </a:r>
          </a:p>
          <a:p>
            <a:pPr>
              <a:buFont typeface="Arial" charset="0"/>
              <a:buChar char="•"/>
              <a:defRPr/>
            </a:pPr>
            <a:r>
              <a:rPr lang="es-MX" dirty="0">
                <a:solidFill>
                  <a:schemeClr val="bg1"/>
                </a:solidFill>
              </a:rPr>
              <a:t>Dr. </a:t>
            </a:r>
            <a:r>
              <a:rPr lang="es-MX" dirty="0" err="1">
                <a:solidFill>
                  <a:schemeClr val="bg1"/>
                </a:solidFill>
              </a:rPr>
              <a:t>Nacú</a:t>
            </a:r>
            <a:r>
              <a:rPr lang="es-MX" dirty="0">
                <a:solidFill>
                  <a:schemeClr val="bg1"/>
                </a:solidFill>
              </a:rPr>
              <a:t> Caracas Portilla</a:t>
            </a:r>
          </a:p>
          <a:p>
            <a:pPr>
              <a:buFont typeface="Arial" charset="0"/>
              <a:buChar char="•"/>
              <a:defRPr/>
            </a:pPr>
            <a:r>
              <a:rPr lang="es-MX" dirty="0">
                <a:solidFill>
                  <a:schemeClr val="bg1"/>
                </a:solidFill>
              </a:rPr>
              <a:t>Dra. Berenice Peña Aparicio</a:t>
            </a:r>
          </a:p>
          <a:p>
            <a:pPr>
              <a:buFont typeface="Arial" charset="0"/>
              <a:buChar char="•"/>
              <a:defRPr/>
            </a:pPr>
            <a:r>
              <a:rPr lang="es-MX" dirty="0" err="1" smtClean="0">
                <a:solidFill>
                  <a:schemeClr val="bg1"/>
                </a:solidFill>
              </a:rPr>
              <a:t>Quim</a:t>
            </a:r>
            <a:r>
              <a:rPr lang="es-MX" dirty="0" smtClean="0">
                <a:solidFill>
                  <a:schemeClr val="bg1"/>
                </a:solidFill>
              </a:rPr>
              <a:t>. Juan Reyes Barrera</a:t>
            </a:r>
          </a:p>
          <a:p>
            <a:pPr>
              <a:buFont typeface="Arial" charset="0"/>
              <a:buChar char="•"/>
              <a:defRPr/>
            </a:pPr>
            <a:r>
              <a:rPr lang="es-MX" dirty="0" smtClean="0">
                <a:solidFill>
                  <a:schemeClr val="bg1"/>
                </a:solidFill>
              </a:rPr>
              <a:t>Lic</a:t>
            </a:r>
            <a:r>
              <a:rPr lang="es-MX" dirty="0">
                <a:solidFill>
                  <a:schemeClr val="bg1"/>
                </a:solidFill>
              </a:rPr>
              <a:t>. </a:t>
            </a:r>
            <a:r>
              <a:rPr lang="es-MX" dirty="0" err="1">
                <a:solidFill>
                  <a:schemeClr val="bg1"/>
                </a:solidFill>
              </a:rPr>
              <a:t>Angel</a:t>
            </a:r>
            <a:r>
              <a:rPr lang="es-MX" dirty="0">
                <a:solidFill>
                  <a:schemeClr val="bg1"/>
                </a:solidFill>
              </a:rPr>
              <a:t> René López Uribe</a:t>
            </a:r>
          </a:p>
          <a:p>
            <a:pPr>
              <a:buFont typeface="Arial" charset="0"/>
              <a:buChar char="•"/>
              <a:defRPr/>
            </a:pPr>
            <a:r>
              <a:rPr lang="es-MX" dirty="0">
                <a:solidFill>
                  <a:schemeClr val="bg1"/>
                </a:solidFill>
              </a:rPr>
              <a:t>Mtra. Fabiola </a:t>
            </a:r>
            <a:r>
              <a:rPr lang="es-MX" dirty="0" smtClean="0">
                <a:solidFill>
                  <a:schemeClr val="bg1"/>
                </a:solidFill>
              </a:rPr>
              <a:t>López </a:t>
            </a:r>
            <a:r>
              <a:rPr lang="es-MX" dirty="0">
                <a:solidFill>
                  <a:schemeClr val="bg1"/>
                </a:solidFill>
              </a:rPr>
              <a:t>Bautista</a:t>
            </a:r>
          </a:p>
          <a:p>
            <a:pPr>
              <a:buFont typeface="Arial" charset="0"/>
              <a:buChar char="•"/>
              <a:defRPr/>
            </a:pPr>
            <a:r>
              <a:rPr lang="es-MX" dirty="0">
                <a:solidFill>
                  <a:schemeClr val="bg1"/>
                </a:solidFill>
              </a:rPr>
              <a:t>Pasantes: medicina, nutrición,</a:t>
            </a:r>
            <a:r>
              <a:rPr lang="es-MX" dirty="0">
                <a:solidFill>
                  <a:srgbClr val="FFFF00"/>
                </a:solidFill>
              </a:rPr>
              <a:t> </a:t>
            </a:r>
            <a:r>
              <a:rPr lang="es-MX" dirty="0">
                <a:solidFill>
                  <a:schemeClr val="bg1"/>
                </a:solidFill>
              </a:rPr>
              <a:t>química</a:t>
            </a:r>
          </a:p>
          <a:p>
            <a:pPr>
              <a:buFont typeface="Arial" charset="0"/>
              <a:buChar char="•"/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6286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4 Imagen" descr="fondo 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50" y="1357313"/>
            <a:ext cx="6858000" cy="10255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marL="84138" indent="-84138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  <a:defRPr/>
            </a:pPr>
            <a:r>
              <a:rPr lang="es-MX" sz="2800" b="1" dirty="0">
                <a:solidFill>
                  <a:prstClr val="white"/>
                </a:solidFill>
                <a:latin typeface="Arial" charset="0"/>
              </a:rPr>
              <a:t>Importancia de calcio coronario y </a:t>
            </a:r>
          </a:p>
          <a:p>
            <a:pPr marL="84138" indent="-84138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  <a:defRPr/>
            </a:pPr>
            <a:r>
              <a:rPr lang="es-MX" sz="2800" b="1" dirty="0">
                <a:solidFill>
                  <a:prstClr val="white"/>
                </a:solidFill>
                <a:latin typeface="Arial" charset="0"/>
              </a:rPr>
              <a:t>de grasa visceral y hepática en la EAC:</a:t>
            </a:r>
            <a:endParaRPr lang="es-ES" sz="40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14438" y="142875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sp>
        <p:nvSpPr>
          <p:cNvPr id="7173" name="4 CuadroTexto"/>
          <p:cNvSpPr txBox="1">
            <a:spLocks noChangeArrowheads="1"/>
          </p:cNvSpPr>
          <p:nvPr/>
        </p:nvSpPr>
        <p:spPr bwMode="auto">
          <a:xfrm>
            <a:off x="214313" y="2732088"/>
            <a:ext cx="8429625" cy="3554412"/>
          </a:xfrm>
          <a:prstGeom prst="rect">
            <a:avLst/>
          </a:prstGeom>
          <a:gradFill rotWithShape="1">
            <a:gsLst>
              <a:gs pos="0">
                <a:schemeClr val="tx1">
                  <a:alpha val="75000"/>
                </a:schemeClr>
              </a:gs>
              <a:gs pos="100000">
                <a:srgbClr val="000099">
                  <a:alpha val="78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MX" altLang="es-MX" sz="2000" smtClean="0">
                <a:solidFill>
                  <a:prstClr val="white"/>
                </a:solidFill>
                <a:cs typeface="Arial" panose="020B0604020202020204" pitchFamily="34" charset="0"/>
              </a:rPr>
              <a:t>El calcio coronario es un marcador específico de aterosclerosis y permite identificar la fase subclínica de esta enfermedad.</a:t>
            </a:r>
          </a:p>
          <a:p>
            <a:pPr lvl="2" algn="just"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MX" altLang="es-MX" sz="2000" smtClean="0">
                <a:solidFill>
                  <a:prstClr val="white"/>
                </a:solidFill>
                <a:cs typeface="Arial" panose="020B0604020202020204" pitchFamily="34" charset="0"/>
              </a:rPr>
              <a:t>La grasa visceral y la esteatosis hepática se han asociado a la enfermedad cardiovascular.</a:t>
            </a:r>
          </a:p>
          <a:p>
            <a:pPr lvl="2" algn="just"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MX" altLang="es-MX" sz="2000" smtClean="0">
                <a:solidFill>
                  <a:prstClr val="white"/>
                </a:solidFill>
                <a:cs typeface="Arial" panose="020B0604020202020204" pitchFamily="34" charset="0"/>
              </a:rPr>
              <a:t>En nuestra población se desconoce la prevalencia de calcificación coronaria, adiposidad visceral y de esteatosis hepática.</a:t>
            </a:r>
          </a:p>
          <a:p>
            <a:pPr lvl="2" algn="just"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MX" altLang="es-MX" sz="2000" smtClean="0">
                <a:solidFill>
                  <a:prstClr val="white"/>
                </a:solidFill>
                <a:cs typeface="Arial" panose="020B0604020202020204" pitchFamily="34" charset="0"/>
              </a:rPr>
              <a:t>La tomografía computada (TAC) con multidetector puede medir el calcio coronario, la grasa visceral y la esteatosis hepática.</a:t>
            </a:r>
            <a:r>
              <a:rPr lang="es-ES" altLang="es-MX" sz="200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endParaRPr lang="es-MX" altLang="es-MX" sz="200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altLang="es-MX" sz="2000" b="1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4 Imagen" descr="fondo 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14438" y="142875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4313" y="1428750"/>
            <a:ext cx="3349625" cy="4667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>
                <a:solidFill>
                  <a:prstClr val="white"/>
                </a:solidFill>
                <a:latin typeface="Arial" charset="0"/>
              </a:rPr>
              <a:t>METAS CIENTÍFICAS</a:t>
            </a:r>
            <a:endParaRPr lang="es-MX" sz="20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585788" y="2349500"/>
            <a:ext cx="7940675" cy="4079875"/>
          </a:xfrm>
          <a:prstGeom prst="rect">
            <a:avLst/>
          </a:prstGeom>
          <a:gradFill rotWithShape="0">
            <a:gsLst>
              <a:gs pos="0">
                <a:schemeClr val="tx1">
                  <a:alpha val="73000"/>
                </a:schemeClr>
              </a:gs>
              <a:gs pos="100000">
                <a:srgbClr val="000099">
                  <a:alpha val="78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altLang="es-MX" sz="2000" smtClean="0">
                <a:solidFill>
                  <a:prstClr val="white"/>
                </a:solidFill>
              </a:rPr>
              <a:t>Identificar genes que podrían ser un blanco farmacológico para el tratamiento o prevención de la aterosclerosis y la EAC.</a:t>
            </a:r>
          </a:p>
          <a:p>
            <a:pPr algn="just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s-MX" altLang="es-MX" sz="2000" smtClean="0">
              <a:solidFill>
                <a:prstClr val="white"/>
              </a:solidFill>
            </a:endParaRP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altLang="es-MX" sz="2000" smtClean="0">
                <a:solidFill>
                  <a:prstClr val="white"/>
                </a:solidFill>
              </a:rPr>
              <a:t>Aportar al entendimiento de las bases moleculares de la fisiopatología de la EAC.</a:t>
            </a:r>
          </a:p>
          <a:p>
            <a:pPr algn="just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s-MX" altLang="es-MX" sz="2000" smtClean="0">
              <a:solidFill>
                <a:prstClr val="white"/>
              </a:solidFill>
            </a:endParaRP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altLang="es-MX" sz="2000" smtClean="0">
                <a:solidFill>
                  <a:prstClr val="white"/>
                </a:solidFill>
              </a:rPr>
              <a:t>Conocer la distribución de calcio coronario por edad y género y su asociación con síndrome metabólico y diabetes en población mexicana.</a:t>
            </a:r>
          </a:p>
          <a:p>
            <a:pPr algn="just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s-MX" altLang="es-MX" sz="2000" smtClean="0">
              <a:solidFill>
                <a:prstClr val="white"/>
              </a:solidFill>
            </a:endParaRP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altLang="es-MX" sz="2000" smtClean="0">
                <a:solidFill>
                  <a:prstClr val="white"/>
                </a:solidFill>
              </a:rPr>
              <a:t>Identificar asociaciones de la grasa visceral y el hígado graso con factores de riesgo coronario y con la EAC misma en nuestra población.</a:t>
            </a:r>
            <a:endParaRPr lang="es-ES" altLang="es-MX" sz="20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357313" y="2214563"/>
            <a:ext cx="6786562" cy="3857625"/>
          </a:xfrm>
          <a:prstGeom prst="roundRect">
            <a:avLst>
              <a:gd name="adj" fmla="val 11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459" name="CuadroTexto 3"/>
          <p:cNvSpPr txBox="1">
            <a:spLocks noChangeArrowheads="1"/>
          </p:cNvSpPr>
          <p:nvPr/>
        </p:nvSpPr>
        <p:spPr bwMode="auto">
          <a:xfrm>
            <a:off x="2001838" y="987425"/>
            <a:ext cx="5157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3200" smtClean="0">
                <a:solidFill>
                  <a:srgbClr val="FFFF00"/>
                </a:solidFill>
                <a:cs typeface="Arial" panose="020B0604020202020204" pitchFamily="34" charset="0"/>
              </a:rPr>
              <a:t>Hígado graso no alcohólico</a:t>
            </a:r>
          </a:p>
        </p:txBody>
      </p:sp>
      <p:sp>
        <p:nvSpPr>
          <p:cNvPr id="19460" name="CuadroTexto 4"/>
          <p:cNvSpPr txBox="1">
            <a:spLocks noChangeArrowheads="1"/>
          </p:cNvSpPr>
          <p:nvPr/>
        </p:nvSpPr>
        <p:spPr bwMode="auto">
          <a:xfrm>
            <a:off x="1460500" y="1500188"/>
            <a:ext cx="711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b="1" dirty="0" smtClean="0">
                <a:solidFill>
                  <a:prstClr val="white"/>
                </a:solidFill>
                <a:cs typeface="Arial" panose="020B0604020202020204" pitchFamily="34" charset="0"/>
              </a:rPr>
              <a:t>Características de alimentación y actividad física por cuartiles de ingesta de energía/gasto de energía (IE/GE)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4438" y="142875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graphicFrame>
        <p:nvGraphicFramePr>
          <p:cNvPr id="19462" name="6 Gráfico"/>
          <p:cNvGraphicFramePr>
            <a:graphicFrameLocks/>
          </p:cNvGraphicFramePr>
          <p:nvPr/>
        </p:nvGraphicFramePr>
        <p:xfrm>
          <a:off x="1928813" y="2286000"/>
          <a:ext cx="600075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r:id="rId3" imgW="6005080" imgH="1859441" progId="Excel.Chart.8">
                  <p:embed/>
                </p:oleObj>
              </mc:Choice>
              <mc:Fallback>
                <p:oleObj r:id="rId3" imgW="6005080" imgH="185944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286000"/>
                        <a:ext cx="6000750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7 Gráfico"/>
          <p:cNvGraphicFramePr>
            <a:graphicFrameLocks/>
          </p:cNvGraphicFramePr>
          <p:nvPr/>
        </p:nvGraphicFramePr>
        <p:xfrm>
          <a:off x="1928813" y="4143375"/>
          <a:ext cx="600075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r:id="rId5" imgW="6005080" imgH="1853345" progId="Excel.Chart.8">
                  <p:embed/>
                </p:oleObj>
              </mc:Choice>
              <mc:Fallback>
                <p:oleObj r:id="rId5" imgW="6005080" imgH="185334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4143375"/>
                        <a:ext cx="6000750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8 CuadroTexto"/>
          <p:cNvSpPr txBox="1">
            <a:spLocks noChangeArrowheads="1"/>
          </p:cNvSpPr>
          <p:nvPr/>
        </p:nvSpPr>
        <p:spPr bwMode="auto">
          <a:xfrm rot="-5400000">
            <a:off x="1235076" y="2927350"/>
            <a:ext cx="1409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400" smtClean="0">
                <a:solidFill>
                  <a:prstClr val="white"/>
                </a:solidFill>
                <a:cs typeface="Arial" panose="020B0604020202020204" pitchFamily="34" charset="0"/>
              </a:rPr>
              <a:t>Kcal totales/día</a:t>
            </a:r>
          </a:p>
        </p:txBody>
      </p:sp>
      <p:sp>
        <p:nvSpPr>
          <p:cNvPr id="19465" name="9 CuadroTexto"/>
          <p:cNvSpPr txBox="1">
            <a:spLocks noChangeArrowheads="1"/>
          </p:cNvSpPr>
          <p:nvPr/>
        </p:nvSpPr>
        <p:spPr bwMode="auto">
          <a:xfrm rot="-5400000">
            <a:off x="1311276" y="4784725"/>
            <a:ext cx="1257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400" smtClean="0">
                <a:solidFill>
                  <a:prstClr val="white"/>
                </a:solidFill>
                <a:cs typeface="Arial" panose="020B0604020202020204" pitchFamily="34" charset="0"/>
              </a:rPr>
              <a:t>Act. Fis. Total</a:t>
            </a:r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3000375" y="2286000"/>
            <a:ext cx="4000500" cy="86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071813" y="4357688"/>
            <a:ext cx="4000500" cy="500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68" name="12 CuadroTexto"/>
          <p:cNvSpPr txBox="1">
            <a:spLocks noChangeArrowheads="1"/>
          </p:cNvSpPr>
          <p:nvPr/>
        </p:nvSpPr>
        <p:spPr bwMode="auto">
          <a:xfrm>
            <a:off x="4619625" y="2335213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400" smtClean="0">
                <a:solidFill>
                  <a:prstClr val="white"/>
                </a:solidFill>
                <a:cs typeface="Arial" panose="020B0604020202020204" pitchFamily="34" charset="0"/>
              </a:rPr>
              <a:t>P &lt; 0.001</a:t>
            </a:r>
          </a:p>
        </p:txBody>
      </p:sp>
      <p:sp>
        <p:nvSpPr>
          <p:cNvPr id="19469" name="13 CuadroTexto"/>
          <p:cNvSpPr txBox="1">
            <a:spLocks noChangeArrowheads="1"/>
          </p:cNvSpPr>
          <p:nvPr/>
        </p:nvSpPr>
        <p:spPr bwMode="auto">
          <a:xfrm>
            <a:off x="4619625" y="4264025"/>
            <a:ext cx="95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400" smtClean="0">
                <a:solidFill>
                  <a:prstClr val="white"/>
                </a:solidFill>
                <a:cs typeface="Arial" panose="020B0604020202020204" pitchFamily="34" charset="0"/>
              </a:rPr>
              <a:t>P &lt; 0.001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0" y="6027738"/>
            <a:ext cx="254158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En relación al </a:t>
            </a:r>
            <a:r>
              <a:rPr lang="es-MX" sz="1600" dirty="0" err="1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cuartil</a:t>
            </a:r>
            <a:r>
              <a:rPr lang="es-MX" sz="160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 1:</a:t>
            </a:r>
          </a:p>
          <a:p>
            <a:pPr marL="268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*   Aumento de 92%</a:t>
            </a:r>
          </a:p>
          <a:p>
            <a:pPr marL="268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** Disminución de 15%</a:t>
            </a:r>
          </a:p>
        </p:txBody>
      </p:sp>
      <p:sp>
        <p:nvSpPr>
          <p:cNvPr id="19471" name="15 CuadroTexto"/>
          <p:cNvSpPr txBox="1">
            <a:spLocks noChangeArrowheads="1"/>
          </p:cNvSpPr>
          <p:nvPr/>
        </p:nvSpPr>
        <p:spPr bwMode="auto">
          <a:xfrm>
            <a:off x="7105650" y="2214563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800" b="1" smtClean="0">
                <a:solidFill>
                  <a:prstClr val="white"/>
                </a:solidFill>
                <a:cs typeface="Arial" panose="020B0604020202020204" pitchFamily="34" charset="0"/>
              </a:rPr>
              <a:t>*</a:t>
            </a:r>
          </a:p>
        </p:txBody>
      </p:sp>
      <p:sp>
        <p:nvSpPr>
          <p:cNvPr id="19472" name="16 CuadroTexto"/>
          <p:cNvSpPr txBox="1">
            <a:spLocks noChangeArrowheads="1"/>
          </p:cNvSpPr>
          <p:nvPr/>
        </p:nvSpPr>
        <p:spPr bwMode="auto">
          <a:xfrm>
            <a:off x="7078663" y="4745038"/>
            <a:ext cx="463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800" b="1" smtClean="0">
                <a:solidFill>
                  <a:prstClr val="white"/>
                </a:solidFill>
                <a:cs typeface="Arial" panose="020B0604020202020204" pitchFamily="34" charset="0"/>
              </a:rPr>
              <a:t>**</a:t>
            </a:r>
          </a:p>
        </p:txBody>
      </p:sp>
      <p:sp>
        <p:nvSpPr>
          <p:cNvPr id="19473" name="CuadroTexto 7"/>
          <p:cNvSpPr txBox="1">
            <a:spLocks noChangeArrowheads="1"/>
          </p:cNvSpPr>
          <p:nvPr/>
        </p:nvSpPr>
        <p:spPr bwMode="auto">
          <a:xfrm>
            <a:off x="4183063" y="6380163"/>
            <a:ext cx="4945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smtClean="0">
                <a:solidFill>
                  <a:prstClr val="white"/>
                </a:solidFill>
                <a:cs typeface="Arial" panose="020B0604020202020204" pitchFamily="34" charset="0"/>
              </a:rPr>
              <a:t>González –Salazar MC, Gac Med Mex 2014; 150: S39-S47.</a:t>
            </a:r>
          </a:p>
        </p:txBody>
      </p:sp>
    </p:spTree>
    <p:extLst>
      <p:ext uri="{BB962C8B-B14F-4D97-AF65-F5344CB8AC3E}">
        <p14:creationId xmlns:p14="http://schemas.microsoft.com/office/powerpoint/2010/main" val="20821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1000125" y="2214563"/>
            <a:ext cx="6929438" cy="4000500"/>
          </a:xfrm>
          <a:prstGeom prst="roundRect">
            <a:avLst>
              <a:gd name="adj" fmla="val 11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0483" name="CuadroTexto 3"/>
          <p:cNvSpPr txBox="1">
            <a:spLocks noChangeArrowheads="1"/>
          </p:cNvSpPr>
          <p:nvPr/>
        </p:nvSpPr>
        <p:spPr bwMode="auto">
          <a:xfrm>
            <a:off x="2001838" y="987425"/>
            <a:ext cx="5157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3200" smtClean="0">
                <a:solidFill>
                  <a:srgbClr val="FFFF00"/>
                </a:solidFill>
                <a:cs typeface="Arial" panose="020B0604020202020204" pitchFamily="34" charset="0"/>
              </a:rPr>
              <a:t>Hígado graso no alcohólico</a:t>
            </a:r>
          </a:p>
        </p:txBody>
      </p:sp>
      <p:sp>
        <p:nvSpPr>
          <p:cNvPr id="20484" name="CuadroTexto 4"/>
          <p:cNvSpPr txBox="1">
            <a:spLocks noChangeArrowheads="1"/>
          </p:cNvSpPr>
          <p:nvPr/>
        </p:nvSpPr>
        <p:spPr bwMode="auto">
          <a:xfrm>
            <a:off x="776288" y="1773238"/>
            <a:ext cx="711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b="1" smtClean="0">
                <a:solidFill>
                  <a:prstClr val="white"/>
                </a:solidFill>
                <a:cs typeface="Arial" panose="020B0604020202020204" pitchFamily="34" charset="0"/>
              </a:rPr>
              <a:t>Prevalencia de HG por cuartiles de IE/GE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4438" y="142875"/>
            <a:ext cx="6842125" cy="711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graphicFrame>
        <p:nvGraphicFramePr>
          <p:cNvPr id="20486" name="6 Gráfico"/>
          <p:cNvGraphicFramePr>
            <a:graphicFrameLocks/>
          </p:cNvGraphicFramePr>
          <p:nvPr/>
        </p:nvGraphicFramePr>
        <p:xfrm>
          <a:off x="1643063" y="2357438"/>
          <a:ext cx="6429375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r:id="rId3" imgW="6425741" imgH="3785944" progId="Excel.Chart.8">
                  <p:embed/>
                </p:oleObj>
              </mc:Choice>
              <mc:Fallback>
                <p:oleObj r:id="rId3" imgW="6425741" imgH="378594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2357438"/>
                        <a:ext cx="6429375" cy="3786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7 Conector recto"/>
          <p:cNvCxnSpPr/>
          <p:nvPr/>
        </p:nvCxnSpPr>
        <p:spPr>
          <a:xfrm flipV="1">
            <a:off x="2786063" y="2928938"/>
            <a:ext cx="4357687" cy="935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88" name="8 CuadroTexto"/>
          <p:cNvSpPr txBox="1">
            <a:spLocks noChangeArrowheads="1"/>
          </p:cNvSpPr>
          <p:nvPr/>
        </p:nvSpPr>
        <p:spPr bwMode="auto">
          <a:xfrm>
            <a:off x="4357688" y="2928938"/>
            <a:ext cx="1174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mtClean="0">
                <a:solidFill>
                  <a:prstClr val="white"/>
                </a:solidFill>
                <a:cs typeface="Arial" panose="020B0604020202020204" pitchFamily="34" charset="0"/>
              </a:rPr>
              <a:t>P &lt; 0.001</a:t>
            </a:r>
          </a:p>
        </p:txBody>
      </p:sp>
      <p:sp>
        <p:nvSpPr>
          <p:cNvPr id="20489" name="9 CuadroTexto"/>
          <p:cNvSpPr txBox="1">
            <a:spLocks noChangeArrowheads="1"/>
          </p:cNvSpPr>
          <p:nvPr/>
        </p:nvSpPr>
        <p:spPr bwMode="auto">
          <a:xfrm rot="-5400000">
            <a:off x="421481" y="3579019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mtClean="0">
                <a:solidFill>
                  <a:prstClr val="white"/>
                </a:solidFill>
                <a:cs typeface="Arial" panose="020B0604020202020204" pitchFamily="34" charset="0"/>
              </a:rPr>
              <a:t>Prevalencia (%)</a:t>
            </a:r>
          </a:p>
        </p:txBody>
      </p:sp>
      <p:sp>
        <p:nvSpPr>
          <p:cNvPr id="20490" name="10 CuadroTexto"/>
          <p:cNvSpPr txBox="1">
            <a:spLocks noChangeArrowheads="1"/>
          </p:cNvSpPr>
          <p:nvPr/>
        </p:nvSpPr>
        <p:spPr bwMode="auto">
          <a:xfrm>
            <a:off x="3194050" y="5743575"/>
            <a:ext cx="354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000" smtClean="0">
                <a:solidFill>
                  <a:prstClr val="white"/>
                </a:solidFill>
                <a:cs typeface="Arial" panose="020B0604020202020204" pitchFamily="34" charset="0"/>
              </a:rPr>
              <a:t>Cuartiles de la relación IE/GE</a:t>
            </a:r>
          </a:p>
        </p:txBody>
      </p:sp>
      <p:sp>
        <p:nvSpPr>
          <p:cNvPr id="20491" name="CuadroTexto 7"/>
          <p:cNvSpPr txBox="1">
            <a:spLocks noChangeArrowheads="1"/>
          </p:cNvSpPr>
          <p:nvPr/>
        </p:nvSpPr>
        <p:spPr bwMode="auto">
          <a:xfrm>
            <a:off x="4183063" y="6380163"/>
            <a:ext cx="4945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smtClean="0">
                <a:solidFill>
                  <a:prstClr val="white"/>
                </a:solidFill>
                <a:cs typeface="Arial" panose="020B0604020202020204" pitchFamily="34" charset="0"/>
              </a:rPr>
              <a:t>González –Salazar MC, Gac Med Mex 2014; 150: S39-S47.</a:t>
            </a:r>
          </a:p>
        </p:txBody>
      </p:sp>
    </p:spTree>
    <p:extLst>
      <p:ext uri="{BB962C8B-B14F-4D97-AF65-F5344CB8AC3E}">
        <p14:creationId xmlns:p14="http://schemas.microsoft.com/office/powerpoint/2010/main" val="5869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0940"/>
            <a:ext cx="8928992" cy="941796"/>
          </a:xfrm>
        </p:spPr>
        <p:txBody>
          <a:bodyPr/>
          <a:lstStyle/>
          <a:p>
            <a:pPr algn="ctr"/>
            <a:r>
              <a:rPr lang="es-MX" sz="3400" b="1" dirty="0" smtClean="0">
                <a:solidFill>
                  <a:schemeClr val="tx2">
                    <a:lumMod val="75000"/>
                  </a:schemeClr>
                </a:solidFill>
              </a:rPr>
              <a:t>PREVALENCIA Y MAGNITUD DE LA CALCIFICACIÓN CORONARIA &gt; 0.</a:t>
            </a:r>
            <a:endParaRPr lang="es-MX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107504" y="5860547"/>
            <a:ext cx="8928992" cy="664797"/>
          </a:xfrm>
        </p:spPr>
        <p:txBody>
          <a:bodyPr/>
          <a:lstStyle/>
          <a:p>
            <a:r>
              <a:rPr lang="es-MX" sz="2400" dirty="0" smtClean="0">
                <a:solidFill>
                  <a:schemeClr val="bg1"/>
                </a:solidFill>
              </a:rPr>
              <a:t>Los participantes con CAC &gt;0 presentaron prevalencias más altas de hipertensión, diabetes, colesterol total y LDL elevado.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925618" y="6546830"/>
            <a:ext cx="3254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err="1" smtClean="0">
                <a:solidFill>
                  <a:schemeClr val="bg1"/>
                </a:solidFill>
              </a:rPr>
              <a:t>Arch</a:t>
            </a:r>
            <a:r>
              <a:rPr lang="es-MX" sz="1600" b="1" dirty="0" smtClean="0">
                <a:solidFill>
                  <a:schemeClr val="bg1"/>
                </a:solidFill>
              </a:rPr>
              <a:t> </a:t>
            </a:r>
            <a:r>
              <a:rPr lang="es-MX" sz="1600" b="1" dirty="0" err="1">
                <a:solidFill>
                  <a:schemeClr val="bg1"/>
                </a:solidFill>
              </a:rPr>
              <a:t>Cardiol</a:t>
            </a:r>
            <a:r>
              <a:rPr lang="es-MX" sz="1600" b="1" dirty="0">
                <a:solidFill>
                  <a:schemeClr val="bg1"/>
                </a:solidFill>
              </a:rPr>
              <a:t> </a:t>
            </a:r>
            <a:r>
              <a:rPr lang="es-MX" sz="1600" b="1" dirty="0" err="1">
                <a:solidFill>
                  <a:schemeClr val="bg1"/>
                </a:solidFill>
              </a:rPr>
              <a:t>Mex</a:t>
            </a:r>
            <a:r>
              <a:rPr lang="es-MX" sz="1600" b="1" dirty="0">
                <a:solidFill>
                  <a:schemeClr val="bg1"/>
                </a:solidFill>
              </a:rPr>
              <a:t>. </a:t>
            </a:r>
            <a:r>
              <a:rPr lang="es-MX" sz="1600" b="1" dirty="0" smtClean="0">
                <a:solidFill>
                  <a:schemeClr val="bg1"/>
                </a:solidFill>
              </a:rPr>
              <a:t>2017 (</a:t>
            </a:r>
            <a:r>
              <a:rPr lang="es-MX" sz="1600" b="1" i="1" dirty="0" smtClean="0">
                <a:solidFill>
                  <a:schemeClr val="bg1"/>
                </a:solidFill>
              </a:rPr>
              <a:t>En prensa</a:t>
            </a:r>
            <a:r>
              <a:rPr lang="es-MX" sz="1600" b="1" dirty="0" smtClean="0">
                <a:solidFill>
                  <a:schemeClr val="bg1"/>
                </a:solidFill>
              </a:rPr>
              <a:t>)</a:t>
            </a:r>
            <a:endParaRPr lang="es-MX" sz="1600" b="1" dirty="0">
              <a:solidFill>
                <a:schemeClr val="bg1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996046" y="1257967"/>
            <a:ext cx="7488832" cy="4464496"/>
            <a:chOff x="-37952" y="47159"/>
            <a:chExt cx="5975752" cy="3708371"/>
          </a:xfrm>
        </p:grpSpPr>
        <p:graphicFrame>
          <p:nvGraphicFramePr>
            <p:cNvPr id="13" name="58 Gráfico"/>
            <p:cNvGraphicFramePr/>
            <p:nvPr>
              <p:extLst>
                <p:ext uri="{D42A27DB-BD31-4B8C-83A1-F6EECF244321}">
                  <p14:modId xmlns:p14="http://schemas.microsoft.com/office/powerpoint/2010/main" val="134012910"/>
                </p:ext>
              </p:extLst>
            </p:nvPr>
          </p:nvGraphicFramePr>
          <p:xfrm>
            <a:off x="-37952" y="47159"/>
            <a:ext cx="5975752" cy="37083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37 Rectángulo"/>
            <p:cNvSpPr/>
            <p:nvPr/>
          </p:nvSpPr>
          <p:spPr>
            <a:xfrm>
              <a:off x="5705642" y="189712"/>
              <a:ext cx="219075" cy="29924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vert="vert27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Unidades Agatston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5" name="38 Grupo"/>
            <p:cNvGrpSpPr/>
            <p:nvPr/>
          </p:nvGrpSpPr>
          <p:grpSpPr>
            <a:xfrm>
              <a:off x="1945945" y="434934"/>
              <a:ext cx="2827764" cy="2639086"/>
              <a:chOff x="1945945" y="434933"/>
              <a:chExt cx="2827764" cy="2636494"/>
            </a:xfrm>
          </p:grpSpPr>
          <p:cxnSp>
            <p:nvCxnSpPr>
              <p:cNvPr id="24" name="9 Conector recto"/>
              <p:cNvCxnSpPr>
                <a:stCxn id="30" idx="1"/>
                <a:endCxn id="29" idx="1"/>
              </p:cNvCxnSpPr>
              <p:nvPr/>
            </p:nvCxnSpPr>
            <p:spPr>
              <a:xfrm flipV="1">
                <a:off x="1945945" y="2911702"/>
                <a:ext cx="922620" cy="14335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5" name="11 Conector recto"/>
              <p:cNvCxnSpPr>
                <a:stCxn id="29" idx="2"/>
                <a:endCxn id="28" idx="1"/>
              </p:cNvCxnSpPr>
              <p:nvPr/>
            </p:nvCxnSpPr>
            <p:spPr>
              <a:xfrm flipV="1">
                <a:off x="2885959" y="2206823"/>
                <a:ext cx="906842" cy="72124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26" name="13 Conector recto"/>
              <p:cNvCxnSpPr>
                <a:stCxn id="28" idx="1"/>
                <a:endCxn id="27" idx="3"/>
              </p:cNvCxnSpPr>
              <p:nvPr/>
            </p:nvCxnSpPr>
            <p:spPr>
              <a:xfrm flipV="1">
                <a:off x="3792801" y="451300"/>
                <a:ext cx="980908" cy="175552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27" name="7 Rectángulo"/>
              <p:cNvSpPr/>
              <p:nvPr/>
            </p:nvSpPr>
            <p:spPr>
              <a:xfrm>
                <a:off x="4738922" y="434933"/>
                <a:ext cx="34787" cy="3273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8" name="6 Rectángulo"/>
              <p:cNvSpPr/>
              <p:nvPr/>
            </p:nvSpPr>
            <p:spPr>
              <a:xfrm>
                <a:off x="3792801" y="2190455"/>
                <a:ext cx="34787" cy="3273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9" name="5 Rectángulo"/>
              <p:cNvSpPr/>
              <p:nvPr/>
            </p:nvSpPr>
            <p:spPr>
              <a:xfrm>
                <a:off x="2868565" y="2895335"/>
                <a:ext cx="34787" cy="3273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" name="4 Rectángulo"/>
              <p:cNvSpPr/>
              <p:nvPr/>
            </p:nvSpPr>
            <p:spPr>
              <a:xfrm>
                <a:off x="1945945" y="3038693"/>
                <a:ext cx="34787" cy="3273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16" name="17 Grupo"/>
            <p:cNvGrpSpPr/>
            <p:nvPr/>
          </p:nvGrpSpPr>
          <p:grpSpPr>
            <a:xfrm>
              <a:off x="2240213" y="1969110"/>
              <a:ext cx="2863638" cy="1165154"/>
              <a:chOff x="2240213" y="1969108"/>
              <a:chExt cx="2667107" cy="1152842"/>
            </a:xfrm>
          </p:grpSpPr>
          <p:cxnSp>
            <p:nvCxnSpPr>
              <p:cNvPr id="17" name="18 Conector recto"/>
              <p:cNvCxnSpPr>
                <a:stCxn id="23" idx="1"/>
                <a:endCxn id="22" idx="1"/>
              </p:cNvCxnSpPr>
              <p:nvPr/>
            </p:nvCxnSpPr>
            <p:spPr>
              <a:xfrm flipV="1">
                <a:off x="2240213" y="3055748"/>
                <a:ext cx="872804" cy="5000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8" name="19 Conector recto"/>
              <p:cNvCxnSpPr>
                <a:stCxn id="22" idx="2"/>
                <a:endCxn id="21" idx="1"/>
              </p:cNvCxnSpPr>
              <p:nvPr/>
            </p:nvCxnSpPr>
            <p:spPr>
              <a:xfrm flipV="1">
                <a:off x="3129218" y="2764161"/>
                <a:ext cx="850559" cy="30778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9" name="20 Conector recto"/>
              <p:cNvCxnSpPr>
                <a:stCxn id="21" idx="1"/>
                <a:endCxn id="20" idx="3"/>
              </p:cNvCxnSpPr>
              <p:nvPr/>
            </p:nvCxnSpPr>
            <p:spPr>
              <a:xfrm flipV="1">
                <a:off x="3979778" y="1985309"/>
                <a:ext cx="927542" cy="77885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20" name="21 Rectángulo"/>
              <p:cNvSpPr/>
              <p:nvPr/>
            </p:nvSpPr>
            <p:spPr>
              <a:xfrm>
                <a:off x="4874920" y="1969108"/>
                <a:ext cx="32400" cy="324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1" name="22 Rectángulo"/>
              <p:cNvSpPr/>
              <p:nvPr/>
            </p:nvSpPr>
            <p:spPr>
              <a:xfrm>
                <a:off x="3979778" y="2747961"/>
                <a:ext cx="32400" cy="324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2" name="23 Rectángulo"/>
              <p:cNvSpPr/>
              <p:nvPr/>
            </p:nvSpPr>
            <p:spPr>
              <a:xfrm>
                <a:off x="3113018" y="3039548"/>
                <a:ext cx="32400" cy="324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3" name="24 Rectángulo"/>
              <p:cNvSpPr/>
              <p:nvPr/>
            </p:nvSpPr>
            <p:spPr>
              <a:xfrm>
                <a:off x="2240213" y="3089550"/>
                <a:ext cx="32400" cy="324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43" name="Grupo 42"/>
          <p:cNvGrpSpPr/>
          <p:nvPr/>
        </p:nvGrpSpPr>
        <p:grpSpPr>
          <a:xfrm>
            <a:off x="1993833" y="1692225"/>
            <a:ext cx="5458487" cy="3320951"/>
            <a:chOff x="0" y="0"/>
            <a:chExt cx="4450375" cy="2879701"/>
          </a:xfrm>
        </p:grpSpPr>
        <p:grpSp>
          <p:nvGrpSpPr>
            <p:cNvPr id="44" name="40 Grupo"/>
            <p:cNvGrpSpPr/>
            <p:nvPr/>
          </p:nvGrpSpPr>
          <p:grpSpPr>
            <a:xfrm>
              <a:off x="943342" y="0"/>
              <a:ext cx="3507033" cy="2879701"/>
              <a:chOff x="943342" y="0"/>
              <a:chExt cx="3507033" cy="2876685"/>
            </a:xfrm>
          </p:grpSpPr>
          <p:sp>
            <p:nvSpPr>
              <p:cNvPr id="47" name="27 CuadroTexto"/>
              <p:cNvSpPr txBox="1"/>
              <p:nvPr/>
            </p:nvSpPr>
            <p:spPr>
              <a:xfrm>
                <a:off x="943342" y="2603755"/>
                <a:ext cx="375046" cy="20240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0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</a:rPr>
                  <a:t>3.4</a:t>
                </a:r>
              </a:p>
            </p:txBody>
          </p:sp>
          <p:sp>
            <p:nvSpPr>
              <p:cNvPr id="48" name="28 CuadroTexto"/>
              <p:cNvSpPr txBox="1"/>
              <p:nvPr/>
            </p:nvSpPr>
            <p:spPr>
              <a:xfrm>
                <a:off x="1865201" y="2435994"/>
                <a:ext cx="407193" cy="20240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0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</a:rPr>
                  <a:t>13.2</a:t>
                </a:r>
              </a:p>
            </p:txBody>
          </p:sp>
          <p:sp>
            <p:nvSpPr>
              <p:cNvPr id="49" name="29 CuadroTexto"/>
              <p:cNvSpPr txBox="1"/>
              <p:nvPr/>
            </p:nvSpPr>
            <p:spPr>
              <a:xfrm>
                <a:off x="2798442" y="1737947"/>
                <a:ext cx="407193" cy="20240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0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</a:rPr>
                  <a:t>55.8</a:t>
                </a:r>
              </a:p>
            </p:txBody>
          </p:sp>
          <p:sp>
            <p:nvSpPr>
              <p:cNvPr id="50" name="31 CuadroTexto"/>
              <p:cNvSpPr txBox="1"/>
              <p:nvPr/>
            </p:nvSpPr>
            <p:spPr>
              <a:xfrm>
                <a:off x="1260232" y="2656877"/>
                <a:ext cx="388327" cy="21980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ysClr val="window" lastClr="FFFFFF">
                          <a:alpha val="40000"/>
                        </a:sysClr>
                      </a:glow>
                    </a:effectLst>
                    <a:uLnTx/>
                    <a:uFillTx/>
                    <a:latin typeface="Calibri" panose="020F0502020204030204"/>
                  </a:rPr>
                  <a:t>0.68</a:t>
                </a:r>
              </a:p>
            </p:txBody>
          </p:sp>
          <p:sp>
            <p:nvSpPr>
              <p:cNvPr id="51" name="30 CuadroTexto"/>
              <p:cNvSpPr txBox="1"/>
              <p:nvPr/>
            </p:nvSpPr>
            <p:spPr>
              <a:xfrm>
                <a:off x="3707423" y="0"/>
                <a:ext cx="446400" cy="20240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0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</a:rPr>
                  <a:t>168.3</a:t>
                </a:r>
              </a:p>
            </p:txBody>
          </p:sp>
          <p:sp>
            <p:nvSpPr>
              <p:cNvPr id="52" name="32 CuadroTexto"/>
              <p:cNvSpPr txBox="1"/>
              <p:nvPr/>
            </p:nvSpPr>
            <p:spPr>
              <a:xfrm>
                <a:off x="2196613" y="2604123"/>
                <a:ext cx="388327" cy="21980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ysClr val="window" lastClr="FFFFFF">
                          <a:alpha val="40000"/>
                        </a:sysClr>
                      </a:glow>
                    </a:effectLst>
                    <a:uLnTx/>
                    <a:uFillTx/>
                    <a:latin typeface="Calibri" panose="020F0502020204030204"/>
                  </a:rPr>
                  <a:t>2.8</a:t>
                </a:r>
              </a:p>
            </p:txBody>
          </p:sp>
          <p:sp>
            <p:nvSpPr>
              <p:cNvPr id="53" name="33 CuadroTexto"/>
              <p:cNvSpPr txBox="1"/>
              <p:nvPr/>
            </p:nvSpPr>
            <p:spPr>
              <a:xfrm>
                <a:off x="3125667" y="2265619"/>
                <a:ext cx="388327" cy="21980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ysClr val="window" lastClr="FFFFFF">
                          <a:alpha val="40000"/>
                        </a:sysClr>
                      </a:glow>
                    </a:effectLst>
                    <a:uLnTx/>
                    <a:uFillTx/>
                    <a:latin typeface="Calibri" panose="020F0502020204030204"/>
                  </a:rPr>
                  <a:t>22.9</a:t>
                </a:r>
              </a:p>
            </p:txBody>
          </p:sp>
          <p:sp>
            <p:nvSpPr>
              <p:cNvPr id="54" name="34 CuadroTexto"/>
              <p:cNvSpPr txBox="1"/>
              <p:nvPr/>
            </p:nvSpPr>
            <p:spPr>
              <a:xfrm>
                <a:off x="4062048" y="1516806"/>
                <a:ext cx="388327" cy="21980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ysClr val="window" lastClr="FFFFFF">
                          <a:alpha val="40000"/>
                        </a:sysClr>
                      </a:glow>
                    </a:effectLst>
                    <a:uLnTx/>
                    <a:uFillTx/>
                    <a:latin typeface="Calibri" panose="020F0502020204030204"/>
                  </a:rPr>
                  <a:t>82.4</a:t>
                </a:r>
              </a:p>
            </p:txBody>
          </p:sp>
        </p:grpSp>
        <p:sp>
          <p:nvSpPr>
            <p:cNvPr id="45" name="35 CuadroTexto"/>
            <p:cNvSpPr txBox="1"/>
            <p:nvPr/>
          </p:nvSpPr>
          <p:spPr>
            <a:xfrm>
              <a:off x="0" y="2363086"/>
              <a:ext cx="402981" cy="202406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rPr>
                <a:t>43.5</a:t>
              </a:r>
            </a:p>
          </p:txBody>
        </p:sp>
        <p:sp>
          <p:nvSpPr>
            <p:cNvPr id="46" name="36 CuadroTexto"/>
            <p:cNvSpPr txBox="1"/>
            <p:nvPr/>
          </p:nvSpPr>
          <p:spPr>
            <a:xfrm>
              <a:off x="366346" y="2357593"/>
              <a:ext cx="307731" cy="219808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ysClr val="window" lastClr="FFFFFF">
                        <a:alpha val="40000"/>
                      </a:sysClr>
                    </a:glow>
                  </a:effectLst>
                  <a:uLnTx/>
                  <a:uFillTx/>
                  <a:latin typeface="Calibri" panose="020F0502020204030204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882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42046975"/>
              </p:ext>
            </p:extLst>
          </p:nvPr>
        </p:nvGraphicFramePr>
        <p:xfrm>
          <a:off x="-8317432" y="-8092280"/>
          <a:ext cx="28371152" cy="2304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3873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54956"/>
            <a:ext cx="6336704" cy="941796"/>
          </a:xfrm>
        </p:spPr>
        <p:txBody>
          <a:bodyPr/>
          <a:lstStyle/>
          <a:p>
            <a:pPr algn="ctr"/>
            <a:r>
              <a:rPr lang="es-MX" sz="3400" b="1" dirty="0" smtClean="0">
                <a:solidFill>
                  <a:srgbClr val="FFFF00"/>
                </a:solidFill>
                <a:effectLst/>
              </a:rPr>
              <a:t>PREVALENCIA DE CALCIFICACIÓN VALVULAR AÓRTICA (CVA) </a:t>
            </a:r>
            <a:endParaRPr lang="es-MX" sz="34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48" y="1700809"/>
            <a:ext cx="7208776" cy="446449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87441" y="6474822"/>
            <a:ext cx="4821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i="1" dirty="0" smtClean="0">
                <a:solidFill>
                  <a:schemeClr val="bg1"/>
                </a:solidFill>
              </a:rPr>
              <a:t>Acuña-Valerio J, </a:t>
            </a:r>
            <a:r>
              <a:rPr lang="en-US" sz="1600" b="1" i="1" dirty="0">
                <a:solidFill>
                  <a:schemeClr val="bg1"/>
                </a:solidFill>
              </a:rPr>
              <a:t>Arch </a:t>
            </a:r>
            <a:r>
              <a:rPr lang="en-US" sz="1600" b="1" i="1" dirty="0" err="1">
                <a:solidFill>
                  <a:schemeClr val="bg1"/>
                </a:solidFill>
              </a:rPr>
              <a:t>Cardiol</a:t>
            </a:r>
            <a:r>
              <a:rPr lang="en-US" sz="1600" b="1" i="1" dirty="0">
                <a:solidFill>
                  <a:schemeClr val="bg1"/>
                </a:solidFill>
              </a:rPr>
              <a:t> Mex. </a:t>
            </a:r>
            <a:r>
              <a:rPr lang="en-US" sz="1600" b="1" i="1" dirty="0" smtClean="0">
                <a:solidFill>
                  <a:schemeClr val="bg1"/>
                </a:solidFill>
              </a:rPr>
              <a:t>(2017) 87:108-</a:t>
            </a:r>
            <a:r>
              <a:rPr lang="en-US" sz="1600" b="1" i="1" dirty="0">
                <a:solidFill>
                  <a:schemeClr val="bg1"/>
                </a:solidFill>
              </a:rPr>
              <a:t>--115</a:t>
            </a:r>
            <a:endParaRPr lang="es-MX" sz="1600" b="1" i="1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7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xtLst/>
          </p:spPr>
        </p:pic>
        <p:pic>
          <p:nvPicPr>
            <p:cNvPr id="8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53383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85813" y="2571750"/>
            <a:ext cx="3714750" cy="337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1000 Pacientes con EAC prematura</a:t>
            </a: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1500 Controles sin AHF de EAC</a:t>
            </a: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  prematura</a:t>
            </a: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Ambos géneros </a:t>
            </a: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MX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Edad: 35 a 75 años</a:t>
            </a:r>
            <a:endParaRPr lang="es-MX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MX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Mestizos</a:t>
            </a:r>
            <a:r>
              <a:rPr lang="es-MX" sz="160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es-MX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el participante </a:t>
            </a: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y dos</a:t>
            </a: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 generaciones previas</a:t>
            </a: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MX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Un </a:t>
            </a: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caso o control por familia</a:t>
            </a: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s-MX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5813" y="2071688"/>
            <a:ext cx="3714750" cy="323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ts val="27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s-MX" sz="1600" b="1" spc="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INCLUSIÓN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714875" y="2071688"/>
            <a:ext cx="3714750" cy="323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ts val="27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s-MX" sz="1600" b="1" spc="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EXCLUSIÓN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714875" y="2571750"/>
            <a:ext cx="3714750" cy="3371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Eventos cardiovasculares agudos en</a:t>
            </a: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  los tres meses previos</a:t>
            </a: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Insuficiencia cardíaca  congestiva</a:t>
            </a: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Enfermedad hepática, renal u</a:t>
            </a: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  oncológica</a:t>
            </a: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MX" sz="1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Distiroidismo</a:t>
            </a: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no tratado </a:t>
            </a:r>
          </a:p>
          <a:p>
            <a:pPr fontAlgn="base">
              <a:lnSpc>
                <a:spcPts val="2500"/>
              </a:lnSpc>
              <a:spcBef>
                <a:spcPts val="8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Tratamiento </a:t>
            </a:r>
            <a:r>
              <a:rPr lang="es-MX" sz="1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corticosteroide</a:t>
            </a:r>
            <a:endParaRPr lang="es-MX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5" name="9 CuadroTexto"/>
          <p:cNvSpPr txBox="1">
            <a:spLocks noChangeArrowheads="1"/>
          </p:cNvSpPr>
          <p:nvPr/>
        </p:nvSpPr>
        <p:spPr bwMode="auto">
          <a:xfrm>
            <a:off x="1643063" y="6143625"/>
            <a:ext cx="6786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altLang="es-MX" smtClean="0">
                <a:solidFill>
                  <a:prstClr val="white"/>
                </a:solidFill>
              </a:rPr>
              <a:t>*Protocolo y cartas de consentimiento aprobadas por los Comités de Investigación y Bioética del INCICH.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75656" y="259524"/>
            <a:ext cx="6480720" cy="71837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75656" y="1177925"/>
            <a:ext cx="4545757" cy="71837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1828" tIns="50914" rIns="101828" bIns="5091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Material y métodos</a:t>
            </a:r>
            <a:endParaRPr lang="es-MX" sz="40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85813" y="2857500"/>
            <a:ext cx="3714750" cy="337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563" lvl="2" indent="-182563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Datos demográficos</a:t>
            </a:r>
          </a:p>
          <a:p>
            <a:pPr marL="0" lvl="2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Estrato Socioeconómico</a:t>
            </a:r>
          </a:p>
          <a:p>
            <a:pPr marL="0" lvl="2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Nivel de educación</a:t>
            </a:r>
          </a:p>
          <a:p>
            <a:pPr marL="0" lvl="2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Historia familiar y personal</a:t>
            </a:r>
          </a:p>
          <a:p>
            <a:pPr marL="0" lvl="2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Medicamentos</a:t>
            </a:r>
          </a:p>
          <a:p>
            <a:pPr marL="0" lvl="2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Evaluación de dieta</a:t>
            </a:r>
          </a:p>
          <a:p>
            <a:pPr marL="0" lvl="2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Evaluación de actividad física</a:t>
            </a:r>
            <a:endParaRPr lang="es-MX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14875" y="2857500"/>
            <a:ext cx="3714750" cy="3357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182563" lvl="2" indent="-182563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Medición de T.A. y F.C.</a:t>
            </a:r>
          </a:p>
          <a:p>
            <a:pPr marL="0" lvl="2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Antropometría</a:t>
            </a:r>
          </a:p>
          <a:p>
            <a:pPr marL="0" lvl="2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Toma de muestra de sangre</a:t>
            </a:r>
          </a:p>
          <a:p>
            <a:pPr marL="0" lvl="2">
              <a:lnSpc>
                <a:spcPct val="150000"/>
              </a:lnSpc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TAC: calcio coronario, grasa   </a:t>
            </a:r>
          </a:p>
          <a:p>
            <a:pPr marL="0" lvl="2">
              <a:lnSpc>
                <a:spcPct val="150000"/>
              </a:lnSpc>
              <a:buClr>
                <a:srgbClr val="4F81BD">
                  <a:lumMod val="75000"/>
                </a:srgbClr>
              </a:buClr>
              <a:defRPr/>
            </a:pPr>
            <a:r>
              <a:rPr lang="es-MX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visceral y hepática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85813" y="2319338"/>
            <a:ext cx="3714750" cy="323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ts val="27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s-MX" sz="1400" b="1" spc="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CUESTIONARIOS</a:t>
            </a:r>
            <a:r>
              <a:rPr lang="es-MX" sz="1600" b="1" spc="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714875" y="2319338"/>
            <a:ext cx="3714750" cy="323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ts val="27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s-MX" sz="1400" b="1" spc="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EVALUACIÓN CLÍNICA 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75656" y="259524"/>
            <a:ext cx="6408712" cy="71837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75656" y="1289431"/>
            <a:ext cx="4545757" cy="71837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1828" tIns="50914" rIns="101828" bIns="5091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Material y métodos</a:t>
            </a:r>
            <a:endParaRPr lang="es-MX" sz="40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derecha"/>
          <p:cNvSpPr/>
          <p:nvPr/>
        </p:nvSpPr>
        <p:spPr>
          <a:xfrm>
            <a:off x="4181723" y="3985493"/>
            <a:ext cx="857250" cy="5715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36368" y="2132856"/>
            <a:ext cx="3240088" cy="4248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Pruebas de función hepática</a:t>
            </a:r>
          </a:p>
          <a:p>
            <a:pPr marL="285750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Química sanguínea</a:t>
            </a:r>
          </a:p>
          <a:p>
            <a:pPr marL="285750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Lípidos</a:t>
            </a:r>
          </a:p>
          <a:p>
            <a:pPr marL="285750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Lipoproteínas</a:t>
            </a:r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Apolipoproteínas</a:t>
            </a:r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Insulina</a:t>
            </a:r>
          </a:p>
          <a:p>
            <a:pPr marL="285750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323543"/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Proteína C Reactiva</a:t>
            </a:r>
          </a:p>
          <a:p>
            <a:pPr marL="285750" lvl="2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323543"/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Interleucinas</a:t>
            </a:r>
          </a:p>
          <a:p>
            <a:pPr marL="285750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323543"/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Adiponectina</a:t>
            </a:r>
            <a:endParaRPr lang="es-MX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lvl="2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323543"/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Lipoproteína (a)</a:t>
            </a:r>
          </a:p>
          <a:p>
            <a:pPr marL="285750" lvl="2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323543"/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Albuminuria</a:t>
            </a:r>
          </a:p>
          <a:p>
            <a:pPr marL="285750" lvl="2" indent="-28575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323543"/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srgbClr val="000000"/>
                </a:solidFill>
                <a:latin typeface="Arial" charset="0"/>
                <a:cs typeface="Arial" charset="0"/>
              </a:rPr>
              <a:t>Ácidos grasos </a:t>
            </a:r>
            <a:r>
              <a:rPr lang="es-MX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libres</a:t>
            </a:r>
            <a:endParaRPr lang="es-MX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395536" y="3771180"/>
            <a:ext cx="3071812" cy="1169988"/>
          </a:xfrm>
          <a:prstGeom prst="rect">
            <a:avLst/>
          </a:prstGeom>
          <a:gradFill rotWithShape="1">
            <a:gsLst>
              <a:gs pos="0">
                <a:schemeClr val="tx1">
                  <a:alpha val="69000"/>
                </a:schemeClr>
              </a:gs>
              <a:gs pos="100000">
                <a:srgbClr val="000099">
                  <a:alpha val="78998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2" indent="-342900" fontAlgn="base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defRPr/>
            </a:pPr>
            <a:r>
              <a:rPr lang="es-MX" sz="2000" dirty="0">
                <a:solidFill>
                  <a:prstClr val="white"/>
                </a:solidFill>
                <a:latin typeface="Arial" charset="0"/>
              </a:rPr>
              <a:t>     En plasma o suero de todos los pacientes y controles se midieron:</a:t>
            </a:r>
            <a:endParaRPr lang="es-ES_tradnl" sz="20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475656" y="259524"/>
            <a:ext cx="6480720" cy="71837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1828" tIns="50914" rIns="101828" bIns="50914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	INSTITUTO NACIONAL DE CARDIOLOGÍA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latin typeface="Arial" charset="0"/>
              </a:rPr>
              <a:t>IGNACIO CHÁVEZ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475656" y="1196384"/>
            <a:ext cx="4545757" cy="65682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101828" tIns="50914" rIns="101828" bIns="5091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Material y métodos</a:t>
            </a:r>
            <a:endParaRPr lang="es-MX" sz="36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171915"/>
            <a:ext cx="6336704" cy="664797"/>
          </a:xfrm>
        </p:spPr>
        <p:txBody>
          <a:bodyPr/>
          <a:lstStyle/>
          <a:p>
            <a:pPr algn="ctr"/>
            <a:r>
              <a:rPr lang="es-MX" sz="4700" b="1" dirty="0" smtClean="0">
                <a:solidFill>
                  <a:schemeClr val="tx2">
                    <a:lumMod val="75000"/>
                  </a:schemeClr>
                </a:solidFill>
              </a:rPr>
              <a:t>CALCIFICACIÓN ARTERIAL CORONARIA</a:t>
            </a:r>
            <a:endParaRPr lang="es-MX" sz="4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23528" y="1988840"/>
            <a:ext cx="8382000" cy="4074962"/>
          </a:xfrm>
        </p:spPr>
        <p:txBody>
          <a:bodyPr/>
          <a:lstStyle/>
          <a:p>
            <a:pPr algn="just"/>
            <a:r>
              <a:rPr lang="es-MX" sz="2800" dirty="0" smtClean="0"/>
              <a:t>Marcador especifico de presencia y extensión de la aterosclerosis.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Factor predictor de eventos coronarios.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Existen diferencias raciales en prevalencia y magnitud de la CAC.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En México se desconoce la prevalencia de CAC.</a:t>
            </a:r>
            <a:endParaRPr lang="es-MX" sz="2800" dirty="0"/>
          </a:p>
        </p:txBody>
      </p:sp>
      <p:grpSp>
        <p:nvGrpSpPr>
          <p:cNvPr id="4" name="Grupo 3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5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xtLst/>
          </p:spPr>
        </p:pic>
        <p:pic>
          <p:nvPicPr>
            <p:cNvPr id="6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35047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8178" y="110940"/>
            <a:ext cx="6424182" cy="941796"/>
          </a:xfrm>
        </p:spPr>
        <p:txBody>
          <a:bodyPr/>
          <a:lstStyle/>
          <a:p>
            <a:pPr algn="ctr"/>
            <a:r>
              <a:rPr lang="es-MX" sz="3400" b="1" dirty="0" smtClean="0">
                <a:solidFill>
                  <a:schemeClr val="tx2">
                    <a:lumMod val="75000"/>
                  </a:schemeClr>
                </a:solidFill>
              </a:rPr>
              <a:t>PREVALENCIA Y MAGNITUD DE LA CALCIFICACIÓN CORONARIA &gt; 0.</a:t>
            </a:r>
            <a:endParaRPr lang="es-MX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107504" y="5932555"/>
            <a:ext cx="8928992" cy="664797"/>
          </a:xfrm>
        </p:spPr>
        <p:txBody>
          <a:bodyPr/>
          <a:lstStyle/>
          <a:p>
            <a:r>
              <a:rPr lang="es-MX" sz="2400" dirty="0" smtClean="0">
                <a:solidFill>
                  <a:schemeClr val="bg1"/>
                </a:solidFill>
              </a:rPr>
              <a:t>Los participantes con CAC &gt;0 presentaron prevalencias más altas de hipertensión, diabetes, colesterol total y LDL elevado.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925618" y="6546830"/>
            <a:ext cx="3254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i="1" dirty="0" err="1" smtClean="0">
                <a:solidFill>
                  <a:schemeClr val="bg1"/>
                </a:solidFill>
              </a:rPr>
              <a:t>Arch</a:t>
            </a:r>
            <a:r>
              <a:rPr lang="es-MX" sz="1600" b="1" i="1" dirty="0" smtClean="0">
                <a:solidFill>
                  <a:schemeClr val="bg1"/>
                </a:solidFill>
              </a:rPr>
              <a:t> </a:t>
            </a:r>
            <a:r>
              <a:rPr lang="es-MX" sz="1600" b="1" i="1" dirty="0" err="1">
                <a:solidFill>
                  <a:schemeClr val="bg1"/>
                </a:solidFill>
              </a:rPr>
              <a:t>Cardiol</a:t>
            </a:r>
            <a:r>
              <a:rPr lang="es-MX" sz="1600" b="1" i="1" dirty="0">
                <a:solidFill>
                  <a:schemeClr val="bg1"/>
                </a:solidFill>
              </a:rPr>
              <a:t> </a:t>
            </a:r>
            <a:r>
              <a:rPr lang="es-MX" sz="1600" b="1" i="1" dirty="0" err="1">
                <a:solidFill>
                  <a:schemeClr val="bg1"/>
                </a:solidFill>
              </a:rPr>
              <a:t>Mex</a:t>
            </a:r>
            <a:r>
              <a:rPr lang="es-MX" sz="1600" b="1" i="1" dirty="0">
                <a:solidFill>
                  <a:schemeClr val="bg1"/>
                </a:solidFill>
              </a:rPr>
              <a:t>. </a:t>
            </a:r>
            <a:r>
              <a:rPr lang="es-MX" sz="1600" b="1" i="1" dirty="0" smtClean="0">
                <a:solidFill>
                  <a:schemeClr val="bg1"/>
                </a:solidFill>
              </a:rPr>
              <a:t>2017 (En prensa)</a:t>
            </a:r>
            <a:endParaRPr lang="es-MX" sz="1600" b="1" i="1" dirty="0">
              <a:solidFill>
                <a:schemeClr val="bg1"/>
              </a:solidFill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31552" y="5858"/>
            <a:ext cx="8917466" cy="1267509"/>
            <a:chOff x="107329" y="113845"/>
            <a:chExt cx="8917466" cy="1267509"/>
          </a:xfrm>
        </p:grpSpPr>
        <p:pic>
          <p:nvPicPr>
            <p:cNvPr id="40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xtLst/>
          </p:spPr>
        </p:pic>
        <p:pic>
          <p:nvPicPr>
            <p:cNvPr id="41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64"/>
          <a:stretch/>
        </p:blipFill>
        <p:spPr>
          <a:xfrm>
            <a:off x="809285" y="1408517"/>
            <a:ext cx="2166340" cy="4468755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1838286" y="1408517"/>
            <a:ext cx="6694154" cy="4468755"/>
            <a:chOff x="1838286" y="1408517"/>
            <a:chExt cx="6694154" cy="4468755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15"/>
            <a:stretch/>
          </p:blipFill>
          <p:spPr>
            <a:xfrm>
              <a:off x="2975625" y="1408517"/>
              <a:ext cx="5556815" cy="4468755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1838286" y="1700808"/>
              <a:ext cx="5686042" cy="3421696"/>
              <a:chOff x="-717560" y="0"/>
              <a:chExt cx="5167935" cy="2967060"/>
            </a:xfrm>
          </p:grpSpPr>
          <p:grpSp>
            <p:nvGrpSpPr>
              <p:cNvPr id="13" name="40 Grupo"/>
              <p:cNvGrpSpPr/>
              <p:nvPr/>
            </p:nvGrpSpPr>
            <p:grpSpPr>
              <a:xfrm>
                <a:off x="520211" y="0"/>
                <a:ext cx="3930164" cy="2967060"/>
                <a:chOff x="520211" y="0"/>
                <a:chExt cx="3930164" cy="2963953"/>
              </a:xfrm>
            </p:grpSpPr>
            <p:sp>
              <p:nvSpPr>
                <p:cNvPr id="16" name="27 CuadroTexto"/>
                <p:cNvSpPr txBox="1"/>
                <p:nvPr/>
              </p:nvSpPr>
              <p:spPr>
                <a:xfrm>
                  <a:off x="520211" y="2744145"/>
                  <a:ext cx="375046" cy="202406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ts val="10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3.4</a:t>
                  </a:r>
                </a:p>
              </p:txBody>
            </p:sp>
            <p:sp>
              <p:nvSpPr>
                <p:cNvPr id="17" name="28 CuadroTexto"/>
                <p:cNvSpPr txBox="1"/>
                <p:nvPr/>
              </p:nvSpPr>
              <p:spPr>
                <a:xfrm>
                  <a:off x="1550727" y="2547168"/>
                  <a:ext cx="407193" cy="202406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ts val="10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13.2</a:t>
                  </a:r>
                </a:p>
              </p:txBody>
            </p:sp>
            <p:sp>
              <p:nvSpPr>
                <p:cNvPr id="18" name="29 CuadroTexto"/>
                <p:cNvSpPr txBox="1"/>
                <p:nvPr/>
              </p:nvSpPr>
              <p:spPr>
                <a:xfrm>
                  <a:off x="2459203" y="1820563"/>
                  <a:ext cx="407193" cy="202406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ts val="10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55.8</a:t>
                  </a:r>
                </a:p>
              </p:txBody>
            </p:sp>
            <p:sp>
              <p:nvSpPr>
                <p:cNvPr id="19" name="31 CuadroTexto"/>
                <p:cNvSpPr txBox="1"/>
                <p:nvPr/>
              </p:nvSpPr>
              <p:spPr>
                <a:xfrm>
                  <a:off x="930134" y="2744145"/>
                  <a:ext cx="388327" cy="219808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glow rad="63500">
                          <a:sysClr val="window" lastClr="FFFFFF">
                            <a:alpha val="40000"/>
                          </a:sysClr>
                        </a:glow>
                      </a:effectLst>
                      <a:uLnTx/>
                      <a:uFillTx/>
                      <a:latin typeface="Calibri" panose="020F0502020204030204"/>
                    </a:rPr>
                    <a:t>0.68</a:t>
                  </a:r>
                </a:p>
              </p:txBody>
            </p:sp>
            <p:sp>
              <p:nvSpPr>
                <p:cNvPr id="20" name="30 CuadroTexto"/>
                <p:cNvSpPr txBox="1"/>
                <p:nvPr/>
              </p:nvSpPr>
              <p:spPr>
                <a:xfrm>
                  <a:off x="3707423" y="0"/>
                  <a:ext cx="446400" cy="202406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ts val="108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168.3</a:t>
                  </a:r>
                </a:p>
              </p:txBody>
            </p:sp>
            <p:sp>
              <p:nvSpPr>
                <p:cNvPr id="21" name="32 CuadroTexto"/>
                <p:cNvSpPr txBox="1"/>
                <p:nvPr/>
              </p:nvSpPr>
              <p:spPr>
                <a:xfrm>
                  <a:off x="1958910" y="2696258"/>
                  <a:ext cx="388327" cy="219808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glow rad="63500">
                          <a:sysClr val="window" lastClr="FFFFFF">
                            <a:alpha val="40000"/>
                          </a:sysClr>
                        </a:glow>
                      </a:effectLst>
                      <a:uLnTx/>
                      <a:uFillTx/>
                      <a:latin typeface="Calibri" panose="020F0502020204030204"/>
                    </a:rPr>
                    <a:t>2.8</a:t>
                  </a:r>
                </a:p>
              </p:txBody>
            </p:sp>
            <p:sp>
              <p:nvSpPr>
                <p:cNvPr id="22" name="33 CuadroTexto"/>
                <p:cNvSpPr txBox="1"/>
                <p:nvPr/>
              </p:nvSpPr>
              <p:spPr>
                <a:xfrm>
                  <a:off x="2866397" y="2355124"/>
                  <a:ext cx="388327" cy="219808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glow rad="63500">
                          <a:sysClr val="window" lastClr="FFFFFF">
                            <a:alpha val="40000"/>
                          </a:sysClr>
                        </a:glow>
                      </a:effectLst>
                      <a:uLnTx/>
                      <a:uFillTx/>
                      <a:latin typeface="Calibri" panose="020F0502020204030204"/>
                    </a:rPr>
                    <a:t>22.9</a:t>
                  </a:r>
                </a:p>
              </p:txBody>
            </p:sp>
            <p:sp>
              <p:nvSpPr>
                <p:cNvPr id="23" name="34 CuadroTexto"/>
                <p:cNvSpPr txBox="1"/>
                <p:nvPr/>
              </p:nvSpPr>
              <p:spPr>
                <a:xfrm>
                  <a:off x="4062048" y="1516806"/>
                  <a:ext cx="388327" cy="219808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>
                        <a:glow rad="63500">
                          <a:sysClr val="window" lastClr="FFFFFF">
                            <a:alpha val="40000"/>
                          </a:sysClr>
                        </a:glow>
                      </a:effectLst>
                      <a:uLnTx/>
                      <a:uFillTx/>
                      <a:latin typeface="Calibri" panose="020F0502020204030204"/>
                    </a:rPr>
                    <a:t>82.4</a:t>
                  </a:r>
                </a:p>
              </p:txBody>
            </p:sp>
          </p:grpSp>
          <p:sp>
            <p:nvSpPr>
              <p:cNvPr id="14" name="35 CuadroTexto"/>
              <p:cNvSpPr txBox="1"/>
              <p:nvPr/>
            </p:nvSpPr>
            <p:spPr>
              <a:xfrm>
                <a:off x="-717560" y="2448741"/>
                <a:ext cx="402981" cy="20240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08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</a:rPr>
                  <a:t>43.5</a:t>
                </a:r>
              </a:p>
            </p:txBody>
          </p:sp>
          <p:sp>
            <p:nvSpPr>
              <p:cNvPr id="15" name="36 CuadroTexto"/>
              <p:cNvSpPr txBox="1"/>
              <p:nvPr/>
            </p:nvSpPr>
            <p:spPr>
              <a:xfrm>
                <a:off x="-356434" y="2490034"/>
                <a:ext cx="307731" cy="21980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ysClr val="window" lastClr="FFFFFF">
                          <a:alpha val="40000"/>
                        </a:sysClr>
                      </a:glow>
                    </a:effectLst>
                    <a:uLnTx/>
                    <a:uFillTx/>
                    <a:latin typeface="Calibri" panose="020F0502020204030204"/>
                  </a:rPr>
                  <a:t>18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434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30188"/>
            <a:ext cx="6290050" cy="470898"/>
          </a:xfrm>
        </p:spPr>
        <p:txBody>
          <a:bodyPr/>
          <a:lstStyle/>
          <a:p>
            <a:pPr algn="ctr"/>
            <a:r>
              <a:rPr lang="es-MX" sz="3400" b="1" dirty="0" smtClean="0">
                <a:solidFill>
                  <a:schemeClr val="tx2">
                    <a:lumMod val="75000"/>
                  </a:schemeClr>
                </a:solidFill>
              </a:rPr>
              <a:t>PREVALENCIA DE DIFERENTES GRADOS DE CAC</a:t>
            </a:r>
            <a:endParaRPr lang="es-MX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753052"/>
              </p:ext>
            </p:extLst>
          </p:nvPr>
        </p:nvGraphicFramePr>
        <p:xfrm>
          <a:off x="971600" y="1700808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5925618" y="6546830"/>
            <a:ext cx="3254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i="1" dirty="0" err="1" smtClean="0">
                <a:solidFill>
                  <a:schemeClr val="bg1"/>
                </a:solidFill>
              </a:rPr>
              <a:t>Arch</a:t>
            </a:r>
            <a:r>
              <a:rPr lang="es-MX" sz="1600" b="1" i="1" dirty="0" smtClean="0">
                <a:solidFill>
                  <a:schemeClr val="bg1"/>
                </a:solidFill>
              </a:rPr>
              <a:t> </a:t>
            </a:r>
            <a:r>
              <a:rPr lang="es-MX" sz="1600" b="1" i="1" dirty="0" err="1">
                <a:solidFill>
                  <a:schemeClr val="bg1"/>
                </a:solidFill>
              </a:rPr>
              <a:t>Cardiol</a:t>
            </a:r>
            <a:r>
              <a:rPr lang="es-MX" sz="1600" b="1" i="1" dirty="0">
                <a:solidFill>
                  <a:schemeClr val="bg1"/>
                </a:solidFill>
              </a:rPr>
              <a:t> </a:t>
            </a:r>
            <a:r>
              <a:rPr lang="es-MX" sz="1600" b="1" i="1" dirty="0" err="1">
                <a:solidFill>
                  <a:schemeClr val="bg1"/>
                </a:solidFill>
              </a:rPr>
              <a:t>Mex</a:t>
            </a:r>
            <a:r>
              <a:rPr lang="es-MX" sz="1600" b="1" i="1" dirty="0">
                <a:solidFill>
                  <a:schemeClr val="bg1"/>
                </a:solidFill>
              </a:rPr>
              <a:t>. </a:t>
            </a:r>
            <a:r>
              <a:rPr lang="es-MX" sz="1600" b="1" i="1" dirty="0" smtClean="0">
                <a:solidFill>
                  <a:schemeClr val="bg1"/>
                </a:solidFill>
              </a:rPr>
              <a:t>2017 (En prensa)</a:t>
            </a:r>
            <a:endParaRPr lang="es-MX" sz="1600" b="1" i="1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7329" y="113845"/>
            <a:ext cx="8917466" cy="1267509"/>
            <a:chOff x="107329" y="113845"/>
            <a:chExt cx="8917466" cy="1267509"/>
          </a:xfrm>
        </p:grpSpPr>
        <p:pic>
          <p:nvPicPr>
            <p:cNvPr id="9" name="Picture 2" descr="Resultado de imagen para academia mexicana de medic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9" y="113845"/>
              <a:ext cx="1266476" cy="126750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extLst/>
          </p:spPr>
        </p:pic>
        <p:pic>
          <p:nvPicPr>
            <p:cNvPr id="10" name="Picture 12" descr="https://s3-us-west-2.amazonaws.com/staticsphp/files/edu-1-30-06-201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209" y="117086"/>
              <a:ext cx="996586" cy="126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51091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nstruccion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strucciones" id="{395AA3F1-0086-4C0C-BC64-777A32DD2570}" vid="{A305EF90-5C2B-42F2-9095-8B9C6C47A623}"/>
    </a:ext>
  </a:extLst>
</a:theme>
</file>

<file path=ppt/theme/theme7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Io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EFD162-EDAF-40F1-8DE6-8C07E9AEC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Diapositivas de presentación de muestra (blanco con diseño de barra azul)</Template>
  <TotalTime>1087</TotalTime>
  <Words>2021</Words>
  <Application>Microsoft Office PowerPoint</Application>
  <PresentationFormat>Presentación en pantalla (4:3)</PresentationFormat>
  <Paragraphs>426</Paragraphs>
  <Slides>38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8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6" baseType="lpstr">
      <vt:lpstr>Arial</vt:lpstr>
      <vt:lpstr>Calibri</vt:lpstr>
      <vt:lpstr>Calibri Light</vt:lpstr>
      <vt:lpstr>Century Gothic</vt:lpstr>
      <vt:lpstr>Courier New</vt:lpstr>
      <vt:lpstr>Segoe</vt:lpstr>
      <vt:lpstr>Times New Roman</vt:lpstr>
      <vt:lpstr>Wingdings</vt:lpstr>
      <vt:lpstr>Wingdings 3</vt:lpstr>
      <vt:lpstr>1_White with Blue Bar Segoe Template_TP10286789</vt:lpstr>
      <vt:lpstr>White with Courier font for code slides</vt:lpstr>
      <vt:lpstr>Tema de Office</vt:lpstr>
      <vt:lpstr>1_Tema de Office</vt:lpstr>
      <vt:lpstr>2_Tema de Office</vt:lpstr>
      <vt:lpstr>instrucciones</vt:lpstr>
      <vt:lpstr>1_White with Courier font for code slides</vt:lpstr>
      <vt:lpstr>Ion</vt:lpstr>
      <vt:lpstr>Gráfico de Microsoft Excel</vt:lpstr>
      <vt:lpstr>AVANCES EN EL CONOCIMIENTO DE LA ATEROSCLEROSIS CORONARIA EN POBLACION MEXICANA.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CALCIFICACIÓN ARTERIAL CORONARIA</vt:lpstr>
      <vt:lpstr>PREVALENCIA Y MAGNITUD DE LA CALCIFICACIÓN CORONARIA &gt; 0.</vt:lpstr>
      <vt:lpstr>PREVALENCIA DE DIFERENTES GRADOS DE CAC</vt:lpstr>
      <vt:lpstr>ASOCIACION DE CAC CON FACTORES DE RIESGO CARDIOVASCULAR</vt:lpstr>
      <vt:lpstr>EN OTROS  ANALISIS DE REGRESIÓN LÓGISTICA MULTIVARIADA SE ENCONTRÓ ASOCIACIÓN INDEPENDIENTE DE: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PREVALENCIA DE CALCIFICACIÓN ARTERIAL CORONARIA.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GRUPO DE TRABAJO</vt:lpstr>
      <vt:lpstr>Presentación de PowerPoint</vt:lpstr>
      <vt:lpstr>Presentación de PowerPoint</vt:lpstr>
      <vt:lpstr>Presentación de PowerPoint</vt:lpstr>
      <vt:lpstr>Presentación de PowerPoint</vt:lpstr>
      <vt:lpstr>PREVALENCIA Y MAGNITUD DE LA CALCIFICACIÓN CORONARIA &gt; 0.</vt:lpstr>
      <vt:lpstr>Presentación de PowerPoint</vt:lpstr>
      <vt:lpstr>PREVALENCIA DE CALCIFICACIÓN VALVULAR AÓRTICA (CVA)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PREVALENCIA DE CAC EN POBLACIÓN MEXICANA ASINTÓMATICA CARDIOVASCULAR</dc:title>
  <dc:creator>Fa Btt</dc:creator>
  <cp:keywords/>
  <cp:lastModifiedBy>Cabina-ANM</cp:lastModifiedBy>
  <cp:revision>88</cp:revision>
  <dcterms:created xsi:type="dcterms:W3CDTF">2017-06-05T15:20:05Z</dcterms:created>
  <dcterms:modified xsi:type="dcterms:W3CDTF">2017-07-05T23:51:46Z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TC102867899990</vt:lpwstr>
  </property>
</Properties>
</file>