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94" r:id="rId2"/>
    <p:sldId id="302" r:id="rId3"/>
    <p:sldId id="303" r:id="rId4"/>
    <p:sldId id="298" r:id="rId5"/>
    <p:sldId id="285" r:id="rId6"/>
    <p:sldId id="305" r:id="rId7"/>
    <p:sldId id="304" r:id="rId8"/>
    <p:sldId id="287" r:id="rId9"/>
    <p:sldId id="291" r:id="rId10"/>
    <p:sldId id="289" r:id="rId11"/>
    <p:sldId id="288" r:id="rId12"/>
    <p:sldId id="293" r:id="rId13"/>
    <p:sldId id="306" r:id="rId14"/>
    <p:sldId id="307" r:id="rId15"/>
    <p:sldId id="308" r:id="rId16"/>
    <p:sldId id="277" r:id="rId17"/>
    <p:sldId id="309" r:id="rId18"/>
    <p:sldId id="299" r:id="rId19"/>
    <p:sldId id="311" r:id="rId20"/>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B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8244" autoAdjust="0"/>
  </p:normalViewPr>
  <p:slideViewPr>
    <p:cSldViewPr snapToGrid="0">
      <p:cViewPr>
        <p:scale>
          <a:sx n="75" d="100"/>
          <a:sy n="75" d="100"/>
        </p:scale>
        <p:origin x="-1664"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32235832838"/>
          <c:y val="0.024631643114907"/>
          <c:w val="0.909154565657622"/>
          <c:h val="0.888318093785258"/>
        </c:manualLayout>
      </c:layout>
      <c:barChart>
        <c:barDir val="col"/>
        <c:grouping val="clustered"/>
        <c:varyColors val="0"/>
        <c:ser>
          <c:idx val="0"/>
          <c:order val="0"/>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Hoja1!$A$2:$A$8</c:f>
              <c:strCache>
                <c:ptCount val="7"/>
                <c:pt idx="0">
                  <c:v>Estados Unidos (1)</c:v>
                </c:pt>
                <c:pt idx="1">
                  <c:v>Canadá (2)</c:v>
                </c:pt>
                <c:pt idx="2">
                  <c:v>México (6)</c:v>
                </c:pt>
                <c:pt idx="3">
                  <c:v>España (3)</c:v>
                </c:pt>
                <c:pt idx="4">
                  <c:v>China (4)</c:v>
                </c:pt>
                <c:pt idx="5">
                  <c:v>Noruega (5)</c:v>
                </c:pt>
                <c:pt idx="6">
                  <c:v>Media en 75 artículos (7)</c:v>
                </c:pt>
              </c:strCache>
            </c:strRef>
          </c:cat>
          <c:val>
            <c:numRef>
              <c:f>Hoja1!$K$2:$K$8</c:f>
              <c:numCache>
                <c:formatCode>0%</c:formatCode>
                <c:ptCount val="7"/>
                <c:pt idx="0" formatCode="0.00%">
                  <c:v>0.324</c:v>
                </c:pt>
                <c:pt idx="1">
                  <c:v>0.25</c:v>
                </c:pt>
                <c:pt idx="2" formatCode="0.00%">
                  <c:v>0.702</c:v>
                </c:pt>
                <c:pt idx="3">
                  <c:v>0.46</c:v>
                </c:pt>
                <c:pt idx="4" formatCode="0.00%">
                  <c:v>0.57</c:v>
                </c:pt>
                <c:pt idx="5">
                  <c:v>0.64</c:v>
                </c:pt>
                <c:pt idx="6">
                  <c:v>0.32</c:v>
                </c:pt>
              </c:numCache>
            </c:numRef>
          </c:val>
        </c:ser>
        <c:dLbls>
          <c:showLegendKey val="0"/>
          <c:showVal val="0"/>
          <c:showCatName val="0"/>
          <c:showSerName val="0"/>
          <c:showPercent val="0"/>
          <c:showBubbleSize val="0"/>
        </c:dLbls>
        <c:gapWidth val="164"/>
        <c:overlap val="-22"/>
        <c:axId val="-2128452776"/>
        <c:axId val="-2128567144"/>
      </c:barChart>
      <c:catAx>
        <c:axId val="-2128452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a:ea typeface="+mn-ea"/>
                <a:cs typeface="+mn-cs"/>
              </a:defRPr>
            </a:pPr>
            <a:endParaRPr lang="es-ES"/>
          </a:p>
        </c:txPr>
        <c:crossAx val="-2128567144"/>
        <c:crosses val="autoZero"/>
        <c:auto val="1"/>
        <c:lblAlgn val="ctr"/>
        <c:lblOffset val="100"/>
        <c:noMultiLvlLbl val="0"/>
      </c:catAx>
      <c:valAx>
        <c:axId val="-2128567144"/>
        <c:scaling>
          <c:orientation val="minMax"/>
        </c:scaling>
        <c:delete val="1"/>
        <c:axPos val="l"/>
        <c:numFmt formatCode="0.00%" sourceLinked="1"/>
        <c:majorTickMark val="none"/>
        <c:minorTickMark val="none"/>
        <c:tickLblPos val="nextTo"/>
        <c:crossAx val="-2128452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image" Target="../media/image27.jpg"/><Relationship Id="rId2"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image" Target="../media/image27.jpg"/><Relationship Id="rId2"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D7E8D-0862-4679-892D-B59C5BB9E29D}" type="doc">
      <dgm:prSet loTypeId="urn:microsoft.com/office/officeart/2009/layout/CircleArrowProcess" loCatId="cycle" qsTypeId="urn:microsoft.com/office/officeart/2005/8/quickstyle/3d4" qsCatId="3D" csTypeId="urn:microsoft.com/office/officeart/2005/8/colors/colorful5" csCatId="colorful" phldr="1"/>
      <dgm:spPr/>
      <dgm:t>
        <a:bodyPr/>
        <a:lstStyle/>
        <a:p>
          <a:endParaRPr lang="es-MX"/>
        </a:p>
      </dgm:t>
    </dgm:pt>
    <dgm:pt modelId="{C30C5FB6-C98B-4002-8F80-26EC3D6C668F}">
      <dgm:prSet phldrT="[Texto]"/>
      <dgm:spPr/>
      <dgm:t>
        <a:bodyPr/>
        <a:lstStyle/>
        <a:p>
          <a:r>
            <a:rPr lang="es-MX" dirty="0" smtClean="0"/>
            <a:t>Tiempos de traslado </a:t>
          </a:r>
          <a:endParaRPr lang="es-MX" dirty="0"/>
        </a:p>
      </dgm:t>
    </dgm:pt>
    <dgm:pt modelId="{B731BC02-8E3C-4D76-BD7B-E75C828DE6A2}" type="parTrans" cxnId="{5AD2E1FF-E6F8-4614-9EBE-ABCB2B1BF691}">
      <dgm:prSet/>
      <dgm:spPr/>
      <dgm:t>
        <a:bodyPr/>
        <a:lstStyle/>
        <a:p>
          <a:endParaRPr lang="es-MX"/>
        </a:p>
      </dgm:t>
    </dgm:pt>
    <dgm:pt modelId="{105E274B-29C1-419B-B88C-53E076355BA8}" type="sibTrans" cxnId="{5AD2E1FF-E6F8-4614-9EBE-ABCB2B1BF691}">
      <dgm:prSet/>
      <dgm:spPr/>
      <dgm:t>
        <a:bodyPr/>
        <a:lstStyle/>
        <a:p>
          <a:endParaRPr lang="es-MX"/>
        </a:p>
      </dgm:t>
    </dgm:pt>
    <dgm:pt modelId="{6CA8E8E6-DDDF-419E-AF89-66C9CCAC3F87}">
      <dgm:prSet phldrT="[Texto]"/>
      <dgm:spPr/>
      <dgm:t>
        <a:bodyPr/>
        <a:lstStyle/>
        <a:p>
          <a:r>
            <a:rPr lang="es-MX" dirty="0" smtClean="0"/>
            <a:t>Distancias </a:t>
          </a:r>
          <a:endParaRPr lang="es-MX" dirty="0"/>
        </a:p>
      </dgm:t>
    </dgm:pt>
    <dgm:pt modelId="{A8D416E9-86B0-47D2-B3D3-56DEAD17F12C}" type="parTrans" cxnId="{4FE00778-3E69-43A8-BDBE-7EA36FA4B94F}">
      <dgm:prSet/>
      <dgm:spPr/>
      <dgm:t>
        <a:bodyPr/>
        <a:lstStyle/>
        <a:p>
          <a:endParaRPr lang="es-MX"/>
        </a:p>
      </dgm:t>
    </dgm:pt>
    <dgm:pt modelId="{28B829E2-01D9-4B1E-B6CA-C752D2B4DEFB}" type="sibTrans" cxnId="{4FE00778-3E69-43A8-BDBE-7EA36FA4B94F}">
      <dgm:prSet/>
      <dgm:spPr/>
      <dgm:t>
        <a:bodyPr/>
        <a:lstStyle/>
        <a:p>
          <a:endParaRPr lang="es-MX"/>
        </a:p>
      </dgm:t>
    </dgm:pt>
    <dgm:pt modelId="{753F9BBD-FFBB-48EB-8E92-10EF5DF4E4C3}">
      <dgm:prSet phldrT="[Texto]"/>
      <dgm:spPr/>
      <dgm:t>
        <a:bodyPr/>
        <a:lstStyle/>
        <a:p>
          <a:r>
            <a:rPr lang="es-MX" dirty="0" smtClean="0"/>
            <a:t>Capacidad de las unidades </a:t>
          </a:r>
          <a:endParaRPr lang="es-MX" dirty="0"/>
        </a:p>
      </dgm:t>
    </dgm:pt>
    <dgm:pt modelId="{C95B1692-CF37-4244-BECE-01609931F609}" type="parTrans" cxnId="{6D8ACD53-8516-4C8A-9939-30170D5A62AA}">
      <dgm:prSet/>
      <dgm:spPr/>
      <dgm:t>
        <a:bodyPr/>
        <a:lstStyle/>
        <a:p>
          <a:endParaRPr lang="es-MX"/>
        </a:p>
      </dgm:t>
    </dgm:pt>
    <dgm:pt modelId="{B904B966-B8E9-4D33-8296-3356BF94EE31}" type="sibTrans" cxnId="{6D8ACD53-8516-4C8A-9939-30170D5A62AA}">
      <dgm:prSet/>
      <dgm:spPr/>
      <dgm:t>
        <a:bodyPr/>
        <a:lstStyle/>
        <a:p>
          <a:endParaRPr lang="es-MX"/>
        </a:p>
      </dgm:t>
    </dgm:pt>
    <dgm:pt modelId="{0696AC2A-D4A4-45B9-9548-16728CB4DD9A}" type="pres">
      <dgm:prSet presAssocID="{5F9D7E8D-0862-4679-892D-B59C5BB9E29D}" presName="Name0" presStyleCnt="0">
        <dgm:presLayoutVars>
          <dgm:chMax val="7"/>
          <dgm:chPref val="7"/>
          <dgm:dir/>
          <dgm:animLvl val="lvl"/>
        </dgm:presLayoutVars>
      </dgm:prSet>
      <dgm:spPr/>
      <dgm:t>
        <a:bodyPr/>
        <a:lstStyle/>
        <a:p>
          <a:endParaRPr lang="es-MX"/>
        </a:p>
      </dgm:t>
    </dgm:pt>
    <dgm:pt modelId="{BD453486-58EC-41E4-8335-F86AA17172F3}" type="pres">
      <dgm:prSet presAssocID="{C30C5FB6-C98B-4002-8F80-26EC3D6C668F}" presName="Accent1" presStyleCnt="0"/>
      <dgm:spPr/>
    </dgm:pt>
    <dgm:pt modelId="{1966D9F7-0E97-416D-8BCD-0475B6CDF24A}" type="pres">
      <dgm:prSet presAssocID="{C30C5FB6-C98B-4002-8F80-26EC3D6C668F}" presName="Accent" presStyleLbl="node1" presStyleIdx="0" presStyleCnt="3"/>
      <dgm:spPr/>
    </dgm:pt>
    <dgm:pt modelId="{105B45F4-C0B1-42EA-A7AF-573B3D0D1B30}" type="pres">
      <dgm:prSet presAssocID="{C30C5FB6-C98B-4002-8F80-26EC3D6C668F}" presName="Parent1" presStyleLbl="revTx" presStyleIdx="0" presStyleCnt="3">
        <dgm:presLayoutVars>
          <dgm:chMax val="1"/>
          <dgm:chPref val="1"/>
          <dgm:bulletEnabled val="1"/>
        </dgm:presLayoutVars>
      </dgm:prSet>
      <dgm:spPr/>
      <dgm:t>
        <a:bodyPr/>
        <a:lstStyle/>
        <a:p>
          <a:endParaRPr lang="es-MX"/>
        </a:p>
      </dgm:t>
    </dgm:pt>
    <dgm:pt modelId="{812F8476-C7A9-489F-A8F9-AC73FA6559CD}" type="pres">
      <dgm:prSet presAssocID="{6CA8E8E6-DDDF-419E-AF89-66C9CCAC3F87}" presName="Accent2" presStyleCnt="0"/>
      <dgm:spPr/>
    </dgm:pt>
    <dgm:pt modelId="{73C058F4-E6B0-42EB-B821-A641B430AE2F}" type="pres">
      <dgm:prSet presAssocID="{6CA8E8E6-DDDF-419E-AF89-66C9CCAC3F87}" presName="Accent" presStyleLbl="node1" presStyleIdx="1" presStyleCnt="3"/>
      <dgm:spPr/>
    </dgm:pt>
    <dgm:pt modelId="{76C55500-A593-4886-8D91-3EAE5984C07D}" type="pres">
      <dgm:prSet presAssocID="{6CA8E8E6-DDDF-419E-AF89-66C9CCAC3F87}" presName="Parent2" presStyleLbl="revTx" presStyleIdx="1" presStyleCnt="3">
        <dgm:presLayoutVars>
          <dgm:chMax val="1"/>
          <dgm:chPref val="1"/>
          <dgm:bulletEnabled val="1"/>
        </dgm:presLayoutVars>
      </dgm:prSet>
      <dgm:spPr/>
      <dgm:t>
        <a:bodyPr/>
        <a:lstStyle/>
        <a:p>
          <a:endParaRPr lang="es-MX"/>
        </a:p>
      </dgm:t>
    </dgm:pt>
    <dgm:pt modelId="{D59E5FC5-C593-4D55-9479-88E4546946B9}" type="pres">
      <dgm:prSet presAssocID="{753F9BBD-FFBB-48EB-8E92-10EF5DF4E4C3}" presName="Accent3" presStyleCnt="0"/>
      <dgm:spPr/>
    </dgm:pt>
    <dgm:pt modelId="{8C4CE27B-E6AC-43C0-803D-01BBD66401D0}" type="pres">
      <dgm:prSet presAssocID="{753F9BBD-FFBB-48EB-8E92-10EF5DF4E4C3}" presName="Accent" presStyleLbl="node1" presStyleIdx="2" presStyleCnt="3"/>
      <dgm:spPr/>
    </dgm:pt>
    <dgm:pt modelId="{E25A1004-B04C-4ACF-9165-480F0B681229}" type="pres">
      <dgm:prSet presAssocID="{753F9BBD-FFBB-48EB-8E92-10EF5DF4E4C3}" presName="Parent3" presStyleLbl="revTx" presStyleIdx="2" presStyleCnt="3">
        <dgm:presLayoutVars>
          <dgm:chMax val="1"/>
          <dgm:chPref val="1"/>
          <dgm:bulletEnabled val="1"/>
        </dgm:presLayoutVars>
      </dgm:prSet>
      <dgm:spPr/>
      <dgm:t>
        <a:bodyPr/>
        <a:lstStyle/>
        <a:p>
          <a:endParaRPr lang="es-MX"/>
        </a:p>
      </dgm:t>
    </dgm:pt>
  </dgm:ptLst>
  <dgm:cxnLst>
    <dgm:cxn modelId="{040FEC65-109B-427E-BA6A-094B3D36E80C}" type="presOf" srcId="{753F9BBD-FFBB-48EB-8E92-10EF5DF4E4C3}" destId="{E25A1004-B04C-4ACF-9165-480F0B681229}" srcOrd="0" destOrd="0" presId="urn:microsoft.com/office/officeart/2009/layout/CircleArrowProcess"/>
    <dgm:cxn modelId="{5AD2E1FF-E6F8-4614-9EBE-ABCB2B1BF691}" srcId="{5F9D7E8D-0862-4679-892D-B59C5BB9E29D}" destId="{C30C5FB6-C98B-4002-8F80-26EC3D6C668F}" srcOrd="0" destOrd="0" parTransId="{B731BC02-8E3C-4D76-BD7B-E75C828DE6A2}" sibTransId="{105E274B-29C1-419B-B88C-53E076355BA8}"/>
    <dgm:cxn modelId="{49C74C7D-17E2-45D6-9EF6-1D0D5C73B470}" type="presOf" srcId="{5F9D7E8D-0862-4679-892D-B59C5BB9E29D}" destId="{0696AC2A-D4A4-45B9-9548-16728CB4DD9A}" srcOrd="0" destOrd="0" presId="urn:microsoft.com/office/officeart/2009/layout/CircleArrowProcess"/>
    <dgm:cxn modelId="{29187E44-C57D-4655-8DD2-1CFF7EB1E58E}" type="presOf" srcId="{6CA8E8E6-DDDF-419E-AF89-66C9CCAC3F87}" destId="{76C55500-A593-4886-8D91-3EAE5984C07D}" srcOrd="0" destOrd="0" presId="urn:microsoft.com/office/officeart/2009/layout/CircleArrowProcess"/>
    <dgm:cxn modelId="{4FE00778-3E69-43A8-BDBE-7EA36FA4B94F}" srcId="{5F9D7E8D-0862-4679-892D-B59C5BB9E29D}" destId="{6CA8E8E6-DDDF-419E-AF89-66C9CCAC3F87}" srcOrd="1" destOrd="0" parTransId="{A8D416E9-86B0-47D2-B3D3-56DEAD17F12C}" sibTransId="{28B829E2-01D9-4B1E-B6CA-C752D2B4DEFB}"/>
    <dgm:cxn modelId="{7EF0531E-4DC4-483C-800E-DEA980343D27}" type="presOf" srcId="{C30C5FB6-C98B-4002-8F80-26EC3D6C668F}" destId="{105B45F4-C0B1-42EA-A7AF-573B3D0D1B30}" srcOrd="0" destOrd="0" presId="urn:microsoft.com/office/officeart/2009/layout/CircleArrowProcess"/>
    <dgm:cxn modelId="{6D8ACD53-8516-4C8A-9939-30170D5A62AA}" srcId="{5F9D7E8D-0862-4679-892D-B59C5BB9E29D}" destId="{753F9BBD-FFBB-48EB-8E92-10EF5DF4E4C3}" srcOrd="2" destOrd="0" parTransId="{C95B1692-CF37-4244-BECE-01609931F609}" sibTransId="{B904B966-B8E9-4D33-8296-3356BF94EE31}"/>
    <dgm:cxn modelId="{9CE65D44-9423-4255-8B38-3D47F8B6B6FD}" type="presParOf" srcId="{0696AC2A-D4A4-45B9-9548-16728CB4DD9A}" destId="{BD453486-58EC-41E4-8335-F86AA17172F3}" srcOrd="0" destOrd="0" presId="urn:microsoft.com/office/officeart/2009/layout/CircleArrowProcess"/>
    <dgm:cxn modelId="{ECBFD67D-00A9-41C7-B1E2-1C1AD7C8E533}" type="presParOf" srcId="{BD453486-58EC-41E4-8335-F86AA17172F3}" destId="{1966D9F7-0E97-416D-8BCD-0475B6CDF24A}" srcOrd="0" destOrd="0" presId="urn:microsoft.com/office/officeart/2009/layout/CircleArrowProcess"/>
    <dgm:cxn modelId="{DD7CA302-CBFA-405A-B328-332358F16DD0}" type="presParOf" srcId="{0696AC2A-D4A4-45B9-9548-16728CB4DD9A}" destId="{105B45F4-C0B1-42EA-A7AF-573B3D0D1B30}" srcOrd="1" destOrd="0" presId="urn:microsoft.com/office/officeart/2009/layout/CircleArrowProcess"/>
    <dgm:cxn modelId="{0C9FDBED-9F53-46B7-A6C4-A093BF136A6E}" type="presParOf" srcId="{0696AC2A-D4A4-45B9-9548-16728CB4DD9A}" destId="{812F8476-C7A9-489F-A8F9-AC73FA6559CD}" srcOrd="2" destOrd="0" presId="urn:microsoft.com/office/officeart/2009/layout/CircleArrowProcess"/>
    <dgm:cxn modelId="{CD3731E3-7547-4410-B718-CFEC063BE6FD}" type="presParOf" srcId="{812F8476-C7A9-489F-A8F9-AC73FA6559CD}" destId="{73C058F4-E6B0-42EB-B821-A641B430AE2F}" srcOrd="0" destOrd="0" presId="urn:microsoft.com/office/officeart/2009/layout/CircleArrowProcess"/>
    <dgm:cxn modelId="{0194283D-0344-4FC6-8E0D-337366E8D2B5}" type="presParOf" srcId="{0696AC2A-D4A4-45B9-9548-16728CB4DD9A}" destId="{76C55500-A593-4886-8D91-3EAE5984C07D}" srcOrd="3" destOrd="0" presId="urn:microsoft.com/office/officeart/2009/layout/CircleArrowProcess"/>
    <dgm:cxn modelId="{2B781BE8-F7AC-4C2C-933B-306A5ED007C5}" type="presParOf" srcId="{0696AC2A-D4A4-45B9-9548-16728CB4DD9A}" destId="{D59E5FC5-C593-4D55-9479-88E4546946B9}" srcOrd="4" destOrd="0" presId="urn:microsoft.com/office/officeart/2009/layout/CircleArrowProcess"/>
    <dgm:cxn modelId="{D1401F43-0DF0-409D-B099-B0987851F8E6}" type="presParOf" srcId="{D59E5FC5-C593-4D55-9479-88E4546946B9}" destId="{8C4CE27B-E6AC-43C0-803D-01BBD66401D0}" srcOrd="0" destOrd="0" presId="urn:microsoft.com/office/officeart/2009/layout/CircleArrowProcess"/>
    <dgm:cxn modelId="{956568D6-F078-4E23-8532-88980D850169}" type="presParOf" srcId="{0696AC2A-D4A4-45B9-9548-16728CB4DD9A}" destId="{E25A1004-B04C-4ACF-9165-480F0B68122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D4D0A9-2E89-4A0C-A604-322E508DDD55}"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s-MX"/>
        </a:p>
      </dgm:t>
    </dgm:pt>
    <dgm:pt modelId="{3268E1FD-94C7-4273-892E-0CC36734526C}">
      <dgm:prSet custT="1"/>
      <dgm:spPr/>
      <dgm:t>
        <a:bodyPr/>
        <a:lstStyle/>
        <a:p>
          <a:pPr rtl="0"/>
          <a:r>
            <a:rPr lang="es-MX" sz="1700" b="1" dirty="0" smtClean="0"/>
            <a:t>Implementación de actividades</a:t>
          </a:r>
          <a:endParaRPr lang="es-MX" sz="1700" b="1" dirty="0"/>
        </a:p>
      </dgm:t>
    </dgm:pt>
    <dgm:pt modelId="{E6F3121A-7427-4A6F-8CE1-65E79BD162BC}" type="parTrans" cxnId="{46C84A5D-15AD-456F-BD04-E12C13B9C18E}">
      <dgm:prSet/>
      <dgm:spPr/>
      <dgm:t>
        <a:bodyPr/>
        <a:lstStyle/>
        <a:p>
          <a:endParaRPr lang="es-MX" sz="1700" b="1"/>
        </a:p>
      </dgm:t>
    </dgm:pt>
    <dgm:pt modelId="{BD94778C-ED7C-4E2C-97C6-EBF15CEFF02F}" type="sibTrans" cxnId="{46C84A5D-15AD-456F-BD04-E12C13B9C18E}">
      <dgm:prSet custT="1"/>
      <dgm:spPr/>
      <dgm:t>
        <a:bodyPr/>
        <a:lstStyle/>
        <a:p>
          <a:endParaRPr lang="es-MX" sz="1700" b="1"/>
        </a:p>
      </dgm:t>
    </dgm:pt>
    <dgm:pt modelId="{8A0BE03E-C2D8-480A-B568-6B7D5F61E6AF}">
      <dgm:prSet custT="1"/>
      <dgm:spPr/>
      <dgm:t>
        <a:bodyPr/>
        <a:lstStyle/>
        <a:p>
          <a:pPr rtl="0"/>
          <a:r>
            <a:rPr lang="es-MX" sz="1700" b="1" dirty="0" smtClean="0"/>
            <a:t>Marco regulatorio</a:t>
          </a:r>
          <a:endParaRPr lang="es-MX" sz="1700" b="1" dirty="0"/>
        </a:p>
      </dgm:t>
    </dgm:pt>
    <dgm:pt modelId="{CFEE1A58-55BA-453E-A6E4-BAF2FE5E42A2}" type="parTrans" cxnId="{ADA0C2AD-DFE3-4839-80A6-650A45547381}">
      <dgm:prSet/>
      <dgm:spPr/>
      <dgm:t>
        <a:bodyPr/>
        <a:lstStyle/>
        <a:p>
          <a:endParaRPr lang="es-MX" sz="1700" b="1"/>
        </a:p>
      </dgm:t>
    </dgm:pt>
    <dgm:pt modelId="{E74597DC-5B5F-4273-A06F-DE7DAA8E7A6B}" type="sibTrans" cxnId="{ADA0C2AD-DFE3-4839-80A6-650A45547381}">
      <dgm:prSet custT="1"/>
      <dgm:spPr/>
      <dgm:t>
        <a:bodyPr/>
        <a:lstStyle/>
        <a:p>
          <a:endParaRPr lang="es-MX" sz="1700" b="1"/>
        </a:p>
      </dgm:t>
    </dgm:pt>
    <dgm:pt modelId="{300C6549-D341-48B0-BBEC-FC26F3013C8B}">
      <dgm:prSet custT="1"/>
      <dgm:spPr/>
      <dgm:t>
        <a:bodyPr/>
        <a:lstStyle/>
        <a:p>
          <a:pPr rtl="0"/>
          <a:r>
            <a:rPr lang="es-MX" sz="1700" b="1" dirty="0" smtClean="0"/>
            <a:t>Asignación de fondos</a:t>
          </a:r>
          <a:endParaRPr lang="es-MX" sz="1700" b="1" dirty="0"/>
        </a:p>
      </dgm:t>
    </dgm:pt>
    <dgm:pt modelId="{E669C601-D3F5-4C20-A342-6589D34AAF5E}" type="parTrans" cxnId="{B7F17394-33AF-48A6-94CD-C1578FA60DAC}">
      <dgm:prSet/>
      <dgm:spPr/>
      <dgm:t>
        <a:bodyPr/>
        <a:lstStyle/>
        <a:p>
          <a:endParaRPr lang="es-MX" sz="1700" b="1"/>
        </a:p>
      </dgm:t>
    </dgm:pt>
    <dgm:pt modelId="{2C4F3725-026F-4991-A62E-89BC5D818EBC}" type="sibTrans" cxnId="{B7F17394-33AF-48A6-94CD-C1578FA60DAC}">
      <dgm:prSet custT="1"/>
      <dgm:spPr/>
      <dgm:t>
        <a:bodyPr/>
        <a:lstStyle/>
        <a:p>
          <a:endParaRPr lang="es-MX" sz="1700" b="1"/>
        </a:p>
      </dgm:t>
    </dgm:pt>
    <dgm:pt modelId="{F8DB2C50-805C-46B0-BD61-013BECDF63A5}">
      <dgm:prSet custT="1"/>
      <dgm:spPr/>
      <dgm:t>
        <a:bodyPr/>
        <a:lstStyle/>
        <a:p>
          <a:pPr rtl="0"/>
          <a:r>
            <a:rPr lang="es-MX" sz="1700" b="1" smtClean="0"/>
            <a:t>Responsabilidad asignada</a:t>
          </a:r>
          <a:endParaRPr lang="es-MX" sz="1700" b="1" dirty="0"/>
        </a:p>
      </dgm:t>
    </dgm:pt>
    <dgm:pt modelId="{CDB5544A-89C4-4A35-BFAD-910AFB472A28}" type="parTrans" cxnId="{E07A514F-18B4-484B-B1D6-657286A30696}">
      <dgm:prSet/>
      <dgm:spPr/>
      <dgm:t>
        <a:bodyPr/>
        <a:lstStyle/>
        <a:p>
          <a:endParaRPr lang="es-MX" sz="1700" b="1"/>
        </a:p>
      </dgm:t>
    </dgm:pt>
    <dgm:pt modelId="{F41BE8EA-7BCD-4AE9-9439-3AA7586B1A94}" type="sibTrans" cxnId="{E07A514F-18B4-484B-B1D6-657286A30696}">
      <dgm:prSet custT="1"/>
      <dgm:spPr/>
      <dgm:t>
        <a:bodyPr/>
        <a:lstStyle/>
        <a:p>
          <a:endParaRPr lang="es-MX" sz="1700" b="1"/>
        </a:p>
      </dgm:t>
    </dgm:pt>
    <dgm:pt modelId="{2F1FA69F-7ECF-4768-BB20-C645F942F344}">
      <dgm:prSet custT="1"/>
      <dgm:spPr/>
      <dgm:t>
        <a:bodyPr/>
        <a:lstStyle/>
        <a:p>
          <a:pPr rtl="0"/>
          <a:r>
            <a:rPr lang="es-MX" sz="1700" b="1" smtClean="0"/>
            <a:t>Preparación y/o apoyo tecnológico</a:t>
          </a:r>
          <a:endParaRPr lang="es-MX" sz="1700" b="1" dirty="0"/>
        </a:p>
      </dgm:t>
    </dgm:pt>
    <dgm:pt modelId="{547C5EA5-0F68-4F42-AA73-8AC422DFFEF7}" type="parTrans" cxnId="{E266F395-F166-46EF-ABE5-29EDCF0EDD07}">
      <dgm:prSet/>
      <dgm:spPr/>
      <dgm:t>
        <a:bodyPr/>
        <a:lstStyle/>
        <a:p>
          <a:endParaRPr lang="es-MX" sz="1700" b="1"/>
        </a:p>
      </dgm:t>
    </dgm:pt>
    <dgm:pt modelId="{40AB70F8-7246-49DE-AE5F-5E93F7328916}" type="sibTrans" cxnId="{E266F395-F166-46EF-ABE5-29EDCF0EDD07}">
      <dgm:prSet/>
      <dgm:spPr/>
      <dgm:t>
        <a:bodyPr/>
        <a:lstStyle/>
        <a:p>
          <a:endParaRPr lang="es-MX" sz="1700" b="1"/>
        </a:p>
      </dgm:t>
    </dgm:pt>
    <dgm:pt modelId="{844F2825-2D09-4015-8C2B-A4A5A8AEF937}" type="pres">
      <dgm:prSet presAssocID="{14D4D0A9-2E89-4A0C-A604-322E508DDD55}" presName="outerComposite" presStyleCnt="0">
        <dgm:presLayoutVars>
          <dgm:chMax val="5"/>
          <dgm:dir/>
          <dgm:resizeHandles val="exact"/>
        </dgm:presLayoutVars>
      </dgm:prSet>
      <dgm:spPr/>
      <dgm:t>
        <a:bodyPr/>
        <a:lstStyle/>
        <a:p>
          <a:endParaRPr lang="es-MX"/>
        </a:p>
      </dgm:t>
    </dgm:pt>
    <dgm:pt modelId="{52B06BBA-E5CD-4C6E-A518-92BD0AAF48A1}" type="pres">
      <dgm:prSet presAssocID="{14D4D0A9-2E89-4A0C-A604-322E508DDD55}" presName="dummyMaxCanvas" presStyleCnt="0">
        <dgm:presLayoutVars/>
      </dgm:prSet>
      <dgm:spPr/>
    </dgm:pt>
    <dgm:pt modelId="{D26F9176-563A-4DDA-A075-2A2276103C34}" type="pres">
      <dgm:prSet presAssocID="{14D4D0A9-2E89-4A0C-A604-322E508DDD55}" presName="FiveNodes_1" presStyleLbl="node1" presStyleIdx="0" presStyleCnt="5">
        <dgm:presLayoutVars>
          <dgm:bulletEnabled val="1"/>
        </dgm:presLayoutVars>
      </dgm:prSet>
      <dgm:spPr/>
      <dgm:t>
        <a:bodyPr/>
        <a:lstStyle/>
        <a:p>
          <a:endParaRPr lang="es-MX"/>
        </a:p>
      </dgm:t>
    </dgm:pt>
    <dgm:pt modelId="{252F99E7-E050-4637-8F82-5A1AA9CA2BA5}" type="pres">
      <dgm:prSet presAssocID="{14D4D0A9-2E89-4A0C-A604-322E508DDD55}" presName="FiveNodes_2" presStyleLbl="node1" presStyleIdx="1" presStyleCnt="5">
        <dgm:presLayoutVars>
          <dgm:bulletEnabled val="1"/>
        </dgm:presLayoutVars>
      </dgm:prSet>
      <dgm:spPr/>
      <dgm:t>
        <a:bodyPr/>
        <a:lstStyle/>
        <a:p>
          <a:endParaRPr lang="es-MX"/>
        </a:p>
      </dgm:t>
    </dgm:pt>
    <dgm:pt modelId="{A8D7A9E3-5B74-42A9-8038-B59300462140}" type="pres">
      <dgm:prSet presAssocID="{14D4D0A9-2E89-4A0C-A604-322E508DDD55}" presName="FiveNodes_3" presStyleLbl="node1" presStyleIdx="2" presStyleCnt="5">
        <dgm:presLayoutVars>
          <dgm:bulletEnabled val="1"/>
        </dgm:presLayoutVars>
      </dgm:prSet>
      <dgm:spPr/>
      <dgm:t>
        <a:bodyPr/>
        <a:lstStyle/>
        <a:p>
          <a:endParaRPr lang="es-MX"/>
        </a:p>
      </dgm:t>
    </dgm:pt>
    <dgm:pt modelId="{1674F4B1-8188-405A-91D0-A1EBD3EE1F7C}" type="pres">
      <dgm:prSet presAssocID="{14D4D0A9-2E89-4A0C-A604-322E508DDD55}" presName="FiveNodes_4" presStyleLbl="node1" presStyleIdx="3" presStyleCnt="5">
        <dgm:presLayoutVars>
          <dgm:bulletEnabled val="1"/>
        </dgm:presLayoutVars>
      </dgm:prSet>
      <dgm:spPr/>
      <dgm:t>
        <a:bodyPr/>
        <a:lstStyle/>
        <a:p>
          <a:endParaRPr lang="es-MX"/>
        </a:p>
      </dgm:t>
    </dgm:pt>
    <dgm:pt modelId="{4FCF3F9D-48CC-44FD-942B-0BBC91E7627D}" type="pres">
      <dgm:prSet presAssocID="{14D4D0A9-2E89-4A0C-A604-322E508DDD55}" presName="FiveNodes_5" presStyleLbl="node1" presStyleIdx="4" presStyleCnt="5">
        <dgm:presLayoutVars>
          <dgm:bulletEnabled val="1"/>
        </dgm:presLayoutVars>
      </dgm:prSet>
      <dgm:spPr/>
      <dgm:t>
        <a:bodyPr/>
        <a:lstStyle/>
        <a:p>
          <a:endParaRPr lang="es-MX"/>
        </a:p>
      </dgm:t>
    </dgm:pt>
    <dgm:pt modelId="{62E959AB-DB49-466F-B611-447321CA1FBA}" type="pres">
      <dgm:prSet presAssocID="{14D4D0A9-2E89-4A0C-A604-322E508DDD55}" presName="FiveConn_1-2" presStyleLbl="fgAccFollowNode1" presStyleIdx="0" presStyleCnt="4">
        <dgm:presLayoutVars>
          <dgm:bulletEnabled val="1"/>
        </dgm:presLayoutVars>
      </dgm:prSet>
      <dgm:spPr/>
      <dgm:t>
        <a:bodyPr/>
        <a:lstStyle/>
        <a:p>
          <a:endParaRPr lang="es-MX"/>
        </a:p>
      </dgm:t>
    </dgm:pt>
    <dgm:pt modelId="{94F139A9-18A4-4CE1-8F1C-5409FD67265B}" type="pres">
      <dgm:prSet presAssocID="{14D4D0A9-2E89-4A0C-A604-322E508DDD55}" presName="FiveConn_2-3" presStyleLbl="fgAccFollowNode1" presStyleIdx="1" presStyleCnt="4">
        <dgm:presLayoutVars>
          <dgm:bulletEnabled val="1"/>
        </dgm:presLayoutVars>
      </dgm:prSet>
      <dgm:spPr/>
      <dgm:t>
        <a:bodyPr/>
        <a:lstStyle/>
        <a:p>
          <a:endParaRPr lang="es-MX"/>
        </a:p>
      </dgm:t>
    </dgm:pt>
    <dgm:pt modelId="{31155A98-AA90-4214-83D3-44969C6C2A03}" type="pres">
      <dgm:prSet presAssocID="{14D4D0A9-2E89-4A0C-A604-322E508DDD55}" presName="FiveConn_3-4" presStyleLbl="fgAccFollowNode1" presStyleIdx="2" presStyleCnt="4">
        <dgm:presLayoutVars>
          <dgm:bulletEnabled val="1"/>
        </dgm:presLayoutVars>
      </dgm:prSet>
      <dgm:spPr/>
      <dgm:t>
        <a:bodyPr/>
        <a:lstStyle/>
        <a:p>
          <a:endParaRPr lang="es-MX"/>
        </a:p>
      </dgm:t>
    </dgm:pt>
    <dgm:pt modelId="{3A1DE2D0-7808-41B2-91B0-CD6A6B877C17}" type="pres">
      <dgm:prSet presAssocID="{14D4D0A9-2E89-4A0C-A604-322E508DDD55}" presName="FiveConn_4-5" presStyleLbl="fgAccFollowNode1" presStyleIdx="3" presStyleCnt="4">
        <dgm:presLayoutVars>
          <dgm:bulletEnabled val="1"/>
        </dgm:presLayoutVars>
      </dgm:prSet>
      <dgm:spPr/>
      <dgm:t>
        <a:bodyPr/>
        <a:lstStyle/>
        <a:p>
          <a:endParaRPr lang="es-MX"/>
        </a:p>
      </dgm:t>
    </dgm:pt>
    <dgm:pt modelId="{86F06DBB-0194-49D1-9005-A39B8D35730E}" type="pres">
      <dgm:prSet presAssocID="{14D4D0A9-2E89-4A0C-A604-322E508DDD55}" presName="FiveNodes_1_text" presStyleLbl="node1" presStyleIdx="4" presStyleCnt="5">
        <dgm:presLayoutVars>
          <dgm:bulletEnabled val="1"/>
        </dgm:presLayoutVars>
      </dgm:prSet>
      <dgm:spPr/>
      <dgm:t>
        <a:bodyPr/>
        <a:lstStyle/>
        <a:p>
          <a:endParaRPr lang="es-MX"/>
        </a:p>
      </dgm:t>
    </dgm:pt>
    <dgm:pt modelId="{3F24F73B-9421-4B18-B3D4-5D1D7ECF25DB}" type="pres">
      <dgm:prSet presAssocID="{14D4D0A9-2E89-4A0C-A604-322E508DDD55}" presName="FiveNodes_2_text" presStyleLbl="node1" presStyleIdx="4" presStyleCnt="5">
        <dgm:presLayoutVars>
          <dgm:bulletEnabled val="1"/>
        </dgm:presLayoutVars>
      </dgm:prSet>
      <dgm:spPr/>
      <dgm:t>
        <a:bodyPr/>
        <a:lstStyle/>
        <a:p>
          <a:endParaRPr lang="es-MX"/>
        </a:p>
      </dgm:t>
    </dgm:pt>
    <dgm:pt modelId="{110EC4D2-B572-460F-A0FE-4E6A5F8EE14D}" type="pres">
      <dgm:prSet presAssocID="{14D4D0A9-2E89-4A0C-A604-322E508DDD55}" presName="FiveNodes_3_text" presStyleLbl="node1" presStyleIdx="4" presStyleCnt="5">
        <dgm:presLayoutVars>
          <dgm:bulletEnabled val="1"/>
        </dgm:presLayoutVars>
      </dgm:prSet>
      <dgm:spPr/>
      <dgm:t>
        <a:bodyPr/>
        <a:lstStyle/>
        <a:p>
          <a:endParaRPr lang="es-MX"/>
        </a:p>
      </dgm:t>
    </dgm:pt>
    <dgm:pt modelId="{54296A4B-63C9-4F08-98F1-269A4A18EE9C}" type="pres">
      <dgm:prSet presAssocID="{14D4D0A9-2E89-4A0C-A604-322E508DDD55}" presName="FiveNodes_4_text" presStyleLbl="node1" presStyleIdx="4" presStyleCnt="5">
        <dgm:presLayoutVars>
          <dgm:bulletEnabled val="1"/>
        </dgm:presLayoutVars>
      </dgm:prSet>
      <dgm:spPr/>
      <dgm:t>
        <a:bodyPr/>
        <a:lstStyle/>
        <a:p>
          <a:endParaRPr lang="es-MX"/>
        </a:p>
      </dgm:t>
    </dgm:pt>
    <dgm:pt modelId="{46A85246-BDCC-454A-949C-5A52053301A8}" type="pres">
      <dgm:prSet presAssocID="{14D4D0A9-2E89-4A0C-A604-322E508DDD55}" presName="FiveNodes_5_text" presStyleLbl="node1" presStyleIdx="4" presStyleCnt="5">
        <dgm:presLayoutVars>
          <dgm:bulletEnabled val="1"/>
        </dgm:presLayoutVars>
      </dgm:prSet>
      <dgm:spPr/>
      <dgm:t>
        <a:bodyPr/>
        <a:lstStyle/>
        <a:p>
          <a:endParaRPr lang="es-MX"/>
        </a:p>
      </dgm:t>
    </dgm:pt>
  </dgm:ptLst>
  <dgm:cxnLst>
    <dgm:cxn modelId="{E71DB31A-07E4-4BD8-AEAD-5C42DFCF9766}" type="presOf" srcId="{300C6549-D341-48B0-BBEC-FC26F3013C8B}" destId="{A8D7A9E3-5B74-42A9-8038-B59300462140}" srcOrd="0" destOrd="0" presId="urn:microsoft.com/office/officeart/2005/8/layout/vProcess5"/>
    <dgm:cxn modelId="{D6BEE1F1-7C41-44FA-8185-924F63908060}" type="presOf" srcId="{8A0BE03E-C2D8-480A-B568-6B7D5F61E6AF}" destId="{252F99E7-E050-4637-8F82-5A1AA9CA2BA5}" srcOrd="0" destOrd="0" presId="urn:microsoft.com/office/officeart/2005/8/layout/vProcess5"/>
    <dgm:cxn modelId="{8790E134-59DA-4F45-95ED-1B5D5E79102D}" type="presOf" srcId="{E74597DC-5B5F-4273-A06F-DE7DAA8E7A6B}" destId="{94F139A9-18A4-4CE1-8F1C-5409FD67265B}" srcOrd="0" destOrd="0" presId="urn:microsoft.com/office/officeart/2005/8/layout/vProcess5"/>
    <dgm:cxn modelId="{4AAFFDEA-DDEB-423B-B7F1-7D98CE3D548E}" type="presOf" srcId="{2C4F3725-026F-4991-A62E-89BC5D818EBC}" destId="{31155A98-AA90-4214-83D3-44969C6C2A03}" srcOrd="0" destOrd="0" presId="urn:microsoft.com/office/officeart/2005/8/layout/vProcess5"/>
    <dgm:cxn modelId="{F72B8FD1-51FE-47F4-A665-18A7F81ED77A}" type="presOf" srcId="{3268E1FD-94C7-4273-892E-0CC36734526C}" destId="{86F06DBB-0194-49D1-9005-A39B8D35730E}" srcOrd="1" destOrd="0" presId="urn:microsoft.com/office/officeart/2005/8/layout/vProcess5"/>
    <dgm:cxn modelId="{46C84A5D-15AD-456F-BD04-E12C13B9C18E}" srcId="{14D4D0A9-2E89-4A0C-A604-322E508DDD55}" destId="{3268E1FD-94C7-4273-892E-0CC36734526C}" srcOrd="0" destOrd="0" parTransId="{E6F3121A-7427-4A6F-8CE1-65E79BD162BC}" sibTransId="{BD94778C-ED7C-4E2C-97C6-EBF15CEFF02F}"/>
    <dgm:cxn modelId="{62996C8F-28BC-41C7-AFAB-3500CAF451DC}" type="presOf" srcId="{BD94778C-ED7C-4E2C-97C6-EBF15CEFF02F}" destId="{62E959AB-DB49-466F-B611-447321CA1FBA}" srcOrd="0" destOrd="0" presId="urn:microsoft.com/office/officeart/2005/8/layout/vProcess5"/>
    <dgm:cxn modelId="{C2EBD875-F75F-4C72-97F1-002EB4B93170}" type="presOf" srcId="{2F1FA69F-7ECF-4768-BB20-C645F942F344}" destId="{46A85246-BDCC-454A-949C-5A52053301A8}" srcOrd="1" destOrd="0" presId="urn:microsoft.com/office/officeart/2005/8/layout/vProcess5"/>
    <dgm:cxn modelId="{0044384A-206C-468E-AD53-1DB6696F7EE0}" type="presOf" srcId="{F8DB2C50-805C-46B0-BD61-013BECDF63A5}" destId="{54296A4B-63C9-4F08-98F1-269A4A18EE9C}" srcOrd="1" destOrd="0" presId="urn:microsoft.com/office/officeart/2005/8/layout/vProcess5"/>
    <dgm:cxn modelId="{B7F17394-33AF-48A6-94CD-C1578FA60DAC}" srcId="{14D4D0A9-2E89-4A0C-A604-322E508DDD55}" destId="{300C6549-D341-48B0-BBEC-FC26F3013C8B}" srcOrd="2" destOrd="0" parTransId="{E669C601-D3F5-4C20-A342-6589D34AAF5E}" sibTransId="{2C4F3725-026F-4991-A62E-89BC5D818EBC}"/>
    <dgm:cxn modelId="{95CF2E84-D2A2-44F4-B5E5-06D5723FFBAC}" type="presOf" srcId="{2F1FA69F-7ECF-4768-BB20-C645F942F344}" destId="{4FCF3F9D-48CC-44FD-942B-0BBC91E7627D}" srcOrd="0" destOrd="0" presId="urn:microsoft.com/office/officeart/2005/8/layout/vProcess5"/>
    <dgm:cxn modelId="{B2B6AE22-2E77-409B-A37F-21974612A16A}" type="presOf" srcId="{F8DB2C50-805C-46B0-BD61-013BECDF63A5}" destId="{1674F4B1-8188-405A-91D0-A1EBD3EE1F7C}" srcOrd="0" destOrd="0" presId="urn:microsoft.com/office/officeart/2005/8/layout/vProcess5"/>
    <dgm:cxn modelId="{64292686-B156-4A8B-AD04-911EA04220A1}" type="presOf" srcId="{300C6549-D341-48B0-BBEC-FC26F3013C8B}" destId="{110EC4D2-B572-460F-A0FE-4E6A5F8EE14D}" srcOrd="1" destOrd="0" presId="urn:microsoft.com/office/officeart/2005/8/layout/vProcess5"/>
    <dgm:cxn modelId="{A4A1244D-6F0D-4007-A1FC-EE1EA92FCAC4}" type="presOf" srcId="{3268E1FD-94C7-4273-892E-0CC36734526C}" destId="{D26F9176-563A-4DDA-A075-2A2276103C34}" srcOrd="0" destOrd="0" presId="urn:microsoft.com/office/officeart/2005/8/layout/vProcess5"/>
    <dgm:cxn modelId="{E266F395-F166-46EF-ABE5-29EDCF0EDD07}" srcId="{14D4D0A9-2E89-4A0C-A604-322E508DDD55}" destId="{2F1FA69F-7ECF-4768-BB20-C645F942F344}" srcOrd="4" destOrd="0" parTransId="{547C5EA5-0F68-4F42-AA73-8AC422DFFEF7}" sibTransId="{40AB70F8-7246-49DE-AE5F-5E93F7328916}"/>
    <dgm:cxn modelId="{3323CDE9-439F-4EC9-88C9-AC860C80F44A}" type="presOf" srcId="{F41BE8EA-7BCD-4AE9-9439-3AA7586B1A94}" destId="{3A1DE2D0-7808-41B2-91B0-CD6A6B877C17}" srcOrd="0" destOrd="0" presId="urn:microsoft.com/office/officeart/2005/8/layout/vProcess5"/>
    <dgm:cxn modelId="{ADA0C2AD-DFE3-4839-80A6-650A45547381}" srcId="{14D4D0A9-2E89-4A0C-A604-322E508DDD55}" destId="{8A0BE03E-C2D8-480A-B568-6B7D5F61E6AF}" srcOrd="1" destOrd="0" parTransId="{CFEE1A58-55BA-453E-A6E4-BAF2FE5E42A2}" sibTransId="{E74597DC-5B5F-4273-A06F-DE7DAA8E7A6B}"/>
    <dgm:cxn modelId="{E07A514F-18B4-484B-B1D6-657286A30696}" srcId="{14D4D0A9-2E89-4A0C-A604-322E508DDD55}" destId="{F8DB2C50-805C-46B0-BD61-013BECDF63A5}" srcOrd="3" destOrd="0" parTransId="{CDB5544A-89C4-4A35-BFAD-910AFB472A28}" sibTransId="{F41BE8EA-7BCD-4AE9-9439-3AA7586B1A94}"/>
    <dgm:cxn modelId="{1247933F-3925-4946-AD0D-83860E949E1F}" type="presOf" srcId="{8A0BE03E-C2D8-480A-B568-6B7D5F61E6AF}" destId="{3F24F73B-9421-4B18-B3D4-5D1D7ECF25DB}" srcOrd="1" destOrd="0" presId="urn:microsoft.com/office/officeart/2005/8/layout/vProcess5"/>
    <dgm:cxn modelId="{8626CEA8-B472-4B38-A161-FB54D8C473E8}" type="presOf" srcId="{14D4D0A9-2E89-4A0C-A604-322E508DDD55}" destId="{844F2825-2D09-4015-8C2B-A4A5A8AEF937}" srcOrd="0" destOrd="0" presId="urn:microsoft.com/office/officeart/2005/8/layout/vProcess5"/>
    <dgm:cxn modelId="{43CCEA81-4E0A-4990-92FD-20280A0A5278}" type="presParOf" srcId="{844F2825-2D09-4015-8C2B-A4A5A8AEF937}" destId="{52B06BBA-E5CD-4C6E-A518-92BD0AAF48A1}" srcOrd="0" destOrd="0" presId="urn:microsoft.com/office/officeart/2005/8/layout/vProcess5"/>
    <dgm:cxn modelId="{E7DA26F9-BAB9-4867-A73B-57AE0A39AFA1}" type="presParOf" srcId="{844F2825-2D09-4015-8C2B-A4A5A8AEF937}" destId="{D26F9176-563A-4DDA-A075-2A2276103C34}" srcOrd="1" destOrd="0" presId="urn:microsoft.com/office/officeart/2005/8/layout/vProcess5"/>
    <dgm:cxn modelId="{CB5D339B-9F7F-429F-BA34-6F03E7EAFC1E}" type="presParOf" srcId="{844F2825-2D09-4015-8C2B-A4A5A8AEF937}" destId="{252F99E7-E050-4637-8F82-5A1AA9CA2BA5}" srcOrd="2" destOrd="0" presId="urn:microsoft.com/office/officeart/2005/8/layout/vProcess5"/>
    <dgm:cxn modelId="{29135F75-18D4-4B9C-91DD-745F798AEB05}" type="presParOf" srcId="{844F2825-2D09-4015-8C2B-A4A5A8AEF937}" destId="{A8D7A9E3-5B74-42A9-8038-B59300462140}" srcOrd="3" destOrd="0" presId="urn:microsoft.com/office/officeart/2005/8/layout/vProcess5"/>
    <dgm:cxn modelId="{E1513301-8512-42F5-9C69-A3E1D763C250}" type="presParOf" srcId="{844F2825-2D09-4015-8C2B-A4A5A8AEF937}" destId="{1674F4B1-8188-405A-91D0-A1EBD3EE1F7C}" srcOrd="4" destOrd="0" presId="urn:microsoft.com/office/officeart/2005/8/layout/vProcess5"/>
    <dgm:cxn modelId="{E338492B-72FF-4A3E-AD82-86023453CEE3}" type="presParOf" srcId="{844F2825-2D09-4015-8C2B-A4A5A8AEF937}" destId="{4FCF3F9D-48CC-44FD-942B-0BBC91E7627D}" srcOrd="5" destOrd="0" presId="urn:microsoft.com/office/officeart/2005/8/layout/vProcess5"/>
    <dgm:cxn modelId="{194904CD-3B4E-461E-A518-311D1E555212}" type="presParOf" srcId="{844F2825-2D09-4015-8C2B-A4A5A8AEF937}" destId="{62E959AB-DB49-466F-B611-447321CA1FBA}" srcOrd="6" destOrd="0" presId="urn:microsoft.com/office/officeart/2005/8/layout/vProcess5"/>
    <dgm:cxn modelId="{64F9C459-B5A7-4A88-A08F-6DAFD90E3103}" type="presParOf" srcId="{844F2825-2D09-4015-8C2B-A4A5A8AEF937}" destId="{94F139A9-18A4-4CE1-8F1C-5409FD67265B}" srcOrd="7" destOrd="0" presId="urn:microsoft.com/office/officeart/2005/8/layout/vProcess5"/>
    <dgm:cxn modelId="{66B76F1E-8CBA-4561-9FC8-961D753567D8}" type="presParOf" srcId="{844F2825-2D09-4015-8C2B-A4A5A8AEF937}" destId="{31155A98-AA90-4214-83D3-44969C6C2A03}" srcOrd="8" destOrd="0" presId="urn:microsoft.com/office/officeart/2005/8/layout/vProcess5"/>
    <dgm:cxn modelId="{C88AB715-9C98-4F9F-8831-8073072FE2E3}" type="presParOf" srcId="{844F2825-2D09-4015-8C2B-A4A5A8AEF937}" destId="{3A1DE2D0-7808-41B2-91B0-CD6A6B877C17}" srcOrd="9" destOrd="0" presId="urn:microsoft.com/office/officeart/2005/8/layout/vProcess5"/>
    <dgm:cxn modelId="{710D6DCD-B52F-4A58-A3E1-901436E130AB}" type="presParOf" srcId="{844F2825-2D09-4015-8C2B-A4A5A8AEF937}" destId="{86F06DBB-0194-49D1-9005-A39B8D35730E}" srcOrd="10" destOrd="0" presId="urn:microsoft.com/office/officeart/2005/8/layout/vProcess5"/>
    <dgm:cxn modelId="{E9C1294A-59BE-48AA-82A4-EB98563F7E55}" type="presParOf" srcId="{844F2825-2D09-4015-8C2B-A4A5A8AEF937}" destId="{3F24F73B-9421-4B18-B3D4-5D1D7ECF25DB}" srcOrd="11" destOrd="0" presId="urn:microsoft.com/office/officeart/2005/8/layout/vProcess5"/>
    <dgm:cxn modelId="{9A77E9B7-5185-4C53-8503-C4737DCB54A9}" type="presParOf" srcId="{844F2825-2D09-4015-8C2B-A4A5A8AEF937}" destId="{110EC4D2-B572-460F-A0FE-4E6A5F8EE14D}" srcOrd="12" destOrd="0" presId="urn:microsoft.com/office/officeart/2005/8/layout/vProcess5"/>
    <dgm:cxn modelId="{CAF723B5-806F-44C0-87AE-A793A49868AA}" type="presParOf" srcId="{844F2825-2D09-4015-8C2B-A4A5A8AEF937}" destId="{54296A4B-63C9-4F08-98F1-269A4A18EE9C}" srcOrd="13" destOrd="0" presId="urn:microsoft.com/office/officeart/2005/8/layout/vProcess5"/>
    <dgm:cxn modelId="{DD4ABD5C-1A99-40C1-84EA-6617FB073341}" type="presParOf" srcId="{844F2825-2D09-4015-8C2B-A4A5A8AEF937}" destId="{46A85246-BDCC-454A-949C-5A52053301A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8EC747-9D63-43A7-BBC1-488FD0CC8ADD}" type="doc">
      <dgm:prSet loTypeId="urn:microsoft.com/office/officeart/2008/layout/AscendingPictureAccentProcess" loCatId="process" qsTypeId="urn:microsoft.com/office/officeart/2005/8/quickstyle/simple3" qsCatId="simple" csTypeId="urn:microsoft.com/office/officeart/2005/8/colors/colorful1" csCatId="colorful" phldr="1"/>
      <dgm:spPr/>
      <dgm:t>
        <a:bodyPr/>
        <a:lstStyle/>
        <a:p>
          <a:endParaRPr lang="es-MX"/>
        </a:p>
      </dgm:t>
    </dgm:pt>
    <dgm:pt modelId="{E62EDECD-EE7F-48F7-983E-EF00AC55E4C1}">
      <dgm:prSet phldrT="[Texto]" custT="1"/>
      <dgm:spPr/>
      <dgm:t>
        <a:bodyPr/>
        <a:lstStyle/>
        <a:p>
          <a:pPr algn="l"/>
          <a:r>
            <a:rPr lang="es-MX" sz="1400" b="1" dirty="0" smtClean="0"/>
            <a:t>Información</a:t>
          </a:r>
          <a:endParaRPr lang="es-MX" sz="1400" b="1" dirty="0"/>
        </a:p>
      </dgm:t>
    </dgm:pt>
    <dgm:pt modelId="{E52E9A61-40E2-48CD-A8CF-F75E0C947F25}" type="parTrans" cxnId="{9FF3988F-1D28-472A-A98A-6D16D7F59B9B}">
      <dgm:prSet/>
      <dgm:spPr/>
      <dgm:t>
        <a:bodyPr/>
        <a:lstStyle/>
        <a:p>
          <a:endParaRPr lang="es-MX"/>
        </a:p>
      </dgm:t>
    </dgm:pt>
    <dgm:pt modelId="{2981CBDB-395E-41DB-A327-B38BAA127BF9}" type="sibTrans" cxnId="{9FF3988F-1D28-472A-A98A-6D16D7F59B9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dgm:spPr>
      <dgm:t>
        <a:bodyPr/>
        <a:lstStyle/>
        <a:p>
          <a:endParaRPr lang="es-MX"/>
        </a:p>
      </dgm:t>
    </dgm:pt>
    <dgm:pt modelId="{85EEDE43-FA14-4801-BFE8-8BBB8738D9F9}">
      <dgm:prSet phldrT="[Texto]" custT="1"/>
      <dgm:spPr/>
      <dgm:t>
        <a:bodyPr/>
        <a:lstStyle/>
        <a:p>
          <a:r>
            <a:rPr lang="es-MX" sz="1400" b="1" dirty="0" smtClean="0"/>
            <a:t>Opinión</a:t>
          </a:r>
          <a:r>
            <a:rPr lang="es-MX" sz="1100" dirty="0" smtClean="0"/>
            <a:t> </a:t>
          </a:r>
          <a:endParaRPr lang="es-MX" sz="1100" dirty="0"/>
        </a:p>
      </dgm:t>
    </dgm:pt>
    <dgm:pt modelId="{78F97F16-3B46-4EC4-BCFF-CCFF445780F2}" type="parTrans" cxnId="{FE5DF852-95EC-4765-A76A-03E0900FA3B0}">
      <dgm:prSet/>
      <dgm:spPr/>
      <dgm:t>
        <a:bodyPr/>
        <a:lstStyle/>
        <a:p>
          <a:endParaRPr lang="es-MX"/>
        </a:p>
      </dgm:t>
    </dgm:pt>
    <dgm:pt modelId="{BD731126-2FEC-45DE-8F7E-ECCF7EE1FE99}" type="sibTrans" cxnId="{FE5DF852-95EC-4765-A76A-03E0900FA3B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t>
        <a:bodyPr/>
        <a:lstStyle/>
        <a:p>
          <a:endParaRPr lang="es-MX"/>
        </a:p>
      </dgm:t>
    </dgm:pt>
    <dgm:pt modelId="{F55D9E0F-A502-446D-9C3C-04B420A30424}">
      <dgm:prSet phldrT="[Texto]" custT="1"/>
      <dgm:spPr/>
      <dgm:t>
        <a:bodyPr/>
        <a:lstStyle/>
        <a:p>
          <a:r>
            <a:rPr lang="es-MX" sz="1400" b="1" dirty="0"/>
            <a:t>Colaboración</a:t>
          </a:r>
          <a:r>
            <a:rPr lang="es-MX" sz="1100" dirty="0"/>
            <a:t>  </a:t>
          </a:r>
        </a:p>
      </dgm:t>
    </dgm:pt>
    <dgm:pt modelId="{5F800AD3-B6B7-4CBE-968E-3507614FF0BC}" type="parTrans" cxnId="{0FDD0F59-F511-4162-B4EC-40E2030AE6D2}">
      <dgm:prSet/>
      <dgm:spPr/>
      <dgm:t>
        <a:bodyPr/>
        <a:lstStyle/>
        <a:p>
          <a:endParaRPr lang="es-MX"/>
        </a:p>
      </dgm:t>
    </dgm:pt>
    <dgm:pt modelId="{ECF3D168-0098-4A62-9533-D616847C9862}" type="sibTrans" cxnId="{0FDD0F59-F511-4162-B4EC-40E2030AE6D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t>
        <a:bodyPr/>
        <a:lstStyle/>
        <a:p>
          <a:endParaRPr lang="es-MX"/>
        </a:p>
      </dgm:t>
    </dgm:pt>
    <dgm:pt modelId="{BC77B20D-4813-4513-8102-F8838BD5ECE9}">
      <dgm:prSet phldrT="[Texto]" custT="1"/>
      <dgm:spPr/>
      <dgm:t>
        <a:bodyPr/>
        <a:lstStyle/>
        <a:p>
          <a:pPr algn="l"/>
          <a:r>
            <a:rPr lang="es-MX" sz="1400" b="1" dirty="0"/>
            <a:t>Empoderamiento </a:t>
          </a:r>
        </a:p>
      </dgm:t>
    </dgm:pt>
    <dgm:pt modelId="{5033D6BB-5B75-47CD-AB5A-0DC8AEAFAF21}" type="parTrans" cxnId="{5BDD5AC1-B9E0-4BB8-BEE1-093658AE799C}">
      <dgm:prSet/>
      <dgm:spPr/>
      <dgm:t>
        <a:bodyPr/>
        <a:lstStyle/>
        <a:p>
          <a:endParaRPr lang="es-MX"/>
        </a:p>
      </dgm:t>
    </dgm:pt>
    <dgm:pt modelId="{F614CAFB-3F0D-4238-B195-7CC48D83E780}" type="sibTrans" cxnId="{5BDD5AC1-B9E0-4BB8-BEE1-093658AE799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29EE4397-9041-404E-A18F-9CC753AE8FA1}">
      <dgm:prSet phldrT="[Texto]" custT="1"/>
      <dgm:spPr/>
      <dgm:t>
        <a:bodyPr/>
        <a:lstStyle/>
        <a:p>
          <a:r>
            <a:rPr lang="es-MX" sz="1400" b="1" dirty="0"/>
            <a:t>Involucramiento</a:t>
          </a:r>
        </a:p>
      </dgm:t>
    </dgm:pt>
    <dgm:pt modelId="{DA3F5425-3C19-4682-A3F4-FD74DBB2EC59}" type="parTrans" cxnId="{04876FF0-AD16-4EED-8039-A6699F8D1D42}">
      <dgm:prSet/>
      <dgm:spPr/>
      <dgm:t>
        <a:bodyPr/>
        <a:lstStyle/>
        <a:p>
          <a:endParaRPr lang="es-ES"/>
        </a:p>
      </dgm:t>
    </dgm:pt>
    <dgm:pt modelId="{FE6872F3-E2C4-4EE4-8CDB-96D0E2DC75DA}" type="sibTrans" cxnId="{04876FF0-AD16-4EED-8039-A6699F8D1D42}">
      <dgm:prSet/>
      <dgm:spPr/>
      <dgm:t>
        <a:bodyPr/>
        <a:lstStyle/>
        <a:p>
          <a:endParaRPr lang="es-ES"/>
        </a:p>
      </dgm:t>
    </dgm:pt>
    <dgm:pt modelId="{1BDF500D-F2F7-492D-8BAD-970210D29674}" type="pres">
      <dgm:prSet presAssocID="{8D8EC747-9D63-43A7-BBC1-488FD0CC8ADD}" presName="Name0" presStyleCnt="0">
        <dgm:presLayoutVars>
          <dgm:chMax val="7"/>
          <dgm:chPref val="7"/>
          <dgm:dir/>
        </dgm:presLayoutVars>
      </dgm:prSet>
      <dgm:spPr/>
      <dgm:t>
        <a:bodyPr/>
        <a:lstStyle/>
        <a:p>
          <a:endParaRPr lang="es-MX"/>
        </a:p>
      </dgm:t>
    </dgm:pt>
    <dgm:pt modelId="{6EE58096-D563-4B75-AC1D-CC055949B90E}" type="pres">
      <dgm:prSet presAssocID="{8D8EC747-9D63-43A7-BBC1-488FD0CC8ADD}" presName="dot1" presStyleLbl="alignNode1" presStyleIdx="0" presStyleCnt="15"/>
      <dgm:spPr/>
    </dgm:pt>
    <dgm:pt modelId="{AE14A500-1B6F-41AF-B412-B7FB6241926E}" type="pres">
      <dgm:prSet presAssocID="{8D8EC747-9D63-43A7-BBC1-488FD0CC8ADD}" presName="dot2" presStyleLbl="alignNode1" presStyleIdx="1" presStyleCnt="15"/>
      <dgm:spPr/>
    </dgm:pt>
    <dgm:pt modelId="{33DF8F1D-9F04-41E8-811F-A33377F9FBD9}" type="pres">
      <dgm:prSet presAssocID="{8D8EC747-9D63-43A7-BBC1-488FD0CC8ADD}" presName="dot3" presStyleLbl="alignNode1" presStyleIdx="2" presStyleCnt="15"/>
      <dgm:spPr/>
    </dgm:pt>
    <dgm:pt modelId="{8F012B58-4ABA-46C6-AD58-5C3BEAA04F05}" type="pres">
      <dgm:prSet presAssocID="{8D8EC747-9D63-43A7-BBC1-488FD0CC8ADD}" presName="dot4" presStyleLbl="alignNode1" presStyleIdx="3" presStyleCnt="15"/>
      <dgm:spPr/>
    </dgm:pt>
    <dgm:pt modelId="{A4009713-D031-47D2-953F-9382B4CE9EDE}" type="pres">
      <dgm:prSet presAssocID="{8D8EC747-9D63-43A7-BBC1-488FD0CC8ADD}" presName="dot5" presStyleLbl="alignNode1" presStyleIdx="4" presStyleCnt="15"/>
      <dgm:spPr/>
    </dgm:pt>
    <dgm:pt modelId="{7F379D1E-2839-4250-8AA3-6DF649DB2CDB}" type="pres">
      <dgm:prSet presAssocID="{8D8EC747-9D63-43A7-BBC1-488FD0CC8ADD}" presName="dot6" presStyleLbl="alignNode1" presStyleIdx="5" presStyleCnt="15"/>
      <dgm:spPr/>
    </dgm:pt>
    <dgm:pt modelId="{97BE9917-F914-4E0C-9BAF-F2CBD8E2F588}" type="pres">
      <dgm:prSet presAssocID="{8D8EC747-9D63-43A7-BBC1-488FD0CC8ADD}" presName="dot7" presStyleLbl="alignNode1" presStyleIdx="6" presStyleCnt="15"/>
      <dgm:spPr/>
    </dgm:pt>
    <dgm:pt modelId="{9C819FB1-5BE8-4401-A6CD-7C508A96EA66}" type="pres">
      <dgm:prSet presAssocID="{8D8EC747-9D63-43A7-BBC1-488FD0CC8ADD}" presName="dot8" presStyleLbl="alignNode1" presStyleIdx="7" presStyleCnt="15"/>
      <dgm:spPr/>
    </dgm:pt>
    <dgm:pt modelId="{E0A7CCAC-1893-4DC5-87E5-1C4677CD52D1}" type="pres">
      <dgm:prSet presAssocID="{8D8EC747-9D63-43A7-BBC1-488FD0CC8ADD}" presName="dotArrow1" presStyleLbl="alignNode1" presStyleIdx="8" presStyleCnt="15"/>
      <dgm:spPr/>
    </dgm:pt>
    <dgm:pt modelId="{67465F88-C2FD-463F-8488-04BC77FAD7C2}" type="pres">
      <dgm:prSet presAssocID="{8D8EC747-9D63-43A7-BBC1-488FD0CC8ADD}" presName="dotArrow2" presStyleLbl="alignNode1" presStyleIdx="9" presStyleCnt="15"/>
      <dgm:spPr/>
    </dgm:pt>
    <dgm:pt modelId="{A3274004-D1D9-413F-A3F8-D0C1EAC42498}" type="pres">
      <dgm:prSet presAssocID="{8D8EC747-9D63-43A7-BBC1-488FD0CC8ADD}" presName="dotArrow3" presStyleLbl="alignNode1" presStyleIdx="10" presStyleCnt="15"/>
      <dgm:spPr/>
    </dgm:pt>
    <dgm:pt modelId="{19A28134-243F-4BD6-8279-FA911F7DFFF0}" type="pres">
      <dgm:prSet presAssocID="{8D8EC747-9D63-43A7-BBC1-488FD0CC8ADD}" presName="dotArrow4" presStyleLbl="alignNode1" presStyleIdx="11" presStyleCnt="15"/>
      <dgm:spPr/>
    </dgm:pt>
    <dgm:pt modelId="{04E5CC1C-E734-452D-B7BD-17DE8421D774}" type="pres">
      <dgm:prSet presAssocID="{8D8EC747-9D63-43A7-BBC1-488FD0CC8ADD}" presName="dotArrow5" presStyleLbl="alignNode1" presStyleIdx="12" presStyleCnt="15"/>
      <dgm:spPr/>
    </dgm:pt>
    <dgm:pt modelId="{9ECDFCD8-E0A0-45DA-98D1-9E5A4595C418}" type="pres">
      <dgm:prSet presAssocID="{8D8EC747-9D63-43A7-BBC1-488FD0CC8ADD}" presName="dotArrow6" presStyleLbl="alignNode1" presStyleIdx="13" presStyleCnt="15"/>
      <dgm:spPr/>
    </dgm:pt>
    <dgm:pt modelId="{C9DD3448-B19B-4682-BA7F-29AA3EAB10FC}" type="pres">
      <dgm:prSet presAssocID="{8D8EC747-9D63-43A7-BBC1-488FD0CC8ADD}" presName="dotArrow7" presStyleLbl="alignNode1" presStyleIdx="14" presStyleCnt="15"/>
      <dgm:spPr/>
    </dgm:pt>
    <dgm:pt modelId="{F268F078-53DF-4D79-8EF7-85E51D4A4D4B}" type="pres">
      <dgm:prSet presAssocID="{E62EDECD-EE7F-48F7-983E-EF00AC55E4C1}" presName="parTx1" presStyleLbl="node1" presStyleIdx="0" presStyleCnt="5"/>
      <dgm:spPr/>
      <dgm:t>
        <a:bodyPr/>
        <a:lstStyle/>
        <a:p>
          <a:endParaRPr lang="es-MX"/>
        </a:p>
      </dgm:t>
    </dgm:pt>
    <dgm:pt modelId="{40A00CE0-5CA2-4A50-AF73-9FBD178BF500}" type="pres">
      <dgm:prSet presAssocID="{2981CBDB-395E-41DB-A327-B38BAA127BF9}" presName="picture1" presStyleCnt="0"/>
      <dgm:spPr/>
    </dgm:pt>
    <dgm:pt modelId="{C6BA9787-3AEC-4DE9-B4F5-04BDBAB39AD1}" type="pres">
      <dgm:prSet presAssocID="{2981CBDB-395E-41DB-A327-B38BAA127BF9}" presName="imageRepeatNode" presStyleLbl="fgImgPlace1" presStyleIdx="0" presStyleCnt="5"/>
      <dgm:spPr/>
      <dgm:t>
        <a:bodyPr/>
        <a:lstStyle/>
        <a:p>
          <a:endParaRPr lang="es-MX"/>
        </a:p>
      </dgm:t>
    </dgm:pt>
    <dgm:pt modelId="{CD74FC13-A1C6-4264-A6E3-B5EB9339D3FC}" type="pres">
      <dgm:prSet presAssocID="{85EEDE43-FA14-4801-BFE8-8BBB8738D9F9}" presName="parTx2" presStyleLbl="node1" presStyleIdx="1" presStyleCnt="5"/>
      <dgm:spPr/>
      <dgm:t>
        <a:bodyPr/>
        <a:lstStyle/>
        <a:p>
          <a:endParaRPr lang="es-MX"/>
        </a:p>
      </dgm:t>
    </dgm:pt>
    <dgm:pt modelId="{42EB7D0F-284D-434F-81D6-5064CB76E145}" type="pres">
      <dgm:prSet presAssocID="{BD731126-2FEC-45DE-8F7E-ECCF7EE1FE99}" presName="picture2" presStyleCnt="0"/>
      <dgm:spPr/>
    </dgm:pt>
    <dgm:pt modelId="{B0DC1D5E-1CA0-4B7D-926B-EF6AE64F169E}" type="pres">
      <dgm:prSet presAssocID="{BD731126-2FEC-45DE-8F7E-ECCF7EE1FE99}" presName="imageRepeatNode" presStyleLbl="fgImgPlace1" presStyleIdx="1" presStyleCnt="5"/>
      <dgm:spPr/>
      <dgm:t>
        <a:bodyPr/>
        <a:lstStyle/>
        <a:p>
          <a:endParaRPr lang="es-MX"/>
        </a:p>
      </dgm:t>
    </dgm:pt>
    <dgm:pt modelId="{E91E9678-99E3-4CA7-B20C-0671E81FEDEA}" type="pres">
      <dgm:prSet presAssocID="{29EE4397-9041-404E-A18F-9CC753AE8FA1}" presName="parTx3" presStyleLbl="node1" presStyleIdx="2" presStyleCnt="5"/>
      <dgm:spPr/>
      <dgm:t>
        <a:bodyPr/>
        <a:lstStyle/>
        <a:p>
          <a:endParaRPr lang="es-MX"/>
        </a:p>
      </dgm:t>
    </dgm:pt>
    <dgm:pt modelId="{301B39F4-3306-4A93-BB21-8FEA9ADB4D95}" type="pres">
      <dgm:prSet presAssocID="{FE6872F3-E2C4-4EE4-8CDB-96D0E2DC75DA}" presName="picture3" presStyleCnt="0"/>
      <dgm:spPr/>
    </dgm:pt>
    <dgm:pt modelId="{40A36953-16DC-4129-927B-7E9979C0A935}" type="pres">
      <dgm:prSet presAssocID="{FE6872F3-E2C4-4EE4-8CDB-96D0E2DC75DA}" presName="imageRepeatNode" presStyleLbl="fgImgPlace1" presStyleIdx="2" presStyleCnt="5"/>
      <dgm:spPr/>
      <dgm:t>
        <a:bodyPr/>
        <a:lstStyle/>
        <a:p>
          <a:endParaRPr lang="es-MX"/>
        </a:p>
      </dgm:t>
    </dgm:pt>
    <dgm:pt modelId="{8FCE6CB1-7CAE-4213-9F2A-83FEAA01BA3A}" type="pres">
      <dgm:prSet presAssocID="{F55D9E0F-A502-446D-9C3C-04B420A30424}" presName="parTx4" presStyleLbl="node1" presStyleIdx="3" presStyleCnt="5"/>
      <dgm:spPr/>
      <dgm:t>
        <a:bodyPr/>
        <a:lstStyle/>
        <a:p>
          <a:endParaRPr lang="es-MX"/>
        </a:p>
      </dgm:t>
    </dgm:pt>
    <dgm:pt modelId="{2B72A430-86B8-4DCD-8195-DB4309ABE21C}" type="pres">
      <dgm:prSet presAssocID="{ECF3D168-0098-4A62-9533-D616847C9862}" presName="picture4" presStyleCnt="0"/>
      <dgm:spPr/>
    </dgm:pt>
    <dgm:pt modelId="{0B62E36B-4D16-42AC-9CF4-A7E8690CA4B9}" type="pres">
      <dgm:prSet presAssocID="{ECF3D168-0098-4A62-9533-D616847C9862}" presName="imageRepeatNode" presStyleLbl="fgImgPlace1" presStyleIdx="3" presStyleCnt="5"/>
      <dgm:spPr/>
      <dgm:t>
        <a:bodyPr/>
        <a:lstStyle/>
        <a:p>
          <a:endParaRPr lang="es-MX"/>
        </a:p>
      </dgm:t>
    </dgm:pt>
    <dgm:pt modelId="{7CDB07D1-AAF2-42F1-B4CB-B2A535A077BF}" type="pres">
      <dgm:prSet presAssocID="{BC77B20D-4813-4513-8102-F8838BD5ECE9}" presName="parTx5" presStyleLbl="node1" presStyleIdx="4" presStyleCnt="5"/>
      <dgm:spPr/>
      <dgm:t>
        <a:bodyPr/>
        <a:lstStyle/>
        <a:p>
          <a:endParaRPr lang="es-MX"/>
        </a:p>
      </dgm:t>
    </dgm:pt>
    <dgm:pt modelId="{B0AD8CEA-6B27-4171-A7B2-58DDE50FFD69}" type="pres">
      <dgm:prSet presAssocID="{F614CAFB-3F0D-4238-B195-7CC48D83E780}" presName="picture5" presStyleCnt="0"/>
      <dgm:spPr/>
    </dgm:pt>
    <dgm:pt modelId="{2CA1ADAB-A631-43F8-96A4-9B9F50649DE0}" type="pres">
      <dgm:prSet presAssocID="{F614CAFB-3F0D-4238-B195-7CC48D83E780}" presName="imageRepeatNode" presStyleLbl="fgImgPlace1" presStyleIdx="4" presStyleCnt="5"/>
      <dgm:spPr/>
      <dgm:t>
        <a:bodyPr/>
        <a:lstStyle/>
        <a:p>
          <a:endParaRPr lang="es-MX"/>
        </a:p>
      </dgm:t>
    </dgm:pt>
  </dgm:ptLst>
  <dgm:cxnLst>
    <dgm:cxn modelId="{C9591255-55AE-4990-99CA-B5932A664170}" type="presOf" srcId="{BD731126-2FEC-45DE-8F7E-ECCF7EE1FE99}" destId="{B0DC1D5E-1CA0-4B7D-926B-EF6AE64F169E}" srcOrd="0" destOrd="0" presId="urn:microsoft.com/office/officeart/2008/layout/AscendingPictureAccentProcess"/>
    <dgm:cxn modelId="{32EC76A9-15CB-43B8-AD9D-F069A0A28E64}" type="presOf" srcId="{F614CAFB-3F0D-4238-B195-7CC48D83E780}" destId="{2CA1ADAB-A631-43F8-96A4-9B9F50649DE0}" srcOrd="0" destOrd="0" presId="urn:microsoft.com/office/officeart/2008/layout/AscendingPictureAccentProcess"/>
    <dgm:cxn modelId="{0FDD0F59-F511-4162-B4EC-40E2030AE6D2}" srcId="{8D8EC747-9D63-43A7-BBC1-488FD0CC8ADD}" destId="{F55D9E0F-A502-446D-9C3C-04B420A30424}" srcOrd="3" destOrd="0" parTransId="{5F800AD3-B6B7-4CBE-968E-3507614FF0BC}" sibTransId="{ECF3D168-0098-4A62-9533-D616847C9862}"/>
    <dgm:cxn modelId="{04876FF0-AD16-4EED-8039-A6699F8D1D42}" srcId="{8D8EC747-9D63-43A7-BBC1-488FD0CC8ADD}" destId="{29EE4397-9041-404E-A18F-9CC753AE8FA1}" srcOrd="2" destOrd="0" parTransId="{DA3F5425-3C19-4682-A3F4-FD74DBB2EC59}" sibTransId="{FE6872F3-E2C4-4EE4-8CDB-96D0E2DC75DA}"/>
    <dgm:cxn modelId="{9FF3988F-1D28-472A-A98A-6D16D7F59B9B}" srcId="{8D8EC747-9D63-43A7-BBC1-488FD0CC8ADD}" destId="{E62EDECD-EE7F-48F7-983E-EF00AC55E4C1}" srcOrd="0" destOrd="0" parTransId="{E52E9A61-40E2-48CD-A8CF-F75E0C947F25}" sibTransId="{2981CBDB-395E-41DB-A327-B38BAA127BF9}"/>
    <dgm:cxn modelId="{ECCD78F8-0A9D-4D23-87AB-6065CC1ACC72}" type="presOf" srcId="{F55D9E0F-A502-446D-9C3C-04B420A30424}" destId="{8FCE6CB1-7CAE-4213-9F2A-83FEAA01BA3A}" srcOrd="0" destOrd="0" presId="urn:microsoft.com/office/officeart/2008/layout/AscendingPictureAccentProcess"/>
    <dgm:cxn modelId="{2B3A4E9A-BCB0-4C81-BBB6-864C4EA23BE2}" type="presOf" srcId="{BC77B20D-4813-4513-8102-F8838BD5ECE9}" destId="{7CDB07D1-AAF2-42F1-B4CB-B2A535A077BF}" srcOrd="0" destOrd="0" presId="urn:microsoft.com/office/officeart/2008/layout/AscendingPictureAccentProcess"/>
    <dgm:cxn modelId="{5B8B8B55-ED6F-440D-A7E5-791C9339D7CB}" type="presOf" srcId="{85EEDE43-FA14-4801-BFE8-8BBB8738D9F9}" destId="{CD74FC13-A1C6-4264-A6E3-B5EB9339D3FC}" srcOrd="0" destOrd="0" presId="urn:microsoft.com/office/officeart/2008/layout/AscendingPictureAccentProcess"/>
    <dgm:cxn modelId="{0F9EF405-13E4-477C-B39D-D58B5E57D3BC}" type="presOf" srcId="{E62EDECD-EE7F-48F7-983E-EF00AC55E4C1}" destId="{F268F078-53DF-4D79-8EF7-85E51D4A4D4B}" srcOrd="0" destOrd="0" presId="urn:microsoft.com/office/officeart/2008/layout/AscendingPictureAccentProcess"/>
    <dgm:cxn modelId="{FE5DF852-95EC-4765-A76A-03E0900FA3B0}" srcId="{8D8EC747-9D63-43A7-BBC1-488FD0CC8ADD}" destId="{85EEDE43-FA14-4801-BFE8-8BBB8738D9F9}" srcOrd="1" destOrd="0" parTransId="{78F97F16-3B46-4EC4-BCFF-CCFF445780F2}" sibTransId="{BD731126-2FEC-45DE-8F7E-ECCF7EE1FE99}"/>
    <dgm:cxn modelId="{9974EF43-AFF0-492C-822F-6FA5F7DD76F3}" type="presOf" srcId="{29EE4397-9041-404E-A18F-9CC753AE8FA1}" destId="{E91E9678-99E3-4CA7-B20C-0671E81FEDEA}" srcOrd="0" destOrd="0" presId="urn:microsoft.com/office/officeart/2008/layout/AscendingPictureAccentProcess"/>
    <dgm:cxn modelId="{54293504-4CC5-495F-A031-38713F228B55}" type="presOf" srcId="{ECF3D168-0098-4A62-9533-D616847C9862}" destId="{0B62E36B-4D16-42AC-9CF4-A7E8690CA4B9}" srcOrd="0" destOrd="0" presId="urn:microsoft.com/office/officeart/2008/layout/AscendingPictureAccentProcess"/>
    <dgm:cxn modelId="{8D1BF5D4-4137-49D2-9912-E25FE541E76E}" type="presOf" srcId="{2981CBDB-395E-41DB-A327-B38BAA127BF9}" destId="{C6BA9787-3AEC-4DE9-B4F5-04BDBAB39AD1}" srcOrd="0" destOrd="0" presId="urn:microsoft.com/office/officeart/2008/layout/AscendingPictureAccentProcess"/>
    <dgm:cxn modelId="{5BDD5AC1-B9E0-4BB8-BEE1-093658AE799C}" srcId="{8D8EC747-9D63-43A7-BBC1-488FD0CC8ADD}" destId="{BC77B20D-4813-4513-8102-F8838BD5ECE9}" srcOrd="4" destOrd="0" parTransId="{5033D6BB-5B75-47CD-AB5A-0DC8AEAFAF21}" sibTransId="{F614CAFB-3F0D-4238-B195-7CC48D83E780}"/>
    <dgm:cxn modelId="{AD7A19FF-D3BC-4DA9-8E13-5065DEB37600}" type="presOf" srcId="{8D8EC747-9D63-43A7-BBC1-488FD0CC8ADD}" destId="{1BDF500D-F2F7-492D-8BAD-970210D29674}" srcOrd="0" destOrd="0" presId="urn:microsoft.com/office/officeart/2008/layout/AscendingPictureAccentProcess"/>
    <dgm:cxn modelId="{DED9A826-C8AD-4520-9622-C925BD65E78E}" type="presOf" srcId="{FE6872F3-E2C4-4EE4-8CDB-96D0E2DC75DA}" destId="{40A36953-16DC-4129-927B-7E9979C0A935}" srcOrd="0" destOrd="0" presId="urn:microsoft.com/office/officeart/2008/layout/AscendingPictureAccentProcess"/>
    <dgm:cxn modelId="{6FC985EF-8228-41F0-8D87-22ECC5F6F0E6}" type="presParOf" srcId="{1BDF500D-F2F7-492D-8BAD-970210D29674}" destId="{6EE58096-D563-4B75-AC1D-CC055949B90E}" srcOrd="0" destOrd="0" presId="urn:microsoft.com/office/officeart/2008/layout/AscendingPictureAccentProcess"/>
    <dgm:cxn modelId="{FF37A894-416D-4F93-ABA4-DBD3F23027FC}" type="presParOf" srcId="{1BDF500D-F2F7-492D-8BAD-970210D29674}" destId="{AE14A500-1B6F-41AF-B412-B7FB6241926E}" srcOrd="1" destOrd="0" presId="urn:microsoft.com/office/officeart/2008/layout/AscendingPictureAccentProcess"/>
    <dgm:cxn modelId="{D052B00A-2939-422B-B5F1-8A5DA932F7A1}" type="presParOf" srcId="{1BDF500D-F2F7-492D-8BAD-970210D29674}" destId="{33DF8F1D-9F04-41E8-811F-A33377F9FBD9}" srcOrd="2" destOrd="0" presId="urn:microsoft.com/office/officeart/2008/layout/AscendingPictureAccentProcess"/>
    <dgm:cxn modelId="{EA4980FC-BFDE-4C95-B826-D818CDCBD68E}" type="presParOf" srcId="{1BDF500D-F2F7-492D-8BAD-970210D29674}" destId="{8F012B58-4ABA-46C6-AD58-5C3BEAA04F05}" srcOrd="3" destOrd="0" presId="urn:microsoft.com/office/officeart/2008/layout/AscendingPictureAccentProcess"/>
    <dgm:cxn modelId="{4150E3FC-7099-4DB1-964B-8087C7D76299}" type="presParOf" srcId="{1BDF500D-F2F7-492D-8BAD-970210D29674}" destId="{A4009713-D031-47D2-953F-9382B4CE9EDE}" srcOrd="4" destOrd="0" presId="urn:microsoft.com/office/officeart/2008/layout/AscendingPictureAccentProcess"/>
    <dgm:cxn modelId="{5083C21C-1698-457A-A3D4-8C9FE91A702C}" type="presParOf" srcId="{1BDF500D-F2F7-492D-8BAD-970210D29674}" destId="{7F379D1E-2839-4250-8AA3-6DF649DB2CDB}" srcOrd="5" destOrd="0" presId="urn:microsoft.com/office/officeart/2008/layout/AscendingPictureAccentProcess"/>
    <dgm:cxn modelId="{661B8FDC-F513-4C35-82F6-0B1D2B33867D}" type="presParOf" srcId="{1BDF500D-F2F7-492D-8BAD-970210D29674}" destId="{97BE9917-F914-4E0C-9BAF-F2CBD8E2F588}" srcOrd="6" destOrd="0" presId="urn:microsoft.com/office/officeart/2008/layout/AscendingPictureAccentProcess"/>
    <dgm:cxn modelId="{9CD90774-71DB-49BA-AE39-9DE91DADC0AC}" type="presParOf" srcId="{1BDF500D-F2F7-492D-8BAD-970210D29674}" destId="{9C819FB1-5BE8-4401-A6CD-7C508A96EA66}" srcOrd="7" destOrd="0" presId="urn:microsoft.com/office/officeart/2008/layout/AscendingPictureAccentProcess"/>
    <dgm:cxn modelId="{F33CC95A-ED3A-48A5-AE4C-024DC1652F2D}" type="presParOf" srcId="{1BDF500D-F2F7-492D-8BAD-970210D29674}" destId="{E0A7CCAC-1893-4DC5-87E5-1C4677CD52D1}" srcOrd="8" destOrd="0" presId="urn:microsoft.com/office/officeart/2008/layout/AscendingPictureAccentProcess"/>
    <dgm:cxn modelId="{034303E1-7EDD-48CB-8024-7EB9FB11C544}" type="presParOf" srcId="{1BDF500D-F2F7-492D-8BAD-970210D29674}" destId="{67465F88-C2FD-463F-8488-04BC77FAD7C2}" srcOrd="9" destOrd="0" presId="urn:microsoft.com/office/officeart/2008/layout/AscendingPictureAccentProcess"/>
    <dgm:cxn modelId="{543DCC32-C4F6-476F-9D2C-DF495FA526CD}" type="presParOf" srcId="{1BDF500D-F2F7-492D-8BAD-970210D29674}" destId="{A3274004-D1D9-413F-A3F8-D0C1EAC42498}" srcOrd="10" destOrd="0" presId="urn:microsoft.com/office/officeart/2008/layout/AscendingPictureAccentProcess"/>
    <dgm:cxn modelId="{CB22E1BA-382A-4B5E-8DE8-15AEEB2392A3}" type="presParOf" srcId="{1BDF500D-F2F7-492D-8BAD-970210D29674}" destId="{19A28134-243F-4BD6-8279-FA911F7DFFF0}" srcOrd="11" destOrd="0" presId="urn:microsoft.com/office/officeart/2008/layout/AscendingPictureAccentProcess"/>
    <dgm:cxn modelId="{25BF763C-2A5A-42B1-B533-EC71387A47C5}" type="presParOf" srcId="{1BDF500D-F2F7-492D-8BAD-970210D29674}" destId="{04E5CC1C-E734-452D-B7BD-17DE8421D774}" srcOrd="12" destOrd="0" presId="urn:microsoft.com/office/officeart/2008/layout/AscendingPictureAccentProcess"/>
    <dgm:cxn modelId="{A93AF3EF-781D-4CE8-A8BF-54401D851617}" type="presParOf" srcId="{1BDF500D-F2F7-492D-8BAD-970210D29674}" destId="{9ECDFCD8-E0A0-45DA-98D1-9E5A4595C418}" srcOrd="13" destOrd="0" presId="urn:microsoft.com/office/officeart/2008/layout/AscendingPictureAccentProcess"/>
    <dgm:cxn modelId="{2BAF6ECB-0F96-42C2-8742-FDCE10CECB4A}" type="presParOf" srcId="{1BDF500D-F2F7-492D-8BAD-970210D29674}" destId="{C9DD3448-B19B-4682-BA7F-29AA3EAB10FC}" srcOrd="14" destOrd="0" presId="urn:microsoft.com/office/officeart/2008/layout/AscendingPictureAccentProcess"/>
    <dgm:cxn modelId="{024715FF-E318-4CE6-94A7-F14B63930231}" type="presParOf" srcId="{1BDF500D-F2F7-492D-8BAD-970210D29674}" destId="{F268F078-53DF-4D79-8EF7-85E51D4A4D4B}" srcOrd="15" destOrd="0" presId="urn:microsoft.com/office/officeart/2008/layout/AscendingPictureAccentProcess"/>
    <dgm:cxn modelId="{A2C9AC40-D44E-4B0A-ADAA-70B5ED745C59}" type="presParOf" srcId="{1BDF500D-F2F7-492D-8BAD-970210D29674}" destId="{40A00CE0-5CA2-4A50-AF73-9FBD178BF500}" srcOrd="16" destOrd="0" presId="urn:microsoft.com/office/officeart/2008/layout/AscendingPictureAccentProcess"/>
    <dgm:cxn modelId="{4FD8E25B-C263-494D-B031-0148334FF44B}" type="presParOf" srcId="{40A00CE0-5CA2-4A50-AF73-9FBD178BF500}" destId="{C6BA9787-3AEC-4DE9-B4F5-04BDBAB39AD1}" srcOrd="0" destOrd="0" presId="urn:microsoft.com/office/officeart/2008/layout/AscendingPictureAccentProcess"/>
    <dgm:cxn modelId="{D94F64DD-BEAB-41F2-8B8A-16FCB0EF233B}" type="presParOf" srcId="{1BDF500D-F2F7-492D-8BAD-970210D29674}" destId="{CD74FC13-A1C6-4264-A6E3-B5EB9339D3FC}" srcOrd="17" destOrd="0" presId="urn:microsoft.com/office/officeart/2008/layout/AscendingPictureAccentProcess"/>
    <dgm:cxn modelId="{DCEBFEDE-FCC2-436A-ADD4-8FF52AFEB5BE}" type="presParOf" srcId="{1BDF500D-F2F7-492D-8BAD-970210D29674}" destId="{42EB7D0F-284D-434F-81D6-5064CB76E145}" srcOrd="18" destOrd="0" presId="urn:microsoft.com/office/officeart/2008/layout/AscendingPictureAccentProcess"/>
    <dgm:cxn modelId="{B423F4E5-692B-4160-9785-1AFE4AD15F11}" type="presParOf" srcId="{42EB7D0F-284D-434F-81D6-5064CB76E145}" destId="{B0DC1D5E-1CA0-4B7D-926B-EF6AE64F169E}" srcOrd="0" destOrd="0" presId="urn:microsoft.com/office/officeart/2008/layout/AscendingPictureAccentProcess"/>
    <dgm:cxn modelId="{4B60B3F3-0EC9-4C0F-A0B0-C1654A4E0043}" type="presParOf" srcId="{1BDF500D-F2F7-492D-8BAD-970210D29674}" destId="{E91E9678-99E3-4CA7-B20C-0671E81FEDEA}" srcOrd="19" destOrd="0" presId="urn:microsoft.com/office/officeart/2008/layout/AscendingPictureAccentProcess"/>
    <dgm:cxn modelId="{96270FDA-B2DC-4499-8C7E-66C9851904A1}" type="presParOf" srcId="{1BDF500D-F2F7-492D-8BAD-970210D29674}" destId="{301B39F4-3306-4A93-BB21-8FEA9ADB4D95}" srcOrd="20" destOrd="0" presId="urn:microsoft.com/office/officeart/2008/layout/AscendingPictureAccentProcess"/>
    <dgm:cxn modelId="{C1804080-80BF-4CC7-A1B9-9D578D85F847}" type="presParOf" srcId="{301B39F4-3306-4A93-BB21-8FEA9ADB4D95}" destId="{40A36953-16DC-4129-927B-7E9979C0A935}" srcOrd="0" destOrd="0" presId="urn:microsoft.com/office/officeart/2008/layout/AscendingPictureAccentProcess"/>
    <dgm:cxn modelId="{9EB661C9-F8B4-492A-BB40-06E40583AE39}" type="presParOf" srcId="{1BDF500D-F2F7-492D-8BAD-970210D29674}" destId="{8FCE6CB1-7CAE-4213-9F2A-83FEAA01BA3A}" srcOrd="21" destOrd="0" presId="urn:microsoft.com/office/officeart/2008/layout/AscendingPictureAccentProcess"/>
    <dgm:cxn modelId="{CDC1B3CC-BBB5-4838-9687-405CCE63FFC4}" type="presParOf" srcId="{1BDF500D-F2F7-492D-8BAD-970210D29674}" destId="{2B72A430-86B8-4DCD-8195-DB4309ABE21C}" srcOrd="22" destOrd="0" presId="urn:microsoft.com/office/officeart/2008/layout/AscendingPictureAccentProcess"/>
    <dgm:cxn modelId="{C316D0D4-678E-4855-9574-844324417F7E}" type="presParOf" srcId="{2B72A430-86B8-4DCD-8195-DB4309ABE21C}" destId="{0B62E36B-4D16-42AC-9CF4-A7E8690CA4B9}" srcOrd="0" destOrd="0" presId="urn:microsoft.com/office/officeart/2008/layout/AscendingPictureAccentProcess"/>
    <dgm:cxn modelId="{6F544971-9E8E-4BA8-9AF4-D064403890AE}" type="presParOf" srcId="{1BDF500D-F2F7-492D-8BAD-970210D29674}" destId="{7CDB07D1-AAF2-42F1-B4CB-B2A535A077BF}" srcOrd="23" destOrd="0" presId="urn:microsoft.com/office/officeart/2008/layout/AscendingPictureAccentProcess"/>
    <dgm:cxn modelId="{05A16CEE-09BE-4BD7-8FB8-C4413A01E1F3}" type="presParOf" srcId="{1BDF500D-F2F7-492D-8BAD-970210D29674}" destId="{B0AD8CEA-6B27-4171-A7B2-58DDE50FFD69}" srcOrd="24" destOrd="0" presId="urn:microsoft.com/office/officeart/2008/layout/AscendingPictureAccentProcess"/>
    <dgm:cxn modelId="{6854C934-DC90-4F8B-99CD-252E9DB966E0}" type="presParOf" srcId="{B0AD8CEA-6B27-4171-A7B2-58DDE50FFD69}" destId="{2CA1ADAB-A631-43F8-96A4-9B9F50649DE0}"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6D9F7-0E97-416D-8BCD-0475B6CDF24A}">
      <dsp:nvSpPr>
        <dsp:cNvPr id="0" name=""/>
        <dsp:cNvSpPr/>
      </dsp:nvSpPr>
      <dsp:spPr>
        <a:xfrm>
          <a:off x="2344101" y="0"/>
          <a:ext cx="2497535" cy="2497915"/>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05B45F4-C0B1-42EA-A7AF-573B3D0D1B30}">
      <dsp:nvSpPr>
        <dsp:cNvPr id="0" name=""/>
        <dsp:cNvSpPr/>
      </dsp:nvSpPr>
      <dsp:spPr>
        <a:xfrm>
          <a:off x="2896138" y="901823"/>
          <a:ext cx="1387832" cy="6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Tiempos de traslado </a:t>
          </a:r>
          <a:endParaRPr lang="es-MX" sz="1900" kern="1200" dirty="0"/>
        </a:p>
      </dsp:txBody>
      <dsp:txXfrm>
        <a:off x="2896138" y="901823"/>
        <a:ext cx="1387832" cy="693750"/>
      </dsp:txXfrm>
    </dsp:sp>
    <dsp:sp modelId="{73C058F4-E6B0-42EB-B821-A641B430AE2F}">
      <dsp:nvSpPr>
        <dsp:cNvPr id="0" name=""/>
        <dsp:cNvSpPr/>
      </dsp:nvSpPr>
      <dsp:spPr>
        <a:xfrm>
          <a:off x="1650419" y="1435237"/>
          <a:ext cx="2497535" cy="2497915"/>
        </a:xfrm>
        <a:prstGeom prst="leftCircularArrow">
          <a:avLst>
            <a:gd name="adj1" fmla="val 10980"/>
            <a:gd name="adj2" fmla="val 1142322"/>
            <a:gd name="adj3" fmla="val 6300000"/>
            <a:gd name="adj4" fmla="val 18900000"/>
            <a:gd name="adj5" fmla="val 12500"/>
          </a:avLst>
        </a:prstGeom>
        <a:solidFill>
          <a:schemeClr val="accent5">
            <a:hueOff val="-3676672"/>
            <a:satOff val="-5114"/>
            <a:lumOff val="-196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6C55500-A593-4886-8D91-3EAE5984C07D}">
      <dsp:nvSpPr>
        <dsp:cNvPr id="0" name=""/>
        <dsp:cNvSpPr/>
      </dsp:nvSpPr>
      <dsp:spPr>
        <a:xfrm>
          <a:off x="2205271" y="2345363"/>
          <a:ext cx="1387832" cy="6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Distancias </a:t>
          </a:r>
          <a:endParaRPr lang="es-MX" sz="1900" kern="1200" dirty="0"/>
        </a:p>
      </dsp:txBody>
      <dsp:txXfrm>
        <a:off x="2205271" y="2345363"/>
        <a:ext cx="1387832" cy="693750"/>
      </dsp:txXfrm>
    </dsp:sp>
    <dsp:sp modelId="{8C4CE27B-E6AC-43C0-803D-01BBD66401D0}">
      <dsp:nvSpPr>
        <dsp:cNvPr id="0" name=""/>
        <dsp:cNvSpPr/>
      </dsp:nvSpPr>
      <dsp:spPr>
        <a:xfrm>
          <a:off x="2521860" y="3042226"/>
          <a:ext cx="2145770" cy="2146630"/>
        </a:xfrm>
        <a:prstGeom prst="blockArc">
          <a:avLst>
            <a:gd name="adj1" fmla="val 13500000"/>
            <a:gd name="adj2" fmla="val 10800000"/>
            <a:gd name="adj3" fmla="val 12740"/>
          </a:avLst>
        </a:prstGeom>
        <a:solidFill>
          <a:schemeClr val="accent5">
            <a:hueOff val="-7353344"/>
            <a:satOff val="-10228"/>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25A1004-B04C-4ACF-9165-480F0B681229}">
      <dsp:nvSpPr>
        <dsp:cNvPr id="0" name=""/>
        <dsp:cNvSpPr/>
      </dsp:nvSpPr>
      <dsp:spPr>
        <a:xfrm>
          <a:off x="2899422" y="3790978"/>
          <a:ext cx="1387832" cy="6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Capacidad de las unidades </a:t>
          </a:r>
          <a:endParaRPr lang="es-MX" sz="1900" kern="1200" dirty="0"/>
        </a:p>
      </dsp:txBody>
      <dsp:txXfrm>
        <a:off x="2899422" y="3790978"/>
        <a:ext cx="1387832" cy="693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F9176-563A-4DDA-A075-2A2276103C34}">
      <dsp:nvSpPr>
        <dsp:cNvPr id="0" name=""/>
        <dsp:cNvSpPr/>
      </dsp:nvSpPr>
      <dsp:spPr>
        <a:xfrm>
          <a:off x="0" y="0"/>
          <a:ext cx="6749964" cy="40925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MX" sz="1700" b="1" kern="1200" dirty="0" smtClean="0"/>
            <a:t>Implementación de actividades</a:t>
          </a:r>
          <a:endParaRPr lang="es-MX" sz="1700" b="1" kern="1200" dirty="0"/>
        </a:p>
      </dsp:txBody>
      <dsp:txXfrm>
        <a:off x="11987" y="11987"/>
        <a:ext cx="6260462" cy="385281"/>
      </dsp:txXfrm>
    </dsp:sp>
    <dsp:sp modelId="{252F99E7-E050-4637-8F82-5A1AA9CA2BA5}">
      <dsp:nvSpPr>
        <dsp:cNvPr id="0" name=""/>
        <dsp:cNvSpPr/>
      </dsp:nvSpPr>
      <dsp:spPr>
        <a:xfrm>
          <a:off x="504055" y="466096"/>
          <a:ext cx="6749964" cy="409255"/>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MX" sz="1700" b="1" kern="1200" dirty="0" smtClean="0"/>
            <a:t>Marco regulatorio</a:t>
          </a:r>
          <a:endParaRPr lang="es-MX" sz="1700" b="1" kern="1200" dirty="0"/>
        </a:p>
      </dsp:txBody>
      <dsp:txXfrm>
        <a:off x="516042" y="478083"/>
        <a:ext cx="5955918" cy="385281"/>
      </dsp:txXfrm>
    </dsp:sp>
    <dsp:sp modelId="{A8D7A9E3-5B74-42A9-8038-B59300462140}">
      <dsp:nvSpPr>
        <dsp:cNvPr id="0" name=""/>
        <dsp:cNvSpPr/>
      </dsp:nvSpPr>
      <dsp:spPr>
        <a:xfrm>
          <a:off x="1008111" y="932193"/>
          <a:ext cx="6749964" cy="409255"/>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MX" sz="1700" b="1" kern="1200" dirty="0" smtClean="0"/>
            <a:t>Asignación de fondos</a:t>
          </a:r>
          <a:endParaRPr lang="es-MX" sz="1700" b="1" kern="1200" dirty="0"/>
        </a:p>
      </dsp:txBody>
      <dsp:txXfrm>
        <a:off x="1020098" y="944180"/>
        <a:ext cx="5955918" cy="385281"/>
      </dsp:txXfrm>
    </dsp:sp>
    <dsp:sp modelId="{1674F4B1-8188-405A-91D0-A1EBD3EE1F7C}">
      <dsp:nvSpPr>
        <dsp:cNvPr id="0" name=""/>
        <dsp:cNvSpPr/>
      </dsp:nvSpPr>
      <dsp:spPr>
        <a:xfrm>
          <a:off x="1512167" y="1398290"/>
          <a:ext cx="6749964" cy="409255"/>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MX" sz="1700" b="1" kern="1200" smtClean="0"/>
            <a:t>Responsabilidad asignada</a:t>
          </a:r>
          <a:endParaRPr lang="es-MX" sz="1700" b="1" kern="1200" dirty="0"/>
        </a:p>
      </dsp:txBody>
      <dsp:txXfrm>
        <a:off x="1524154" y="1410277"/>
        <a:ext cx="5955918" cy="385281"/>
      </dsp:txXfrm>
    </dsp:sp>
    <dsp:sp modelId="{4FCF3F9D-48CC-44FD-942B-0BBC91E7627D}">
      <dsp:nvSpPr>
        <dsp:cNvPr id="0" name=""/>
        <dsp:cNvSpPr/>
      </dsp:nvSpPr>
      <dsp:spPr>
        <a:xfrm>
          <a:off x="2016223" y="1864387"/>
          <a:ext cx="6749964" cy="409255"/>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MX" sz="1700" b="1" kern="1200" smtClean="0"/>
            <a:t>Preparación y/o apoyo tecnológico</a:t>
          </a:r>
          <a:endParaRPr lang="es-MX" sz="1700" b="1" kern="1200" dirty="0"/>
        </a:p>
      </dsp:txBody>
      <dsp:txXfrm>
        <a:off x="2028210" y="1876374"/>
        <a:ext cx="5955918" cy="385281"/>
      </dsp:txXfrm>
    </dsp:sp>
    <dsp:sp modelId="{62E959AB-DB49-466F-B611-447321CA1FBA}">
      <dsp:nvSpPr>
        <dsp:cNvPr id="0" name=""/>
        <dsp:cNvSpPr/>
      </dsp:nvSpPr>
      <dsp:spPr>
        <a:xfrm>
          <a:off x="6483948" y="298984"/>
          <a:ext cx="266016" cy="26601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MX" sz="1700" b="1" kern="1200"/>
        </a:p>
      </dsp:txBody>
      <dsp:txXfrm>
        <a:off x="6543802" y="298984"/>
        <a:ext cx="146308" cy="200177"/>
      </dsp:txXfrm>
    </dsp:sp>
    <dsp:sp modelId="{94F139A9-18A4-4CE1-8F1C-5409FD67265B}">
      <dsp:nvSpPr>
        <dsp:cNvPr id="0" name=""/>
        <dsp:cNvSpPr/>
      </dsp:nvSpPr>
      <dsp:spPr>
        <a:xfrm>
          <a:off x="6988004" y="765080"/>
          <a:ext cx="266016" cy="266016"/>
        </a:xfrm>
        <a:prstGeom prst="downArrow">
          <a:avLst>
            <a:gd name="adj1" fmla="val 55000"/>
            <a:gd name="adj2" fmla="val 45000"/>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MX" sz="1700" b="1" kern="1200"/>
        </a:p>
      </dsp:txBody>
      <dsp:txXfrm>
        <a:off x="7047858" y="765080"/>
        <a:ext cx="146308" cy="200177"/>
      </dsp:txXfrm>
    </dsp:sp>
    <dsp:sp modelId="{31155A98-AA90-4214-83D3-44969C6C2A03}">
      <dsp:nvSpPr>
        <dsp:cNvPr id="0" name=""/>
        <dsp:cNvSpPr/>
      </dsp:nvSpPr>
      <dsp:spPr>
        <a:xfrm>
          <a:off x="7492060" y="1224356"/>
          <a:ext cx="266016" cy="266016"/>
        </a:xfrm>
        <a:prstGeom prst="downArrow">
          <a:avLst>
            <a:gd name="adj1" fmla="val 55000"/>
            <a:gd name="adj2" fmla="val 45000"/>
          </a:avLst>
        </a:prstGeom>
        <a:solidFill>
          <a:schemeClr val="accent5">
            <a:tint val="40000"/>
            <a:alpha val="90000"/>
            <a:hueOff val="-4927835"/>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MX" sz="1700" b="1" kern="1200"/>
        </a:p>
      </dsp:txBody>
      <dsp:txXfrm>
        <a:off x="7551914" y="1224356"/>
        <a:ext cx="146308" cy="200177"/>
      </dsp:txXfrm>
    </dsp:sp>
    <dsp:sp modelId="{3A1DE2D0-7808-41B2-91B0-CD6A6B877C17}">
      <dsp:nvSpPr>
        <dsp:cNvPr id="0" name=""/>
        <dsp:cNvSpPr/>
      </dsp:nvSpPr>
      <dsp:spPr>
        <a:xfrm>
          <a:off x="7996115" y="1695000"/>
          <a:ext cx="266016" cy="266016"/>
        </a:xfrm>
        <a:prstGeom prst="downArrow">
          <a:avLst>
            <a:gd name="adj1" fmla="val 55000"/>
            <a:gd name="adj2" fmla="val 45000"/>
          </a:avLst>
        </a:prstGeom>
        <a:solidFill>
          <a:schemeClr val="accent5">
            <a:tint val="40000"/>
            <a:alpha val="90000"/>
            <a:hueOff val="-7391752"/>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MX" sz="1700" b="1" kern="1200"/>
        </a:p>
      </dsp:txBody>
      <dsp:txXfrm>
        <a:off x="8055969" y="1695000"/>
        <a:ext cx="146308" cy="200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58096-D563-4B75-AC1D-CC055949B90E}">
      <dsp:nvSpPr>
        <dsp:cNvPr id="0" name=""/>
        <dsp:cNvSpPr/>
      </dsp:nvSpPr>
      <dsp:spPr>
        <a:xfrm>
          <a:off x="2230977" y="4628506"/>
          <a:ext cx="88642" cy="8864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E14A500-1B6F-41AF-B412-B7FB6241926E}">
      <dsp:nvSpPr>
        <dsp:cNvPr id="0" name=""/>
        <dsp:cNvSpPr/>
      </dsp:nvSpPr>
      <dsp:spPr>
        <a:xfrm>
          <a:off x="2034475" y="4708367"/>
          <a:ext cx="88642" cy="8864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3DF8F1D-9F04-41E8-811F-A33377F9FBD9}">
      <dsp:nvSpPr>
        <dsp:cNvPr id="0" name=""/>
        <dsp:cNvSpPr/>
      </dsp:nvSpPr>
      <dsp:spPr>
        <a:xfrm>
          <a:off x="1833634" y="4774385"/>
          <a:ext cx="88642" cy="8864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F012B58-4ABA-46C6-AD58-5C3BEAA04F05}">
      <dsp:nvSpPr>
        <dsp:cNvPr id="0" name=""/>
        <dsp:cNvSpPr/>
      </dsp:nvSpPr>
      <dsp:spPr>
        <a:xfrm>
          <a:off x="1629694" y="4825496"/>
          <a:ext cx="88642" cy="8864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4009713-D031-47D2-953F-9382B4CE9EDE}">
      <dsp:nvSpPr>
        <dsp:cNvPr id="0" name=""/>
        <dsp:cNvSpPr/>
      </dsp:nvSpPr>
      <dsp:spPr>
        <a:xfrm>
          <a:off x="3303367" y="3855454"/>
          <a:ext cx="88642" cy="88642"/>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F379D1E-2839-4250-8AA3-6DF649DB2CDB}">
      <dsp:nvSpPr>
        <dsp:cNvPr id="0" name=""/>
        <dsp:cNvSpPr/>
      </dsp:nvSpPr>
      <dsp:spPr>
        <a:xfrm>
          <a:off x="3147777" y="4013046"/>
          <a:ext cx="88642" cy="8864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7BE9917-F914-4E0C-9BAF-F2CBD8E2F588}">
      <dsp:nvSpPr>
        <dsp:cNvPr id="0" name=""/>
        <dsp:cNvSpPr/>
      </dsp:nvSpPr>
      <dsp:spPr>
        <a:xfrm>
          <a:off x="3947421" y="2897126"/>
          <a:ext cx="88642" cy="8864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C819FB1-5BE8-4401-A6CD-7C508A96EA66}">
      <dsp:nvSpPr>
        <dsp:cNvPr id="0" name=""/>
        <dsp:cNvSpPr/>
      </dsp:nvSpPr>
      <dsp:spPr>
        <a:xfrm>
          <a:off x="4293313" y="1729563"/>
          <a:ext cx="88642" cy="8864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0A7CCAC-1893-4DC5-87E5-1C4677CD52D1}">
      <dsp:nvSpPr>
        <dsp:cNvPr id="0" name=""/>
        <dsp:cNvSpPr/>
      </dsp:nvSpPr>
      <dsp:spPr>
        <a:xfrm>
          <a:off x="4120367" y="348505"/>
          <a:ext cx="88642" cy="8864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7465F88-C2FD-463F-8488-04BC77FAD7C2}">
      <dsp:nvSpPr>
        <dsp:cNvPr id="0" name=""/>
        <dsp:cNvSpPr/>
      </dsp:nvSpPr>
      <dsp:spPr>
        <a:xfrm>
          <a:off x="4249302" y="248945"/>
          <a:ext cx="88642" cy="88642"/>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3274004-D1D9-413F-A3F8-D0C1EAC42498}">
      <dsp:nvSpPr>
        <dsp:cNvPr id="0" name=""/>
        <dsp:cNvSpPr/>
      </dsp:nvSpPr>
      <dsp:spPr>
        <a:xfrm>
          <a:off x="4378236" y="148853"/>
          <a:ext cx="88642" cy="8864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9A28134-243F-4BD6-8279-FA911F7DFFF0}">
      <dsp:nvSpPr>
        <dsp:cNvPr id="0" name=""/>
        <dsp:cNvSpPr/>
      </dsp:nvSpPr>
      <dsp:spPr>
        <a:xfrm>
          <a:off x="4507791" y="248945"/>
          <a:ext cx="88642" cy="8864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4E5CC1C-E734-452D-B7BD-17DE8421D774}">
      <dsp:nvSpPr>
        <dsp:cNvPr id="0" name=""/>
        <dsp:cNvSpPr/>
      </dsp:nvSpPr>
      <dsp:spPr>
        <a:xfrm>
          <a:off x="4636726" y="348505"/>
          <a:ext cx="88642" cy="8864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ECDFCD8-E0A0-45DA-98D1-9E5A4595C418}">
      <dsp:nvSpPr>
        <dsp:cNvPr id="0" name=""/>
        <dsp:cNvSpPr/>
      </dsp:nvSpPr>
      <dsp:spPr>
        <a:xfrm>
          <a:off x="4378236" y="359686"/>
          <a:ext cx="88642" cy="8864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9DD3448-B19B-4682-BA7F-29AA3EAB10FC}">
      <dsp:nvSpPr>
        <dsp:cNvPr id="0" name=""/>
        <dsp:cNvSpPr/>
      </dsp:nvSpPr>
      <dsp:spPr>
        <a:xfrm>
          <a:off x="4378236" y="570518"/>
          <a:ext cx="88642" cy="88642"/>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268F078-53DF-4D79-8EF7-85E51D4A4D4B}">
      <dsp:nvSpPr>
        <dsp:cNvPr id="0" name=""/>
        <dsp:cNvSpPr/>
      </dsp:nvSpPr>
      <dsp:spPr>
        <a:xfrm>
          <a:off x="1137201" y="4995464"/>
          <a:ext cx="1909846" cy="51217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251" tIns="53340" rIns="53340" bIns="53340" numCol="1" spcCol="1270" anchor="ctr" anchorCtr="0">
          <a:noAutofit/>
        </a:bodyPr>
        <a:lstStyle/>
        <a:p>
          <a:pPr lvl="0" algn="l" defTabSz="622300">
            <a:lnSpc>
              <a:spcPct val="90000"/>
            </a:lnSpc>
            <a:spcBef>
              <a:spcPct val="0"/>
            </a:spcBef>
            <a:spcAft>
              <a:spcPct val="35000"/>
            </a:spcAft>
          </a:pPr>
          <a:r>
            <a:rPr lang="es-MX" sz="1400" b="1" kern="1200" dirty="0" smtClean="0"/>
            <a:t>Información</a:t>
          </a:r>
          <a:endParaRPr lang="es-MX" sz="1400" b="1" kern="1200" dirty="0"/>
        </a:p>
      </dsp:txBody>
      <dsp:txXfrm>
        <a:off x="1162203" y="5020466"/>
        <a:ext cx="1859842" cy="462169"/>
      </dsp:txXfrm>
    </dsp:sp>
    <dsp:sp modelId="{C6BA9787-3AEC-4DE9-B4F5-04BDBAB39AD1}">
      <dsp:nvSpPr>
        <dsp:cNvPr id="0" name=""/>
        <dsp:cNvSpPr/>
      </dsp:nvSpPr>
      <dsp:spPr>
        <a:xfrm>
          <a:off x="607514" y="4493673"/>
          <a:ext cx="885806" cy="8853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D74FC13-A1C6-4264-A6E3-B5EB9339D3FC}">
      <dsp:nvSpPr>
        <dsp:cNvPr id="0" name=""/>
        <dsp:cNvSpPr/>
      </dsp:nvSpPr>
      <dsp:spPr>
        <a:xfrm>
          <a:off x="2815212" y="4390120"/>
          <a:ext cx="1909846" cy="51217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251" tIns="53340" rIns="53340" bIns="53340" numCol="1" spcCol="1270" anchor="ctr" anchorCtr="0">
          <a:noAutofit/>
        </a:bodyPr>
        <a:lstStyle/>
        <a:p>
          <a:pPr lvl="0" algn="l" defTabSz="622300">
            <a:lnSpc>
              <a:spcPct val="90000"/>
            </a:lnSpc>
            <a:spcBef>
              <a:spcPct val="0"/>
            </a:spcBef>
            <a:spcAft>
              <a:spcPct val="35000"/>
            </a:spcAft>
          </a:pPr>
          <a:r>
            <a:rPr lang="es-MX" sz="1400" b="1" kern="1200" dirty="0" smtClean="0"/>
            <a:t>Opinión</a:t>
          </a:r>
          <a:r>
            <a:rPr lang="es-MX" sz="1100" kern="1200" dirty="0" smtClean="0"/>
            <a:t> </a:t>
          </a:r>
          <a:endParaRPr lang="es-MX" sz="1100" kern="1200" dirty="0"/>
        </a:p>
      </dsp:txBody>
      <dsp:txXfrm>
        <a:off x="2840214" y="4415122"/>
        <a:ext cx="1859842" cy="462169"/>
      </dsp:txXfrm>
    </dsp:sp>
    <dsp:sp modelId="{B0DC1D5E-1CA0-4B7D-926B-EF6AE64F169E}">
      <dsp:nvSpPr>
        <dsp:cNvPr id="0" name=""/>
        <dsp:cNvSpPr/>
      </dsp:nvSpPr>
      <dsp:spPr>
        <a:xfrm>
          <a:off x="2285526" y="3888329"/>
          <a:ext cx="885806" cy="88538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91E9678-99E3-4CA7-B20C-0671E81FEDEA}">
      <dsp:nvSpPr>
        <dsp:cNvPr id="0" name=""/>
        <dsp:cNvSpPr/>
      </dsp:nvSpPr>
      <dsp:spPr>
        <a:xfrm>
          <a:off x="3725194" y="3515380"/>
          <a:ext cx="1909846" cy="51217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251" tIns="53340" rIns="53340" bIns="53340" numCol="1" spcCol="1270" anchor="ctr" anchorCtr="0">
          <a:noAutofit/>
        </a:bodyPr>
        <a:lstStyle/>
        <a:p>
          <a:pPr lvl="0" algn="l" defTabSz="622300">
            <a:lnSpc>
              <a:spcPct val="90000"/>
            </a:lnSpc>
            <a:spcBef>
              <a:spcPct val="0"/>
            </a:spcBef>
            <a:spcAft>
              <a:spcPct val="35000"/>
            </a:spcAft>
          </a:pPr>
          <a:r>
            <a:rPr lang="es-MX" sz="1400" b="1" kern="1200" dirty="0"/>
            <a:t>Involucramiento</a:t>
          </a:r>
        </a:p>
      </dsp:txBody>
      <dsp:txXfrm>
        <a:off x="3750196" y="3540382"/>
        <a:ext cx="1859842" cy="462169"/>
      </dsp:txXfrm>
    </dsp:sp>
    <dsp:sp modelId="{40A36953-16DC-4129-927B-7E9979C0A935}">
      <dsp:nvSpPr>
        <dsp:cNvPr id="0" name=""/>
        <dsp:cNvSpPr/>
      </dsp:nvSpPr>
      <dsp:spPr>
        <a:xfrm>
          <a:off x="3195508" y="3013588"/>
          <a:ext cx="885806" cy="885388"/>
        </a:xfrm>
        <a:prstGeom prst="ellipse">
          <a:avLst/>
        </a:prstGeom>
        <a:solidFill>
          <a:schemeClr val="accent4">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FCE6CB1-7CAE-4213-9F2A-83FEAA01BA3A}">
      <dsp:nvSpPr>
        <dsp:cNvPr id="0" name=""/>
        <dsp:cNvSpPr/>
      </dsp:nvSpPr>
      <dsp:spPr>
        <a:xfrm>
          <a:off x="4200641" y="2390941"/>
          <a:ext cx="1909846" cy="512173"/>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251" tIns="53340" rIns="53340" bIns="53340" numCol="1" spcCol="1270" anchor="ctr" anchorCtr="0">
          <a:noAutofit/>
        </a:bodyPr>
        <a:lstStyle/>
        <a:p>
          <a:pPr lvl="0" algn="l" defTabSz="622300">
            <a:lnSpc>
              <a:spcPct val="90000"/>
            </a:lnSpc>
            <a:spcBef>
              <a:spcPct val="0"/>
            </a:spcBef>
            <a:spcAft>
              <a:spcPct val="35000"/>
            </a:spcAft>
          </a:pPr>
          <a:r>
            <a:rPr lang="es-MX" sz="1400" b="1" kern="1200" dirty="0"/>
            <a:t>Colaboración</a:t>
          </a:r>
          <a:r>
            <a:rPr lang="es-MX" sz="1100" kern="1200" dirty="0"/>
            <a:t>  </a:t>
          </a:r>
        </a:p>
      </dsp:txBody>
      <dsp:txXfrm>
        <a:off x="4225643" y="2415943"/>
        <a:ext cx="1859842" cy="462169"/>
      </dsp:txXfrm>
    </dsp:sp>
    <dsp:sp modelId="{0B62E36B-4D16-42AC-9CF4-A7E8690CA4B9}">
      <dsp:nvSpPr>
        <dsp:cNvPr id="0" name=""/>
        <dsp:cNvSpPr/>
      </dsp:nvSpPr>
      <dsp:spPr>
        <a:xfrm>
          <a:off x="3670955" y="1889150"/>
          <a:ext cx="885806" cy="8853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CDB07D1-AAF2-42F1-B4CB-B2A535A077BF}">
      <dsp:nvSpPr>
        <dsp:cNvPr id="0" name=""/>
        <dsp:cNvSpPr/>
      </dsp:nvSpPr>
      <dsp:spPr>
        <a:xfrm>
          <a:off x="4465329" y="1246271"/>
          <a:ext cx="1909846" cy="512173"/>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251" tIns="53340" rIns="53340" bIns="53340" numCol="1" spcCol="1270" anchor="ctr" anchorCtr="0">
          <a:noAutofit/>
        </a:bodyPr>
        <a:lstStyle/>
        <a:p>
          <a:pPr lvl="0" algn="l" defTabSz="622300">
            <a:lnSpc>
              <a:spcPct val="90000"/>
            </a:lnSpc>
            <a:spcBef>
              <a:spcPct val="0"/>
            </a:spcBef>
            <a:spcAft>
              <a:spcPct val="35000"/>
            </a:spcAft>
          </a:pPr>
          <a:r>
            <a:rPr lang="es-MX" sz="1400" b="1" kern="1200" dirty="0"/>
            <a:t>Empoderamiento </a:t>
          </a:r>
        </a:p>
      </dsp:txBody>
      <dsp:txXfrm>
        <a:off x="4490331" y="1271273"/>
        <a:ext cx="1859842" cy="462169"/>
      </dsp:txXfrm>
    </dsp:sp>
    <dsp:sp modelId="{2CA1ADAB-A631-43F8-96A4-9B9F50649DE0}">
      <dsp:nvSpPr>
        <dsp:cNvPr id="0" name=""/>
        <dsp:cNvSpPr/>
      </dsp:nvSpPr>
      <dsp:spPr>
        <a:xfrm>
          <a:off x="3935643" y="744480"/>
          <a:ext cx="885806" cy="88538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0E71DE-0FBD-4143-BF6E-491DA2E2ECDF}" type="datetimeFigureOut">
              <a:rPr lang="es-MX" smtClean="0"/>
              <a:t>05/04/17</a:t>
            </a:fld>
            <a:endParaRPr lang="es-MX"/>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44F8D3-72DA-458E-8E94-1541D7875D7C}" type="slidenum">
              <a:rPr lang="es-MX" smtClean="0"/>
              <a:t>‹Nr.›</a:t>
            </a:fld>
            <a:endParaRPr lang="es-MX"/>
          </a:p>
        </p:txBody>
      </p:sp>
    </p:spTree>
    <p:extLst>
      <p:ext uri="{BB962C8B-B14F-4D97-AF65-F5344CB8AC3E}">
        <p14:creationId xmlns:p14="http://schemas.microsoft.com/office/powerpoint/2010/main" val="212202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a:t>
            </a:fld>
            <a:endParaRPr lang="es-MX"/>
          </a:p>
        </p:txBody>
      </p:sp>
    </p:spTree>
    <p:extLst>
      <p:ext uri="{BB962C8B-B14F-4D97-AF65-F5344CB8AC3E}">
        <p14:creationId xmlns:p14="http://schemas.microsoft.com/office/powerpoint/2010/main" val="12418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Sociedad: </a:t>
            </a:r>
            <a:r>
              <a:rPr lang="es-MX" dirty="0"/>
              <a:t>tipo de asociación o conjunto de seres humanos que comparten una misma organización, construcción y/o actividades en busca de un fin. </a:t>
            </a:r>
          </a:p>
          <a:p>
            <a:r>
              <a:rPr lang="es-MX" b="1" dirty="0"/>
              <a:t>Comunidad: </a:t>
            </a:r>
            <a:r>
              <a:rPr lang="es-MX" dirty="0"/>
              <a:t>termino</a:t>
            </a:r>
            <a:r>
              <a:rPr lang="es-MX" b="1" dirty="0"/>
              <a:t> </a:t>
            </a:r>
            <a:r>
              <a:rPr lang="es-MX" dirty="0"/>
              <a:t>tradicionalmente usado para las intervenciones de los integrantes de un área limitada (rural), el concepto contempla un sentido de pertenencia e identidad entre sus miembros, resultado de fuertes vínculos como afecto, valores, lengua, cultura o religión. </a:t>
            </a:r>
            <a:endParaRPr lang="es-MX" b="1" dirty="0"/>
          </a:p>
          <a:p>
            <a:r>
              <a:rPr lang="es-MX" b="1" dirty="0"/>
              <a:t>Ciudadanía: </a:t>
            </a:r>
            <a:r>
              <a:rPr lang="es-MX" dirty="0"/>
              <a:t>estatus que concede a los individuos identidad y pertenencia en sociedad, dotándolos de derechos políticos y obligaciones sin los cuales no es posible intervenir en cuestiones del Estado, por lo tanto dota a la participación de un componente vinculante que lo protege y hace exigible </a:t>
            </a:r>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16</a:t>
            </a:fld>
            <a:endParaRPr lang="es-MX"/>
          </a:p>
        </p:txBody>
      </p:sp>
    </p:spTree>
    <p:extLst>
      <p:ext uri="{BB962C8B-B14F-4D97-AF65-F5344CB8AC3E}">
        <p14:creationId xmlns:p14="http://schemas.microsoft.com/office/powerpoint/2010/main" val="307293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17</a:t>
            </a:fld>
            <a:endParaRPr lang="es-MX"/>
          </a:p>
        </p:txBody>
      </p:sp>
    </p:spTree>
    <p:extLst>
      <p:ext uri="{BB962C8B-B14F-4D97-AF65-F5344CB8AC3E}">
        <p14:creationId xmlns:p14="http://schemas.microsoft.com/office/powerpoint/2010/main" val="249414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18</a:t>
            </a:fld>
            <a:endParaRPr lang="es-MX"/>
          </a:p>
        </p:txBody>
      </p:sp>
    </p:spTree>
    <p:extLst>
      <p:ext uri="{BB962C8B-B14F-4D97-AF65-F5344CB8AC3E}">
        <p14:creationId xmlns:p14="http://schemas.microsoft.com/office/powerpoint/2010/main" val="213890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Después de la Conferencia de Alma Ata 1978, la APS se confundió con Primer Nivel de Atención olvidando sus principales atributos:</a:t>
            </a:r>
          </a:p>
          <a:p>
            <a:r>
              <a:rPr lang="es-MX" dirty="0" smtClean="0"/>
              <a:t>1. Promoción de la Salud (políticas sanas, ambientes favorables, reorientación de servicios de salud, participación comunitaria, aptitudes personales);  2. Prevención (primaria, secundaria y terciaria);</a:t>
            </a:r>
            <a:r>
              <a:rPr lang="es-MX" baseline="0" dirty="0" smtClean="0"/>
              <a:t> </a:t>
            </a:r>
            <a:r>
              <a:rPr lang="es-MX" dirty="0" smtClean="0"/>
              <a:t>3. Centrada en las necesidades de personas y comunidades; </a:t>
            </a:r>
            <a:r>
              <a:rPr lang="es-MX" baseline="0" dirty="0" smtClean="0"/>
              <a:t> </a:t>
            </a:r>
            <a:r>
              <a:rPr lang="es-MX" dirty="0" smtClean="0"/>
              <a:t>4. Jurisdicción Sanitaria reforzada; </a:t>
            </a:r>
            <a:r>
              <a:rPr lang="es-MX" baseline="0" dirty="0" smtClean="0"/>
              <a:t> </a:t>
            </a:r>
            <a:r>
              <a:rPr lang="es-MX" dirty="0" smtClean="0"/>
              <a:t>5. Redes de servicios</a:t>
            </a:r>
          </a:p>
        </p:txBody>
      </p:sp>
      <p:sp>
        <p:nvSpPr>
          <p:cNvPr id="4" name="Marcador de número de diapositiva 3"/>
          <p:cNvSpPr>
            <a:spLocks noGrp="1"/>
          </p:cNvSpPr>
          <p:nvPr>
            <p:ph type="sldNum" sz="quarter" idx="10"/>
          </p:nvPr>
        </p:nvSpPr>
        <p:spPr/>
        <p:txBody>
          <a:bodyPr/>
          <a:lstStyle/>
          <a:p>
            <a:fld id="{5344F8D3-72DA-458E-8E94-1541D7875D7C}" type="slidenum">
              <a:rPr lang="es-MX" smtClean="0"/>
              <a:t>3</a:t>
            </a:fld>
            <a:endParaRPr lang="es-MX"/>
          </a:p>
        </p:txBody>
      </p:sp>
    </p:spTree>
    <p:extLst>
      <p:ext uri="{BB962C8B-B14F-4D97-AF65-F5344CB8AC3E}">
        <p14:creationId xmlns:p14="http://schemas.microsoft.com/office/powerpoint/2010/main" val="33259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49478">
              <a:defRPr/>
            </a:pPr>
            <a:r>
              <a:rPr lang="es-MX" dirty="0" smtClean="0"/>
              <a:t>La resolución de problemas de salud en el primer nivel de atención sigue siendo limitada; y es respuesta a factores explicados además de la calidad estructural, técnica e interpersonal, a la disponibilidad de los establecimientos de salud y por  ende del médico “responsable”.</a:t>
            </a:r>
          </a:p>
          <a:p>
            <a:endParaRPr lang="es-MX" dirty="0"/>
          </a:p>
        </p:txBody>
      </p:sp>
      <p:sp>
        <p:nvSpPr>
          <p:cNvPr id="4" name="Marcador de número de diapositiva 3"/>
          <p:cNvSpPr>
            <a:spLocks noGrp="1"/>
          </p:cNvSpPr>
          <p:nvPr>
            <p:ph type="sldNum" sz="quarter" idx="10"/>
          </p:nvPr>
        </p:nvSpPr>
        <p:spPr/>
        <p:txBody>
          <a:bodyPr/>
          <a:lstStyle/>
          <a:p>
            <a:fld id="{5B2C833C-E610-4758-8941-4DED3CFF4D35}" type="slidenum">
              <a:rPr lang="es-MX" smtClean="0"/>
              <a:t>5</a:t>
            </a:fld>
            <a:endParaRPr lang="es-MX"/>
          </a:p>
        </p:txBody>
      </p:sp>
    </p:spTree>
    <p:extLst>
      <p:ext uri="{BB962C8B-B14F-4D97-AF65-F5344CB8AC3E}">
        <p14:creationId xmlns:p14="http://schemas.microsoft.com/office/powerpoint/2010/main" val="295732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La APS enfatiza que los sistemas de salud deben estar centrados en la persona, familia y comunidad; es por ello que el Modelo de Atención Integral de Salud (MAI) se basa en las siguientes Estrategias: i. Desarrollo de las Redes Integradas de Servicios de Salud (RISS);</a:t>
            </a:r>
            <a:r>
              <a:rPr lang="es-MX" baseline="0" dirty="0" smtClean="0"/>
              <a:t> ii. Reforzamiento .de Sistemas Locales de Salud (</a:t>
            </a:r>
            <a:r>
              <a:rPr lang="es-MX" baseline="0" dirty="0" err="1" smtClean="0"/>
              <a:t>SiLoS</a:t>
            </a:r>
            <a:r>
              <a:rPr lang="es-MX" baseline="0" dirty="0" smtClean="0"/>
              <a:t>); y iii. </a:t>
            </a:r>
            <a:r>
              <a:rPr lang="es-MX" dirty="0" smtClean="0"/>
              <a:t>Participación ciudadana</a:t>
            </a:r>
          </a:p>
        </p:txBody>
      </p:sp>
      <p:sp>
        <p:nvSpPr>
          <p:cNvPr id="4" name="Marcador de número de diapositiva 3"/>
          <p:cNvSpPr>
            <a:spLocks noGrp="1"/>
          </p:cNvSpPr>
          <p:nvPr>
            <p:ph type="sldNum" sz="quarter" idx="10"/>
          </p:nvPr>
        </p:nvSpPr>
        <p:spPr/>
        <p:txBody>
          <a:bodyPr/>
          <a:lstStyle/>
          <a:p>
            <a:fld id="{5344F8D3-72DA-458E-8E94-1541D7875D7C}" type="slidenum">
              <a:rPr lang="es-MX" smtClean="0"/>
              <a:t>6</a:t>
            </a:fld>
            <a:endParaRPr lang="es-MX"/>
          </a:p>
        </p:txBody>
      </p:sp>
    </p:spTree>
    <p:extLst>
      <p:ext uri="{BB962C8B-B14F-4D97-AF65-F5344CB8AC3E}">
        <p14:creationId xmlns:p14="http://schemas.microsoft.com/office/powerpoint/2010/main" val="3597714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El diagnóstico y reconfiguración de Redes Integradas de Servicios de Salud contribuye potencialmente a:</a:t>
            </a:r>
          </a:p>
          <a:p>
            <a:r>
              <a:rPr lang="es-MX" dirty="0" smtClean="0"/>
              <a:t>Disminuir las barreras en el acceso a los servicios (geográficas, estructurales, culturales, económicas, etc.)</a:t>
            </a:r>
          </a:p>
          <a:p>
            <a:r>
              <a:rPr lang="es-MX" dirty="0" smtClean="0"/>
              <a:t>Establecer una delimitación operativa de las unidades existentes</a:t>
            </a:r>
          </a:p>
          <a:p>
            <a:r>
              <a:rPr lang="es-MX" dirty="0" smtClean="0"/>
              <a:t>Incrementar la capacidad resolutiva </a:t>
            </a:r>
          </a:p>
          <a:p>
            <a:r>
              <a:rPr lang="es-MX" dirty="0" smtClean="0"/>
              <a:t>Reconocer la situación actual de la infraestructura existente</a:t>
            </a:r>
          </a:p>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8</a:t>
            </a:fld>
            <a:endParaRPr lang="es-MX"/>
          </a:p>
        </p:txBody>
      </p:sp>
    </p:spTree>
    <p:extLst>
      <p:ext uri="{BB962C8B-B14F-4D97-AF65-F5344CB8AC3E}">
        <p14:creationId xmlns:p14="http://schemas.microsoft.com/office/powerpoint/2010/main" val="125985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12</a:t>
            </a:fld>
            <a:endParaRPr lang="es-MX"/>
          </a:p>
        </p:txBody>
      </p:sp>
    </p:spTree>
    <p:extLst>
      <p:ext uri="{BB962C8B-B14F-4D97-AF65-F5344CB8AC3E}">
        <p14:creationId xmlns:p14="http://schemas.microsoft.com/office/powerpoint/2010/main" val="371529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1934: se establece la coordinación de servicios entre las autoridades federal, local y municipal</a:t>
            </a:r>
          </a:p>
          <a:p>
            <a:r>
              <a:rPr lang="es-MX" dirty="0" smtClean="0"/>
              <a:t>A principios del siglo XX, se expidió la Ley de Coordinación de Servicios Sanitarios en el Diario Oficial del 25 de agosto de 1934, mediante la cual México regionaliza los Servicios de Salud, con la finalidad de proporcionar una base firme a la coordinación en sus respectivos campos de acción y de obtener un mejoramiento del servicio público de salubridad.</a:t>
            </a:r>
          </a:p>
          <a:p>
            <a:r>
              <a:rPr lang="es-MX" dirty="0" smtClean="0"/>
              <a:t> </a:t>
            </a:r>
          </a:p>
          <a:p>
            <a:r>
              <a:rPr lang="es-MX" dirty="0" smtClean="0"/>
              <a:t>Asimismo, en el Código Sanitario en su artículo 30 del Diario Oficial del 31 de agosto de 1934, se establece la coordinación de servicios entre las autoridades federal, local y municipal. </a:t>
            </a:r>
          </a:p>
          <a:p>
            <a:r>
              <a:rPr lang="es-MX" dirty="0" smtClean="0"/>
              <a:t> </a:t>
            </a:r>
          </a:p>
          <a:p>
            <a:r>
              <a:rPr lang="es-MX" dirty="0" smtClean="0"/>
              <a:t>en 1985, dentro del Plan Nacional de Desarrollo y del Programa Nacional de Salud 1984- 1988, nació el Modelo de Atención a la Salud a Población Abierta (MASPA) inicialmente como instrumento de apoyo al proceso de descentralización que operó en 14 entidades federativas y se extendió en 1988 a todas las demás para fortalecer la coordinación programática”.</a:t>
            </a:r>
          </a:p>
          <a:p>
            <a:r>
              <a:rPr lang="es-MX" dirty="0" smtClean="0"/>
              <a:t> </a:t>
            </a:r>
          </a:p>
          <a:p>
            <a:r>
              <a:rPr lang="es-MX" dirty="0" smtClean="0"/>
              <a:t>En 1987 la Secretaría de Salud llevó a cabo una reunión sobre el Fortalecimiento de los Sistemas Locales de Salud y Jurisdiccionales, haciendo evidente que las jurisdicciones sanitarias tenían limitaciones en su capacidad resolutiva, en recursos humanos, materiales y financieros. Su organización y funciones eran heterogéneas y poco beneficiosas para cumplir con las metas de salud nacionales. </a:t>
            </a:r>
          </a:p>
          <a:p>
            <a:r>
              <a:rPr lang="es-MX" dirty="0" smtClean="0"/>
              <a:t> </a:t>
            </a:r>
          </a:p>
          <a:p>
            <a:r>
              <a:rPr lang="es-MX" dirty="0" smtClean="0"/>
              <a:t>En 1989 se inició como táctica operativa para descentralizar y consolidar el Sistema Nacional de Salud, el Proyecto Estratégico de Fortalecimiento de las Jurisdicciones Sanitarias, con la finalidad de trascender como Sistemas Locales de Salud (SILOS). Se definió una estructura, manual de organización, funcionamiento, programación y asignación de recursos para operar como órgano técnico administrativo, es decir, se establecieron lineamientos. </a:t>
            </a:r>
          </a:p>
          <a:p>
            <a:r>
              <a:rPr lang="es-MX" dirty="0" smtClean="0"/>
              <a:t> </a:t>
            </a:r>
          </a:p>
          <a:p>
            <a:r>
              <a:rPr lang="es-MX" dirty="0" smtClean="0"/>
              <a:t>En 1995 se publica el documento “Modelo de Atención a la Salud para Población Abierta” (MASPA), mismo que se diseñó en 1985, este fue  revisado y actualizado.</a:t>
            </a:r>
          </a:p>
          <a:p>
            <a:r>
              <a:rPr lang="es-MX" dirty="0" smtClean="0"/>
              <a:t> </a:t>
            </a:r>
          </a:p>
          <a:p>
            <a:r>
              <a:rPr lang="es-MX" dirty="0" smtClean="0"/>
              <a:t>En 1999, se emitieron los Lineamientos Técnicos para la Jurisdicción Sanitaria por la Subsecretaria de Regulación y Fomento Sanitario a través de la Secretaría de Salud. El cual “establece políticas y los lineamientos técnicos para los servicios de atención médica, cubriendo los diferentes tramos técnicos administrativos que conlleva un mejor control en la prestación de servicios”. </a:t>
            </a:r>
          </a:p>
          <a:p>
            <a:r>
              <a:rPr lang="es-MX" dirty="0" smtClean="0"/>
              <a:t> </a:t>
            </a:r>
          </a:p>
          <a:p>
            <a:r>
              <a:rPr lang="es-MX" dirty="0" smtClean="0"/>
              <a:t>En el 2006 se dio a conocer el Modelo Integrador de Atención a la Salud (MIDAS), mismo que pretendía proporcionar un marco integrador que permitiría adaptarlo a las nuevas exigencias, normar la prestación de servicios en los Servicios Estatales de Salud y aspirar a convertirse en guía de la operación de servicios en todas las unidades y redes del sector. Su adaptación a las condiciones locales –epidemiológicas y de los servicios de salud– sería responsabilidad de cada entidad federativa.</a:t>
            </a:r>
          </a:p>
          <a:p>
            <a:r>
              <a:rPr lang="es-MX" dirty="0" smtClean="0"/>
              <a:t> </a:t>
            </a:r>
          </a:p>
          <a:p>
            <a:r>
              <a:rPr lang="es-MX" dirty="0" smtClean="0"/>
              <a:t>El Último documento publicado de la Ley General de Salud en el DOF 27-01-2017</a:t>
            </a:r>
          </a:p>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13</a:t>
            </a:fld>
            <a:endParaRPr lang="es-MX"/>
          </a:p>
        </p:txBody>
      </p:sp>
    </p:spTree>
    <p:extLst>
      <p:ext uri="{BB962C8B-B14F-4D97-AF65-F5344CB8AC3E}">
        <p14:creationId xmlns:p14="http://schemas.microsoft.com/office/powerpoint/2010/main" val="357261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smtClean="0"/>
              <a:t>Extensión territorial: </a:t>
            </a:r>
            <a:r>
              <a:rPr lang="es-MX" dirty="0" smtClean="0"/>
              <a:t>La jurisdicción de Iztacalco del D.F. tienen una extensión territorial de 23.10 km2, mientras que la jurisdicción 01 de Hermosillo, Sonora tiene 61, 496.90 km2.</a:t>
            </a:r>
          </a:p>
          <a:p>
            <a:r>
              <a:rPr lang="es-MX" b="1" dirty="0" smtClean="0"/>
              <a:t>Población total: </a:t>
            </a:r>
            <a:r>
              <a:rPr lang="es-MX" dirty="0" smtClean="0"/>
              <a:t>La jurisdicción 06 Cadereyta de Nuevo León tiene 153,132 habitantes y por su parte la jurisdicción de Ecatepec, Edo. de México tiene 1,934,171 habitantes.</a:t>
            </a:r>
          </a:p>
          <a:p>
            <a:r>
              <a:rPr lang="es-MX" dirty="0" smtClean="0"/>
              <a:t>Criterio de la jurisdicción según cantidad de población de las zonas metropolitanas. La jurisdicción 04 La Barca-Ciénega, Jalisco tiene 503,2987 habitantes y la jurisdicción 17 Ecatepec del Estado de México tiene 1,934,171 habitantes.</a:t>
            </a:r>
          </a:p>
          <a:p>
            <a:r>
              <a:rPr lang="es-MX" b="1" dirty="0" smtClean="0"/>
              <a:t>Centros de salud: </a:t>
            </a:r>
            <a:r>
              <a:rPr lang="es-MX" dirty="0" smtClean="0"/>
              <a:t>La Subsede de Ojinaga, Chihuahua tiene a su cargo 3 centros de salud. Por otra parte la jurisdicción 01 de Oaxaca, Valles Centrales es la que más centros de salud tiene con una suma de 234.</a:t>
            </a:r>
          </a:p>
          <a:p>
            <a:r>
              <a:rPr lang="es-MX" b="1" dirty="0" smtClean="0"/>
              <a:t>Afiliación al SPSS: </a:t>
            </a:r>
            <a:r>
              <a:rPr lang="es-MX" dirty="0" smtClean="0"/>
              <a:t>La Subsede de Ojinaga, Chihuahua tiene 17,254 afiliados al SP lo que representa el 52.1% de su población afiliada. Por su parte en Oaxaca la jurisdicción 01 Valles Centrales tiene 887,855 afiliados con un 63.4%.</a:t>
            </a:r>
          </a:p>
          <a:p>
            <a:endParaRPr lang="es-MX" dirty="0"/>
          </a:p>
        </p:txBody>
      </p:sp>
      <p:sp>
        <p:nvSpPr>
          <p:cNvPr id="4" name="Marcador de número de diapositiva 3"/>
          <p:cNvSpPr>
            <a:spLocks noGrp="1"/>
          </p:cNvSpPr>
          <p:nvPr>
            <p:ph type="sldNum" sz="quarter" idx="10"/>
          </p:nvPr>
        </p:nvSpPr>
        <p:spPr/>
        <p:txBody>
          <a:bodyPr/>
          <a:lstStyle/>
          <a:p>
            <a:fld id="{5B2C833C-E610-4758-8941-4DED3CFF4D35}" type="slidenum">
              <a:rPr lang="es-MX" smtClean="0"/>
              <a:t>14</a:t>
            </a:fld>
            <a:endParaRPr lang="es-MX"/>
          </a:p>
        </p:txBody>
      </p:sp>
    </p:spTree>
    <p:extLst>
      <p:ext uri="{BB962C8B-B14F-4D97-AF65-F5344CB8AC3E}">
        <p14:creationId xmlns:p14="http://schemas.microsoft.com/office/powerpoint/2010/main" val="198054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Preguntas, centradas en cada una de las funciones identificadas alrededor de cinco ejes: </a:t>
            </a:r>
            <a:endParaRPr lang="es-MX" dirty="0" smtClean="0"/>
          </a:p>
          <a:p>
            <a:r>
              <a:rPr lang="es-CO" dirty="0" smtClean="0"/>
              <a:t> </a:t>
            </a:r>
            <a:endParaRPr lang="es-MX" dirty="0" smtClean="0"/>
          </a:p>
          <a:p>
            <a:pPr lvl="0"/>
            <a:r>
              <a:rPr lang="es-CO" dirty="0" smtClean="0"/>
              <a:t>La </a:t>
            </a:r>
            <a:r>
              <a:rPr lang="es-CO" b="1" dirty="0" smtClean="0"/>
              <a:t>implementación </a:t>
            </a:r>
            <a:r>
              <a:rPr lang="es-CO" dirty="0" smtClean="0"/>
              <a:t>de actividades para llevar a cabo la función</a:t>
            </a:r>
            <a:endParaRPr lang="es-MX" dirty="0" smtClean="0"/>
          </a:p>
          <a:p>
            <a:pPr lvl="0"/>
            <a:r>
              <a:rPr lang="es-CO" dirty="0" smtClean="0"/>
              <a:t>La existencia de un </a:t>
            </a:r>
            <a:r>
              <a:rPr lang="es-CO" b="1" dirty="0" smtClean="0"/>
              <a:t>marco regulatorio</a:t>
            </a:r>
            <a:r>
              <a:rPr lang="es-CO" dirty="0" smtClean="0"/>
              <a:t> para llevar a cabo la función, </a:t>
            </a:r>
            <a:endParaRPr lang="es-MX" dirty="0" smtClean="0"/>
          </a:p>
          <a:p>
            <a:pPr lvl="0"/>
            <a:r>
              <a:rPr lang="es-CO" dirty="0" smtClean="0"/>
              <a:t>La </a:t>
            </a:r>
            <a:r>
              <a:rPr lang="es-CO" b="1" dirty="0" smtClean="0"/>
              <a:t>asignación de fondos</a:t>
            </a:r>
            <a:r>
              <a:rPr lang="es-CO" dirty="0" smtClean="0"/>
              <a:t> específicamente designados para implementar la dicha función</a:t>
            </a:r>
            <a:endParaRPr lang="es-MX" dirty="0" smtClean="0"/>
          </a:p>
          <a:p>
            <a:pPr lvl="0"/>
            <a:r>
              <a:rPr lang="es-CO" dirty="0" smtClean="0"/>
              <a:t>La existencia de un funcionario o ente organizativo con la </a:t>
            </a:r>
            <a:r>
              <a:rPr lang="es-CO" b="1" dirty="0" smtClean="0"/>
              <a:t>responsabilidad asignada</a:t>
            </a:r>
            <a:r>
              <a:rPr lang="es-CO" dirty="0" smtClean="0"/>
              <a:t> para la implementación de la función y finalmente</a:t>
            </a:r>
            <a:endParaRPr lang="es-MX" dirty="0" smtClean="0"/>
          </a:p>
          <a:p>
            <a:pPr lvl="0"/>
            <a:r>
              <a:rPr lang="es-CO" dirty="0" smtClean="0"/>
              <a:t>La preparación y/o </a:t>
            </a:r>
            <a:r>
              <a:rPr lang="es-CO" b="1" dirty="0" smtClean="0"/>
              <a:t>apoyo tecnológico</a:t>
            </a:r>
            <a:r>
              <a:rPr lang="es-CO" dirty="0" smtClean="0"/>
              <a:t> del encargado de la implementación de la función. </a:t>
            </a:r>
            <a:endParaRPr lang="es-MX" dirty="0" smtClean="0"/>
          </a:p>
          <a:p>
            <a:r>
              <a:rPr lang="es-CO" dirty="0" smtClean="0"/>
              <a:t> </a:t>
            </a:r>
            <a:endParaRPr lang="es-MX" dirty="0" smtClean="0"/>
          </a:p>
          <a:p>
            <a:r>
              <a:rPr lang="es-CO" dirty="0" smtClean="0"/>
              <a:t>Esta metodología identifica, entonces no sólo la implementación de cada función necesaria para enfrentar retos mencionados, sino también los ámbitos institucionales que puedan faltar para fortalecer la implementación de ésta. </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5344F8D3-72DA-458E-8E94-1541D7875D7C}" type="slidenum">
              <a:rPr lang="es-MX" smtClean="0"/>
              <a:t>15</a:t>
            </a:fld>
            <a:endParaRPr lang="es-MX"/>
          </a:p>
        </p:txBody>
      </p:sp>
    </p:spTree>
    <p:extLst>
      <p:ext uri="{BB962C8B-B14F-4D97-AF65-F5344CB8AC3E}">
        <p14:creationId xmlns:p14="http://schemas.microsoft.com/office/powerpoint/2010/main" val="104921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ABC8E04D-810F-43CB-BBFE-2D4AD6A6E172}" type="datetimeFigureOut">
              <a:rPr lang="es-MX" smtClean="0"/>
              <a:t>05/04/17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4254241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BC8E04D-810F-43CB-BBFE-2D4AD6A6E172}" type="datetimeFigureOut">
              <a:rPr lang="es-MX" smtClean="0"/>
              <a:t>05/04/17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240761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BC8E04D-810F-43CB-BBFE-2D4AD6A6E172}" type="datetimeFigureOut">
              <a:rPr lang="es-MX" smtClean="0"/>
              <a:t>05/04/17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177343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BC8E04D-810F-43CB-BBFE-2D4AD6A6E172}" type="datetimeFigureOut">
              <a:rPr lang="es-MX" smtClean="0"/>
              <a:t>05/04/17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660464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BC8E04D-810F-43CB-BBFE-2D4AD6A6E172}" type="datetimeFigureOut">
              <a:rPr lang="es-MX" smtClean="0"/>
              <a:t>05/04/17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238088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ABC8E04D-810F-43CB-BBFE-2D4AD6A6E172}" type="datetimeFigureOut">
              <a:rPr lang="es-MX" smtClean="0"/>
              <a:t>05/04/17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98450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ABC8E04D-810F-43CB-BBFE-2D4AD6A6E172}" type="datetimeFigureOut">
              <a:rPr lang="es-MX" smtClean="0"/>
              <a:t>05/04/17</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123805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ABC8E04D-810F-43CB-BBFE-2D4AD6A6E172}" type="datetimeFigureOut">
              <a:rPr lang="es-MX" smtClean="0"/>
              <a:t>05/04/17</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40187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BC8E04D-810F-43CB-BBFE-2D4AD6A6E172}" type="datetimeFigureOut">
              <a:rPr lang="es-MX" smtClean="0"/>
              <a:t>05/04/17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416619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BC8E04D-810F-43CB-BBFE-2D4AD6A6E172}" type="datetimeFigureOut">
              <a:rPr lang="es-MX" smtClean="0"/>
              <a:t>05/04/17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169913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BC8E04D-810F-43CB-BBFE-2D4AD6A6E172}" type="datetimeFigureOut">
              <a:rPr lang="es-MX" smtClean="0"/>
              <a:t>05/04/17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A14B2CA-703D-4503-9599-ACBA10400567}" type="slidenum">
              <a:rPr lang="es-MX" smtClean="0"/>
              <a:t>‹Nr.›</a:t>
            </a:fld>
            <a:endParaRPr lang="es-MX"/>
          </a:p>
        </p:txBody>
      </p:sp>
    </p:spTree>
    <p:extLst>
      <p:ext uri="{BB962C8B-B14F-4D97-AF65-F5344CB8AC3E}">
        <p14:creationId xmlns:p14="http://schemas.microsoft.com/office/powerpoint/2010/main" val="13961123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C8E04D-810F-43CB-BBFE-2D4AD6A6E172}" type="datetimeFigureOut">
              <a:rPr lang="es-MX" smtClean="0"/>
              <a:t>05/04/17</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14B2CA-703D-4503-9599-ACBA10400567}" type="slidenum">
              <a:rPr lang="es-MX" smtClean="0"/>
              <a:t>‹Nr.›</a:t>
            </a:fld>
            <a:endParaRPr lang="es-MX"/>
          </a:p>
        </p:txBody>
      </p:sp>
    </p:spTree>
    <p:extLst>
      <p:ext uri="{BB962C8B-B14F-4D97-AF65-F5344CB8AC3E}">
        <p14:creationId xmlns:p14="http://schemas.microsoft.com/office/powerpoint/2010/main" val="2737431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4.png"/><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3"/>
          <p:cNvSpPr>
            <a:spLocks noGrp="1"/>
          </p:cNvSpPr>
          <p:nvPr>
            <p:ph type="ctrTitle"/>
          </p:nvPr>
        </p:nvSpPr>
        <p:spPr>
          <a:xfrm>
            <a:off x="518984" y="3192234"/>
            <a:ext cx="8244014" cy="1212585"/>
          </a:xfrm>
        </p:spPr>
        <p:txBody>
          <a:bodyPr>
            <a:normAutofit/>
          </a:bodyPr>
          <a:lstStyle/>
          <a:p>
            <a:r>
              <a:rPr lang="es-MX" sz="4000" dirty="0" smtClean="0"/>
              <a:t>El Modelo de Atención Integral: avances en la implementación</a:t>
            </a:r>
            <a:endParaRPr lang="es-MX" sz="4000" dirty="0"/>
          </a:p>
        </p:txBody>
      </p:sp>
      <p:sp>
        <p:nvSpPr>
          <p:cNvPr id="6" name="9 CuadroTexto"/>
          <p:cNvSpPr txBox="1">
            <a:spLocks noChangeArrowheads="1"/>
          </p:cNvSpPr>
          <p:nvPr/>
        </p:nvSpPr>
        <p:spPr bwMode="auto">
          <a:xfrm>
            <a:off x="3203449" y="6104329"/>
            <a:ext cx="5761038" cy="276999"/>
          </a:xfrm>
          <a:prstGeom prst="rect">
            <a:avLst/>
          </a:prstGeom>
          <a:noFill/>
          <a:ln>
            <a:noFill/>
          </a:ln>
          <a:effectLs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dirty="0" smtClean="0">
                <a:solidFill>
                  <a:srgbClr val="595959"/>
                </a:solidFill>
                <a:latin typeface="Calibri Light" panose="020F0302020204030204"/>
                <a:cs typeface="Arial"/>
              </a:rPr>
              <a:t>Ciudad de México a 05 de Abril de 2017</a:t>
            </a:r>
          </a:p>
        </p:txBody>
      </p:sp>
      <p:sp>
        <p:nvSpPr>
          <p:cNvPr id="5" name="Rectángulo 4"/>
          <p:cNvSpPr>
            <a:spLocks noChangeArrowheads="1"/>
          </p:cNvSpPr>
          <p:nvPr/>
        </p:nvSpPr>
        <p:spPr bwMode="auto">
          <a:xfrm>
            <a:off x="1127722" y="4404819"/>
            <a:ext cx="68885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MX" altLang="es-MX" sz="1400" b="1" dirty="0" smtClean="0">
                <a:solidFill>
                  <a:srgbClr val="7F7F7F"/>
                </a:solidFill>
                <a:latin typeface="Calibri Light" panose="020F0302020204030204"/>
                <a:cs typeface="Arial"/>
              </a:rPr>
              <a:t>Malaquías López-Cervantes</a:t>
            </a:r>
            <a:r>
              <a:rPr lang="es-MX" altLang="es-MX" sz="1400" dirty="0" smtClean="0">
                <a:solidFill>
                  <a:srgbClr val="7F7F7F"/>
                </a:solidFill>
                <a:latin typeface="Calibri Light" panose="020F0302020204030204"/>
                <a:cs typeface="Arial"/>
              </a:rPr>
              <a:t>, Académico titular; </a:t>
            </a:r>
            <a:r>
              <a:rPr lang="es-MX" altLang="es-MX" sz="1400" b="1" dirty="0" smtClean="0">
                <a:solidFill>
                  <a:srgbClr val="7F7F7F"/>
                </a:solidFill>
                <a:latin typeface="Calibri Light" panose="020F0302020204030204"/>
                <a:cs typeface="Arial"/>
              </a:rPr>
              <a:t>Alejandra Balandrán </a:t>
            </a:r>
            <a:r>
              <a:rPr lang="es-MX" altLang="es-MX" sz="1400" dirty="0" smtClean="0">
                <a:solidFill>
                  <a:srgbClr val="7F7F7F"/>
                </a:solidFill>
                <a:latin typeface="Calibri Light" panose="020F0302020204030204"/>
                <a:cs typeface="Arial"/>
              </a:rPr>
              <a:t>(colaboradora)</a:t>
            </a:r>
          </a:p>
        </p:txBody>
      </p:sp>
      <p:pic>
        <p:nvPicPr>
          <p:cNvPr id="8" name="Picture 122" descr="logoanmm2.pict                                                 000436EEmlcPB12                        BC41489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08" b="18005"/>
          <a:stretch/>
        </p:blipFill>
        <p:spPr bwMode="auto">
          <a:xfrm>
            <a:off x="3673212" y="1472708"/>
            <a:ext cx="1627837" cy="153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490133" y="0"/>
            <a:ext cx="6333067" cy="10498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094443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85724" y="1081722"/>
            <a:ext cx="7270764" cy="43940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smtClean="0">
                <a:latin typeface="+mn-lt"/>
              </a:rPr>
              <a:t>Validación de coordenadas de establecimientos de salud  </a:t>
            </a:r>
            <a:endParaRPr lang="es-MX" sz="2400" b="1" dirty="0">
              <a:latin typeface="+mn-lt"/>
            </a:endParaRPr>
          </a:p>
        </p:txBody>
      </p:sp>
      <p:sp>
        <p:nvSpPr>
          <p:cNvPr id="7" name="Cuadro de texto 2"/>
          <p:cNvSpPr txBox="1">
            <a:spLocks noChangeArrowheads="1"/>
          </p:cNvSpPr>
          <p:nvPr/>
        </p:nvSpPr>
        <p:spPr bwMode="auto">
          <a:xfrm>
            <a:off x="220249" y="2816435"/>
            <a:ext cx="1519174"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es-MX"/>
            </a:defPPr>
            <a:lvl1pPr marR="0" lvl="0" indent="0" algn="ctr" eaLnBrk="0" fontAlgn="base" hangingPunct="0">
              <a:lnSpc>
                <a:spcPct val="100000"/>
              </a:lnSpc>
              <a:spcBef>
                <a:spcPct val="0"/>
              </a:spcBef>
              <a:spcAft>
                <a:spcPct val="0"/>
              </a:spcAft>
              <a:buClrTx/>
              <a:buSzTx/>
              <a:buFontTx/>
              <a:buNone/>
              <a:tabLst/>
              <a:defRPr kumimoji="0" sz="1200" b="1"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defRPr>
            </a:lvl1pPr>
          </a:lstStyle>
          <a:p>
            <a:r>
              <a:rPr lang="es-MX" altLang="es-MX" dirty="0"/>
              <a:t>Coordenadas </a:t>
            </a:r>
            <a:r>
              <a:rPr lang="es-MX" altLang="es-MX" dirty="0" smtClean="0"/>
              <a:t>DGIS</a:t>
            </a:r>
            <a:endParaRPr lang="es-MX" altLang="es-MX" dirty="0"/>
          </a:p>
          <a:p>
            <a:r>
              <a:rPr lang="es-MX" altLang="es-MX" b="0" dirty="0"/>
              <a:t>Latitud: </a:t>
            </a:r>
            <a:r>
              <a:rPr lang="es-MX" b="0" dirty="0"/>
              <a:t>17.554</a:t>
            </a:r>
          </a:p>
          <a:p>
            <a:r>
              <a:rPr lang="es-MX" altLang="es-MX" b="0" dirty="0"/>
              <a:t>Longitud:</a:t>
            </a:r>
            <a:r>
              <a:rPr lang="es-MX" b="0" dirty="0"/>
              <a:t> -99.5195 </a:t>
            </a:r>
          </a:p>
        </p:txBody>
      </p:sp>
      <p:sp>
        <p:nvSpPr>
          <p:cNvPr id="8" name="Text Box 2"/>
          <p:cNvSpPr txBox="1">
            <a:spLocks noChangeArrowheads="1"/>
          </p:cNvSpPr>
          <p:nvPr/>
        </p:nvSpPr>
        <p:spPr bwMode="auto">
          <a:xfrm>
            <a:off x="4463648" y="2700504"/>
            <a:ext cx="1704734"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es-MX"/>
            </a:defPPr>
            <a:lvl1pPr marR="0" lvl="0" indent="0" algn="ctr" eaLnBrk="0" fontAlgn="base" hangingPunct="0">
              <a:lnSpc>
                <a:spcPct val="100000"/>
              </a:lnSpc>
              <a:spcBef>
                <a:spcPct val="0"/>
              </a:spcBef>
              <a:spcAft>
                <a:spcPct val="0"/>
              </a:spcAft>
              <a:buClrTx/>
              <a:buSzTx/>
              <a:buFontTx/>
              <a:buNone/>
              <a:tabLst/>
              <a:defRPr kumimoji="0" sz="1200" b="1"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defRPr>
            </a:lvl1pPr>
          </a:lstStyle>
          <a:p>
            <a:r>
              <a:rPr lang="es-MX" altLang="es-MX" dirty="0" smtClean="0"/>
              <a:t>Google </a:t>
            </a:r>
            <a:r>
              <a:rPr lang="es-MX" altLang="es-MX" dirty="0" err="1" smtClean="0"/>
              <a:t>Maps</a:t>
            </a:r>
            <a:endParaRPr lang="es-MX" altLang="es-MX" dirty="0"/>
          </a:p>
          <a:p>
            <a:r>
              <a:rPr lang="es-MX" altLang="es-MX" b="0" dirty="0"/>
              <a:t>Latitud: </a:t>
            </a:r>
            <a:r>
              <a:rPr lang="es-MX" b="0" dirty="0"/>
              <a:t>17.576744</a:t>
            </a:r>
          </a:p>
          <a:p>
            <a:r>
              <a:rPr lang="es-MX" altLang="es-MX" b="0" dirty="0"/>
              <a:t>Longitud:</a:t>
            </a:r>
            <a:r>
              <a:rPr lang="es-MX" b="0" dirty="0"/>
              <a:t> -99.510714</a:t>
            </a:r>
          </a:p>
        </p:txBody>
      </p:sp>
      <p:pic>
        <p:nvPicPr>
          <p:cNvPr id="9" name="Imagen 8"/>
          <p:cNvPicPr>
            <a:picLocks noChangeAspect="1"/>
          </p:cNvPicPr>
          <p:nvPr/>
        </p:nvPicPr>
        <p:blipFill rotWithShape="1">
          <a:blip r:embed="rId2"/>
          <a:srcRect l="28413" t="7461" b="4328"/>
          <a:stretch/>
        </p:blipFill>
        <p:spPr>
          <a:xfrm>
            <a:off x="6168382" y="2097700"/>
            <a:ext cx="2724225" cy="2098036"/>
          </a:xfrm>
          <a:prstGeom prst="rect">
            <a:avLst/>
          </a:prstGeom>
          <a:ln>
            <a:solidFill>
              <a:schemeClr val="accent1"/>
            </a:solidFill>
          </a:ln>
        </p:spPr>
      </p:pic>
      <p:pic>
        <p:nvPicPr>
          <p:cNvPr id="10" name="Imagen 9"/>
          <p:cNvPicPr>
            <a:picLocks noChangeAspect="1"/>
          </p:cNvPicPr>
          <p:nvPr/>
        </p:nvPicPr>
        <p:blipFill rotWithShape="1">
          <a:blip r:embed="rId3"/>
          <a:srcRect l="28413" t="7630" b="4328"/>
          <a:stretch/>
        </p:blipFill>
        <p:spPr>
          <a:xfrm>
            <a:off x="1708676" y="2090583"/>
            <a:ext cx="2734328" cy="2101775"/>
          </a:xfrm>
          <a:prstGeom prst="rect">
            <a:avLst/>
          </a:prstGeom>
          <a:ln>
            <a:solidFill>
              <a:schemeClr val="accent1"/>
            </a:solidFill>
          </a:ln>
        </p:spPr>
      </p:pic>
      <p:pic>
        <p:nvPicPr>
          <p:cNvPr id="11" name="Imagen 10"/>
          <p:cNvPicPr>
            <a:picLocks noChangeAspect="1"/>
          </p:cNvPicPr>
          <p:nvPr/>
        </p:nvPicPr>
        <p:blipFill rotWithShape="1">
          <a:blip r:embed="rId4"/>
          <a:srcRect t="7461" b="4498"/>
          <a:stretch/>
        </p:blipFill>
        <p:spPr>
          <a:xfrm>
            <a:off x="385724" y="4345905"/>
            <a:ext cx="4057279" cy="2232577"/>
          </a:xfrm>
          <a:prstGeom prst="rect">
            <a:avLst/>
          </a:prstGeom>
          <a:ln>
            <a:solidFill>
              <a:schemeClr val="accent1"/>
            </a:solidFill>
          </a:ln>
        </p:spPr>
      </p:pic>
      <p:pic>
        <p:nvPicPr>
          <p:cNvPr id="12" name="Imagen 11"/>
          <p:cNvPicPr>
            <a:picLocks noChangeAspect="1"/>
          </p:cNvPicPr>
          <p:nvPr/>
        </p:nvPicPr>
        <p:blipFill rotWithShape="1">
          <a:blip r:embed="rId5"/>
          <a:srcRect t="7461" b="4328"/>
          <a:stretch/>
        </p:blipFill>
        <p:spPr>
          <a:xfrm>
            <a:off x="4843115" y="4345905"/>
            <a:ext cx="4049492" cy="2232577"/>
          </a:xfrm>
          <a:prstGeom prst="rect">
            <a:avLst/>
          </a:prstGeom>
          <a:ln>
            <a:solidFill>
              <a:schemeClr val="accent1"/>
            </a:solidFill>
          </a:ln>
        </p:spPr>
      </p:pic>
      <p:sp>
        <p:nvSpPr>
          <p:cNvPr id="13" name="Rectangle 8"/>
          <p:cNvSpPr>
            <a:spLocks noChangeArrowheads="1"/>
          </p:cNvSpPr>
          <p:nvPr/>
        </p:nvSpPr>
        <p:spPr bwMode="auto">
          <a:xfrm>
            <a:off x="379660" y="1593364"/>
            <a:ext cx="36414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s-MX" dirty="0" smtClean="0"/>
              <a:t>Ejemplo: U-02 Col. </a:t>
            </a:r>
            <a:r>
              <a:rPr lang="es-MX" dirty="0" err="1" smtClean="0"/>
              <a:t>Tatagildo</a:t>
            </a:r>
            <a:r>
              <a:rPr lang="es-MX" dirty="0" smtClean="0"/>
              <a:t>: 5.9 Km.</a:t>
            </a:r>
            <a:endParaRPr kumimoji="0" lang="es-MX" altLang="es-MX" b="0" i="0" u="none" strike="noStrike" cap="none" normalizeH="0" baseline="0" dirty="0" smtClean="0">
              <a:ln>
                <a:noFill/>
              </a:ln>
              <a:solidFill>
                <a:schemeClr val="tx1"/>
              </a:solidFill>
              <a:effectLst/>
            </a:endParaRPr>
          </a:p>
        </p:txBody>
      </p:sp>
      <p:sp>
        <p:nvSpPr>
          <p:cNvPr id="14" name="Título 1"/>
          <p:cNvSpPr>
            <a:spLocks noGrp="1"/>
          </p:cNvSpPr>
          <p:nvPr>
            <p:ph type="title"/>
          </p:nvPr>
        </p:nvSpPr>
        <p:spPr>
          <a:xfrm>
            <a:off x="2623458" y="297337"/>
            <a:ext cx="5050088" cy="462188"/>
          </a:xfrm>
        </p:spPr>
        <p:txBody>
          <a:bodyPr>
            <a:noAutofit/>
          </a:bodyPr>
          <a:lstStyle/>
          <a:p>
            <a:r>
              <a:rPr lang="es-MX" sz="2000" b="1" dirty="0" smtClean="0">
                <a:solidFill>
                  <a:srgbClr val="C00000"/>
                </a:solidFill>
                <a:latin typeface="+mn-lt"/>
              </a:rPr>
              <a:t>2.1 Hacia la configuración de Redes: fortalecimiento del primer nivel de atención</a:t>
            </a:r>
            <a:endParaRPr lang="es-MX" sz="2000" b="1" dirty="0">
              <a:solidFill>
                <a:srgbClr val="C00000"/>
              </a:solidFill>
              <a:latin typeface="+mn-lt"/>
            </a:endParaRPr>
          </a:p>
        </p:txBody>
      </p:sp>
      <p:pic>
        <p:nvPicPr>
          <p:cNvPr id="16" name="Picture 122" descr="logoanmm2.pict                                                 000436EEmlcPB12                        BC41489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2414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2" y="1427323"/>
            <a:ext cx="4738789" cy="5112022"/>
          </a:xfrm>
          <a:prstGeom prst="rect">
            <a:avLst/>
          </a:prstGeom>
          <a:ln>
            <a:solidFill>
              <a:schemeClr val="tx1"/>
            </a:solidFill>
          </a:ln>
        </p:spPr>
      </p:pic>
      <p:sp>
        <p:nvSpPr>
          <p:cNvPr id="26" name="CuadroTexto 25"/>
          <p:cNvSpPr txBox="1"/>
          <p:nvPr/>
        </p:nvSpPr>
        <p:spPr>
          <a:xfrm>
            <a:off x="5283605" y="1475275"/>
            <a:ext cx="3987078" cy="738664"/>
          </a:xfrm>
          <a:prstGeom prst="rect">
            <a:avLst/>
          </a:prstGeom>
          <a:noFill/>
        </p:spPr>
        <p:txBody>
          <a:bodyPr wrap="square" rtlCol="0">
            <a:spAutoFit/>
          </a:bodyPr>
          <a:lstStyle/>
          <a:p>
            <a:r>
              <a:rPr lang="es-MX" sz="1400" dirty="0" smtClean="0">
                <a:solidFill>
                  <a:schemeClr val="bg1">
                    <a:lumMod val="50000"/>
                  </a:schemeClr>
                </a:solidFill>
              </a:rPr>
              <a:t>Figura 1. Localidades </a:t>
            </a:r>
            <a:r>
              <a:rPr lang="es-MX" sz="1400" dirty="0">
                <a:solidFill>
                  <a:schemeClr val="bg1">
                    <a:lumMod val="50000"/>
                  </a:schemeClr>
                </a:solidFill>
              </a:rPr>
              <a:t>fuera del área de cobertura de los centros de salud rurales y </a:t>
            </a:r>
            <a:r>
              <a:rPr lang="es-MX" sz="1400" dirty="0" smtClean="0">
                <a:solidFill>
                  <a:schemeClr val="bg1">
                    <a:lumMod val="50000"/>
                  </a:schemeClr>
                </a:solidFill>
              </a:rPr>
              <a:t>urbanos en la </a:t>
            </a:r>
            <a:r>
              <a:rPr lang="es-MX" sz="1400" dirty="0">
                <a:solidFill>
                  <a:schemeClr val="bg1">
                    <a:lumMod val="50000"/>
                  </a:schemeClr>
                </a:solidFill>
              </a:rPr>
              <a:t>Jurisdicción 7 </a:t>
            </a:r>
            <a:r>
              <a:rPr lang="es-MX" sz="1400" dirty="0" smtClean="0">
                <a:solidFill>
                  <a:schemeClr val="bg1">
                    <a:lumMod val="50000"/>
                  </a:schemeClr>
                </a:solidFill>
              </a:rPr>
              <a:t>Acapulco. </a:t>
            </a:r>
            <a:endParaRPr lang="es-MX" sz="1400" dirty="0">
              <a:solidFill>
                <a:schemeClr val="bg1">
                  <a:lumMod val="50000"/>
                </a:schemeClr>
              </a:solidFill>
            </a:endParaRPr>
          </a:p>
        </p:txBody>
      </p:sp>
      <p:sp>
        <p:nvSpPr>
          <p:cNvPr id="6" name="Título 1"/>
          <p:cNvSpPr>
            <a:spLocks noGrp="1"/>
          </p:cNvSpPr>
          <p:nvPr>
            <p:ph type="title"/>
          </p:nvPr>
        </p:nvSpPr>
        <p:spPr>
          <a:xfrm>
            <a:off x="203922" y="1055419"/>
            <a:ext cx="7886700" cy="319012"/>
          </a:xfrm>
        </p:spPr>
        <p:txBody>
          <a:bodyPr>
            <a:normAutofit fontScale="90000"/>
          </a:bodyPr>
          <a:lstStyle/>
          <a:p>
            <a:r>
              <a:rPr lang="es-MX" sz="2400" dirty="0" smtClean="0">
                <a:latin typeface="+mn-lt"/>
              </a:rPr>
              <a:t>Ejemplos:   </a:t>
            </a:r>
            <a:r>
              <a:rPr lang="es-MX" sz="2400" dirty="0" smtClean="0"/>
              <a:t>   </a:t>
            </a:r>
            <a:endParaRPr lang="es-MX" sz="2400" dirty="0"/>
          </a:p>
        </p:txBody>
      </p:sp>
      <p:sp>
        <p:nvSpPr>
          <p:cNvPr id="8" name="CuadroTexto 7"/>
          <p:cNvSpPr txBox="1"/>
          <p:nvPr/>
        </p:nvSpPr>
        <p:spPr>
          <a:xfrm>
            <a:off x="5283605" y="2754327"/>
            <a:ext cx="3987078" cy="523220"/>
          </a:xfrm>
          <a:prstGeom prst="rect">
            <a:avLst/>
          </a:prstGeom>
          <a:noFill/>
        </p:spPr>
        <p:txBody>
          <a:bodyPr wrap="square" rtlCol="0">
            <a:spAutoFit/>
          </a:bodyPr>
          <a:lstStyle/>
          <a:p>
            <a:r>
              <a:rPr lang="es-MX" sz="1400" b="1" dirty="0" smtClean="0">
                <a:solidFill>
                  <a:srgbClr val="C00000"/>
                </a:solidFill>
              </a:rPr>
              <a:t>Identificación de localidades sin cobertura representadas en rombos azules.</a:t>
            </a:r>
            <a:endParaRPr lang="es-MX" sz="1400" b="1" dirty="0">
              <a:solidFill>
                <a:srgbClr val="C00000"/>
              </a:solidFill>
            </a:endParaRPr>
          </a:p>
        </p:txBody>
      </p:sp>
      <p:cxnSp>
        <p:nvCxnSpPr>
          <p:cNvPr id="5" name="Conector recto de flecha 4"/>
          <p:cNvCxnSpPr>
            <a:stCxn id="8" idx="1"/>
          </p:cNvCxnSpPr>
          <p:nvPr/>
        </p:nvCxnSpPr>
        <p:spPr>
          <a:xfrm flipH="1" flipV="1">
            <a:off x="4132626" y="2531567"/>
            <a:ext cx="1150979" cy="4843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8" idx="1"/>
          </p:cNvCxnSpPr>
          <p:nvPr/>
        </p:nvCxnSpPr>
        <p:spPr>
          <a:xfrm flipH="1">
            <a:off x="3771944" y="3015937"/>
            <a:ext cx="1511661" cy="6700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5283605" y="3443400"/>
            <a:ext cx="3987078" cy="523220"/>
          </a:xfrm>
          <a:prstGeom prst="rect">
            <a:avLst/>
          </a:prstGeom>
          <a:noFill/>
        </p:spPr>
        <p:txBody>
          <a:bodyPr wrap="square" rtlCol="0">
            <a:spAutoFit/>
          </a:bodyPr>
          <a:lstStyle/>
          <a:p>
            <a:r>
              <a:rPr lang="es-MX" sz="1400" dirty="0" smtClean="0"/>
              <a:t>Identificación de localidades rurales en puntos verdes.</a:t>
            </a:r>
            <a:endParaRPr lang="es-MX" sz="1400" dirty="0"/>
          </a:p>
        </p:txBody>
      </p:sp>
      <p:sp>
        <p:nvSpPr>
          <p:cNvPr id="19" name="CuadroTexto 18"/>
          <p:cNvSpPr txBox="1"/>
          <p:nvPr/>
        </p:nvSpPr>
        <p:spPr>
          <a:xfrm>
            <a:off x="5283605" y="4055656"/>
            <a:ext cx="3987078" cy="523220"/>
          </a:xfrm>
          <a:prstGeom prst="rect">
            <a:avLst/>
          </a:prstGeom>
          <a:noFill/>
        </p:spPr>
        <p:txBody>
          <a:bodyPr wrap="square" rtlCol="0">
            <a:spAutoFit/>
          </a:bodyPr>
          <a:lstStyle/>
          <a:p>
            <a:r>
              <a:rPr lang="es-MX" sz="1400" dirty="0" smtClean="0"/>
              <a:t>Identificación de unidades de primer nivel de atención rurales en puntos rojos.</a:t>
            </a:r>
            <a:endParaRPr lang="es-MX" sz="1400" dirty="0"/>
          </a:p>
        </p:txBody>
      </p:sp>
      <p:sp>
        <p:nvSpPr>
          <p:cNvPr id="20" name="CuadroTexto 19"/>
          <p:cNvSpPr txBox="1"/>
          <p:nvPr/>
        </p:nvSpPr>
        <p:spPr>
          <a:xfrm>
            <a:off x="5283605" y="4667912"/>
            <a:ext cx="3987078" cy="523220"/>
          </a:xfrm>
          <a:prstGeom prst="rect">
            <a:avLst/>
          </a:prstGeom>
          <a:noFill/>
        </p:spPr>
        <p:txBody>
          <a:bodyPr wrap="square" rtlCol="0">
            <a:spAutoFit/>
          </a:bodyPr>
          <a:lstStyle/>
          <a:p>
            <a:r>
              <a:rPr lang="es-MX" sz="1400" dirty="0" smtClean="0"/>
              <a:t>Identificación de unidades de primer nivel de atención urbanas en puntos negros con halo blanco.</a:t>
            </a:r>
            <a:endParaRPr lang="es-MX" sz="1400" dirty="0"/>
          </a:p>
        </p:txBody>
      </p:sp>
      <p:cxnSp>
        <p:nvCxnSpPr>
          <p:cNvPr id="15" name="Conector recto de flecha 14"/>
          <p:cNvCxnSpPr>
            <a:stCxn id="18" idx="1"/>
          </p:cNvCxnSpPr>
          <p:nvPr/>
        </p:nvCxnSpPr>
        <p:spPr>
          <a:xfrm flipH="1" flipV="1">
            <a:off x="3366655" y="2314783"/>
            <a:ext cx="1916950" cy="139022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19" idx="1"/>
          </p:cNvCxnSpPr>
          <p:nvPr/>
        </p:nvCxnSpPr>
        <p:spPr>
          <a:xfrm flipH="1" flipV="1">
            <a:off x="2664886" y="3686027"/>
            <a:ext cx="2618719" cy="6312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20" idx="1"/>
          </p:cNvCxnSpPr>
          <p:nvPr/>
        </p:nvCxnSpPr>
        <p:spPr>
          <a:xfrm flipH="1">
            <a:off x="2050473" y="4929522"/>
            <a:ext cx="32331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ítulo 1"/>
          <p:cNvSpPr txBox="1">
            <a:spLocks/>
          </p:cNvSpPr>
          <p:nvPr/>
        </p:nvSpPr>
        <p:spPr>
          <a:xfrm>
            <a:off x="2623458" y="297337"/>
            <a:ext cx="5050088"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smtClean="0">
                <a:solidFill>
                  <a:srgbClr val="C00000"/>
                </a:solidFill>
                <a:latin typeface="+mn-lt"/>
              </a:rPr>
              <a:t>2.1 Hacia la configuración de Redes: fortalecimiento del primer nivel de atención</a:t>
            </a:r>
            <a:endParaRPr lang="es-MX" sz="2000" b="1" dirty="0">
              <a:solidFill>
                <a:srgbClr val="C00000"/>
              </a:solidFill>
              <a:latin typeface="+mn-lt"/>
            </a:endParaRPr>
          </a:p>
        </p:txBody>
      </p:sp>
      <p:pic>
        <p:nvPicPr>
          <p:cNvPr id="24"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7231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p:cNvSpPr txBox="1"/>
          <p:nvPr/>
        </p:nvSpPr>
        <p:spPr>
          <a:xfrm>
            <a:off x="7475332" y="1831503"/>
            <a:ext cx="1545957" cy="1815882"/>
          </a:xfrm>
          <a:prstGeom prst="rect">
            <a:avLst/>
          </a:prstGeom>
          <a:noFill/>
        </p:spPr>
        <p:txBody>
          <a:bodyPr wrap="square" rtlCol="0">
            <a:spAutoFit/>
          </a:bodyPr>
          <a:lstStyle/>
          <a:p>
            <a:r>
              <a:rPr lang="es-MX" sz="1400" dirty="0" smtClean="0">
                <a:solidFill>
                  <a:schemeClr val="bg1">
                    <a:lumMod val="50000"/>
                  </a:schemeClr>
                </a:solidFill>
              </a:rPr>
              <a:t>Figura 2. Representación de localidades atendidas por unidades móviles en Tlaxcala Jurisdicción 3 Apizaco.  </a:t>
            </a:r>
            <a:endParaRPr lang="es-MX" sz="1400" dirty="0">
              <a:solidFill>
                <a:schemeClr val="bg1">
                  <a:lumMod val="50000"/>
                </a:schemeClr>
              </a:solidFill>
            </a:endParaRPr>
          </a:p>
        </p:txBody>
      </p:sp>
      <p:sp>
        <p:nvSpPr>
          <p:cNvPr id="6" name="Título 1"/>
          <p:cNvSpPr>
            <a:spLocks noGrp="1"/>
          </p:cNvSpPr>
          <p:nvPr>
            <p:ph type="title"/>
          </p:nvPr>
        </p:nvSpPr>
        <p:spPr>
          <a:xfrm>
            <a:off x="203921" y="1145926"/>
            <a:ext cx="7886700" cy="319012"/>
          </a:xfrm>
        </p:spPr>
        <p:txBody>
          <a:bodyPr>
            <a:noAutofit/>
          </a:bodyPr>
          <a:lstStyle/>
          <a:p>
            <a:r>
              <a:rPr lang="es-MX" sz="2000" b="1" dirty="0" smtClean="0">
                <a:latin typeface="+mn-lt"/>
              </a:rPr>
              <a:t>Contribución a los estudios de microrregiones, ejemplo:   </a:t>
            </a:r>
            <a:r>
              <a:rPr lang="es-MX" sz="2000" b="1" dirty="0" smtClean="0"/>
              <a:t>   </a:t>
            </a:r>
            <a:endParaRPr lang="es-MX" sz="20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21" y="1851339"/>
            <a:ext cx="7189383" cy="4591837"/>
          </a:xfrm>
          <a:prstGeom prst="rect">
            <a:avLst/>
          </a:prstGeom>
          <a:ln>
            <a:solidFill>
              <a:schemeClr val="tx1"/>
            </a:solidFill>
          </a:ln>
        </p:spPr>
      </p:pic>
      <p:sp>
        <p:nvSpPr>
          <p:cNvPr id="7" name="Título 1"/>
          <p:cNvSpPr txBox="1">
            <a:spLocks/>
          </p:cNvSpPr>
          <p:nvPr/>
        </p:nvSpPr>
        <p:spPr>
          <a:xfrm>
            <a:off x="2623458" y="297337"/>
            <a:ext cx="6520542"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smtClean="0">
                <a:solidFill>
                  <a:srgbClr val="C00000"/>
                </a:solidFill>
                <a:latin typeface="+mn-lt"/>
              </a:rPr>
              <a:t>2. Hacia la configuración de Redes: fortalecimiento del primer nivel de atención</a:t>
            </a:r>
            <a:endParaRPr lang="es-MX" sz="2400" b="1" dirty="0">
              <a:solidFill>
                <a:srgbClr val="C00000"/>
              </a:solidFill>
              <a:latin typeface="+mn-lt"/>
            </a:endParaRPr>
          </a:p>
        </p:txBody>
      </p:sp>
    </p:spTree>
    <p:extLst>
      <p:ext uri="{BB962C8B-B14F-4D97-AF65-F5344CB8AC3E}">
        <p14:creationId xmlns:p14="http://schemas.microsoft.com/office/powerpoint/2010/main" val="25163074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859972"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3118" r="5065"/>
          <a:stretch/>
        </p:blipFill>
        <p:spPr>
          <a:xfrm>
            <a:off x="1351475" y="4023367"/>
            <a:ext cx="979963" cy="921166"/>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36707" t="23562" r="36830" b="15171"/>
          <a:stretch/>
        </p:blipFill>
        <p:spPr>
          <a:xfrm>
            <a:off x="387190" y="3958772"/>
            <a:ext cx="815077" cy="1120808"/>
          </a:xfrm>
          <a:prstGeom prst="rect">
            <a:avLst/>
          </a:prstGeom>
          <a:ln>
            <a:solidFill>
              <a:schemeClr val="accent6">
                <a:lumMod val="75000"/>
              </a:schemeClr>
            </a:solidFill>
          </a:ln>
        </p:spPr>
      </p:pic>
      <p:sp>
        <p:nvSpPr>
          <p:cNvPr id="10" name="CuadroTexto 9"/>
          <p:cNvSpPr txBox="1"/>
          <p:nvPr/>
        </p:nvSpPr>
        <p:spPr>
          <a:xfrm>
            <a:off x="513058" y="2388720"/>
            <a:ext cx="976200" cy="954107"/>
          </a:xfrm>
          <a:prstGeom prst="rect">
            <a:avLst/>
          </a:prstGeom>
          <a:noFill/>
        </p:spPr>
        <p:txBody>
          <a:bodyPr wrap="square" rtlCol="0">
            <a:spAutoFit/>
          </a:bodyPr>
          <a:lstStyle/>
          <a:p>
            <a:r>
              <a:rPr lang="es-MX" sz="1400" dirty="0" smtClean="0">
                <a:latin typeface="Arial Narrow"/>
                <a:cs typeface="Arial Narrow"/>
              </a:rPr>
              <a:t>DOF del </a:t>
            </a:r>
          </a:p>
          <a:p>
            <a:r>
              <a:rPr lang="es-MX" sz="1400" dirty="0" smtClean="0">
                <a:latin typeface="Arial Narrow"/>
                <a:cs typeface="Arial Narrow"/>
              </a:rPr>
              <a:t>25-08-1934 y del</a:t>
            </a:r>
            <a:endParaRPr lang="es-MX" sz="1400" dirty="0">
              <a:latin typeface="Arial Narrow"/>
              <a:cs typeface="Arial Narrow"/>
            </a:endParaRPr>
          </a:p>
          <a:p>
            <a:r>
              <a:rPr lang="es-MX" sz="1400" dirty="0">
                <a:latin typeface="Arial Narrow"/>
                <a:cs typeface="Arial Narrow"/>
              </a:rPr>
              <a:t>31-08-1934</a:t>
            </a:r>
            <a:endParaRPr lang="es-MX" sz="1400" dirty="0" smtClean="0">
              <a:latin typeface="Arial Narrow"/>
              <a:cs typeface="Arial Narrow"/>
            </a:endParaRPr>
          </a:p>
        </p:txBody>
      </p:sp>
      <p:sp>
        <p:nvSpPr>
          <p:cNvPr id="13" name="Rectángulo 12"/>
          <p:cNvSpPr/>
          <p:nvPr/>
        </p:nvSpPr>
        <p:spPr>
          <a:xfrm>
            <a:off x="2524736" y="1532023"/>
            <a:ext cx="1217531" cy="1815882"/>
          </a:xfrm>
          <a:prstGeom prst="rect">
            <a:avLst/>
          </a:prstGeom>
        </p:spPr>
        <p:txBody>
          <a:bodyPr wrap="square">
            <a:spAutoFit/>
          </a:bodyPr>
          <a:lstStyle/>
          <a:p>
            <a:r>
              <a:rPr lang="es-MX" sz="1400" dirty="0" smtClean="0">
                <a:latin typeface="Arial Narrow"/>
                <a:cs typeface="Arial Narrow"/>
              </a:rPr>
              <a:t>En 1987 se llevó a cabo la Reunión Fortalecimiento </a:t>
            </a:r>
            <a:r>
              <a:rPr lang="es-MX" sz="1400" dirty="0">
                <a:latin typeface="Arial Narrow"/>
                <a:cs typeface="Arial Narrow"/>
              </a:rPr>
              <a:t>de los Sistemas Locales de Salud y Jurisdiccionales</a:t>
            </a:r>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9935" y="4169566"/>
            <a:ext cx="871888" cy="622340"/>
          </a:xfrm>
          <a:prstGeom prst="rect">
            <a:avLst/>
          </a:prstGeom>
        </p:spPr>
      </p:pic>
      <p:sp>
        <p:nvSpPr>
          <p:cNvPr id="16" name="CuadroTexto 15"/>
          <p:cNvSpPr txBox="1"/>
          <p:nvPr/>
        </p:nvSpPr>
        <p:spPr>
          <a:xfrm>
            <a:off x="3355646" y="3894535"/>
            <a:ext cx="1199421" cy="2031325"/>
          </a:xfrm>
          <a:prstGeom prst="rect">
            <a:avLst/>
          </a:prstGeom>
          <a:noFill/>
        </p:spPr>
        <p:txBody>
          <a:bodyPr wrap="square" rtlCol="0">
            <a:spAutoFit/>
          </a:bodyPr>
          <a:lstStyle/>
          <a:p>
            <a:r>
              <a:rPr lang="es-MX" sz="1400" dirty="0" smtClean="0">
                <a:latin typeface="Arial Narrow"/>
                <a:cs typeface="Arial Narrow"/>
              </a:rPr>
              <a:t>En 1989, se inició un  Proyecto de Desarrollo de </a:t>
            </a:r>
            <a:r>
              <a:rPr lang="es-MX" sz="1400" dirty="0">
                <a:latin typeface="Arial Narrow"/>
                <a:cs typeface="Arial Narrow"/>
              </a:rPr>
              <a:t>J</a:t>
            </a:r>
            <a:r>
              <a:rPr lang="es-MX" sz="1400" dirty="0" smtClean="0">
                <a:latin typeface="Arial Narrow"/>
                <a:cs typeface="Arial Narrow"/>
              </a:rPr>
              <a:t>urisdicciones Sanitarias, componentes y programas sustantivos</a:t>
            </a:r>
          </a:p>
        </p:txBody>
      </p:sp>
      <p:sp>
        <p:nvSpPr>
          <p:cNvPr id="17" name="Flecha derecha 16"/>
          <p:cNvSpPr/>
          <p:nvPr/>
        </p:nvSpPr>
        <p:spPr>
          <a:xfrm>
            <a:off x="315686" y="3160856"/>
            <a:ext cx="8519532" cy="866954"/>
          </a:xfrm>
          <a:prstGeom prst="rightArrow">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s-MX"/>
          </a:p>
        </p:txBody>
      </p:sp>
      <p:sp>
        <p:nvSpPr>
          <p:cNvPr id="18" name="CuadroTexto 17"/>
          <p:cNvSpPr txBox="1"/>
          <p:nvPr/>
        </p:nvSpPr>
        <p:spPr>
          <a:xfrm>
            <a:off x="453594" y="3463279"/>
            <a:ext cx="880465" cy="342024"/>
          </a:xfrm>
          <a:prstGeom prst="rect">
            <a:avLst/>
          </a:prstGeom>
          <a:noFill/>
        </p:spPr>
        <p:txBody>
          <a:bodyPr wrap="square" rtlCol="0">
            <a:spAutoFit/>
          </a:bodyPr>
          <a:lstStyle/>
          <a:p>
            <a:r>
              <a:rPr lang="es-MX" dirty="0" smtClean="0"/>
              <a:t>1934</a:t>
            </a:r>
            <a:endParaRPr lang="es-MX" dirty="0"/>
          </a:p>
        </p:txBody>
      </p:sp>
      <p:sp>
        <p:nvSpPr>
          <p:cNvPr id="19" name="CuadroTexto 18"/>
          <p:cNvSpPr txBox="1"/>
          <p:nvPr/>
        </p:nvSpPr>
        <p:spPr>
          <a:xfrm>
            <a:off x="1383739" y="3463275"/>
            <a:ext cx="880465" cy="342024"/>
          </a:xfrm>
          <a:prstGeom prst="rect">
            <a:avLst/>
          </a:prstGeom>
          <a:noFill/>
        </p:spPr>
        <p:txBody>
          <a:bodyPr wrap="square" rtlCol="0">
            <a:spAutoFit/>
          </a:bodyPr>
          <a:lstStyle/>
          <a:p>
            <a:r>
              <a:rPr lang="es-MX" dirty="0" smtClean="0"/>
              <a:t>1985</a:t>
            </a:r>
            <a:endParaRPr lang="es-MX" dirty="0"/>
          </a:p>
        </p:txBody>
      </p:sp>
      <p:sp>
        <p:nvSpPr>
          <p:cNvPr id="20" name="Rectángulo 19"/>
          <p:cNvSpPr/>
          <p:nvPr/>
        </p:nvSpPr>
        <p:spPr>
          <a:xfrm>
            <a:off x="1457638" y="2263142"/>
            <a:ext cx="1030429" cy="1169551"/>
          </a:xfrm>
          <a:prstGeom prst="rect">
            <a:avLst/>
          </a:prstGeom>
        </p:spPr>
        <p:txBody>
          <a:bodyPr wrap="square">
            <a:spAutoFit/>
          </a:bodyPr>
          <a:lstStyle/>
          <a:p>
            <a:r>
              <a:rPr lang="es-MX" sz="1400" dirty="0" smtClean="0">
                <a:latin typeface="Arial Narrow"/>
                <a:cs typeface="Arial Narrow"/>
              </a:rPr>
              <a:t>Inicia la descentralización en </a:t>
            </a:r>
            <a:r>
              <a:rPr lang="es-MX" sz="1400" dirty="0">
                <a:latin typeface="Arial Narrow"/>
                <a:cs typeface="Arial Narrow"/>
              </a:rPr>
              <a:t>14 entidades </a:t>
            </a:r>
            <a:r>
              <a:rPr lang="es-MX" sz="1400" dirty="0" smtClean="0">
                <a:latin typeface="Arial Narrow"/>
                <a:cs typeface="Arial Narrow"/>
              </a:rPr>
              <a:t>federativas</a:t>
            </a:r>
            <a:endParaRPr lang="es-MX" sz="1400" dirty="0">
              <a:latin typeface="Arial Narrow"/>
              <a:cs typeface="Arial Narrow"/>
            </a:endParaRPr>
          </a:p>
        </p:txBody>
      </p:sp>
      <p:sp>
        <p:nvSpPr>
          <p:cNvPr id="21" name="CuadroTexto 20"/>
          <p:cNvSpPr txBox="1"/>
          <p:nvPr/>
        </p:nvSpPr>
        <p:spPr>
          <a:xfrm>
            <a:off x="2329925" y="3463273"/>
            <a:ext cx="880465" cy="342024"/>
          </a:xfrm>
          <a:prstGeom prst="rect">
            <a:avLst/>
          </a:prstGeom>
          <a:noFill/>
        </p:spPr>
        <p:txBody>
          <a:bodyPr wrap="square" rtlCol="0">
            <a:spAutoFit/>
          </a:bodyPr>
          <a:lstStyle/>
          <a:p>
            <a:r>
              <a:rPr lang="es-MX" dirty="0" smtClean="0"/>
              <a:t>1987</a:t>
            </a:r>
            <a:endParaRPr lang="es-MX" dirty="0"/>
          </a:p>
        </p:txBody>
      </p:sp>
      <p:sp>
        <p:nvSpPr>
          <p:cNvPr id="23" name="CuadroTexto 22"/>
          <p:cNvSpPr txBox="1"/>
          <p:nvPr/>
        </p:nvSpPr>
        <p:spPr>
          <a:xfrm>
            <a:off x="3385670" y="3463273"/>
            <a:ext cx="880465" cy="342024"/>
          </a:xfrm>
          <a:prstGeom prst="rect">
            <a:avLst/>
          </a:prstGeom>
          <a:noFill/>
        </p:spPr>
        <p:txBody>
          <a:bodyPr wrap="square" rtlCol="0">
            <a:spAutoFit/>
          </a:bodyPr>
          <a:lstStyle/>
          <a:p>
            <a:r>
              <a:rPr lang="es-MX" dirty="0" smtClean="0"/>
              <a:t>1989</a:t>
            </a:r>
            <a:endParaRPr lang="es-MX" dirty="0"/>
          </a:p>
        </p:txBody>
      </p:sp>
      <p:sp>
        <p:nvSpPr>
          <p:cNvPr id="26" name="CuadroTexto 25"/>
          <p:cNvSpPr txBox="1"/>
          <p:nvPr/>
        </p:nvSpPr>
        <p:spPr>
          <a:xfrm>
            <a:off x="4490463" y="3457449"/>
            <a:ext cx="880465" cy="342024"/>
          </a:xfrm>
          <a:prstGeom prst="rect">
            <a:avLst/>
          </a:prstGeom>
          <a:noFill/>
        </p:spPr>
        <p:txBody>
          <a:bodyPr wrap="square" rtlCol="0">
            <a:spAutoFit/>
          </a:bodyPr>
          <a:lstStyle/>
          <a:p>
            <a:r>
              <a:rPr lang="es-MX" dirty="0" smtClean="0"/>
              <a:t>1995</a:t>
            </a:r>
            <a:endParaRPr lang="es-MX" dirty="0"/>
          </a:p>
        </p:txBody>
      </p:sp>
      <p:sp>
        <p:nvSpPr>
          <p:cNvPr id="27" name="Rectángulo 26"/>
          <p:cNvSpPr/>
          <p:nvPr/>
        </p:nvSpPr>
        <p:spPr>
          <a:xfrm>
            <a:off x="4629228" y="1551922"/>
            <a:ext cx="823305" cy="1815882"/>
          </a:xfrm>
          <a:prstGeom prst="rect">
            <a:avLst/>
          </a:prstGeom>
        </p:spPr>
        <p:txBody>
          <a:bodyPr wrap="square">
            <a:spAutoFit/>
          </a:bodyPr>
          <a:lstStyle/>
          <a:p>
            <a:r>
              <a:rPr lang="es-MX" sz="1400" dirty="0">
                <a:latin typeface="Arial Narrow"/>
                <a:cs typeface="Arial Narrow"/>
              </a:rPr>
              <a:t>En 1995 </a:t>
            </a:r>
            <a:r>
              <a:rPr lang="es-MX" sz="1400" dirty="0" smtClean="0">
                <a:latin typeface="Arial Narrow"/>
                <a:cs typeface="Arial Narrow"/>
              </a:rPr>
              <a:t>el MASPA, </a:t>
            </a:r>
            <a:r>
              <a:rPr lang="es-MX" sz="1400" dirty="0">
                <a:latin typeface="Arial Narrow"/>
                <a:cs typeface="Arial Narrow"/>
              </a:rPr>
              <a:t>que se diseñó en 1985, se revisó y actualizó.</a:t>
            </a:r>
          </a:p>
        </p:txBody>
      </p:sp>
      <p:cxnSp>
        <p:nvCxnSpPr>
          <p:cNvPr id="29" name="Conector recto de flecha 28"/>
          <p:cNvCxnSpPr/>
          <p:nvPr/>
        </p:nvCxnSpPr>
        <p:spPr>
          <a:xfrm flipV="1">
            <a:off x="471860" y="2541311"/>
            <a:ext cx="0" cy="833456"/>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3376022" y="3910464"/>
            <a:ext cx="0" cy="900133"/>
          </a:xfrm>
          <a:prstGeom prst="straightConnector1">
            <a:avLst/>
          </a:prstGeom>
          <a:ln>
            <a:solidFill>
              <a:srgbClr val="C0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flipH="1" flipV="1">
            <a:off x="4617280" y="1514733"/>
            <a:ext cx="5521" cy="1855000"/>
          </a:xfrm>
          <a:prstGeom prst="straightConnector1">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5" name="Rectángulo 34"/>
          <p:cNvSpPr/>
          <p:nvPr/>
        </p:nvSpPr>
        <p:spPr>
          <a:xfrm>
            <a:off x="278821" y="5522059"/>
            <a:ext cx="8314376" cy="1077218"/>
          </a:xfrm>
          <a:prstGeom prst="rect">
            <a:avLst/>
          </a:prstGeom>
        </p:spPr>
        <p:txBody>
          <a:bodyPr wrap="square">
            <a:spAutoFit/>
          </a:bodyPr>
          <a:lstStyle/>
          <a:p>
            <a:r>
              <a:rPr lang="es-MX" sz="800" dirty="0" smtClean="0">
                <a:solidFill>
                  <a:schemeClr val="tx1">
                    <a:lumMod val="50000"/>
                    <a:lumOff val="50000"/>
                  </a:schemeClr>
                </a:solidFill>
                <a:latin typeface="Soberana Sans" panose="02000000000000000000" pitchFamily="50" charset="0"/>
              </a:rPr>
              <a:t>Abreviaturas</a:t>
            </a:r>
          </a:p>
          <a:p>
            <a:r>
              <a:rPr lang="es-MX" sz="800" dirty="0" smtClean="0">
                <a:solidFill>
                  <a:schemeClr val="tx1">
                    <a:lumMod val="50000"/>
                    <a:lumOff val="50000"/>
                  </a:schemeClr>
                </a:solidFill>
                <a:latin typeface="Soberana Sans" panose="02000000000000000000" pitchFamily="50" charset="0"/>
              </a:rPr>
              <a:t>DOF: </a:t>
            </a:r>
            <a:r>
              <a:rPr lang="es-MX" sz="800" dirty="0">
                <a:solidFill>
                  <a:schemeClr val="tx1">
                    <a:lumMod val="50000"/>
                    <a:lumOff val="50000"/>
                  </a:schemeClr>
                </a:solidFill>
                <a:latin typeface="Soberana Sans" panose="02000000000000000000" pitchFamily="50" charset="0"/>
              </a:rPr>
              <a:t>Diario Oficial</a:t>
            </a:r>
            <a:endParaRPr lang="es-MX" sz="800" dirty="0" smtClean="0">
              <a:solidFill>
                <a:schemeClr val="tx1">
                  <a:lumMod val="50000"/>
                  <a:lumOff val="50000"/>
                </a:schemeClr>
              </a:solidFill>
              <a:latin typeface="Soberana Sans" panose="02000000000000000000" pitchFamily="50" charset="0"/>
            </a:endParaRPr>
          </a:p>
          <a:p>
            <a:r>
              <a:rPr lang="es-MX" sz="800" dirty="0" smtClean="0">
                <a:solidFill>
                  <a:schemeClr val="tx1">
                    <a:lumMod val="50000"/>
                    <a:lumOff val="50000"/>
                  </a:schemeClr>
                </a:solidFill>
                <a:latin typeface="Soberana Sans" panose="02000000000000000000" pitchFamily="50" charset="0"/>
              </a:rPr>
              <a:t>MASPA: Modelo </a:t>
            </a:r>
            <a:r>
              <a:rPr lang="es-MX" sz="800" dirty="0">
                <a:solidFill>
                  <a:schemeClr val="tx1">
                    <a:lumMod val="50000"/>
                    <a:lumOff val="50000"/>
                  </a:schemeClr>
                </a:solidFill>
                <a:latin typeface="Soberana Sans" panose="02000000000000000000" pitchFamily="50" charset="0"/>
              </a:rPr>
              <a:t>de Atención a la Salud a Población </a:t>
            </a:r>
            <a:r>
              <a:rPr lang="es-MX" sz="800" dirty="0" smtClean="0">
                <a:solidFill>
                  <a:schemeClr val="tx1">
                    <a:lumMod val="50000"/>
                    <a:lumOff val="50000"/>
                  </a:schemeClr>
                </a:solidFill>
                <a:latin typeface="Soberana Sans" panose="02000000000000000000" pitchFamily="50" charset="0"/>
              </a:rPr>
              <a:t>Abierta</a:t>
            </a:r>
          </a:p>
          <a:p>
            <a:r>
              <a:rPr lang="es-MX" sz="800" dirty="0" smtClean="0">
                <a:solidFill>
                  <a:schemeClr val="tx1">
                    <a:lumMod val="50000"/>
                    <a:lumOff val="50000"/>
                  </a:schemeClr>
                </a:solidFill>
                <a:latin typeface="Soberana Sans" panose="02000000000000000000" pitchFamily="50" charset="0"/>
              </a:rPr>
              <a:t>MIDAS: </a:t>
            </a:r>
            <a:r>
              <a:rPr lang="es-MX" sz="800" dirty="0">
                <a:solidFill>
                  <a:schemeClr val="tx1">
                    <a:lumMod val="50000"/>
                    <a:lumOff val="50000"/>
                  </a:schemeClr>
                </a:solidFill>
                <a:latin typeface="Soberana Sans" panose="02000000000000000000" pitchFamily="50" charset="0"/>
              </a:rPr>
              <a:t>Modelo </a:t>
            </a:r>
            <a:r>
              <a:rPr lang="es-MX" sz="800" dirty="0" smtClean="0">
                <a:solidFill>
                  <a:schemeClr val="tx1">
                    <a:lumMod val="50000"/>
                    <a:lumOff val="50000"/>
                  </a:schemeClr>
                </a:solidFill>
                <a:latin typeface="Soberana Sans" panose="02000000000000000000" pitchFamily="50" charset="0"/>
              </a:rPr>
              <a:t>Integrador de </a:t>
            </a:r>
            <a:r>
              <a:rPr lang="es-MX" sz="800" dirty="0">
                <a:solidFill>
                  <a:schemeClr val="tx1">
                    <a:lumMod val="50000"/>
                    <a:lumOff val="50000"/>
                  </a:schemeClr>
                </a:solidFill>
                <a:latin typeface="Soberana Sans" panose="02000000000000000000" pitchFamily="50" charset="0"/>
              </a:rPr>
              <a:t>Atención a la </a:t>
            </a:r>
            <a:r>
              <a:rPr lang="es-MX" sz="800" dirty="0" smtClean="0">
                <a:solidFill>
                  <a:schemeClr val="tx1">
                    <a:lumMod val="50000"/>
                    <a:lumOff val="50000"/>
                  </a:schemeClr>
                </a:solidFill>
                <a:latin typeface="Soberana Sans" panose="02000000000000000000" pitchFamily="50" charset="0"/>
              </a:rPr>
              <a:t>Salud</a:t>
            </a:r>
          </a:p>
          <a:p>
            <a:endParaRPr lang="es-MX" sz="800" dirty="0">
              <a:solidFill>
                <a:schemeClr val="tx1">
                  <a:lumMod val="50000"/>
                  <a:lumOff val="50000"/>
                </a:schemeClr>
              </a:solidFill>
              <a:latin typeface="Soberana Sans" panose="02000000000000000000" pitchFamily="50" charset="0"/>
            </a:endParaRPr>
          </a:p>
          <a:p>
            <a:r>
              <a:rPr lang="es-MX" sz="800" dirty="0" smtClean="0">
                <a:solidFill>
                  <a:schemeClr val="tx1">
                    <a:lumMod val="50000"/>
                    <a:lumOff val="50000"/>
                  </a:schemeClr>
                </a:solidFill>
                <a:latin typeface="Soberana Sans" panose="02000000000000000000" pitchFamily="50" charset="0"/>
              </a:rPr>
              <a:t>14 </a:t>
            </a:r>
            <a:r>
              <a:rPr lang="es-MX" sz="800" dirty="0">
                <a:solidFill>
                  <a:schemeClr val="tx1">
                    <a:lumMod val="50000"/>
                    <a:lumOff val="50000"/>
                  </a:schemeClr>
                </a:solidFill>
                <a:latin typeface="Soberana Sans" panose="02000000000000000000" pitchFamily="50" charset="0"/>
              </a:rPr>
              <a:t>entidades </a:t>
            </a:r>
            <a:r>
              <a:rPr lang="es-MX" sz="800" dirty="0" smtClean="0">
                <a:solidFill>
                  <a:schemeClr val="tx1">
                    <a:lumMod val="50000"/>
                    <a:lumOff val="50000"/>
                  </a:schemeClr>
                </a:solidFill>
                <a:latin typeface="Soberana Sans" panose="02000000000000000000" pitchFamily="50" charset="0"/>
              </a:rPr>
              <a:t>federativas que se descentralizaron en la primera etapa:</a:t>
            </a:r>
            <a:endParaRPr lang="es-MX" sz="800" dirty="0">
              <a:solidFill>
                <a:schemeClr val="tx1">
                  <a:lumMod val="50000"/>
                  <a:lumOff val="50000"/>
                </a:schemeClr>
              </a:solidFill>
              <a:latin typeface="Soberana Sans" panose="02000000000000000000" pitchFamily="50" charset="0"/>
            </a:endParaRPr>
          </a:p>
          <a:p>
            <a:r>
              <a:rPr lang="es-MX" sz="800" dirty="0" smtClean="0">
                <a:solidFill>
                  <a:schemeClr val="tx1">
                    <a:lumMod val="50000"/>
                    <a:lumOff val="50000"/>
                  </a:schemeClr>
                </a:solidFill>
                <a:latin typeface="Soberana Sans" panose="02000000000000000000" pitchFamily="50" charset="0"/>
              </a:rPr>
              <a:t>Tlaxcala </a:t>
            </a:r>
            <a:r>
              <a:rPr lang="es-MX" sz="800" dirty="0">
                <a:solidFill>
                  <a:schemeClr val="tx1">
                    <a:lumMod val="50000"/>
                    <a:lumOff val="50000"/>
                  </a:schemeClr>
                </a:solidFill>
                <a:latin typeface="Soberana Sans" panose="02000000000000000000" pitchFamily="50" charset="0"/>
              </a:rPr>
              <a:t>(1985), Nuevo León (1985), Guerrero (1985), Jalisco (1985), Baja California Sur (1985), Morelos (1985), Tabasco (1985), Querétaro (1985), Sonora (1985), Colima (1986), México (1986), Guanajuato (1986), Aguascalientes (1987) y Quintana Roo (1987</a:t>
            </a:r>
            <a:r>
              <a:rPr lang="es-MX" sz="800" dirty="0" smtClean="0">
                <a:solidFill>
                  <a:schemeClr val="tx1">
                    <a:lumMod val="50000"/>
                    <a:lumOff val="50000"/>
                  </a:schemeClr>
                </a:solidFill>
                <a:latin typeface="Soberana Sans" panose="02000000000000000000" pitchFamily="50" charset="0"/>
              </a:rPr>
              <a:t>).</a:t>
            </a:r>
          </a:p>
        </p:txBody>
      </p:sp>
      <p:pic>
        <p:nvPicPr>
          <p:cNvPr id="36" name="Imagen 35"/>
          <p:cNvPicPr>
            <a:picLocks noChangeAspect="1"/>
          </p:cNvPicPr>
          <p:nvPr/>
        </p:nvPicPr>
        <p:blipFill rotWithShape="1">
          <a:blip r:embed="rId6" cstate="print">
            <a:extLst>
              <a:ext uri="{28A0092B-C50C-407E-A947-70E740481C1C}">
                <a14:useLocalDpi xmlns:a14="http://schemas.microsoft.com/office/drawing/2010/main" val="0"/>
              </a:ext>
            </a:extLst>
          </a:blip>
          <a:srcRect l="31341" t="10293" r="28903" b="4634"/>
          <a:stretch/>
        </p:blipFill>
        <p:spPr>
          <a:xfrm>
            <a:off x="6543704" y="1344441"/>
            <a:ext cx="728073" cy="925350"/>
          </a:xfrm>
          <a:prstGeom prst="rect">
            <a:avLst/>
          </a:prstGeom>
          <a:ln>
            <a:solidFill>
              <a:schemeClr val="accent6">
                <a:lumMod val="75000"/>
              </a:schemeClr>
            </a:solidFill>
          </a:ln>
        </p:spPr>
      </p:pic>
      <p:sp>
        <p:nvSpPr>
          <p:cNvPr id="37" name="CuadroTexto 36"/>
          <p:cNvSpPr txBox="1"/>
          <p:nvPr/>
        </p:nvSpPr>
        <p:spPr>
          <a:xfrm>
            <a:off x="6480497" y="3453689"/>
            <a:ext cx="880465" cy="342024"/>
          </a:xfrm>
          <a:prstGeom prst="rect">
            <a:avLst/>
          </a:prstGeom>
          <a:noFill/>
        </p:spPr>
        <p:txBody>
          <a:bodyPr wrap="square" rtlCol="0">
            <a:spAutoFit/>
          </a:bodyPr>
          <a:lstStyle/>
          <a:p>
            <a:r>
              <a:rPr lang="es-MX" dirty="0" smtClean="0"/>
              <a:t>2006</a:t>
            </a:r>
            <a:endParaRPr lang="es-MX" dirty="0"/>
          </a:p>
        </p:txBody>
      </p:sp>
      <p:sp>
        <p:nvSpPr>
          <p:cNvPr id="38" name="Rectángulo 37"/>
          <p:cNvSpPr/>
          <p:nvPr/>
        </p:nvSpPr>
        <p:spPr>
          <a:xfrm>
            <a:off x="6452537" y="3893565"/>
            <a:ext cx="1370663" cy="1384995"/>
          </a:xfrm>
          <a:prstGeom prst="rect">
            <a:avLst/>
          </a:prstGeom>
        </p:spPr>
        <p:txBody>
          <a:bodyPr wrap="square">
            <a:spAutoFit/>
          </a:bodyPr>
          <a:lstStyle/>
          <a:p>
            <a:r>
              <a:rPr lang="es-MX" sz="1400" dirty="0" smtClean="0">
                <a:latin typeface="Soberana Sans" panose="02000000000000000000" pitchFamily="50" charset="0"/>
              </a:rPr>
              <a:t>El MIDAS  como un Modelo que privilegió los servicios hospitalarios</a:t>
            </a:r>
            <a:endParaRPr lang="es-MX" sz="1400" dirty="0">
              <a:latin typeface="Soberana Sans" panose="02000000000000000000" pitchFamily="50" charset="0"/>
            </a:endParaRPr>
          </a:p>
        </p:txBody>
      </p:sp>
      <p:cxnSp>
        <p:nvCxnSpPr>
          <p:cNvPr id="39" name="Conector recto de flecha 38"/>
          <p:cNvCxnSpPr/>
          <p:nvPr/>
        </p:nvCxnSpPr>
        <p:spPr>
          <a:xfrm flipV="1">
            <a:off x="6462065" y="3934561"/>
            <a:ext cx="0" cy="900133"/>
          </a:xfrm>
          <a:prstGeom prst="straightConnector1">
            <a:avLst/>
          </a:prstGeom>
          <a:ln>
            <a:solidFill>
              <a:srgbClr val="C00000"/>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1" name="Imagen 40"/>
          <p:cNvPicPr>
            <a:picLocks noChangeAspect="1"/>
          </p:cNvPicPr>
          <p:nvPr/>
        </p:nvPicPr>
        <p:blipFill rotWithShape="1">
          <a:blip r:embed="rId7" cstate="print">
            <a:extLst>
              <a:ext uri="{28A0092B-C50C-407E-A947-70E740481C1C}">
                <a14:useLocalDpi xmlns:a14="http://schemas.microsoft.com/office/drawing/2010/main" val="0"/>
              </a:ext>
            </a:extLst>
          </a:blip>
          <a:srcRect l="29024" t="8927" r="27683" b="8341"/>
          <a:stretch/>
        </p:blipFill>
        <p:spPr>
          <a:xfrm>
            <a:off x="4524096" y="3882929"/>
            <a:ext cx="771796" cy="987412"/>
          </a:xfrm>
          <a:prstGeom prst="rect">
            <a:avLst/>
          </a:prstGeom>
          <a:ln>
            <a:solidFill>
              <a:schemeClr val="accent6">
                <a:lumMod val="75000"/>
              </a:schemeClr>
            </a:solidFill>
          </a:ln>
        </p:spPr>
      </p:pic>
      <p:sp>
        <p:nvSpPr>
          <p:cNvPr id="43" name="CuadroTexto 42"/>
          <p:cNvSpPr txBox="1"/>
          <p:nvPr/>
        </p:nvSpPr>
        <p:spPr>
          <a:xfrm>
            <a:off x="7453902" y="1927142"/>
            <a:ext cx="1029698" cy="1384995"/>
          </a:xfrm>
          <a:prstGeom prst="rect">
            <a:avLst/>
          </a:prstGeom>
          <a:noFill/>
        </p:spPr>
        <p:txBody>
          <a:bodyPr wrap="square" rtlCol="0">
            <a:spAutoFit/>
          </a:bodyPr>
          <a:lstStyle/>
          <a:p>
            <a:r>
              <a:rPr lang="es-MX" sz="1400" dirty="0" smtClean="0">
                <a:latin typeface="Arial Narrow"/>
                <a:cs typeface="Arial Narrow"/>
              </a:rPr>
              <a:t>En Agosto del 2015 se publica el Modelo de Atención Integral</a:t>
            </a:r>
          </a:p>
        </p:txBody>
      </p:sp>
      <p:sp>
        <p:nvSpPr>
          <p:cNvPr id="44" name="CuadroTexto 43"/>
          <p:cNvSpPr txBox="1"/>
          <p:nvPr/>
        </p:nvSpPr>
        <p:spPr>
          <a:xfrm>
            <a:off x="7377267" y="3453685"/>
            <a:ext cx="880465" cy="369332"/>
          </a:xfrm>
          <a:prstGeom prst="rect">
            <a:avLst/>
          </a:prstGeom>
          <a:noFill/>
        </p:spPr>
        <p:txBody>
          <a:bodyPr wrap="square" rtlCol="0">
            <a:spAutoFit/>
          </a:bodyPr>
          <a:lstStyle/>
          <a:p>
            <a:r>
              <a:rPr lang="es-MX" dirty="0" smtClean="0"/>
              <a:t>2015</a:t>
            </a:r>
            <a:endParaRPr lang="es-MX" dirty="0"/>
          </a:p>
        </p:txBody>
      </p:sp>
      <p:cxnSp>
        <p:nvCxnSpPr>
          <p:cNvPr id="45" name="Conector recto de flecha 44"/>
          <p:cNvCxnSpPr/>
          <p:nvPr/>
        </p:nvCxnSpPr>
        <p:spPr>
          <a:xfrm flipV="1">
            <a:off x="1439183" y="2276602"/>
            <a:ext cx="0" cy="1100162"/>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p:nvPr/>
        </p:nvCxnSpPr>
        <p:spPr>
          <a:xfrm flipH="1" flipV="1">
            <a:off x="7414797" y="1342297"/>
            <a:ext cx="2003" cy="2010503"/>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48" name="Título 1"/>
          <p:cNvSpPr txBox="1">
            <a:spLocks/>
          </p:cNvSpPr>
          <p:nvPr/>
        </p:nvSpPr>
        <p:spPr>
          <a:xfrm>
            <a:off x="2623458" y="260266"/>
            <a:ext cx="5186012"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smtClean="0">
                <a:solidFill>
                  <a:srgbClr val="C00000"/>
                </a:solidFill>
                <a:latin typeface="+mn-lt"/>
              </a:rPr>
              <a:t>2.2 Fortalecimiento de Sistemas Locales de Salud: el papel de las Jurisdicciones Sanitarias</a:t>
            </a:r>
            <a:endParaRPr lang="es-MX" sz="2000" b="1" dirty="0">
              <a:solidFill>
                <a:srgbClr val="C00000"/>
              </a:solidFill>
              <a:latin typeface="+mn-lt"/>
            </a:endParaRPr>
          </a:p>
        </p:txBody>
      </p:sp>
      <p:pic>
        <p:nvPicPr>
          <p:cNvPr id="49" name="Picture 122" descr="logoanmm2.pict                                                 000436EEmlcPB12                        BC41489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ángulo 39"/>
          <p:cNvSpPr/>
          <p:nvPr/>
        </p:nvSpPr>
        <p:spPr>
          <a:xfrm>
            <a:off x="5615485" y="2385774"/>
            <a:ext cx="1123980" cy="954107"/>
          </a:xfrm>
          <a:prstGeom prst="rect">
            <a:avLst/>
          </a:prstGeom>
        </p:spPr>
        <p:txBody>
          <a:bodyPr wrap="square">
            <a:spAutoFit/>
          </a:bodyPr>
          <a:lstStyle/>
          <a:p>
            <a:r>
              <a:rPr lang="es-MX" sz="1400" dirty="0">
                <a:latin typeface="Arial Narrow"/>
                <a:cs typeface="Arial Narrow"/>
              </a:rPr>
              <a:t>En </a:t>
            </a:r>
            <a:r>
              <a:rPr lang="es-MX" sz="1400" dirty="0" smtClean="0">
                <a:latin typeface="Arial Narrow"/>
                <a:cs typeface="Arial Narrow"/>
              </a:rPr>
              <a:t>1999 se establecieron lineamientos para JS</a:t>
            </a:r>
            <a:endParaRPr lang="es-MX" sz="1400" dirty="0">
              <a:latin typeface="Arial Narrow"/>
              <a:cs typeface="Arial Narrow"/>
            </a:endParaRPr>
          </a:p>
        </p:txBody>
      </p:sp>
      <p:cxnSp>
        <p:nvCxnSpPr>
          <p:cNvPr id="42" name="Conector recto de flecha 41"/>
          <p:cNvCxnSpPr/>
          <p:nvPr/>
        </p:nvCxnSpPr>
        <p:spPr>
          <a:xfrm flipH="1" flipV="1">
            <a:off x="5569671" y="1518849"/>
            <a:ext cx="1396" cy="1867818"/>
          </a:xfrm>
          <a:prstGeom prst="straightConnector1">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47" name="Imagen 46"/>
          <p:cNvPicPr>
            <a:picLocks noChangeAspect="1"/>
          </p:cNvPicPr>
          <p:nvPr/>
        </p:nvPicPr>
        <p:blipFill rotWithShape="1">
          <a:blip r:embed="rId9" cstate="print">
            <a:extLst>
              <a:ext uri="{28A0092B-C50C-407E-A947-70E740481C1C}">
                <a14:useLocalDpi xmlns:a14="http://schemas.microsoft.com/office/drawing/2010/main" val="0"/>
              </a:ext>
            </a:extLst>
          </a:blip>
          <a:srcRect l="24875" t="13400" r="40000" b="13800"/>
          <a:stretch/>
        </p:blipFill>
        <p:spPr>
          <a:xfrm rot="10800000">
            <a:off x="5488077" y="3882928"/>
            <a:ext cx="764444" cy="990242"/>
          </a:xfrm>
          <a:prstGeom prst="rect">
            <a:avLst/>
          </a:prstGeom>
          <a:ln>
            <a:solidFill>
              <a:schemeClr val="accent6">
                <a:lumMod val="75000"/>
              </a:schemeClr>
            </a:solidFill>
          </a:ln>
        </p:spPr>
      </p:pic>
      <p:sp>
        <p:nvSpPr>
          <p:cNvPr id="50" name="CuadroTexto 49"/>
          <p:cNvSpPr txBox="1"/>
          <p:nvPr/>
        </p:nvSpPr>
        <p:spPr>
          <a:xfrm>
            <a:off x="5384703" y="3449607"/>
            <a:ext cx="880465" cy="369332"/>
          </a:xfrm>
          <a:prstGeom prst="rect">
            <a:avLst/>
          </a:prstGeom>
          <a:noFill/>
        </p:spPr>
        <p:txBody>
          <a:bodyPr wrap="square" rtlCol="0">
            <a:spAutoFit/>
          </a:bodyPr>
          <a:lstStyle/>
          <a:p>
            <a:r>
              <a:rPr lang="es-MX" dirty="0" smtClean="0"/>
              <a:t>1999</a:t>
            </a:r>
            <a:endParaRPr lang="es-MX" dirty="0"/>
          </a:p>
        </p:txBody>
      </p:sp>
      <p:pic>
        <p:nvPicPr>
          <p:cNvPr id="51" name="Imagen 50"/>
          <p:cNvPicPr>
            <a:picLocks noChangeAspect="1"/>
          </p:cNvPicPr>
          <p:nvPr/>
        </p:nvPicPr>
        <p:blipFill rotWithShape="1">
          <a:blip r:embed="rId10"/>
          <a:srcRect l="30230" t="9315" r="31436" b="8240"/>
          <a:stretch/>
        </p:blipFill>
        <p:spPr>
          <a:xfrm>
            <a:off x="7709548" y="4113009"/>
            <a:ext cx="808679" cy="1087029"/>
          </a:xfrm>
          <a:prstGeom prst="rect">
            <a:avLst/>
          </a:prstGeom>
        </p:spPr>
      </p:pic>
      <p:cxnSp>
        <p:nvCxnSpPr>
          <p:cNvPr id="52" name="Conector recto de flecha 51"/>
          <p:cNvCxnSpPr/>
          <p:nvPr/>
        </p:nvCxnSpPr>
        <p:spPr>
          <a:xfrm flipV="1">
            <a:off x="2489047" y="1591733"/>
            <a:ext cx="17086" cy="1785031"/>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4369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859972"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2" name="CuadroTexto 1"/>
          <p:cNvSpPr txBox="1"/>
          <p:nvPr/>
        </p:nvSpPr>
        <p:spPr>
          <a:xfrm>
            <a:off x="247135" y="1342047"/>
            <a:ext cx="8188036" cy="369332"/>
          </a:xfrm>
          <a:prstGeom prst="rect">
            <a:avLst/>
          </a:prstGeom>
          <a:noFill/>
        </p:spPr>
        <p:txBody>
          <a:bodyPr wrap="square" rtlCol="0">
            <a:spAutoFit/>
          </a:bodyPr>
          <a:lstStyle/>
          <a:p>
            <a:r>
              <a:rPr lang="es-MX" dirty="0" smtClean="0"/>
              <a:t>Tabla 1. Revisión de criterios de conformación de las Jurisdicciones Sanitarias</a:t>
            </a:r>
            <a:endParaRPr lang="es-MX" dirty="0"/>
          </a:p>
        </p:txBody>
      </p:sp>
      <p:graphicFrame>
        <p:nvGraphicFramePr>
          <p:cNvPr id="6" name="Tabla 5"/>
          <p:cNvGraphicFramePr>
            <a:graphicFrameLocks noGrp="1"/>
          </p:cNvGraphicFramePr>
          <p:nvPr>
            <p:extLst/>
          </p:nvPr>
        </p:nvGraphicFramePr>
        <p:xfrm>
          <a:off x="247135" y="1817291"/>
          <a:ext cx="8699155" cy="3687639"/>
        </p:xfrm>
        <a:graphic>
          <a:graphicData uri="http://schemas.openxmlformats.org/drawingml/2006/table">
            <a:tbl>
              <a:tblPr/>
              <a:tblGrid>
                <a:gridCol w="2943487"/>
                <a:gridCol w="1918556"/>
                <a:gridCol w="1918556"/>
                <a:gridCol w="1918556"/>
              </a:tblGrid>
              <a:tr h="514170">
                <a:tc>
                  <a:txBody>
                    <a:bodyPr/>
                    <a:lstStyle/>
                    <a:p>
                      <a:pPr algn="ctr">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Criterio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Mínima</a:t>
                      </a:r>
                      <a:r>
                        <a:rPr lang="es-MX" sz="14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Máxima</a:t>
                      </a:r>
                      <a:r>
                        <a:rPr lang="es-MX" sz="14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15000"/>
                        </a:lnSpc>
                        <a:spcAft>
                          <a:spcPts val="0"/>
                        </a:spcAft>
                      </a:pPr>
                      <a:r>
                        <a:rPr lang="es-MX" sz="1200" b="1" dirty="0">
                          <a:effectLst/>
                          <a:latin typeface="Soberana Sans" panose="02000000000000000000" pitchFamily="50" charset="0"/>
                          <a:ea typeface="Times New Roman" panose="02020603050405020304" pitchFamily="18" charset="0"/>
                          <a:cs typeface="Times New Roman" panose="02020603050405020304" pitchFamily="18" charset="0"/>
                        </a:rPr>
                        <a:t>No. de JS que cumplen con criterio</a:t>
                      </a:r>
                      <a:r>
                        <a:rPr lang="es-MX" sz="12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2</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514170">
                <a:tc>
                  <a:txBody>
                    <a:bodyPr/>
                    <a:lstStyle/>
                    <a:p>
                      <a:pPr algn="l">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Extensión territorial</a:t>
                      </a:r>
                      <a:r>
                        <a:rPr lang="es-MX" sz="14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(mínimo 7,000 km</a:t>
                      </a:r>
                      <a:r>
                        <a:rPr lang="es-MX" sz="1400" baseline="30000" dirty="0">
                          <a:effectLst/>
                          <a:latin typeface="Soberana Sans" panose="02000000000000000000" pitchFamily="50" charset="0"/>
                          <a:ea typeface="Times New Roman" panose="02020603050405020304" pitchFamily="18" charset="0"/>
                          <a:cs typeface="Times New Roman" panose="02020603050405020304" pitchFamily="18" charset="0"/>
                        </a:rPr>
                        <a:t>2</a:t>
                      </a: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23.10 km</a:t>
                      </a:r>
                      <a:r>
                        <a:rPr lang="es-MX" sz="1400" baseline="30000" dirty="0">
                          <a:effectLst/>
                          <a:latin typeface="Soberana Sans" panose="02000000000000000000" pitchFamily="50" charset="0"/>
                          <a:ea typeface="Times New Roman" panose="02020603050405020304" pitchFamily="18" charset="0"/>
                          <a:cs typeface="Times New Roman" panose="02020603050405020304" pitchFamily="18" charset="0"/>
                        </a:rPr>
                        <a:t>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61,496.90 km</a:t>
                      </a:r>
                      <a:r>
                        <a:rPr lang="es-MX" sz="1400" baseline="30000" dirty="0">
                          <a:effectLst/>
                          <a:latin typeface="Soberana Sans" panose="02000000000000000000" pitchFamily="50" charset="0"/>
                          <a:ea typeface="Times New Roman" panose="02020603050405020304" pitchFamily="18" charset="0"/>
                          <a:cs typeface="Times New Roman" panose="02020603050405020304" pitchFamily="18" charset="0"/>
                        </a:rPr>
                        <a:t>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MX" sz="1400" dirty="0" smtClean="0">
                          <a:effectLst/>
                          <a:latin typeface="Soberana Sans" panose="02000000000000000000" pitchFamily="50" charset="0"/>
                          <a:ea typeface="Times New Roman" panose="02020603050405020304" pitchFamily="18" charset="0"/>
                          <a:cs typeface="Times New Roman" panose="02020603050405020304" pitchFamily="18" charset="0"/>
                        </a:rPr>
                        <a:t>96/242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713483">
                <a:tc>
                  <a:txBody>
                    <a:bodyPr/>
                    <a:lstStyle/>
                    <a:p>
                      <a:pPr algn="l">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Población total</a:t>
                      </a:r>
                      <a:r>
                        <a:rPr lang="es-MX" sz="14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(150 mil - 500 mil habitantes)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153,132 habs.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1,934,171 habs.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smtClean="0">
                          <a:effectLst/>
                          <a:latin typeface="Soberana Sans" panose="02000000000000000000" pitchFamily="50" charset="0"/>
                          <a:ea typeface="Times New Roman" panose="02020603050405020304" pitchFamily="18" charset="0"/>
                          <a:cs typeface="Times New Roman" panose="02020603050405020304" pitchFamily="18" charset="0"/>
                        </a:rPr>
                        <a:t>82/242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r>
              <a:tr h="713483">
                <a:tc>
                  <a:txBody>
                    <a:bodyPr/>
                    <a:lstStyle/>
                    <a:p>
                      <a:pPr algn="l">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Zona metropolitana</a:t>
                      </a:r>
                      <a:r>
                        <a:rPr lang="es-MX" sz="14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(500 mil - 900 mil habitantes)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503,297 habs.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1,934,171 habs.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MX" sz="1400" dirty="0" smtClean="0">
                          <a:effectLst/>
                          <a:latin typeface="Soberana Sans" panose="02000000000000000000" pitchFamily="50" charset="0"/>
                          <a:ea typeface="Times New Roman" panose="02020603050405020304" pitchFamily="18" charset="0"/>
                          <a:cs typeface="Times New Roman" panose="02020603050405020304" pitchFamily="18" charset="0"/>
                        </a:rPr>
                        <a:t>36/242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514170">
                <a:tc>
                  <a:txBody>
                    <a:bodyPr/>
                    <a:lstStyle/>
                    <a:p>
                      <a:pPr algn="l">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Centros de salud</a:t>
                      </a:r>
                      <a:r>
                        <a:rPr lang="es-MX" sz="1400" b="1" baseline="30000" dirty="0">
                          <a:effectLst/>
                          <a:latin typeface="Soberana Sans" panose="02000000000000000000" pitchFamily="50" charset="0"/>
                          <a:ea typeface="Times New Roman" panose="02020603050405020304" pitchFamily="18" charset="0"/>
                          <a:cs typeface="Times New Roman" panose="02020603050405020304" pitchFamily="18" charset="0"/>
                        </a:rPr>
                        <a:t>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(16 - 64 centros)</a:t>
                      </a:r>
                      <a:r>
                        <a:rPr lang="es-MX" sz="1400" baseline="30000" dirty="0">
                          <a:effectLst/>
                          <a:latin typeface="Soberana Sans" panose="02000000000000000000" pitchFamily="50" charset="0"/>
                          <a:ea typeface="Times New Roman" panose="02020603050405020304" pitchFamily="18" charset="0"/>
                          <a:cs typeface="Times New Roman" panose="02020603050405020304" pitchFamily="18" charset="0"/>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3</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234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smtClean="0">
                          <a:effectLst/>
                          <a:latin typeface="Soberana Sans" panose="02000000000000000000" pitchFamily="50" charset="0"/>
                          <a:ea typeface="Times New Roman" panose="02020603050405020304" pitchFamily="18" charset="0"/>
                          <a:cs typeface="Times New Roman" panose="02020603050405020304" pitchFamily="18" charset="0"/>
                        </a:rPr>
                        <a:t>47/242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r>
              <a:tr h="514170">
                <a:tc>
                  <a:txBody>
                    <a:bodyPr/>
                    <a:lstStyle/>
                    <a:p>
                      <a:pPr algn="l">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Población afiliada al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MX" sz="1400" b="1" dirty="0">
                          <a:effectLst/>
                          <a:latin typeface="Soberana Sans" panose="02000000000000000000" pitchFamily="50" charset="0"/>
                          <a:ea typeface="Times New Roman" panose="02020603050405020304" pitchFamily="18" charset="0"/>
                          <a:cs typeface="Times New Roman" panose="02020603050405020304" pitchFamily="18" charset="0"/>
                        </a:rPr>
                        <a:t>Seguro Popular</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17,254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s-MX" sz="1400" dirty="0">
                          <a:effectLst/>
                          <a:latin typeface="Soberana Sans" panose="02000000000000000000" pitchFamily="50" charset="0"/>
                          <a:ea typeface="Times New Roman" panose="02020603050405020304" pitchFamily="18" charset="0"/>
                          <a:cs typeface="Times New Roman" panose="02020603050405020304" pitchFamily="18" charset="0"/>
                        </a:rPr>
                        <a:t>887,855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MX"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Rectángulo 6"/>
          <p:cNvSpPr/>
          <p:nvPr/>
        </p:nvSpPr>
        <p:spPr>
          <a:xfrm>
            <a:off x="247135" y="5610843"/>
            <a:ext cx="8188036" cy="676339"/>
          </a:xfrm>
          <a:prstGeom prst="rect">
            <a:avLst/>
          </a:prstGeom>
        </p:spPr>
        <p:txBody>
          <a:bodyPr wrap="square">
            <a:spAutoFit/>
          </a:bodyPr>
          <a:lstStyle/>
          <a:p>
            <a:pPr algn="just">
              <a:lnSpc>
                <a:spcPct val="115000"/>
              </a:lnSpc>
              <a:spcAft>
                <a:spcPts val="0"/>
              </a:spcAft>
            </a:pPr>
            <a:r>
              <a:rPr lang="es-MX" sz="105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Fuentes: </a:t>
            </a:r>
            <a:r>
              <a:rPr lang="es-MX" sz="1050" baseline="3000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1</a:t>
            </a:r>
            <a:r>
              <a:rPr lang="es-MX" sz="105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 SESA. Lineamientos Técnicos para la Jurisdicción Sanitaria, 1999.  </a:t>
            </a:r>
            <a:endParaRPr lang="es-MX" sz="16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050" baseline="3000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                      </a:t>
            </a:r>
            <a:r>
              <a:rPr lang="es-MX" sz="1050" baseline="30000" dirty="0" smtClean="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 </a:t>
            </a:r>
            <a:r>
              <a:rPr lang="es-MX" sz="1050" baseline="3000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2</a:t>
            </a:r>
            <a:r>
              <a:rPr lang="es-MX" sz="105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 Análisis de información geográfica, demográfica y derechohabiencia de las JS, DGPLADES, 1er. semestre de 2014.</a:t>
            </a:r>
            <a:endParaRPr lang="es-MX" sz="16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200" dirty="0">
                <a:solidFill>
                  <a:schemeClr val="tx1">
                    <a:lumMod val="50000"/>
                    <a:lumOff val="50000"/>
                  </a:schemeClr>
                </a:solidFill>
                <a:latin typeface="Soberana Sans" panose="02000000000000000000" pitchFamily="50" charset="0"/>
                <a:ea typeface="Times New Roman" panose="02020603050405020304" pitchFamily="18" charset="0"/>
                <a:cs typeface="Times New Roman" panose="02020603050405020304" pitchFamily="18" charset="0"/>
              </a:rPr>
              <a:t> </a:t>
            </a:r>
            <a:endParaRPr lang="es-MX"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ítulo 1"/>
          <p:cNvSpPr txBox="1">
            <a:spLocks/>
          </p:cNvSpPr>
          <p:nvPr/>
        </p:nvSpPr>
        <p:spPr>
          <a:xfrm>
            <a:off x="2623458" y="260266"/>
            <a:ext cx="5186012"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smtClean="0">
                <a:solidFill>
                  <a:srgbClr val="C00000"/>
                </a:solidFill>
                <a:latin typeface="+mn-lt"/>
              </a:rPr>
              <a:t>2.2 Fortalecimiento de Sistemas Locales de Salud: el papel de las Jurisdicciones Sanitarias</a:t>
            </a:r>
            <a:endParaRPr lang="es-MX" sz="2000" b="1" dirty="0">
              <a:solidFill>
                <a:srgbClr val="C00000"/>
              </a:solidFill>
              <a:latin typeface="+mn-lt"/>
            </a:endParaRPr>
          </a:p>
        </p:txBody>
      </p:sp>
      <p:pic>
        <p:nvPicPr>
          <p:cNvPr id="10"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048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txBox="1">
            <a:spLocks/>
          </p:cNvSpPr>
          <p:nvPr/>
        </p:nvSpPr>
        <p:spPr>
          <a:xfrm>
            <a:off x="291193" y="1079275"/>
            <a:ext cx="7886700" cy="55257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smtClean="0">
                <a:solidFill>
                  <a:srgbClr val="C00000"/>
                </a:solidFill>
                <a:latin typeface="+mn-lt"/>
              </a:rPr>
              <a:t>La estrategia:  </a:t>
            </a:r>
            <a:r>
              <a:rPr lang="es-MX" sz="2400" b="1" dirty="0" smtClean="0">
                <a:solidFill>
                  <a:srgbClr val="C00000"/>
                </a:solidFill>
              </a:rPr>
              <a:t>   </a:t>
            </a:r>
            <a:endParaRPr lang="es-MX" sz="2400" b="1" dirty="0">
              <a:solidFill>
                <a:srgbClr val="C00000"/>
              </a:solidFill>
            </a:endParaRPr>
          </a:p>
        </p:txBody>
      </p:sp>
      <p:sp>
        <p:nvSpPr>
          <p:cNvPr id="12" name="Marcador de contenido 2"/>
          <p:cNvSpPr txBox="1">
            <a:spLocks/>
          </p:cNvSpPr>
          <p:nvPr/>
        </p:nvSpPr>
        <p:spPr>
          <a:xfrm>
            <a:off x="361949" y="1605820"/>
            <a:ext cx="8466364" cy="60570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Font typeface="Arial" panose="020B0604020202020204" pitchFamily="34" charset="0"/>
              <a:buNone/>
            </a:pPr>
            <a:r>
              <a:rPr lang="es-MX" sz="1800" dirty="0" smtClean="0"/>
              <a:t>Configurar/actualizar la operación, marco normativo y estructura organizacional de las Jurisdicciones Sanitarias. </a:t>
            </a:r>
            <a:endParaRPr lang="es-MX" sz="1800" dirty="0"/>
          </a:p>
        </p:txBody>
      </p:sp>
      <p:sp>
        <p:nvSpPr>
          <p:cNvPr id="13" name="Rectángulo 12"/>
          <p:cNvSpPr/>
          <p:nvPr/>
        </p:nvSpPr>
        <p:spPr>
          <a:xfrm>
            <a:off x="361949" y="2468513"/>
            <a:ext cx="8466364" cy="1200329"/>
          </a:xfrm>
          <a:prstGeom prst="rect">
            <a:avLst/>
          </a:prstGeom>
          <a:noFill/>
          <a:ln w="19050">
            <a:prstDash val="lgDashDot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MX" dirty="0" smtClean="0"/>
              <a:t>2 instrumentos de análisis que logren conducir la estrategia:</a:t>
            </a:r>
          </a:p>
          <a:p>
            <a:pPr marL="857250" lvl="1" indent="-400050" algn="just">
              <a:buFont typeface="+mj-lt"/>
              <a:buAutoNum type="romanLcPeriod"/>
            </a:pPr>
            <a:r>
              <a:rPr lang="es-MX" dirty="0" smtClean="0"/>
              <a:t>Diagnóstico cuantitativo que identifique la magnitud de los problemas.</a:t>
            </a:r>
          </a:p>
          <a:p>
            <a:pPr marL="857250" lvl="1" indent="-400050" algn="just">
              <a:buFont typeface="+mj-lt"/>
              <a:buAutoNum type="romanLcPeriod"/>
            </a:pPr>
            <a:r>
              <a:rPr lang="es-MX" dirty="0" smtClean="0"/>
              <a:t>Diagnóstico cualitativo que explique la inercia de las jurisdicciones sanitarias y su vinculación con los Servicios Estatales de Salud y la atención hospitalaria.</a:t>
            </a:r>
            <a:endParaRPr lang="es-MX" dirty="0"/>
          </a:p>
        </p:txBody>
      </p:sp>
      <p:cxnSp>
        <p:nvCxnSpPr>
          <p:cNvPr id="14" name="Conector recto de flecha 13"/>
          <p:cNvCxnSpPr>
            <a:stCxn id="12" idx="2"/>
            <a:endCxn id="13" idx="0"/>
          </p:cNvCxnSpPr>
          <p:nvPr/>
        </p:nvCxnSpPr>
        <p:spPr>
          <a:xfrm>
            <a:off x="4595131" y="2211522"/>
            <a:ext cx="0" cy="2569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21" name="Diagrama 20"/>
          <p:cNvGraphicFramePr/>
          <p:nvPr>
            <p:extLst/>
          </p:nvPr>
        </p:nvGraphicFramePr>
        <p:xfrm>
          <a:off x="212037" y="4127157"/>
          <a:ext cx="8766188" cy="2273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Título 1"/>
          <p:cNvSpPr txBox="1">
            <a:spLocks/>
          </p:cNvSpPr>
          <p:nvPr/>
        </p:nvSpPr>
        <p:spPr>
          <a:xfrm>
            <a:off x="2623458" y="260266"/>
            <a:ext cx="5186012"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smtClean="0">
                <a:solidFill>
                  <a:srgbClr val="C00000"/>
                </a:solidFill>
                <a:latin typeface="+mn-lt"/>
              </a:rPr>
              <a:t>2.2 Fortalecimiento de Sistemas Locales de Salud: el papel de las Jurisdicciones Sanitarias</a:t>
            </a:r>
            <a:endParaRPr lang="es-MX" sz="2000" b="1" dirty="0">
              <a:solidFill>
                <a:srgbClr val="C00000"/>
              </a:solidFill>
              <a:latin typeface="+mn-lt"/>
            </a:endParaRPr>
          </a:p>
        </p:txBody>
      </p:sp>
      <p:pic>
        <p:nvPicPr>
          <p:cNvPr id="35" name="Picture 122" descr="logoanmm2.pict                                                 000436EEmlcPB12                        BC41489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4062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2176904348"/>
              </p:ext>
            </p:extLst>
          </p:nvPr>
        </p:nvGraphicFramePr>
        <p:xfrm>
          <a:off x="496979" y="1037301"/>
          <a:ext cx="6982691" cy="5656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5171335" y="6447572"/>
            <a:ext cx="3774956" cy="246221"/>
          </a:xfrm>
          <a:prstGeom prst="rect">
            <a:avLst/>
          </a:prstGeom>
          <a:noFill/>
        </p:spPr>
        <p:txBody>
          <a:bodyPr wrap="square" rtlCol="0">
            <a:spAutoFit/>
          </a:bodyPr>
          <a:lstStyle/>
          <a:p>
            <a:r>
              <a:rPr lang="es-MX" sz="1000" dirty="0" smtClean="0">
                <a:solidFill>
                  <a:schemeClr val="tx1">
                    <a:lumMod val="50000"/>
                    <a:lumOff val="50000"/>
                  </a:schemeClr>
                </a:solidFill>
              </a:rPr>
              <a:t>Elaborado a partir de: </a:t>
            </a:r>
            <a:r>
              <a:rPr lang="es-MX" sz="1000" i="1" dirty="0" smtClean="0">
                <a:solidFill>
                  <a:schemeClr val="tx1">
                    <a:lumMod val="50000"/>
                    <a:lumOff val="50000"/>
                  </a:schemeClr>
                </a:solidFill>
              </a:rPr>
              <a:t>“IAP2 </a:t>
            </a:r>
            <a:r>
              <a:rPr lang="es-MX" sz="1000" i="1" dirty="0" err="1" smtClean="0">
                <a:solidFill>
                  <a:schemeClr val="tx1">
                    <a:lumMod val="50000"/>
                    <a:lumOff val="50000"/>
                  </a:schemeClr>
                </a:solidFill>
              </a:rPr>
              <a:t>public</a:t>
            </a:r>
            <a:r>
              <a:rPr lang="es-MX" sz="1000" i="1" dirty="0" smtClean="0">
                <a:solidFill>
                  <a:schemeClr val="tx1">
                    <a:lumMod val="50000"/>
                    <a:lumOff val="50000"/>
                  </a:schemeClr>
                </a:solidFill>
              </a:rPr>
              <a:t> </a:t>
            </a:r>
            <a:r>
              <a:rPr lang="es-MX" sz="1000" i="1" dirty="0" err="1" smtClean="0">
                <a:solidFill>
                  <a:schemeClr val="tx1">
                    <a:lumMod val="50000"/>
                    <a:lumOff val="50000"/>
                  </a:schemeClr>
                </a:solidFill>
              </a:rPr>
              <a:t>participation</a:t>
            </a:r>
            <a:r>
              <a:rPr lang="es-MX" sz="1000" i="1" dirty="0" smtClean="0">
                <a:solidFill>
                  <a:schemeClr val="tx1">
                    <a:lumMod val="50000"/>
                    <a:lumOff val="50000"/>
                  </a:schemeClr>
                </a:solidFill>
              </a:rPr>
              <a:t> </a:t>
            </a:r>
            <a:r>
              <a:rPr lang="es-MX" sz="1000" i="1" dirty="0" err="1" smtClean="0">
                <a:solidFill>
                  <a:schemeClr val="tx1">
                    <a:lumMod val="50000"/>
                    <a:lumOff val="50000"/>
                  </a:schemeClr>
                </a:solidFill>
              </a:rPr>
              <a:t>spectrum</a:t>
            </a:r>
            <a:r>
              <a:rPr lang="es-MX" sz="1000" i="1" dirty="0" smtClean="0">
                <a:solidFill>
                  <a:schemeClr val="tx1">
                    <a:lumMod val="50000"/>
                    <a:lumOff val="50000"/>
                  </a:schemeClr>
                </a:solidFill>
              </a:rPr>
              <a:t>”  </a:t>
            </a:r>
            <a:r>
              <a:rPr lang="es-MX" sz="1000" dirty="0" smtClean="0">
                <a:solidFill>
                  <a:schemeClr val="tx1">
                    <a:lumMod val="50000"/>
                    <a:lumOff val="50000"/>
                  </a:schemeClr>
                </a:solidFill>
              </a:rPr>
              <a:t>2006.</a:t>
            </a:r>
            <a:endParaRPr lang="es-MX" sz="1000" dirty="0">
              <a:solidFill>
                <a:schemeClr val="tx1">
                  <a:lumMod val="50000"/>
                  <a:lumOff val="50000"/>
                </a:schemeClr>
              </a:solidFill>
            </a:endParaRPr>
          </a:p>
        </p:txBody>
      </p:sp>
      <p:sp>
        <p:nvSpPr>
          <p:cNvPr id="10" name="Título 1"/>
          <p:cNvSpPr txBox="1">
            <a:spLocks/>
          </p:cNvSpPr>
          <p:nvPr/>
        </p:nvSpPr>
        <p:spPr>
          <a:xfrm>
            <a:off x="2623458" y="297337"/>
            <a:ext cx="5223083"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smtClean="0">
                <a:solidFill>
                  <a:srgbClr val="C00000"/>
                </a:solidFill>
                <a:latin typeface="+mn-lt"/>
              </a:rPr>
              <a:t>2.3 Promover la participación ciudadana: identificación de los niveles de participación </a:t>
            </a:r>
            <a:endParaRPr lang="es-MX" sz="2000" b="1" dirty="0">
              <a:solidFill>
                <a:srgbClr val="C00000"/>
              </a:solidFill>
              <a:latin typeface="+mn-lt"/>
            </a:endParaRPr>
          </a:p>
        </p:txBody>
      </p:sp>
      <p:pic>
        <p:nvPicPr>
          <p:cNvPr id="11" name="Picture 122" descr="logoanmm2.pict                                                 000436EEmlcPB12                        BC41489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5370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a:xfrm>
            <a:off x="2623458" y="297337"/>
            <a:ext cx="5223083"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smtClean="0">
                <a:solidFill>
                  <a:srgbClr val="C00000"/>
                </a:solidFill>
                <a:latin typeface="+mn-lt"/>
              </a:rPr>
              <a:t>2.3 Promover la participación ciudadana: identificación estrategias</a:t>
            </a:r>
            <a:endParaRPr lang="es-MX" sz="2000" b="1" dirty="0">
              <a:solidFill>
                <a:srgbClr val="C00000"/>
              </a:solidFill>
              <a:latin typeface="+mn-lt"/>
            </a:endParaRPr>
          </a:p>
        </p:txBody>
      </p:sp>
      <p:pic>
        <p:nvPicPr>
          <p:cNvPr id="11"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Marcador de contenido 3"/>
          <p:cNvGraphicFramePr>
            <a:graphicFrameLocks/>
          </p:cNvGraphicFramePr>
          <p:nvPr>
            <p:extLst>
              <p:ext uri="{D42A27DB-BD31-4B8C-83A1-F6EECF244321}">
                <p14:modId xmlns:p14="http://schemas.microsoft.com/office/powerpoint/2010/main" val="744009002"/>
              </p:ext>
            </p:extLst>
          </p:nvPr>
        </p:nvGraphicFramePr>
        <p:xfrm>
          <a:off x="729049" y="1355393"/>
          <a:ext cx="7970106" cy="4438559"/>
        </p:xfrm>
        <a:graphic>
          <a:graphicData uri="http://schemas.openxmlformats.org/drawingml/2006/table">
            <a:tbl>
              <a:tblPr firstRow="1" bandRow="1">
                <a:tableStyleId>{21E4AEA4-8DFA-4A89-87EB-49C32662AFE0}</a:tableStyleId>
              </a:tblPr>
              <a:tblGrid>
                <a:gridCol w="2540149"/>
                <a:gridCol w="5429957"/>
              </a:tblGrid>
              <a:tr h="505101">
                <a:tc>
                  <a:txBody>
                    <a:bodyPr/>
                    <a:lstStyle/>
                    <a:p>
                      <a:pPr marL="0" algn="l" defTabSz="685800" rtl="0" eaLnBrk="1" latinLnBrk="0" hangingPunct="1"/>
                      <a:r>
                        <a:rPr lang="es-MX" sz="2000" b="1" kern="1200" dirty="0" smtClean="0">
                          <a:solidFill>
                            <a:schemeClr val="dk1"/>
                          </a:solidFill>
                          <a:latin typeface="+mn-lt"/>
                          <a:ea typeface="+mn-ea"/>
                          <a:cs typeface="+mn-cs"/>
                        </a:rPr>
                        <a:t>Empoderamiento</a:t>
                      </a:r>
                      <a:endParaRPr lang="es-MX" sz="2000" b="1" kern="1200" dirty="0">
                        <a:solidFill>
                          <a:schemeClr val="dk1"/>
                        </a:solidFill>
                        <a:latin typeface="+mn-lt"/>
                        <a:ea typeface="+mn-ea"/>
                        <a:cs typeface="+mn-cs"/>
                      </a:endParaRPr>
                    </a:p>
                  </a:txBody>
                  <a:tcPr>
                    <a:solidFill>
                      <a:srgbClr val="FCEBE0"/>
                    </a:solidFill>
                  </a:tcPr>
                </a:tc>
                <a:tc>
                  <a:txBody>
                    <a:bodyPr/>
                    <a:lstStyle/>
                    <a:p>
                      <a:pPr algn="ctr"/>
                      <a:endParaRPr lang="es-MX" sz="1800" b="1" dirty="0"/>
                    </a:p>
                  </a:txBody>
                  <a:tcPr>
                    <a:solidFill>
                      <a:schemeClr val="bg1">
                        <a:lumMod val="85000"/>
                      </a:schemeClr>
                    </a:solidFill>
                  </a:tcPr>
                </a:tc>
              </a:tr>
              <a:tr h="641619">
                <a:tc>
                  <a:txBody>
                    <a:bodyPr/>
                    <a:lstStyle/>
                    <a:p>
                      <a:pPr algn="l"/>
                      <a:r>
                        <a:rPr lang="es-MX" sz="2000" b="1" dirty="0" smtClean="0"/>
                        <a:t>Colaboración</a:t>
                      </a:r>
                      <a:endParaRPr lang="es-MX" sz="2000" b="1" dirty="0"/>
                    </a:p>
                  </a:txBody>
                  <a:tcPr/>
                </a:tc>
                <a:tc>
                  <a:txBody>
                    <a:bodyPr/>
                    <a:lstStyle/>
                    <a:p>
                      <a:pPr marL="342900" indent="-342900">
                        <a:buFont typeface="+mj-lt"/>
                        <a:buAutoNum type="alphaLcPeriod"/>
                      </a:pPr>
                      <a:r>
                        <a:rPr lang="es-MX" sz="1800" b="0" dirty="0" smtClean="0"/>
                        <a:t>Diagnósticos participativos</a:t>
                      </a:r>
                    </a:p>
                    <a:p>
                      <a:pPr marL="342900" indent="-342900">
                        <a:buFont typeface="+mj-lt"/>
                        <a:buAutoNum type="alphaLcPeriod"/>
                      </a:pPr>
                      <a:r>
                        <a:rPr lang="es-MX" sz="1800" b="0" dirty="0" smtClean="0"/>
                        <a:t>Comités locales</a:t>
                      </a:r>
                      <a:r>
                        <a:rPr lang="es-MX" sz="1800" b="0" baseline="0" dirty="0" smtClean="0"/>
                        <a:t> de salud</a:t>
                      </a:r>
                      <a:endParaRPr lang="es-MX" sz="1800" b="0" dirty="0"/>
                    </a:p>
                  </a:txBody>
                  <a:tcPr/>
                </a:tc>
              </a:tr>
              <a:tr h="886297">
                <a:tc>
                  <a:txBody>
                    <a:bodyPr/>
                    <a:lstStyle/>
                    <a:p>
                      <a:pPr algn="l"/>
                      <a:endParaRPr lang="es-MX" sz="2000" b="1" dirty="0" smtClean="0"/>
                    </a:p>
                    <a:p>
                      <a:pPr algn="l"/>
                      <a:r>
                        <a:rPr lang="es-MX" sz="2000" b="1" dirty="0" smtClean="0"/>
                        <a:t>Involucramiento</a:t>
                      </a:r>
                      <a:endParaRPr lang="es-MX" sz="2000" b="1" dirty="0"/>
                    </a:p>
                  </a:txBody>
                  <a:tcPr>
                    <a:solidFill>
                      <a:srgbClr val="FCEBE0"/>
                    </a:solidFill>
                  </a:tcPr>
                </a:tc>
                <a:tc>
                  <a:txBody>
                    <a:bodyPr/>
                    <a:lstStyle/>
                    <a:p>
                      <a:pPr marL="342900" indent="-342900">
                        <a:buFont typeface="+mj-lt"/>
                        <a:buAutoNum type="alphaLcPeriod"/>
                      </a:pPr>
                      <a:r>
                        <a:rPr lang="es-MX" sz="1800" b="0" dirty="0" smtClean="0"/>
                        <a:t>Programa escuelas, entornos y comunidades</a:t>
                      </a:r>
                      <a:r>
                        <a:rPr lang="es-MX" sz="1800" b="0" baseline="0" dirty="0" smtClean="0"/>
                        <a:t> saludables</a:t>
                      </a:r>
                    </a:p>
                    <a:p>
                      <a:pPr marL="342900" indent="-342900">
                        <a:buFont typeface="+mj-lt"/>
                        <a:buAutoNum type="alphaLcPeriod"/>
                      </a:pPr>
                      <a:r>
                        <a:rPr lang="es-MX" sz="1800" b="0" dirty="0" smtClean="0"/>
                        <a:t>Aval ciudadano</a:t>
                      </a:r>
                    </a:p>
                    <a:p>
                      <a:pPr marL="342900" indent="-342900">
                        <a:buFont typeface="+mj-lt"/>
                        <a:buAutoNum type="alphaLcPeriod"/>
                      </a:pPr>
                      <a:r>
                        <a:rPr lang="es-MX" sz="1800" b="0" dirty="0" smtClean="0"/>
                        <a:t>Grupos de ayuda</a:t>
                      </a:r>
                      <a:r>
                        <a:rPr lang="es-MX" sz="1800" b="0" baseline="0" dirty="0" smtClean="0"/>
                        <a:t> mutua</a:t>
                      </a:r>
                      <a:endParaRPr lang="es-MX" sz="1800" b="0" dirty="0"/>
                    </a:p>
                  </a:txBody>
                  <a:tcPr>
                    <a:solidFill>
                      <a:srgbClr val="FCEBE0"/>
                    </a:solidFill>
                  </a:tcPr>
                </a:tc>
              </a:tr>
              <a:tr h="1389114">
                <a:tc>
                  <a:txBody>
                    <a:bodyPr/>
                    <a:lstStyle/>
                    <a:p>
                      <a:pPr algn="l"/>
                      <a:endParaRPr lang="es-MX" sz="2000" b="1" dirty="0" smtClean="0"/>
                    </a:p>
                    <a:p>
                      <a:pPr algn="l"/>
                      <a:r>
                        <a:rPr lang="es-MX" sz="2000" b="1" dirty="0" smtClean="0"/>
                        <a:t>Opinión</a:t>
                      </a:r>
                      <a:endParaRPr lang="es-MX" sz="2000" b="1" dirty="0"/>
                    </a:p>
                  </a:txBody>
                  <a:tcPr/>
                </a:tc>
                <a:tc>
                  <a:txBody>
                    <a:bodyPr/>
                    <a:lstStyle/>
                    <a:p>
                      <a:pPr marL="342900" indent="-342900">
                        <a:buFont typeface="+mj-lt"/>
                        <a:buAutoNum type="alphaLcPeriod"/>
                      </a:pPr>
                      <a:r>
                        <a:rPr lang="es-MX" sz="1800" b="0" dirty="0" smtClean="0"/>
                        <a:t>Metodología</a:t>
                      </a:r>
                      <a:r>
                        <a:rPr lang="es-MX" sz="1800" b="0" baseline="0" dirty="0" smtClean="0"/>
                        <a:t> intercultural de consultas informadas</a:t>
                      </a:r>
                    </a:p>
                    <a:p>
                      <a:pPr marL="342900" indent="-342900">
                        <a:buFont typeface="+mj-lt"/>
                        <a:buAutoNum type="alphaLcPeriod"/>
                      </a:pPr>
                      <a:r>
                        <a:rPr lang="es-MX" sz="1800" b="0" baseline="0" dirty="0" smtClean="0"/>
                        <a:t>Encuestas de trato digno SICALIDAD</a:t>
                      </a:r>
                    </a:p>
                    <a:p>
                      <a:pPr marL="342900" indent="-342900">
                        <a:buFont typeface="+mj-lt"/>
                        <a:buAutoNum type="alphaLcPeriod"/>
                      </a:pPr>
                      <a:r>
                        <a:rPr lang="es-MX" sz="1800" b="0" baseline="0" dirty="0" smtClean="0"/>
                        <a:t>Encuestas de opinión del SPSS</a:t>
                      </a:r>
                    </a:p>
                    <a:p>
                      <a:pPr marL="342900" indent="-342900">
                        <a:buFont typeface="+mj-lt"/>
                        <a:buAutoNum type="alphaLcPeriod"/>
                      </a:pPr>
                      <a:r>
                        <a:rPr lang="es-MX" sz="1800" b="0" baseline="0" dirty="0" smtClean="0"/>
                        <a:t>MANDE (quedas, sugerencias, felicitaciones)</a:t>
                      </a:r>
                    </a:p>
                    <a:p>
                      <a:pPr marL="342900" indent="-342900">
                        <a:buFont typeface="+mj-lt"/>
                        <a:buAutoNum type="alphaLcPeriod"/>
                      </a:pPr>
                      <a:r>
                        <a:rPr lang="es-MX" sz="1800" b="0" baseline="0" dirty="0" smtClean="0"/>
                        <a:t>Sistema de quejas del SPSS</a:t>
                      </a:r>
                    </a:p>
                  </a:txBody>
                  <a:tcPr/>
                </a:tc>
              </a:tr>
              <a:tr h="638970">
                <a:tc>
                  <a:txBody>
                    <a:bodyPr/>
                    <a:lstStyle/>
                    <a:p>
                      <a:pPr algn="l"/>
                      <a:r>
                        <a:rPr lang="es-MX" sz="2000" b="1" dirty="0" smtClean="0"/>
                        <a:t>Información</a:t>
                      </a:r>
                      <a:endParaRPr lang="es-MX" sz="2000" b="1" dirty="0"/>
                    </a:p>
                  </a:txBody>
                  <a:tcPr>
                    <a:solidFill>
                      <a:srgbClr val="FCEBE0"/>
                    </a:solidFill>
                  </a:tcPr>
                </a:tc>
                <a:tc>
                  <a:txBody>
                    <a:bodyPr/>
                    <a:lstStyle/>
                    <a:p>
                      <a:pPr marL="342900" indent="-342900">
                        <a:buFont typeface="+mj-lt"/>
                        <a:buAutoNum type="alphaLcPeriod"/>
                      </a:pPr>
                      <a:r>
                        <a:rPr lang="es-MX" sz="1800" b="0" dirty="0" smtClean="0"/>
                        <a:t>Estrategias de mercadotecnia</a:t>
                      </a:r>
                      <a:r>
                        <a:rPr lang="es-MX" sz="1800" b="0" baseline="0" dirty="0" smtClean="0"/>
                        <a:t> social en salud</a:t>
                      </a:r>
                    </a:p>
                    <a:p>
                      <a:pPr marL="342900" indent="-342900">
                        <a:buFont typeface="+mj-lt"/>
                        <a:buAutoNum type="alphaLcPeriod"/>
                      </a:pPr>
                      <a:r>
                        <a:rPr lang="es-MX" sz="1800" b="0" baseline="0" dirty="0" smtClean="0"/>
                        <a:t>Solicitudes al INAI</a:t>
                      </a:r>
                      <a:endParaRPr lang="es-MX" sz="1800" b="0" dirty="0"/>
                    </a:p>
                  </a:txBody>
                  <a:tcPr>
                    <a:solidFill>
                      <a:srgbClr val="FCEBE0"/>
                    </a:solidFill>
                  </a:tcPr>
                </a:tc>
              </a:tr>
            </a:tbl>
          </a:graphicData>
        </a:graphic>
      </p:graphicFrame>
    </p:spTree>
    <p:extLst>
      <p:ext uri="{BB962C8B-B14F-4D97-AF65-F5344CB8AC3E}">
        <p14:creationId xmlns:p14="http://schemas.microsoft.com/office/powerpoint/2010/main" val="23555792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15149" y="1084302"/>
            <a:ext cx="7886700" cy="5288973"/>
          </a:xfrm>
        </p:spPr>
        <p:txBody>
          <a:bodyPr>
            <a:normAutofit/>
          </a:bodyPr>
          <a:lstStyle/>
          <a:p>
            <a:endParaRPr lang="es-MX" sz="2000" b="1" dirty="0" smtClean="0"/>
          </a:p>
          <a:p>
            <a:pPr marL="0" indent="0">
              <a:buNone/>
            </a:pPr>
            <a:endParaRPr lang="es-MX" sz="2000" dirty="0" smtClean="0"/>
          </a:p>
          <a:p>
            <a:endParaRPr lang="es-MX" sz="2000" dirty="0"/>
          </a:p>
          <a:p>
            <a:endParaRPr lang="es-MX" dirty="0" smtClean="0"/>
          </a:p>
        </p:txBody>
      </p:sp>
      <p:graphicFrame>
        <p:nvGraphicFramePr>
          <p:cNvPr id="5" name="Tabla 4"/>
          <p:cNvGraphicFramePr>
            <a:graphicFrameLocks noGrp="1"/>
          </p:cNvGraphicFramePr>
          <p:nvPr>
            <p:extLst>
              <p:ext uri="{D42A27DB-BD31-4B8C-83A1-F6EECF244321}">
                <p14:modId xmlns:p14="http://schemas.microsoft.com/office/powerpoint/2010/main" val="4096209256"/>
              </p:ext>
            </p:extLst>
          </p:nvPr>
        </p:nvGraphicFramePr>
        <p:xfrm>
          <a:off x="4658499" y="1084302"/>
          <a:ext cx="4137802" cy="2810760"/>
        </p:xfrm>
        <a:graphic>
          <a:graphicData uri="http://schemas.openxmlformats.org/drawingml/2006/table">
            <a:tbl>
              <a:tblPr firstRow="1" bandRow="1">
                <a:tableStyleId>{5C22544A-7EE6-4342-B048-85BDC9FD1C3A}</a:tableStyleId>
              </a:tblPr>
              <a:tblGrid>
                <a:gridCol w="2068901"/>
                <a:gridCol w="2068901"/>
              </a:tblGrid>
              <a:tr h="376700">
                <a:tc gridSpan="2">
                  <a:txBody>
                    <a:bodyPr/>
                    <a:lstStyle/>
                    <a:p>
                      <a:pPr algn="ctr"/>
                      <a:r>
                        <a:rPr lang="es-MX" sz="1600" baseline="0" dirty="0" smtClean="0"/>
                        <a:t>Embarazo</a:t>
                      </a:r>
                      <a:endParaRPr lang="es-MX" sz="1600" dirty="0"/>
                    </a:p>
                  </a:txBody>
                  <a:tcPr/>
                </a:tc>
                <a:tc hMerge="1">
                  <a:txBody>
                    <a:bodyPr/>
                    <a:lstStyle/>
                    <a:p>
                      <a:pPr algn="ctr"/>
                      <a:endParaRPr lang="es-MX" sz="1800" dirty="0"/>
                    </a:p>
                  </a:txBody>
                  <a:tcPr/>
                </a:tc>
              </a:tr>
              <a:tr h="869307">
                <a:tc>
                  <a:txBody>
                    <a:bodyPr/>
                    <a:lstStyle/>
                    <a:p>
                      <a:pPr algn="ctr"/>
                      <a:r>
                        <a:rPr lang="es-MX" sz="1600" b="0" dirty="0" smtClean="0"/>
                        <a:t>Supervisión embarazo normal y de</a:t>
                      </a:r>
                      <a:r>
                        <a:rPr lang="es-MX" sz="1600" b="0" baseline="0" dirty="0" smtClean="0"/>
                        <a:t> alto riesgo</a:t>
                      </a:r>
                      <a:endParaRPr lang="es-MX" sz="1600" b="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MX" sz="1600" b="0" dirty="0" smtClean="0"/>
                        <a:t>Coombs</a:t>
                      </a:r>
                      <a:r>
                        <a:rPr lang="es-MX" sz="1600" b="0" baseline="0" dirty="0" smtClean="0"/>
                        <a:t> indirecto, </a:t>
                      </a:r>
                      <a:endParaRPr lang="es-MX" sz="1600" b="0" dirty="0" smtClean="0"/>
                    </a:p>
                    <a:p>
                      <a:pPr algn="ctr"/>
                      <a:r>
                        <a:rPr lang="es-MX" sz="1600" b="0" dirty="0" smtClean="0"/>
                        <a:t>Grupo sanguíneo y RH</a:t>
                      </a:r>
                      <a:endParaRPr lang="es-MX" sz="1600" kern="1200" dirty="0" smtClean="0">
                        <a:solidFill>
                          <a:schemeClr val="dk1"/>
                        </a:solidFill>
                        <a:effectLst/>
                        <a:latin typeface="+mn-lt"/>
                        <a:ea typeface="+mn-ea"/>
                        <a:cs typeface="+mn-cs"/>
                      </a:endParaRPr>
                    </a:p>
                  </a:txBody>
                  <a:tcPr/>
                </a:tc>
              </a:tr>
              <a:tr h="347723">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MX" sz="1600" b="0" dirty="0" smtClean="0"/>
                        <a:t>VDRL y </a:t>
                      </a:r>
                      <a:r>
                        <a:rPr lang="es-MX" sz="1600" kern="1200" dirty="0" smtClean="0">
                          <a:solidFill>
                            <a:schemeClr val="dk1"/>
                          </a:solidFill>
                          <a:effectLst/>
                          <a:latin typeface="+mn-lt"/>
                          <a:ea typeface="+mn-ea"/>
                          <a:cs typeface="+mn-cs"/>
                        </a:rPr>
                        <a:t>ELISA</a:t>
                      </a:r>
                      <a:r>
                        <a:rPr lang="es-MX" sz="1600" kern="1200" baseline="0" dirty="0" smtClean="0">
                          <a:solidFill>
                            <a:schemeClr val="dk1"/>
                          </a:solidFill>
                          <a:effectLst/>
                          <a:latin typeface="+mn-lt"/>
                          <a:ea typeface="+mn-ea"/>
                          <a:cs typeface="+mn-cs"/>
                        </a:rPr>
                        <a:t> VIH</a:t>
                      </a:r>
                      <a:endParaRPr lang="es-MX" sz="1600" b="0" dirty="0" smtClean="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b="0" dirty="0" smtClean="0"/>
                        <a:t>Ultrasonido obstétrico</a:t>
                      </a:r>
                    </a:p>
                  </a:txBody>
                  <a:tcPr/>
                </a:tc>
              </a:tr>
              <a:tr h="608515">
                <a:tc>
                  <a:txBody>
                    <a:bodyPr/>
                    <a:lstStyle/>
                    <a:p>
                      <a:pPr algn="ctr"/>
                      <a:r>
                        <a:rPr lang="es-MX" sz="1600" b="0" dirty="0" smtClean="0"/>
                        <a:t>Toxoides</a:t>
                      </a:r>
                      <a:r>
                        <a:rPr lang="es-MX" sz="1600" b="0" baseline="0" dirty="0" smtClean="0"/>
                        <a:t> tetánico y diftérico</a:t>
                      </a:r>
                      <a:endParaRPr lang="es-MX" sz="1600" b="0" dirty="0"/>
                    </a:p>
                  </a:txBody>
                  <a:tcPr/>
                </a:tc>
                <a:tc>
                  <a:txBody>
                    <a:bodyPr/>
                    <a:lstStyle/>
                    <a:p>
                      <a:pPr lvl="0" algn="ctr"/>
                      <a:r>
                        <a:rPr lang="es-MX" sz="1600" kern="1200" dirty="0" err="1" smtClean="0">
                          <a:solidFill>
                            <a:schemeClr val="dk1"/>
                          </a:solidFill>
                          <a:effectLst/>
                          <a:latin typeface="+mn-lt"/>
                          <a:ea typeface="+mn-ea"/>
                          <a:cs typeface="+mn-cs"/>
                        </a:rPr>
                        <a:t>Multivitaminas</a:t>
                      </a:r>
                      <a:r>
                        <a:rPr lang="es-MX" sz="1600" kern="1200" dirty="0" smtClean="0">
                          <a:solidFill>
                            <a:schemeClr val="dk1"/>
                          </a:solidFill>
                          <a:effectLst/>
                          <a:latin typeface="+mn-lt"/>
                          <a:ea typeface="+mn-ea"/>
                          <a:cs typeface="+mn-cs"/>
                        </a:rPr>
                        <a:t>, Hierro, A.</a:t>
                      </a:r>
                      <a:r>
                        <a:rPr lang="es-MX" sz="1600" kern="1200" baseline="0" dirty="0" smtClean="0">
                          <a:solidFill>
                            <a:schemeClr val="dk1"/>
                          </a:solidFill>
                          <a:effectLst/>
                          <a:latin typeface="+mn-lt"/>
                          <a:ea typeface="+mn-ea"/>
                          <a:cs typeface="+mn-cs"/>
                        </a:rPr>
                        <a:t> fólico</a:t>
                      </a:r>
                      <a:endParaRPr lang="es-MX" sz="1600" kern="1200" dirty="0">
                        <a:solidFill>
                          <a:schemeClr val="dk1"/>
                        </a:solidFill>
                        <a:effectLst/>
                        <a:latin typeface="+mn-lt"/>
                        <a:ea typeface="+mn-ea"/>
                        <a:cs typeface="+mn-cs"/>
                      </a:endParaRPr>
                    </a:p>
                  </a:txBody>
                  <a:tcPr/>
                </a:tc>
              </a:tr>
              <a:tr h="60851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kern="1200" dirty="0" smtClean="0">
                          <a:solidFill>
                            <a:schemeClr val="dk1"/>
                          </a:solidFill>
                          <a:effectLst/>
                          <a:latin typeface="+mn-lt"/>
                          <a:ea typeface="+mn-ea"/>
                          <a:cs typeface="+mn-cs"/>
                        </a:rPr>
                        <a:t>Perfil</a:t>
                      </a:r>
                      <a:r>
                        <a:rPr lang="es-MX" sz="1600" kern="1200" baseline="0" dirty="0" smtClean="0">
                          <a:solidFill>
                            <a:schemeClr val="dk1"/>
                          </a:solidFill>
                          <a:effectLst/>
                          <a:latin typeface="+mn-lt"/>
                          <a:ea typeface="+mn-ea"/>
                          <a:cs typeface="+mn-cs"/>
                        </a:rPr>
                        <a:t> TORCH</a:t>
                      </a:r>
                      <a:endParaRPr lang="es-MX" sz="1600" kern="1200" dirty="0" smtClean="0">
                        <a:solidFill>
                          <a:schemeClr val="dk1"/>
                        </a:solidFill>
                        <a:effectLst/>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b="0" dirty="0" smtClean="0"/>
                        <a:t>Examen general</a:t>
                      </a:r>
                      <a:r>
                        <a:rPr lang="es-MX" sz="1600" b="0" baseline="0" dirty="0" smtClean="0"/>
                        <a:t> de orina</a:t>
                      </a:r>
                      <a:endParaRPr lang="es-MX" sz="1600" b="0" dirty="0" smtClean="0"/>
                    </a:p>
                  </a:txBody>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422604910"/>
              </p:ext>
            </p:extLst>
          </p:nvPr>
        </p:nvGraphicFramePr>
        <p:xfrm>
          <a:off x="349390" y="1084302"/>
          <a:ext cx="4135586" cy="1529628"/>
        </p:xfrm>
        <a:graphic>
          <a:graphicData uri="http://schemas.openxmlformats.org/drawingml/2006/table">
            <a:tbl>
              <a:tblPr firstRow="1" bandRow="1">
                <a:tableStyleId>{5C22544A-7EE6-4342-B048-85BDC9FD1C3A}</a:tableStyleId>
              </a:tblPr>
              <a:tblGrid>
                <a:gridCol w="2067793"/>
                <a:gridCol w="2067793"/>
              </a:tblGrid>
              <a:tr h="259189">
                <a:tc gridSpan="2">
                  <a:txBody>
                    <a:bodyPr/>
                    <a:lstStyle/>
                    <a:p>
                      <a:pPr algn="ctr"/>
                      <a:r>
                        <a:rPr lang="es-MX" sz="1600" dirty="0" smtClean="0"/>
                        <a:t>Recién</a:t>
                      </a:r>
                      <a:r>
                        <a:rPr lang="es-MX" sz="1600" baseline="0" dirty="0" smtClean="0"/>
                        <a:t> nacido</a:t>
                      </a:r>
                      <a:endParaRPr lang="es-MX" sz="1600" dirty="0"/>
                    </a:p>
                  </a:txBody>
                  <a:tcPr/>
                </a:tc>
                <a:tc hMerge="1">
                  <a:txBody>
                    <a:bodyPr/>
                    <a:lstStyle/>
                    <a:p>
                      <a:pPr algn="ctr"/>
                      <a:endParaRPr lang="es-MX" sz="1800" dirty="0"/>
                    </a:p>
                  </a:txBody>
                  <a:tcPr/>
                </a:tc>
              </a:tr>
              <a:tr h="452201">
                <a:tc>
                  <a:txBody>
                    <a:bodyPr/>
                    <a:lstStyle/>
                    <a:p>
                      <a:pPr algn="ctr"/>
                      <a:r>
                        <a:rPr lang="es-MX" sz="1600" b="0" dirty="0" smtClean="0"/>
                        <a:t>Vacunas</a:t>
                      </a:r>
                      <a:r>
                        <a:rPr lang="es-MX" sz="1600" b="0" baseline="0" dirty="0" smtClean="0"/>
                        <a:t> BCG y HB</a:t>
                      </a:r>
                      <a:endParaRPr lang="es-MX" sz="1600" b="0" dirty="0"/>
                    </a:p>
                  </a:txBody>
                  <a:tcPr/>
                </a:tc>
                <a:tc>
                  <a:txBody>
                    <a:bodyPr/>
                    <a:lstStyle/>
                    <a:p>
                      <a:pPr lvl="0" algn="ctr"/>
                      <a:r>
                        <a:rPr lang="es-MX" sz="1600" kern="1200" dirty="0" smtClean="0">
                          <a:solidFill>
                            <a:schemeClr val="dk1"/>
                          </a:solidFill>
                          <a:effectLst/>
                          <a:latin typeface="+mn-lt"/>
                          <a:ea typeface="+mn-ea"/>
                          <a:cs typeface="+mn-cs"/>
                        </a:rPr>
                        <a:t>Tamiz neonatal básico y</a:t>
                      </a:r>
                      <a:r>
                        <a:rPr lang="es-MX" sz="1600" kern="1200" baseline="0" dirty="0" smtClean="0">
                          <a:solidFill>
                            <a:schemeClr val="dk1"/>
                          </a:solidFill>
                          <a:effectLst/>
                          <a:latin typeface="+mn-lt"/>
                          <a:ea typeface="+mn-ea"/>
                          <a:cs typeface="+mn-cs"/>
                        </a:rPr>
                        <a:t> auditivo</a:t>
                      </a:r>
                      <a:endParaRPr lang="es-MX" sz="1600" kern="1200" dirty="0" smtClean="0">
                        <a:solidFill>
                          <a:schemeClr val="dk1"/>
                        </a:solidFill>
                        <a:effectLst/>
                        <a:latin typeface="+mn-lt"/>
                        <a:ea typeface="+mn-ea"/>
                        <a:cs typeface="+mn-cs"/>
                      </a:endParaRPr>
                    </a:p>
                  </a:txBody>
                  <a:tcPr/>
                </a:tc>
              </a:tr>
              <a:tr h="61522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MX" sz="1600" b="0" dirty="0" smtClean="0"/>
                        <a:t>Cloranfenicol oftálmico</a:t>
                      </a:r>
                      <a:r>
                        <a:rPr lang="es-MX" sz="1600" b="0" baseline="0" dirty="0"/>
                        <a:t> </a:t>
                      </a:r>
                      <a:r>
                        <a:rPr lang="es-MX" sz="1600" b="0" baseline="0" dirty="0" smtClean="0"/>
                        <a:t>y Vitamina K</a:t>
                      </a:r>
                      <a:endParaRPr lang="es-MX" sz="1600" b="0" dirty="0" smtClean="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kern="1200" dirty="0" smtClean="0">
                          <a:solidFill>
                            <a:schemeClr val="dk1"/>
                          </a:solidFill>
                          <a:effectLst/>
                          <a:latin typeface="+mn-lt"/>
                          <a:ea typeface="+mn-ea"/>
                          <a:cs typeface="+mn-cs"/>
                        </a:rPr>
                        <a:t>Bilirrubinas totales y</a:t>
                      </a:r>
                      <a:r>
                        <a:rPr lang="es-MX" sz="1600" kern="1200" baseline="0" dirty="0" smtClean="0">
                          <a:solidFill>
                            <a:schemeClr val="dk1"/>
                          </a:solidFill>
                          <a:effectLst/>
                          <a:latin typeface="+mn-lt"/>
                          <a:ea typeface="+mn-ea"/>
                          <a:cs typeface="+mn-cs"/>
                        </a:rPr>
                        <a:t> Coombs directo</a:t>
                      </a:r>
                      <a:endParaRPr lang="es-MX" sz="1600" kern="1200" dirty="0" smtClean="0">
                        <a:solidFill>
                          <a:schemeClr val="dk1"/>
                        </a:solidFill>
                        <a:effectLst/>
                        <a:latin typeface="+mn-lt"/>
                        <a:ea typeface="+mn-ea"/>
                        <a:cs typeface="+mn-cs"/>
                      </a:endParaRPr>
                    </a:p>
                  </a:txBody>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603575373"/>
              </p:ext>
            </p:extLst>
          </p:nvPr>
        </p:nvGraphicFramePr>
        <p:xfrm>
          <a:off x="347173" y="2738188"/>
          <a:ext cx="4137802" cy="1771926"/>
        </p:xfrm>
        <a:graphic>
          <a:graphicData uri="http://schemas.openxmlformats.org/drawingml/2006/table">
            <a:tbl>
              <a:tblPr firstRow="1" bandRow="1">
                <a:tableStyleId>{5C22544A-7EE6-4342-B048-85BDC9FD1C3A}</a:tableStyleId>
              </a:tblPr>
              <a:tblGrid>
                <a:gridCol w="2068901"/>
                <a:gridCol w="2068901"/>
              </a:tblGrid>
              <a:tr h="272401">
                <a:tc gridSpan="2">
                  <a:txBody>
                    <a:bodyPr/>
                    <a:lstStyle/>
                    <a:p>
                      <a:pPr algn="ctr"/>
                      <a:r>
                        <a:rPr lang="es-MX" sz="1600" dirty="0" smtClean="0"/>
                        <a:t>0 a 9 años</a:t>
                      </a:r>
                      <a:endParaRPr lang="es-MX" sz="1600" dirty="0"/>
                    </a:p>
                  </a:txBody>
                  <a:tcPr/>
                </a:tc>
                <a:tc hMerge="1">
                  <a:txBody>
                    <a:bodyPr/>
                    <a:lstStyle/>
                    <a:p>
                      <a:pPr algn="ctr"/>
                      <a:endParaRPr lang="es-MX" sz="1800" dirty="0"/>
                    </a:p>
                  </a:txBody>
                  <a:tcPr/>
                </a:tc>
              </a:tr>
              <a:tr h="866731">
                <a:tc>
                  <a:txBody>
                    <a:bodyPr/>
                    <a:lstStyle/>
                    <a:p>
                      <a:pPr algn="ctr"/>
                      <a:r>
                        <a:rPr lang="es-MX" sz="1600" b="0" dirty="0" smtClean="0"/>
                        <a:t>Vacunas</a:t>
                      </a:r>
                      <a:r>
                        <a:rPr lang="es-MX" sz="1600" b="0" baseline="0" dirty="0" smtClean="0"/>
                        <a:t> Pentavalente, HB, DPT, Rotavirus, Neumococo, SRP, Influenza</a:t>
                      </a:r>
                      <a:endParaRPr lang="es-MX" sz="1600" b="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MX" sz="1600" kern="1200" dirty="0" smtClean="0">
                          <a:solidFill>
                            <a:schemeClr val="dk1"/>
                          </a:solidFill>
                          <a:effectLst/>
                          <a:latin typeface="+mn-lt"/>
                          <a:ea typeface="+mn-ea"/>
                          <a:cs typeface="+mn-cs"/>
                        </a:rPr>
                        <a:t>Examen</a:t>
                      </a:r>
                      <a:r>
                        <a:rPr lang="es-MX" sz="1600" kern="1200" baseline="0" dirty="0" smtClean="0">
                          <a:solidFill>
                            <a:schemeClr val="dk1"/>
                          </a:solidFill>
                          <a:effectLst/>
                          <a:latin typeface="+mn-lt"/>
                          <a:ea typeface="+mn-ea"/>
                          <a:cs typeface="+mn-cs"/>
                        </a:rPr>
                        <a:t> de visión, audición y dental</a:t>
                      </a:r>
                      <a:endParaRPr lang="es-MX" sz="1600" b="0" dirty="0" smtClean="0"/>
                    </a:p>
                    <a:p>
                      <a:pPr algn="ctr"/>
                      <a:endParaRPr lang="es-MX" sz="1600" b="0" dirty="0"/>
                    </a:p>
                  </a:txBody>
                  <a:tcPr/>
                </a:tc>
              </a:tr>
              <a:tr h="36984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kern="1200" dirty="0" err="1" smtClean="0">
                          <a:solidFill>
                            <a:schemeClr val="dk1"/>
                          </a:solidFill>
                          <a:effectLst/>
                          <a:latin typeface="+mn-lt"/>
                          <a:ea typeface="+mn-ea"/>
                          <a:cs typeface="+mn-cs"/>
                        </a:rPr>
                        <a:t>Multivitaminas</a:t>
                      </a:r>
                      <a:r>
                        <a:rPr lang="es-MX" sz="1600" kern="1200" dirty="0" smtClean="0">
                          <a:solidFill>
                            <a:schemeClr val="dk1"/>
                          </a:solidFill>
                          <a:effectLst/>
                          <a:latin typeface="+mn-lt"/>
                          <a:ea typeface="+mn-ea"/>
                          <a:cs typeface="+mn-cs"/>
                        </a:rPr>
                        <a:t>, Hierro</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kern="1200" dirty="0" err="1" smtClean="0">
                          <a:solidFill>
                            <a:schemeClr val="dk1"/>
                          </a:solidFill>
                          <a:effectLst/>
                          <a:latin typeface="+mn-lt"/>
                          <a:ea typeface="+mn-ea"/>
                          <a:cs typeface="+mn-cs"/>
                        </a:rPr>
                        <a:t>Albendazol</a:t>
                      </a:r>
                      <a:endParaRPr lang="es-MX" sz="1600" kern="1200" dirty="0" smtClean="0">
                        <a:solidFill>
                          <a:schemeClr val="dk1"/>
                        </a:solidFill>
                        <a:effectLst/>
                        <a:latin typeface="+mn-lt"/>
                        <a:ea typeface="+mn-ea"/>
                        <a:cs typeface="+mn-cs"/>
                      </a:endParaRPr>
                    </a:p>
                  </a:txBody>
                  <a:tcPr/>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966805197"/>
              </p:ext>
            </p:extLst>
          </p:nvPr>
        </p:nvGraphicFramePr>
        <p:xfrm>
          <a:off x="347173" y="4602421"/>
          <a:ext cx="8449128" cy="2011680"/>
        </p:xfrm>
        <a:graphic>
          <a:graphicData uri="http://schemas.openxmlformats.org/drawingml/2006/table">
            <a:tbl>
              <a:tblPr firstRow="1" bandRow="1">
                <a:tableStyleId>{5C22544A-7EE6-4342-B048-85BDC9FD1C3A}</a:tableStyleId>
              </a:tblPr>
              <a:tblGrid>
                <a:gridCol w="4224564"/>
                <a:gridCol w="4224564"/>
              </a:tblGrid>
              <a:tr h="277075">
                <a:tc gridSpan="2">
                  <a:txBody>
                    <a:bodyPr/>
                    <a:lstStyle/>
                    <a:p>
                      <a:pPr algn="ctr"/>
                      <a:r>
                        <a:rPr lang="es-MX" sz="1600" dirty="0" smtClean="0"/>
                        <a:t>60 años en adelante</a:t>
                      </a:r>
                      <a:endParaRPr lang="es-MX" sz="1600" dirty="0"/>
                    </a:p>
                  </a:txBody>
                  <a:tcPr/>
                </a:tc>
                <a:tc hMerge="1">
                  <a:txBody>
                    <a:bodyPr/>
                    <a:lstStyle/>
                    <a:p>
                      <a:pPr algn="ctr"/>
                      <a:endParaRPr lang="es-MX" sz="1800" dirty="0"/>
                    </a:p>
                  </a:txBody>
                  <a:tcPr/>
                </a:tc>
              </a:tr>
              <a:tr h="277075">
                <a:tc>
                  <a:txBody>
                    <a:bodyPr/>
                    <a:lstStyle/>
                    <a:p>
                      <a:pPr algn="ctr"/>
                      <a:r>
                        <a:rPr lang="es-MX" sz="1600" b="0" dirty="0" smtClean="0"/>
                        <a:t>Química</a:t>
                      </a:r>
                      <a:r>
                        <a:rPr lang="es-MX" sz="1600" b="0" baseline="0" dirty="0" smtClean="0"/>
                        <a:t> sanguínea 5 elementos</a:t>
                      </a:r>
                      <a:endParaRPr lang="es-MX" sz="1600" b="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b="0" dirty="0" smtClean="0"/>
                        <a:t>Pesquisa diabetes e</a:t>
                      </a:r>
                      <a:r>
                        <a:rPr lang="es-MX" sz="1600" b="0" baseline="0" dirty="0" smtClean="0"/>
                        <a:t> hipertensión</a:t>
                      </a:r>
                      <a:endParaRPr lang="es-MX" sz="1600" b="0" dirty="0" smtClean="0"/>
                    </a:p>
                  </a:txBody>
                  <a:tcPr/>
                </a:tc>
              </a:tr>
              <a:tr h="277075">
                <a:tc>
                  <a:txBody>
                    <a:bodyPr/>
                    <a:lstStyle/>
                    <a:p>
                      <a:pPr algn="ctr"/>
                      <a:r>
                        <a:rPr lang="es-MX" sz="1600" b="0" dirty="0" smtClean="0"/>
                        <a:t>Densitometría ósea </a:t>
                      </a:r>
                      <a:endParaRPr lang="es-MX" sz="1600" b="0" dirty="0"/>
                    </a:p>
                  </a:txBody>
                  <a:tcPr/>
                </a:tc>
                <a:tc>
                  <a:txBody>
                    <a:bodyPr/>
                    <a:lstStyle/>
                    <a:p>
                      <a:pPr lvl="0" algn="ctr"/>
                      <a:r>
                        <a:rPr lang="es-MX" sz="1600" kern="1200" dirty="0" smtClean="0">
                          <a:solidFill>
                            <a:schemeClr val="dk1"/>
                          </a:solidFill>
                          <a:effectLst/>
                          <a:latin typeface="+mn-lt"/>
                          <a:ea typeface="+mn-ea"/>
                          <a:cs typeface="+mn-cs"/>
                        </a:rPr>
                        <a:t>Sangre</a:t>
                      </a:r>
                      <a:r>
                        <a:rPr lang="es-MX" sz="1600" kern="1200" baseline="0" dirty="0" smtClean="0">
                          <a:solidFill>
                            <a:schemeClr val="dk1"/>
                          </a:solidFill>
                          <a:effectLst/>
                          <a:latin typeface="+mn-lt"/>
                          <a:ea typeface="+mn-ea"/>
                          <a:cs typeface="+mn-cs"/>
                        </a:rPr>
                        <a:t> oculta en heces</a:t>
                      </a:r>
                      <a:endParaRPr lang="es-MX" sz="1600" kern="1200" dirty="0">
                        <a:solidFill>
                          <a:schemeClr val="dk1"/>
                        </a:solidFill>
                        <a:effectLst/>
                        <a:latin typeface="+mn-lt"/>
                        <a:ea typeface="+mn-ea"/>
                        <a:cs typeface="+mn-cs"/>
                      </a:endParaRPr>
                    </a:p>
                  </a:txBody>
                  <a:tcPr/>
                </a:tc>
              </a:tr>
              <a:tr h="27707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MX" sz="1600" b="0" dirty="0" smtClean="0"/>
                        <a:t>Vacunas Neumococo, </a:t>
                      </a:r>
                      <a:r>
                        <a:rPr lang="es-MX" sz="1600" b="0" dirty="0" err="1" smtClean="0"/>
                        <a:t>Td</a:t>
                      </a:r>
                      <a:r>
                        <a:rPr lang="es-MX" sz="1600" b="0" dirty="0" smtClean="0"/>
                        <a:t>,</a:t>
                      </a:r>
                      <a:r>
                        <a:rPr lang="es-MX" sz="1600" b="0" baseline="0" dirty="0" smtClean="0"/>
                        <a:t> Influenza</a:t>
                      </a:r>
                      <a:endParaRPr lang="es-MX" sz="1600" b="0" dirty="0" smtClean="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kern="1200" dirty="0" smtClean="0">
                          <a:solidFill>
                            <a:schemeClr val="dk1"/>
                          </a:solidFill>
                          <a:effectLst/>
                          <a:latin typeface="+mn-lt"/>
                          <a:ea typeface="+mn-ea"/>
                          <a:cs typeface="+mn-cs"/>
                        </a:rPr>
                        <a:t>Examen</a:t>
                      </a:r>
                      <a:r>
                        <a:rPr lang="es-MX" sz="1600" kern="1200" baseline="0" dirty="0" smtClean="0">
                          <a:solidFill>
                            <a:schemeClr val="dk1"/>
                          </a:solidFill>
                          <a:effectLst/>
                          <a:latin typeface="+mn-lt"/>
                          <a:ea typeface="+mn-ea"/>
                          <a:cs typeface="+mn-cs"/>
                        </a:rPr>
                        <a:t> de visión, audición y dental</a:t>
                      </a:r>
                      <a:endParaRPr lang="es-MX" sz="1600" b="0" dirty="0" smtClean="0"/>
                    </a:p>
                  </a:txBody>
                  <a:tcPr/>
                </a:tc>
              </a:tr>
              <a:tr h="27707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MX" sz="1600" b="0" dirty="0" smtClean="0"/>
                        <a:t>Pesquisa</a:t>
                      </a:r>
                      <a:r>
                        <a:rPr lang="es-MX" sz="1600" b="0" baseline="0" dirty="0" smtClean="0"/>
                        <a:t> </a:t>
                      </a:r>
                      <a:r>
                        <a:rPr lang="es-MX" sz="1600" b="0" dirty="0" smtClean="0"/>
                        <a:t>tumor</a:t>
                      </a:r>
                      <a:r>
                        <a:rPr lang="es-MX" sz="1600" b="0" baseline="0" dirty="0" smtClean="0"/>
                        <a:t> mama, cérvix y próstata</a:t>
                      </a:r>
                      <a:endParaRPr lang="es-MX" sz="1600" b="0" dirty="0" smtClean="0"/>
                    </a:p>
                  </a:txBody>
                  <a:tcPr/>
                </a:tc>
                <a:tc>
                  <a:txBody>
                    <a:bodyPr/>
                    <a:lstStyle/>
                    <a:p>
                      <a:pPr algn="ctr"/>
                      <a:r>
                        <a:rPr lang="es-MX" sz="1600" b="0" dirty="0" smtClean="0"/>
                        <a:t>Pesquisa trastornos</a:t>
                      </a:r>
                      <a:r>
                        <a:rPr lang="es-MX" sz="1600" b="0" baseline="0" dirty="0" smtClean="0"/>
                        <a:t> cardiovasculares</a:t>
                      </a:r>
                      <a:endParaRPr lang="es-MX" sz="1600" b="0" dirty="0"/>
                    </a:p>
                  </a:txBody>
                  <a:tcPr/>
                </a:tc>
              </a:tr>
              <a:tr h="27707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1600" b="0" dirty="0" smtClean="0"/>
                        <a:t>Pesquisa tuberculosis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MX" sz="1600" b="0" dirty="0" smtClean="0"/>
                    </a:p>
                  </a:txBody>
                  <a:tcPr/>
                </a:tc>
              </a:tr>
            </a:tbl>
          </a:graphicData>
        </a:graphic>
      </p:graphicFrame>
      <p:sp>
        <p:nvSpPr>
          <p:cNvPr id="11" name="Título 1"/>
          <p:cNvSpPr txBox="1">
            <a:spLocks/>
          </p:cNvSpPr>
          <p:nvPr/>
        </p:nvSpPr>
        <p:spPr>
          <a:xfrm>
            <a:off x="2623458" y="297337"/>
            <a:ext cx="5417472"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smtClean="0">
                <a:solidFill>
                  <a:srgbClr val="C00000"/>
                </a:solidFill>
                <a:latin typeface="+mn-lt"/>
              </a:rPr>
              <a:t>2.3 Promover la participación ciudadana: el conocimiento/demanda de paquetes de servicios</a:t>
            </a:r>
            <a:endParaRPr lang="es-MX" sz="2000" b="1" dirty="0">
              <a:solidFill>
                <a:srgbClr val="C00000"/>
              </a:solidFill>
              <a:latin typeface="+mn-lt"/>
            </a:endParaRPr>
          </a:p>
        </p:txBody>
      </p:sp>
      <p:pic>
        <p:nvPicPr>
          <p:cNvPr id="12"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4756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667" y="0"/>
            <a:ext cx="4487333" cy="6858000"/>
          </a:xfrm>
          <a:prstGeom prst="rect">
            <a:avLst/>
          </a:prstGeom>
        </p:spPr>
      </p:pic>
      <p:sp>
        <p:nvSpPr>
          <p:cNvPr id="5" name="Rectangle 3"/>
          <p:cNvSpPr txBox="1">
            <a:spLocks noChangeArrowheads="1"/>
          </p:cNvSpPr>
          <p:nvPr/>
        </p:nvSpPr>
        <p:spPr bwMode="auto">
          <a:xfrm>
            <a:off x="713437" y="5364940"/>
            <a:ext cx="3795779" cy="720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s-MX" altLang="en-US" dirty="0" smtClean="0">
                <a:solidFill>
                  <a:srgbClr val="000066"/>
                </a:solidFill>
                <a:latin typeface="Arial Narrow" charset="0"/>
                <a:ea typeface="Arial Narrow" charset="0"/>
                <a:cs typeface="Arial Narrow" charset="0"/>
              </a:rPr>
              <a:t>Gracias por su </a:t>
            </a:r>
            <a:r>
              <a:rPr lang="es-MX" altLang="en-US" dirty="0" smtClean="0">
                <a:solidFill>
                  <a:srgbClr val="000066"/>
                </a:solidFill>
                <a:latin typeface="Arial Narrow" charset="0"/>
                <a:ea typeface="Arial Narrow" charset="0"/>
                <a:cs typeface="Arial Narrow" charset="0"/>
              </a:rPr>
              <a:t>atenci</a:t>
            </a:r>
            <a:r>
              <a:rPr lang="es-MX" altLang="ja-JP" dirty="0" smtClean="0">
                <a:solidFill>
                  <a:srgbClr val="000066"/>
                </a:solidFill>
                <a:latin typeface="Arial Narrow" charset="0"/>
                <a:ea typeface="Arial Narrow" charset="0"/>
                <a:cs typeface="Arial Narrow" charset="0"/>
              </a:rPr>
              <a:t>ón.</a:t>
            </a:r>
            <a:endParaRPr lang="es-MX" altLang="ja-JP" dirty="0" smtClean="0">
              <a:solidFill>
                <a:srgbClr val="000066"/>
              </a:solidFill>
              <a:latin typeface="Arial Narrow" charset="0"/>
              <a:ea typeface="Arial Narrow" charset="0"/>
              <a:cs typeface="Arial Narrow" charset="0"/>
            </a:endParaRPr>
          </a:p>
          <a:p>
            <a:pPr algn="ctr">
              <a:buFontTx/>
              <a:buNone/>
            </a:pPr>
            <a:r>
              <a:rPr lang="es-MX" altLang="en-US" sz="2000" dirty="0" smtClean="0">
                <a:solidFill>
                  <a:srgbClr val="000066"/>
                </a:solidFill>
                <a:latin typeface="Arial Narrow" charset="0"/>
                <a:ea typeface="Arial Narrow" charset="0"/>
                <a:cs typeface="Arial Narrow" charset="0"/>
              </a:rPr>
              <a:t>mlopezcervantes@salud.gob.mx</a:t>
            </a:r>
            <a:endParaRPr lang="es-ES" altLang="en-US" sz="2000" dirty="0">
              <a:solidFill>
                <a:srgbClr val="000066"/>
              </a:solidFill>
              <a:latin typeface="Arial Narrow" charset="0"/>
              <a:ea typeface="Arial Narrow" charset="0"/>
              <a:cs typeface="Arial Narrow" charset="0"/>
            </a:endParaRPr>
          </a:p>
        </p:txBody>
      </p:sp>
      <p:sp>
        <p:nvSpPr>
          <p:cNvPr id="6" name="Text Box 2"/>
          <p:cNvSpPr txBox="1">
            <a:spLocks noChangeArrowheads="1"/>
          </p:cNvSpPr>
          <p:nvPr/>
        </p:nvSpPr>
        <p:spPr bwMode="auto">
          <a:xfrm>
            <a:off x="152397" y="1461678"/>
            <a:ext cx="4508831" cy="30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eaLnBrk="1" hangingPunct="1">
              <a:lnSpc>
                <a:spcPct val="70000"/>
              </a:lnSpc>
            </a:pPr>
            <a:endParaRPr lang="en-US" altLang="en-US" sz="2000" dirty="0">
              <a:solidFill>
                <a:srgbClr val="2727A2"/>
              </a:solidFill>
              <a:latin typeface="Arial" charset="0"/>
              <a:ea typeface="Arial" charset="0"/>
              <a:cs typeface="Arial" charset="0"/>
            </a:endParaRPr>
          </a:p>
          <a:p>
            <a:pPr eaLnBrk="1" hangingPunct="1">
              <a:lnSpc>
                <a:spcPct val="70000"/>
              </a:lnSpc>
            </a:pPr>
            <a:r>
              <a:rPr lang="en-US" altLang="en-US" sz="2000" dirty="0" err="1" smtClean="0">
                <a:solidFill>
                  <a:srgbClr val="002060"/>
                </a:solidFill>
                <a:latin typeface="Arial" charset="0"/>
                <a:ea typeface="Arial" charset="0"/>
                <a:cs typeface="Arial" charset="0"/>
              </a:rPr>
              <a:t>Casi</a:t>
            </a:r>
            <a:r>
              <a:rPr lang="en-US" altLang="en-US" sz="2000" dirty="0" smtClean="0">
                <a:solidFill>
                  <a:srgbClr val="002060"/>
                </a:solidFill>
                <a:latin typeface="Arial" charset="0"/>
                <a:ea typeface="Arial" charset="0"/>
                <a:cs typeface="Arial" charset="0"/>
              </a:rPr>
              <a:t> </a:t>
            </a:r>
            <a:r>
              <a:rPr lang="en-US" altLang="en-US" sz="2000" dirty="0" err="1" smtClean="0">
                <a:solidFill>
                  <a:srgbClr val="002060"/>
                </a:solidFill>
                <a:latin typeface="Arial" charset="0"/>
                <a:ea typeface="Arial" charset="0"/>
                <a:cs typeface="Arial" charset="0"/>
              </a:rPr>
              <a:t>cualquiera</a:t>
            </a:r>
            <a:r>
              <a:rPr lang="en-US" altLang="en-US" sz="2000" dirty="0" smtClean="0">
                <a:solidFill>
                  <a:srgbClr val="002060"/>
                </a:solidFill>
                <a:latin typeface="Arial" charset="0"/>
                <a:ea typeface="Arial" charset="0"/>
                <a:cs typeface="Arial" charset="0"/>
              </a:rPr>
              <a:t> </a:t>
            </a:r>
            <a:r>
              <a:rPr lang="en-US" altLang="en-US" sz="2000" dirty="0" err="1" smtClean="0">
                <a:solidFill>
                  <a:srgbClr val="002060"/>
                </a:solidFill>
                <a:latin typeface="Arial" charset="0"/>
                <a:ea typeface="Arial" charset="0"/>
                <a:cs typeface="Arial" charset="0"/>
              </a:rPr>
              <a:t>puede</a:t>
            </a:r>
            <a:r>
              <a:rPr lang="en-US" altLang="en-US" sz="2000" dirty="0" smtClean="0">
                <a:solidFill>
                  <a:srgbClr val="002060"/>
                </a:solidFill>
                <a:latin typeface="Arial" charset="0"/>
                <a:ea typeface="Arial" charset="0"/>
                <a:cs typeface="Arial" charset="0"/>
              </a:rPr>
              <a:t> </a:t>
            </a:r>
            <a:r>
              <a:rPr lang="en-US" altLang="en-US" sz="2000" dirty="0" err="1" smtClean="0">
                <a:solidFill>
                  <a:srgbClr val="002060"/>
                </a:solidFill>
                <a:latin typeface="Arial" charset="0"/>
                <a:ea typeface="Arial" charset="0"/>
                <a:cs typeface="Arial" charset="0"/>
              </a:rPr>
              <a:t>tocar</a:t>
            </a:r>
            <a:r>
              <a:rPr lang="en-US" altLang="en-US" sz="2000" dirty="0" smtClean="0">
                <a:solidFill>
                  <a:srgbClr val="002060"/>
                </a:solidFill>
                <a:latin typeface="Arial" charset="0"/>
                <a:ea typeface="Arial" charset="0"/>
                <a:cs typeface="Arial" charset="0"/>
              </a:rPr>
              <a:t> las </a:t>
            </a:r>
            <a:r>
              <a:rPr lang="en-US" altLang="en-US" sz="2000" dirty="0" err="1" smtClean="0">
                <a:solidFill>
                  <a:srgbClr val="002060"/>
                </a:solidFill>
                <a:latin typeface="Arial" charset="0"/>
                <a:ea typeface="Arial" charset="0"/>
                <a:cs typeface="Arial" charset="0"/>
              </a:rPr>
              <a:t>notas</a:t>
            </a:r>
            <a:r>
              <a:rPr lang="en-US" altLang="en-US" sz="2000" dirty="0" smtClean="0">
                <a:solidFill>
                  <a:srgbClr val="002060"/>
                </a:solidFill>
                <a:latin typeface="Arial" charset="0"/>
                <a:ea typeface="Arial" charset="0"/>
                <a:cs typeface="Arial" charset="0"/>
              </a:rPr>
              <a:t>…</a:t>
            </a:r>
          </a:p>
          <a:p>
            <a:pPr eaLnBrk="1" hangingPunct="1">
              <a:lnSpc>
                <a:spcPct val="70000"/>
              </a:lnSpc>
            </a:pPr>
            <a:endParaRPr lang="en-US" altLang="en-US" sz="2000" dirty="0">
              <a:solidFill>
                <a:srgbClr val="006501"/>
              </a:solidFill>
              <a:latin typeface="Arial" charset="0"/>
              <a:ea typeface="Arial" charset="0"/>
              <a:cs typeface="Arial" charset="0"/>
            </a:endParaRPr>
          </a:p>
          <a:p>
            <a:pPr eaLnBrk="1" hangingPunct="1">
              <a:lnSpc>
                <a:spcPct val="70000"/>
              </a:lnSpc>
            </a:pPr>
            <a:endParaRPr lang="en-US" altLang="en-US" sz="2000" dirty="0">
              <a:solidFill>
                <a:srgbClr val="2727A2"/>
              </a:solidFill>
              <a:latin typeface="Arial" charset="0"/>
              <a:ea typeface="Arial" charset="0"/>
              <a:cs typeface="Arial" charset="0"/>
            </a:endParaRPr>
          </a:p>
          <a:p>
            <a:pPr marL="365125" eaLnBrk="1" hangingPunct="1"/>
            <a:r>
              <a:rPr lang="en-US" altLang="en-US" sz="2000" i="1" dirty="0" smtClean="0">
                <a:solidFill>
                  <a:srgbClr val="2727A2"/>
                </a:solidFill>
                <a:latin typeface="Arial" charset="0"/>
                <a:ea typeface="Arial" charset="0"/>
                <a:cs typeface="Arial" charset="0"/>
              </a:rPr>
              <a:t>Pero la </a:t>
            </a:r>
            <a:r>
              <a:rPr lang="en-US" altLang="en-US" sz="2000" i="1" dirty="0" err="1" smtClean="0">
                <a:solidFill>
                  <a:srgbClr val="2727A2"/>
                </a:solidFill>
                <a:latin typeface="Arial" charset="0"/>
                <a:ea typeface="Arial" charset="0"/>
                <a:cs typeface="Arial" charset="0"/>
              </a:rPr>
              <a:t>verdadera</a:t>
            </a:r>
            <a:r>
              <a:rPr lang="en-US" altLang="en-US" sz="2000" i="1" dirty="0" smtClean="0">
                <a:solidFill>
                  <a:srgbClr val="2727A2"/>
                </a:solidFill>
                <a:latin typeface="Arial" charset="0"/>
                <a:ea typeface="Arial" charset="0"/>
                <a:cs typeface="Arial" charset="0"/>
              </a:rPr>
              <a:t> </a:t>
            </a:r>
            <a:r>
              <a:rPr lang="en-US" altLang="en-US" sz="2000" i="1" dirty="0" err="1" smtClean="0">
                <a:solidFill>
                  <a:srgbClr val="2727A2"/>
                </a:solidFill>
                <a:latin typeface="Arial" charset="0"/>
                <a:ea typeface="Arial" charset="0"/>
                <a:cs typeface="Arial" charset="0"/>
              </a:rPr>
              <a:t>m</a:t>
            </a:r>
            <a:r>
              <a:rPr lang="en-US" altLang="en-US" sz="2000" i="1" dirty="0" err="1" smtClean="0">
                <a:solidFill>
                  <a:srgbClr val="2727A2"/>
                </a:solidFill>
                <a:latin typeface="Arial" charset="0"/>
                <a:ea typeface="Arial" charset="0"/>
                <a:cs typeface="Arial" charset="0"/>
              </a:rPr>
              <a:t>ú</a:t>
            </a:r>
            <a:r>
              <a:rPr lang="en-US" altLang="en-US" sz="2000" i="1" dirty="0" err="1" smtClean="0">
                <a:solidFill>
                  <a:srgbClr val="2727A2"/>
                </a:solidFill>
                <a:latin typeface="Arial" charset="0"/>
                <a:ea typeface="Arial" charset="0"/>
                <a:cs typeface="Arial" charset="0"/>
              </a:rPr>
              <a:t>sica</a:t>
            </a:r>
            <a:r>
              <a:rPr lang="en-US" altLang="en-US" sz="2000" i="1" dirty="0" smtClean="0">
                <a:solidFill>
                  <a:srgbClr val="2727A2"/>
                </a:solidFill>
                <a:latin typeface="Arial" charset="0"/>
                <a:ea typeface="Arial" charset="0"/>
                <a:cs typeface="Arial" charset="0"/>
              </a:rPr>
              <a:t> </a:t>
            </a:r>
            <a:r>
              <a:rPr lang="en-US" altLang="en-US" sz="2000" i="1" dirty="0" smtClean="0">
                <a:solidFill>
                  <a:srgbClr val="2727A2"/>
                </a:solidFill>
                <a:latin typeface="Arial" charset="0"/>
                <a:ea typeface="Arial" charset="0"/>
                <a:cs typeface="Arial" charset="0"/>
              </a:rPr>
              <a:t>se </a:t>
            </a:r>
            <a:r>
              <a:rPr lang="en-US" altLang="en-US" sz="2000" i="1" dirty="0" err="1" smtClean="0">
                <a:solidFill>
                  <a:srgbClr val="2727A2"/>
                </a:solidFill>
                <a:latin typeface="Arial" charset="0"/>
                <a:ea typeface="Arial" charset="0"/>
                <a:cs typeface="Arial" charset="0"/>
              </a:rPr>
              <a:t>encuentra</a:t>
            </a:r>
            <a:r>
              <a:rPr lang="en-US" altLang="en-US" sz="2000" i="1" dirty="0" smtClean="0">
                <a:solidFill>
                  <a:srgbClr val="2727A2"/>
                </a:solidFill>
                <a:latin typeface="Arial" charset="0"/>
                <a:ea typeface="Arial" charset="0"/>
                <a:cs typeface="Arial" charset="0"/>
              </a:rPr>
              <a:t> entre las </a:t>
            </a:r>
            <a:r>
              <a:rPr lang="en-US" altLang="en-US" sz="2000" i="1" dirty="0" err="1" smtClean="0">
                <a:solidFill>
                  <a:srgbClr val="2727A2"/>
                </a:solidFill>
                <a:latin typeface="Arial" charset="0"/>
                <a:ea typeface="Arial" charset="0"/>
                <a:cs typeface="Arial" charset="0"/>
              </a:rPr>
              <a:t>notas</a:t>
            </a:r>
            <a:r>
              <a:rPr lang="en-US" altLang="en-US" sz="2000" i="1" dirty="0" smtClean="0">
                <a:solidFill>
                  <a:srgbClr val="2727A2"/>
                </a:solidFill>
                <a:latin typeface="Arial" charset="0"/>
                <a:ea typeface="Arial" charset="0"/>
                <a:cs typeface="Arial" charset="0"/>
              </a:rPr>
              <a:t>.... </a:t>
            </a:r>
            <a:r>
              <a:rPr lang="en-US" altLang="en-US" sz="2000" i="1" dirty="0" smtClean="0">
                <a:solidFill>
                  <a:srgbClr val="2727A2"/>
                </a:solidFill>
                <a:latin typeface="Arial" charset="0"/>
                <a:ea typeface="Arial" charset="0"/>
                <a:cs typeface="Arial" charset="0"/>
              </a:rPr>
              <a:t> </a:t>
            </a:r>
            <a:r>
              <a:rPr lang="en-US" altLang="en-US" sz="2000" i="1" dirty="0" smtClean="0">
                <a:solidFill>
                  <a:srgbClr val="2727A2"/>
                </a:solidFill>
                <a:latin typeface="Arial" charset="0"/>
                <a:ea typeface="Arial" charset="0"/>
                <a:cs typeface="Arial" charset="0"/>
              </a:rPr>
              <a:t>(</a:t>
            </a:r>
            <a:r>
              <a:rPr lang="en-US" altLang="en-US" sz="2000" i="1" dirty="0" err="1" smtClean="0">
                <a:solidFill>
                  <a:srgbClr val="2727A2"/>
                </a:solidFill>
                <a:latin typeface="Arial" charset="0"/>
                <a:ea typeface="Arial" charset="0"/>
                <a:cs typeface="Arial" charset="0"/>
              </a:rPr>
              <a:t>en</a:t>
            </a:r>
            <a:r>
              <a:rPr lang="en-US" altLang="en-US" sz="2000" i="1" dirty="0" smtClean="0">
                <a:solidFill>
                  <a:srgbClr val="2727A2"/>
                </a:solidFill>
                <a:latin typeface="Arial" charset="0"/>
                <a:ea typeface="Arial" charset="0"/>
                <a:cs typeface="Arial" charset="0"/>
              </a:rPr>
              <a:t> el </a:t>
            </a:r>
            <a:r>
              <a:rPr lang="en-US" altLang="en-US" sz="2000" i="1" dirty="0" err="1" smtClean="0">
                <a:solidFill>
                  <a:srgbClr val="2727A2"/>
                </a:solidFill>
                <a:latin typeface="Arial" charset="0"/>
                <a:ea typeface="Arial" charset="0"/>
                <a:cs typeface="Arial" charset="0"/>
              </a:rPr>
              <a:t>manejo</a:t>
            </a:r>
            <a:r>
              <a:rPr lang="en-US" altLang="en-US" sz="2000" i="1" dirty="0" smtClean="0">
                <a:solidFill>
                  <a:srgbClr val="2727A2"/>
                </a:solidFill>
                <a:latin typeface="Arial" charset="0"/>
                <a:ea typeface="Arial" charset="0"/>
                <a:cs typeface="Arial" charset="0"/>
              </a:rPr>
              <a:t> de </a:t>
            </a:r>
            <a:r>
              <a:rPr lang="en-US" altLang="en-US" sz="2000" i="1" dirty="0" err="1" smtClean="0">
                <a:solidFill>
                  <a:srgbClr val="2727A2"/>
                </a:solidFill>
                <a:latin typeface="Arial" charset="0"/>
                <a:ea typeface="Arial" charset="0"/>
                <a:cs typeface="Arial" charset="0"/>
              </a:rPr>
              <a:t>los</a:t>
            </a:r>
            <a:r>
              <a:rPr lang="en-US" altLang="en-US" sz="2000" i="1" dirty="0" smtClean="0">
                <a:solidFill>
                  <a:srgbClr val="2727A2"/>
                </a:solidFill>
                <a:latin typeface="Arial" charset="0"/>
                <a:ea typeface="Arial" charset="0"/>
                <a:cs typeface="Arial" charset="0"/>
              </a:rPr>
              <a:t> </a:t>
            </a:r>
            <a:r>
              <a:rPr lang="en-US" altLang="en-US" sz="2000" i="1" dirty="0" err="1" smtClean="0">
                <a:solidFill>
                  <a:srgbClr val="2727A2"/>
                </a:solidFill>
                <a:latin typeface="Arial" charset="0"/>
                <a:ea typeface="Arial" charset="0"/>
                <a:cs typeface="Arial" charset="0"/>
              </a:rPr>
              <a:t>tiempos</a:t>
            </a:r>
            <a:r>
              <a:rPr lang="en-US" altLang="en-US" sz="2000" i="1" dirty="0" smtClean="0">
                <a:solidFill>
                  <a:srgbClr val="2727A2"/>
                </a:solidFill>
                <a:latin typeface="Arial" charset="0"/>
                <a:ea typeface="Arial" charset="0"/>
                <a:cs typeface="Arial" charset="0"/>
              </a:rPr>
              <a:t>)....</a:t>
            </a:r>
            <a:endParaRPr lang="en-US" altLang="en-US" sz="2000" i="1" dirty="0">
              <a:solidFill>
                <a:srgbClr val="2727A2"/>
              </a:solidFill>
              <a:latin typeface="Arial" charset="0"/>
              <a:ea typeface="Arial" charset="0"/>
              <a:cs typeface="Arial" charset="0"/>
            </a:endParaRPr>
          </a:p>
          <a:p>
            <a:pPr eaLnBrk="1" hangingPunct="1">
              <a:lnSpc>
                <a:spcPct val="70000"/>
              </a:lnSpc>
            </a:pPr>
            <a:endParaRPr lang="en-US" altLang="en-US" sz="2000" dirty="0" smtClean="0">
              <a:solidFill>
                <a:srgbClr val="2727A2"/>
              </a:solidFill>
              <a:latin typeface="Arial" charset="0"/>
              <a:ea typeface="Arial" charset="0"/>
              <a:cs typeface="Arial" charset="0"/>
            </a:endParaRPr>
          </a:p>
          <a:p>
            <a:pPr eaLnBrk="1" hangingPunct="1">
              <a:lnSpc>
                <a:spcPct val="70000"/>
              </a:lnSpc>
            </a:pPr>
            <a:endParaRPr lang="en-US" altLang="en-US" sz="2000" dirty="0">
              <a:solidFill>
                <a:srgbClr val="2727A2"/>
              </a:solidFill>
              <a:latin typeface="Arial" charset="0"/>
              <a:ea typeface="Arial" charset="0"/>
              <a:cs typeface="Arial" charset="0"/>
            </a:endParaRPr>
          </a:p>
          <a:p>
            <a:pPr eaLnBrk="1" hangingPunct="1">
              <a:lnSpc>
                <a:spcPct val="70000"/>
              </a:lnSpc>
            </a:pPr>
            <a:endParaRPr lang="en-US" altLang="en-US" sz="1400" dirty="0" smtClean="0">
              <a:solidFill>
                <a:srgbClr val="2727A2"/>
              </a:solidFill>
              <a:latin typeface="Arial" charset="0"/>
              <a:ea typeface="Arial" charset="0"/>
              <a:cs typeface="Arial" charset="0"/>
            </a:endParaRPr>
          </a:p>
          <a:p>
            <a:pPr eaLnBrk="1" hangingPunct="1">
              <a:lnSpc>
                <a:spcPct val="70000"/>
              </a:lnSpc>
            </a:pPr>
            <a:r>
              <a:rPr lang="en-US" altLang="en-US" sz="1400" i="1" dirty="0" smtClean="0">
                <a:solidFill>
                  <a:srgbClr val="2727A2"/>
                </a:solidFill>
                <a:latin typeface="Arial" charset="0"/>
                <a:ea typeface="Arial" charset="0"/>
                <a:cs typeface="Arial" charset="0"/>
              </a:rPr>
              <a:t>Arthur Rubinstein / Kurt Schnabel</a:t>
            </a:r>
          </a:p>
          <a:p>
            <a:pPr eaLnBrk="1" hangingPunct="1">
              <a:lnSpc>
                <a:spcPct val="70000"/>
              </a:lnSpc>
            </a:pPr>
            <a:endParaRPr lang="en-US" altLang="en-US" dirty="0">
              <a:solidFill>
                <a:srgbClr val="2727A2"/>
              </a:solidFill>
              <a:latin typeface="Gill Sans Light" charset="0"/>
              <a:ea typeface="ＭＳ Ｐゴシック" charset="-128"/>
            </a:endParaRPr>
          </a:p>
        </p:txBody>
      </p:sp>
    </p:spTree>
    <p:extLst>
      <p:ext uri="{BB962C8B-B14F-4D97-AF65-F5344CB8AC3E}">
        <p14:creationId xmlns:p14="http://schemas.microsoft.com/office/powerpoint/2010/main" val="753739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3522" y="1383600"/>
            <a:ext cx="7886700" cy="4582593"/>
          </a:xfrm>
        </p:spPr>
        <p:txBody>
          <a:bodyPr>
            <a:normAutofit/>
          </a:bodyPr>
          <a:lstStyle/>
          <a:p>
            <a:pPr marL="457200" indent="-457200">
              <a:buAutoNum type="arabicPeriod"/>
            </a:pPr>
            <a:r>
              <a:rPr lang="es-MX" sz="2400" dirty="0" smtClean="0"/>
              <a:t>Antecedentes</a:t>
            </a:r>
          </a:p>
          <a:p>
            <a:pPr marL="342900" lvl="1" indent="0">
              <a:buNone/>
            </a:pPr>
            <a:r>
              <a:rPr lang="es-MX" dirty="0" smtClean="0"/>
              <a:t>La salud como derecho y la identificación del problema</a:t>
            </a:r>
          </a:p>
          <a:p>
            <a:pPr marL="342900" lvl="1" indent="0">
              <a:buNone/>
            </a:pPr>
            <a:endParaRPr lang="es-MX" sz="1100" dirty="0" smtClean="0"/>
          </a:p>
          <a:p>
            <a:pPr marL="0" indent="0">
              <a:buNone/>
            </a:pPr>
            <a:r>
              <a:rPr lang="es-MX" sz="2400" dirty="0" smtClean="0"/>
              <a:t>2. El Modelo de Atención Integral</a:t>
            </a:r>
          </a:p>
          <a:p>
            <a:pPr marL="857250" lvl="1" indent="-514350">
              <a:buFont typeface="+mj-lt"/>
              <a:buAutoNum type="romanLcPeriod"/>
            </a:pPr>
            <a:r>
              <a:rPr lang="es-MX" dirty="0" smtClean="0"/>
              <a:t>La estrategia para configurar Redes Integradas de Servicios de Salud y el fortalecimiento de la atención de primer contacto</a:t>
            </a:r>
          </a:p>
          <a:p>
            <a:pPr marL="857250" lvl="1" indent="-514350">
              <a:buFont typeface="+mj-lt"/>
              <a:buAutoNum type="romanLcPeriod"/>
            </a:pPr>
            <a:r>
              <a:rPr lang="es-MX" dirty="0"/>
              <a:t>La estrategia para actualizar la operación, marco normativo y estructura organizacional de las Jurisdicciones </a:t>
            </a:r>
            <a:r>
              <a:rPr lang="es-MX" dirty="0" smtClean="0"/>
              <a:t>Sanitarias</a:t>
            </a:r>
            <a:endParaRPr lang="es-MX" dirty="0"/>
          </a:p>
          <a:p>
            <a:pPr marL="857250" lvl="1" indent="-514350">
              <a:buFont typeface="+mj-lt"/>
              <a:buAutoNum type="romanLcPeriod"/>
            </a:pPr>
            <a:r>
              <a:rPr lang="es-MX" dirty="0" smtClean="0"/>
              <a:t>Las </a:t>
            </a:r>
            <a:r>
              <a:rPr lang="es-MX" dirty="0"/>
              <a:t>estrategia </a:t>
            </a:r>
            <a:r>
              <a:rPr lang="es-MX" dirty="0" smtClean="0"/>
              <a:t>para el fortalecimiento de participación ciudadana</a:t>
            </a:r>
          </a:p>
          <a:p>
            <a:pPr marL="342900" lvl="1" indent="0">
              <a:buNone/>
            </a:pPr>
            <a:endParaRPr lang="es-MX" sz="1100" dirty="0" smtClean="0"/>
          </a:p>
          <a:p>
            <a:pPr marL="0" indent="0">
              <a:buNone/>
            </a:pPr>
            <a:r>
              <a:rPr lang="es-MX" sz="2400" dirty="0" smtClean="0"/>
              <a:t>3. Retos y oportunidades</a:t>
            </a:r>
          </a:p>
          <a:p>
            <a:pPr marL="0" indent="0">
              <a:buNone/>
            </a:pPr>
            <a:endParaRPr lang="es-MX" sz="2400" dirty="0"/>
          </a:p>
          <a:p>
            <a:pPr marL="342900" lvl="1" indent="0">
              <a:buNone/>
            </a:pPr>
            <a:endParaRPr lang="es-MX" sz="2000" dirty="0" smtClean="0"/>
          </a:p>
        </p:txBody>
      </p:sp>
      <p:sp>
        <p:nvSpPr>
          <p:cNvPr id="4" name="Título 1"/>
          <p:cNvSpPr>
            <a:spLocks noGrp="1"/>
          </p:cNvSpPr>
          <p:nvPr>
            <p:ph type="title"/>
          </p:nvPr>
        </p:nvSpPr>
        <p:spPr>
          <a:xfrm>
            <a:off x="2623458" y="297337"/>
            <a:ext cx="6520542" cy="462188"/>
          </a:xfrm>
        </p:spPr>
        <p:txBody>
          <a:bodyPr>
            <a:noAutofit/>
          </a:bodyPr>
          <a:lstStyle/>
          <a:p>
            <a:r>
              <a:rPr lang="es-MX" sz="2800" b="1" dirty="0" smtClean="0">
                <a:solidFill>
                  <a:srgbClr val="C00000"/>
                </a:solidFill>
                <a:latin typeface="+mn-lt"/>
              </a:rPr>
              <a:t>Contenido de la presentación</a:t>
            </a:r>
            <a:endParaRPr lang="es-MX" sz="2800" b="1" dirty="0">
              <a:solidFill>
                <a:srgbClr val="C00000"/>
              </a:solidFill>
              <a:latin typeface="+mn-lt"/>
            </a:endParaRPr>
          </a:p>
        </p:txBody>
      </p:sp>
      <p:pic>
        <p:nvPicPr>
          <p:cNvPr id="5" name="Picture 122" descr="logoanmm2.pict                                                 000436EEmlcPB12                        BC41489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5465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623458" y="297337"/>
            <a:ext cx="5396077" cy="462188"/>
          </a:xfrm>
        </p:spPr>
        <p:txBody>
          <a:bodyPr>
            <a:noAutofit/>
          </a:bodyPr>
          <a:lstStyle/>
          <a:p>
            <a:r>
              <a:rPr lang="es-MX" sz="2800" b="1" dirty="0" smtClean="0">
                <a:solidFill>
                  <a:srgbClr val="C00000"/>
                </a:solidFill>
                <a:latin typeface="+mn-lt"/>
              </a:rPr>
              <a:t>1. Antecedentes: la agenda pendiente</a:t>
            </a:r>
            <a:endParaRPr lang="es-MX" sz="2800" b="1" dirty="0">
              <a:solidFill>
                <a:srgbClr val="C00000"/>
              </a:solidFill>
              <a:latin typeface="+mn-lt"/>
            </a:endParaRPr>
          </a:p>
        </p:txBody>
      </p:sp>
      <p:sp>
        <p:nvSpPr>
          <p:cNvPr id="5" name="TextBox 4"/>
          <p:cNvSpPr txBox="1"/>
          <p:nvPr/>
        </p:nvSpPr>
        <p:spPr>
          <a:xfrm>
            <a:off x="336709" y="1324685"/>
            <a:ext cx="8448945" cy="2400657"/>
          </a:xfrm>
          <a:prstGeom prst="rect">
            <a:avLst/>
          </a:prstGeom>
          <a:noFill/>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_tradnl" altLang="es-MX" sz="2000" b="1" dirty="0" smtClean="0">
                <a:latin typeface="+mn-lt"/>
              </a:rPr>
              <a:t>La APS es una aspiración desde hace casi ya 40 años:</a:t>
            </a:r>
          </a:p>
          <a:p>
            <a:pPr>
              <a:defRPr/>
            </a:pPr>
            <a:endParaRPr lang="es-ES_tradnl" altLang="es-MX" sz="2000" dirty="0" smtClean="0">
              <a:latin typeface="+mn-lt"/>
            </a:endParaRPr>
          </a:p>
          <a:p>
            <a:pPr marL="285750" indent="-285750">
              <a:spcAft>
                <a:spcPts val="1200"/>
              </a:spcAft>
              <a:buFont typeface="Calibri" panose="020F0502020204030204" pitchFamily="34" charset="0"/>
              <a:buChar char="‒"/>
              <a:defRPr/>
            </a:pPr>
            <a:r>
              <a:rPr lang="es-ES_tradnl" altLang="es-MX" sz="2000" dirty="0" smtClean="0">
                <a:latin typeface="+mn-lt"/>
              </a:rPr>
              <a:t>En México, se han intentando crear servicios de atención primaria con resultados muy diversos, pero en lo general han fracasado.</a:t>
            </a:r>
          </a:p>
          <a:p>
            <a:pPr marL="285750" indent="-285750">
              <a:spcAft>
                <a:spcPts val="1200"/>
              </a:spcAft>
              <a:buFont typeface="Calibri" panose="020F0502020204030204" pitchFamily="34" charset="0"/>
              <a:buChar char="‒"/>
              <a:defRPr/>
            </a:pPr>
            <a:r>
              <a:rPr lang="es-ES_tradnl" altLang="es-MX" sz="2000" dirty="0" smtClean="0">
                <a:latin typeface="+mn-lt"/>
              </a:rPr>
              <a:t>En esta presentación, se pretende dar cuenta de los avances en la implementación de un Modelo de Atención Integral que constituya la base de un servicio de primer contacto.</a:t>
            </a:r>
          </a:p>
        </p:txBody>
      </p:sp>
      <p:sp>
        <p:nvSpPr>
          <p:cNvPr id="6" name="27 CuadroTexto"/>
          <p:cNvSpPr txBox="1">
            <a:spLocks noChangeArrowheads="1"/>
          </p:cNvSpPr>
          <p:nvPr/>
        </p:nvSpPr>
        <p:spPr bwMode="auto">
          <a:xfrm>
            <a:off x="1127542" y="6252684"/>
            <a:ext cx="78119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MX" altLang="es-MX" sz="900" dirty="0" smtClean="0">
                <a:solidFill>
                  <a:schemeClr val="bg1">
                    <a:lumMod val="50000"/>
                  </a:schemeClr>
                </a:solidFill>
              </a:rPr>
              <a:t>Fuentes: Fotos de la conferencia de Alma Ata, 1978.</a:t>
            </a:r>
            <a:endParaRPr lang="es-MX" altLang="es-MX" sz="800" dirty="0">
              <a:solidFill>
                <a:srgbClr val="7F7F7F"/>
              </a:solidFill>
            </a:endParaRPr>
          </a:p>
        </p:txBody>
      </p:sp>
      <p:pic>
        <p:nvPicPr>
          <p:cNvPr id="13"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lma-Ata02"/>
          <p:cNvPicPr>
            <a:picLocks noChangeAspect="1" noChangeArrowheads="1"/>
          </p:cNvPicPr>
          <p:nvPr/>
        </p:nvPicPr>
        <p:blipFill>
          <a:blip r:embed="rId4"/>
          <a:srcRect/>
          <a:stretch>
            <a:fillRect/>
          </a:stretch>
        </p:blipFill>
        <p:spPr bwMode="auto">
          <a:xfrm>
            <a:off x="711191" y="3875194"/>
            <a:ext cx="3154188" cy="2229276"/>
          </a:xfrm>
          <a:prstGeom prst="rect">
            <a:avLst/>
          </a:prstGeom>
          <a:noFill/>
          <a:effectLst>
            <a:outerShdw blurRad="63500" dist="76199" dir="13380026" algn="ctr" rotWithShape="0">
              <a:srgbClr val="7F7153">
                <a:alpha val="74998"/>
              </a:srgbClr>
            </a:outerShdw>
          </a:effectLst>
        </p:spPr>
      </p:pic>
      <p:pic>
        <p:nvPicPr>
          <p:cNvPr id="8" name="Picture 5" descr="Alma-Ata04"/>
          <p:cNvPicPr>
            <a:picLocks noChangeAspect="1" noChangeArrowheads="1"/>
          </p:cNvPicPr>
          <p:nvPr/>
        </p:nvPicPr>
        <p:blipFill>
          <a:blip r:embed="rId5"/>
          <a:srcRect/>
          <a:stretch>
            <a:fillRect/>
          </a:stretch>
        </p:blipFill>
        <p:spPr bwMode="auto">
          <a:xfrm>
            <a:off x="4125380" y="3877661"/>
            <a:ext cx="3219450" cy="2287588"/>
          </a:xfrm>
          <a:prstGeom prst="rect">
            <a:avLst/>
          </a:prstGeom>
          <a:noFill/>
          <a:effectLst>
            <a:outerShdw blurRad="63500" dist="63500" dir="2700000" algn="ctr" rotWithShape="0">
              <a:srgbClr val="7F7153">
                <a:alpha val="74998"/>
              </a:srgbClr>
            </a:outerShdw>
          </a:effectLst>
        </p:spPr>
      </p:pic>
    </p:spTree>
    <p:extLst>
      <p:ext uri="{BB962C8B-B14F-4D97-AF65-F5344CB8AC3E}">
        <p14:creationId xmlns:p14="http://schemas.microsoft.com/office/powerpoint/2010/main" val="29831695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623458" y="297337"/>
            <a:ext cx="5297223" cy="462188"/>
          </a:xfrm>
        </p:spPr>
        <p:txBody>
          <a:bodyPr>
            <a:noAutofit/>
          </a:bodyPr>
          <a:lstStyle/>
          <a:p>
            <a:r>
              <a:rPr lang="es-MX" sz="2800" b="1" dirty="0" smtClean="0">
                <a:solidFill>
                  <a:srgbClr val="C00000"/>
                </a:solidFill>
                <a:latin typeface="+mn-lt"/>
              </a:rPr>
              <a:t>1. Antecedentes: la salud como derecho</a:t>
            </a:r>
            <a:endParaRPr lang="es-MX" sz="2800" b="1" dirty="0">
              <a:solidFill>
                <a:srgbClr val="C00000"/>
              </a:solidFill>
              <a:latin typeface="+mn-lt"/>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09" y="2726264"/>
            <a:ext cx="6998835" cy="3922136"/>
          </a:xfrm>
          <a:prstGeom prst="rect">
            <a:avLst/>
          </a:prstGeom>
        </p:spPr>
      </p:pic>
      <p:sp>
        <p:nvSpPr>
          <p:cNvPr id="5" name="Rectangle 5"/>
          <p:cNvSpPr>
            <a:spLocks noChangeArrowheads="1"/>
          </p:cNvSpPr>
          <p:nvPr/>
        </p:nvSpPr>
        <p:spPr bwMode="auto">
          <a:xfrm>
            <a:off x="288323" y="1248034"/>
            <a:ext cx="8571471" cy="122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lvl1pPr marL="609600" indent="-6096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457200" indent="-457200" eaLnBrk="1" hangingPunct="1">
              <a:lnSpc>
                <a:spcPct val="80000"/>
              </a:lnSpc>
              <a:spcBef>
                <a:spcPct val="20000"/>
              </a:spcBef>
              <a:buFont typeface="Times" panose="02020603050405020304" pitchFamily="18" charset="0"/>
              <a:buChar char="–"/>
            </a:pPr>
            <a:r>
              <a:rPr lang="es-MX" altLang="es-MX" dirty="0" smtClean="0">
                <a:latin typeface="+mn-lt"/>
              </a:rPr>
              <a:t>(…) en términos económicos, la </a:t>
            </a:r>
            <a:r>
              <a:rPr lang="es-MX" altLang="es-MX" i="1" dirty="0" smtClean="0">
                <a:latin typeface="+mn-lt"/>
              </a:rPr>
              <a:t>salud</a:t>
            </a:r>
            <a:r>
              <a:rPr lang="es-MX" altLang="es-MX" dirty="0" smtClean="0">
                <a:latin typeface="+mn-lt"/>
              </a:rPr>
              <a:t> y la educación son los dos pilares del capital humano. Es decir, son la base de la productividad económica de los individuos.</a:t>
            </a:r>
          </a:p>
          <a:p>
            <a:pPr marL="0" indent="0" algn="r" eaLnBrk="1" hangingPunct="1">
              <a:lnSpc>
                <a:spcPct val="80000"/>
              </a:lnSpc>
              <a:spcBef>
                <a:spcPts val="1200"/>
              </a:spcBef>
            </a:pPr>
            <a:r>
              <a:rPr lang="en-US" altLang="es-MX" sz="1400" b="1" dirty="0" smtClean="0">
                <a:solidFill>
                  <a:schemeClr val="tx1">
                    <a:lumMod val="50000"/>
                    <a:lumOff val="50000"/>
                  </a:schemeClr>
                </a:solidFill>
                <a:latin typeface="+mn-lt"/>
              </a:rPr>
              <a:t>Theodore </a:t>
            </a:r>
            <a:r>
              <a:rPr lang="en-US" altLang="es-MX" sz="1400" b="1" dirty="0">
                <a:solidFill>
                  <a:schemeClr val="tx1">
                    <a:lumMod val="50000"/>
                    <a:lumOff val="50000"/>
                  </a:schemeClr>
                </a:solidFill>
                <a:latin typeface="+mn-lt"/>
              </a:rPr>
              <a:t>Schultz y Gary Becker, </a:t>
            </a:r>
            <a:r>
              <a:rPr lang="en-US" altLang="es-MX" sz="1400" b="1" dirty="0" err="1">
                <a:solidFill>
                  <a:schemeClr val="tx1">
                    <a:lumMod val="50000"/>
                    <a:lumOff val="50000"/>
                  </a:schemeClr>
                </a:solidFill>
                <a:latin typeface="+mn-lt"/>
              </a:rPr>
              <a:t>Premios</a:t>
            </a:r>
            <a:r>
              <a:rPr lang="en-US" altLang="es-MX" sz="1400" b="1" dirty="0">
                <a:solidFill>
                  <a:schemeClr val="tx1">
                    <a:lumMod val="50000"/>
                    <a:lumOff val="50000"/>
                  </a:schemeClr>
                </a:solidFill>
                <a:latin typeface="+mn-lt"/>
              </a:rPr>
              <a:t> Nobel</a:t>
            </a:r>
          </a:p>
          <a:p>
            <a:pPr algn="r" eaLnBrk="1" hangingPunct="1">
              <a:lnSpc>
                <a:spcPct val="80000"/>
              </a:lnSpc>
              <a:spcBef>
                <a:spcPct val="20000"/>
              </a:spcBef>
              <a:buFont typeface="Times" panose="02020603050405020304" pitchFamily="18" charset="0"/>
              <a:buChar char="–"/>
            </a:pPr>
            <a:endParaRPr lang="en-US" altLang="es-MX" sz="1400" b="1" dirty="0">
              <a:latin typeface="+mn-lt"/>
            </a:endParaRPr>
          </a:p>
        </p:txBody>
      </p:sp>
      <p:pic>
        <p:nvPicPr>
          <p:cNvPr id="6"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081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10" dur="2000" fill="hold"/>
                                        <p:tgtEl>
                                          <p:spTgt spid="5">
                                            <p:txEl>
                                              <p:pRg st="0" end="0"/>
                                            </p:txEl>
                                          </p:spTgt>
                                        </p:tgtEl>
                                        <p:attrNameLst>
                                          <p:attrName>ppt_y</p:attrName>
                                        </p:attrNameLst>
                                      </p:cBhvr>
                                      <p:tavLst>
                                        <p:tav tm="0">
                                          <p:val>
                                            <p:fltVal val="0.5"/>
                                          </p:val>
                                        </p:tav>
                                        <p:tav tm="100000">
                                          <p:val>
                                            <p:strVal val="#ppt_y"/>
                                          </p:val>
                                        </p:tav>
                                      </p:tavLst>
                                    </p:anim>
                                  </p:childTnLst>
                                </p:cTn>
                              </p:par>
                            </p:childTnLst>
                          </p:cTn>
                        </p:par>
                        <p:par>
                          <p:cTn id="11" fill="hold">
                            <p:stCondLst>
                              <p:cond delay="2000"/>
                            </p:stCondLst>
                            <p:childTnLst>
                              <p:par>
                                <p:cTn id="12" presetID="23" presetClass="entr" presetSubtype="528"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6" dur="500" fill="hold"/>
                                        <p:tgtEl>
                                          <p:spTgt spid="5">
                                            <p:txEl>
                                              <p:pRg st="1" end="1"/>
                                            </p:txEl>
                                          </p:spTgt>
                                        </p:tgtEl>
                                        <p:attrNameLst>
                                          <p:attrName>ppt_x</p:attrName>
                                        </p:attrNameLst>
                                      </p:cBhvr>
                                      <p:tavLst>
                                        <p:tav tm="0">
                                          <p:val>
                                            <p:fltVal val="0.5"/>
                                          </p:val>
                                        </p:tav>
                                        <p:tav tm="100000">
                                          <p:val>
                                            <p:strVal val="#ppt_x"/>
                                          </p:val>
                                        </p:tav>
                                      </p:tavLst>
                                    </p:anim>
                                    <p:anim calcmode="lin" valueType="num">
                                      <p:cBhvr>
                                        <p:cTn id="17" dur="500" fill="hold"/>
                                        <p:tgtEl>
                                          <p:spTgt spid="5">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2623459" y="297337"/>
            <a:ext cx="5309580" cy="462188"/>
          </a:xfrm>
        </p:spPr>
        <p:txBody>
          <a:bodyPr>
            <a:noAutofit/>
          </a:bodyPr>
          <a:lstStyle/>
          <a:p>
            <a:r>
              <a:rPr lang="es-MX" sz="2800" b="1" dirty="0" smtClean="0">
                <a:solidFill>
                  <a:srgbClr val="C00000"/>
                </a:solidFill>
                <a:latin typeface="+mn-lt"/>
              </a:rPr>
              <a:t>1. Antecedentes: la participación hospitalaria</a:t>
            </a:r>
            <a:endParaRPr lang="es-MX" sz="2800" b="1" dirty="0">
              <a:solidFill>
                <a:srgbClr val="C00000"/>
              </a:solidFill>
              <a:latin typeface="+mn-lt"/>
            </a:endParaRPr>
          </a:p>
        </p:txBody>
      </p:sp>
      <p:sp>
        <p:nvSpPr>
          <p:cNvPr id="13" name="Rectángulo 12"/>
          <p:cNvSpPr/>
          <p:nvPr/>
        </p:nvSpPr>
        <p:spPr>
          <a:xfrm>
            <a:off x="345452" y="5716218"/>
            <a:ext cx="8466364" cy="646331"/>
          </a:xfrm>
          <a:prstGeom prst="rect">
            <a:avLst/>
          </a:prstGeom>
          <a:noFill/>
          <a:ln w="19050">
            <a:noFill/>
            <a:prstDash val="lgDashDotDot"/>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Tx/>
              <a:buChar char="-"/>
            </a:pPr>
            <a:r>
              <a:rPr lang="es-MX" dirty="0" smtClean="0"/>
              <a:t>La demanda de servicios ambulatorios en establecimientos hospitalarios es cada vez mayor: </a:t>
            </a:r>
            <a:r>
              <a:rPr lang="es-MX" dirty="0" smtClean="0">
                <a:solidFill>
                  <a:srgbClr val="FF0000"/>
                </a:solidFill>
              </a:rPr>
              <a:t>7 de cada 10 urgencias son clasificadas como no calificadas</a:t>
            </a:r>
            <a:r>
              <a:rPr lang="es-MX" dirty="0" smtClean="0"/>
              <a:t>.</a:t>
            </a:r>
          </a:p>
        </p:txBody>
      </p:sp>
      <p:graphicFrame>
        <p:nvGraphicFramePr>
          <p:cNvPr id="16" name="Gráfico 15"/>
          <p:cNvGraphicFramePr>
            <a:graphicFrameLocks/>
          </p:cNvGraphicFramePr>
          <p:nvPr>
            <p:extLst>
              <p:ext uri="{D42A27DB-BD31-4B8C-83A1-F6EECF244321}">
                <p14:modId xmlns:p14="http://schemas.microsoft.com/office/powerpoint/2010/main" val="2097495943"/>
              </p:ext>
            </p:extLst>
          </p:nvPr>
        </p:nvGraphicFramePr>
        <p:xfrm>
          <a:off x="-683750" y="2032401"/>
          <a:ext cx="9675349" cy="286789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p:cNvSpPr/>
          <p:nvPr/>
        </p:nvSpPr>
        <p:spPr>
          <a:xfrm>
            <a:off x="429429" y="5242878"/>
            <a:ext cx="8017377" cy="287333"/>
          </a:xfrm>
          <a:prstGeom prst="rect">
            <a:avLst/>
          </a:prstGeom>
        </p:spPr>
        <p:txBody>
          <a:bodyPr wrap="square">
            <a:spAutoFit/>
          </a:bodyPr>
          <a:lstStyle/>
          <a:p>
            <a:pPr>
              <a:lnSpc>
                <a:spcPct val="107000"/>
              </a:lnSpc>
              <a:spcAft>
                <a:spcPts val="800"/>
              </a:spcAft>
            </a:pPr>
            <a:r>
              <a:rPr lang="en-US" sz="600" dirty="0" smtClean="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1. CDC, </a:t>
            </a:r>
            <a:r>
              <a:rPr lang="en-US"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2013.  </a:t>
            </a:r>
            <a:r>
              <a:rPr lang="es-MX" sz="600" b="1"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2.</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Afilalo</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J.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Acad</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Emerg</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Med</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2004. </a:t>
            </a:r>
            <a:r>
              <a:rPr lang="es-MX" sz="600" b="1"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3. </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Sánchez-López J.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Med</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Clin</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Barc</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2004. </a:t>
            </a:r>
            <a:r>
              <a:rPr lang="en-US" sz="600" b="1"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4. </a:t>
            </a:r>
            <a:r>
              <a:rPr lang="en-US"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Lee A. </a:t>
            </a:r>
            <a:r>
              <a:rPr lang="en-US"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Soc</a:t>
            </a:r>
            <a:r>
              <a:rPr lang="en-US"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n-US"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Sci</a:t>
            </a:r>
            <a:r>
              <a:rPr lang="en-US"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Med, 2000. </a:t>
            </a:r>
            <a:r>
              <a:rPr lang="es-MX" sz="600" b="1"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5.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Ruud</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S. BMC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Emergency</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Medicine, 2016. </a:t>
            </a:r>
            <a:r>
              <a:rPr lang="es-MX" sz="600" b="1"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6. </a:t>
            </a:r>
            <a:r>
              <a:rPr lang="es-ES"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DGIS, «Cubos dinámicos - Urgencias Médicas,», 2017</a:t>
            </a:r>
            <a:r>
              <a:rPr lang="es-ES" sz="600" dirty="0" smtClean="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ES" sz="600" b="1"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7.</a:t>
            </a:r>
            <a:r>
              <a:rPr lang="es-ES"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Durand, A. C.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The</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American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journal</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of </a:t>
            </a:r>
            <a:r>
              <a:rPr lang="es-MX" sz="600" dirty="0" err="1">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emergency</a:t>
            </a:r>
            <a:r>
              <a:rPr lang="es-MX" sz="600" dirty="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 medicine, 2011.</a:t>
            </a:r>
            <a:endParaRPr lang="es-MX" sz="8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204936" y="1340970"/>
            <a:ext cx="8466364" cy="646331"/>
          </a:xfrm>
          <a:prstGeom prst="rect">
            <a:avLst/>
          </a:prstGeom>
          <a:noFill/>
          <a:ln w="19050">
            <a:noFill/>
            <a:prstDash val="lgDashDotDot"/>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Tx/>
              <a:buChar char="-"/>
            </a:pPr>
            <a:r>
              <a:rPr lang="es-MX" dirty="0" smtClean="0"/>
              <a:t>Como no hay un modelo efectivo de atención de primer contacto, </a:t>
            </a:r>
            <a:r>
              <a:rPr lang="es-MX" b="1" u="sng" dirty="0" smtClean="0">
                <a:solidFill>
                  <a:srgbClr val="002060"/>
                </a:solidFill>
              </a:rPr>
              <a:t>la gente acude a los hospitales</a:t>
            </a:r>
            <a:r>
              <a:rPr lang="es-MX" dirty="0" smtClean="0"/>
              <a:t>.</a:t>
            </a:r>
          </a:p>
        </p:txBody>
      </p:sp>
      <p:sp>
        <p:nvSpPr>
          <p:cNvPr id="7" name="Rectángulo 6"/>
          <p:cNvSpPr/>
          <p:nvPr/>
        </p:nvSpPr>
        <p:spPr>
          <a:xfrm>
            <a:off x="429429" y="4896790"/>
            <a:ext cx="8017377" cy="265201"/>
          </a:xfrm>
          <a:prstGeom prst="rect">
            <a:avLst/>
          </a:prstGeom>
        </p:spPr>
        <p:txBody>
          <a:bodyPr wrap="square">
            <a:spAutoFit/>
          </a:bodyPr>
          <a:lstStyle/>
          <a:p>
            <a:pPr>
              <a:lnSpc>
                <a:spcPct val="107000"/>
              </a:lnSpc>
              <a:spcAft>
                <a:spcPts val="800"/>
              </a:spcAft>
            </a:pPr>
            <a:r>
              <a:rPr lang="es-MX" sz="1050" dirty="0" smtClean="0">
                <a:solidFill>
                  <a:schemeClr val="bg2">
                    <a:lumMod val="75000"/>
                  </a:schemeClr>
                </a:solidFill>
                <a:latin typeface="Arial" panose="020B0604020202020204" pitchFamily="34" charset="0"/>
                <a:ea typeface="Calibri" panose="020F0502020204030204" pitchFamily="34" charset="0"/>
                <a:cs typeface="Times New Roman" panose="02020603050405020304" pitchFamily="18" charset="0"/>
              </a:rPr>
              <a:t>Gráfica 1. Porcentaje de consultas en urgencias por urgencias no calificadas.</a:t>
            </a:r>
            <a:endParaRPr lang="es-MX" sz="12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122" descr="logoanmm2.pict                                                 000436EEmlcPB12                        BC41489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1289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4 Rectángulo"/>
          <p:cNvSpPr>
            <a:spLocks noChangeArrowheads="1"/>
          </p:cNvSpPr>
          <p:nvPr/>
        </p:nvSpPr>
        <p:spPr bwMode="auto">
          <a:xfrm>
            <a:off x="4565649" y="1625432"/>
            <a:ext cx="4133207" cy="1433770"/>
          </a:xfrm>
          <a:prstGeom prst="rect">
            <a:avLst/>
          </a:prstGeom>
          <a:solidFill>
            <a:srgbClr val="FFFFFF"/>
          </a:solidFill>
          <a:ln w="25400" algn="ctr">
            <a:solidFill>
              <a:srgbClr val="E46C0A"/>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ES" altLang="es-MX" sz="1600" i="1" dirty="0" smtClean="0">
                <a:solidFill>
                  <a:srgbClr val="000000"/>
                </a:solidFill>
                <a:latin typeface="Soberana Sans" panose="02000000000000000000" pitchFamily="50" charset="0"/>
              </a:rPr>
              <a:t>Renovar y fortalecer la estrategia de Atención Primaria a la Salud contribuyendo a la coherencia, eficiencia y equidad en salud.</a:t>
            </a:r>
            <a:endParaRPr lang="es-MX" altLang="es-MX" sz="1600" i="1" dirty="0">
              <a:solidFill>
                <a:srgbClr val="000000"/>
              </a:solidFill>
              <a:latin typeface="Soberana Sans" panose="02000000000000000000" pitchFamily="50" charset="0"/>
            </a:endParaRPr>
          </a:p>
        </p:txBody>
      </p:sp>
      <p:sp>
        <p:nvSpPr>
          <p:cNvPr id="31" name="Título 1"/>
          <p:cNvSpPr>
            <a:spLocks noGrp="1"/>
          </p:cNvSpPr>
          <p:nvPr>
            <p:ph type="title"/>
          </p:nvPr>
        </p:nvSpPr>
        <p:spPr>
          <a:xfrm>
            <a:off x="2623458" y="297337"/>
            <a:ext cx="5186012" cy="462188"/>
          </a:xfrm>
        </p:spPr>
        <p:txBody>
          <a:bodyPr>
            <a:noAutofit/>
          </a:bodyPr>
          <a:lstStyle/>
          <a:p>
            <a:r>
              <a:rPr lang="es-MX" sz="2800" b="1" dirty="0">
                <a:solidFill>
                  <a:srgbClr val="C00000"/>
                </a:solidFill>
                <a:latin typeface="+mn-lt"/>
              </a:rPr>
              <a:t>2</a:t>
            </a:r>
            <a:r>
              <a:rPr lang="es-MX" sz="2800" b="1" dirty="0" smtClean="0">
                <a:solidFill>
                  <a:srgbClr val="C00000"/>
                </a:solidFill>
                <a:latin typeface="+mn-lt"/>
              </a:rPr>
              <a:t>. El Modelo de Atención Integral</a:t>
            </a:r>
            <a:endParaRPr lang="es-MX" sz="2800" b="1" dirty="0">
              <a:solidFill>
                <a:srgbClr val="C00000"/>
              </a:solidFill>
              <a:latin typeface="+mn-lt"/>
            </a:endParaRPr>
          </a:p>
        </p:txBody>
      </p:sp>
      <p:pic>
        <p:nvPicPr>
          <p:cNvPr id="22"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4"/>
          <p:cNvSpPr/>
          <p:nvPr/>
        </p:nvSpPr>
        <p:spPr>
          <a:xfrm>
            <a:off x="622298" y="1453026"/>
            <a:ext cx="2273300" cy="24355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Crear  Redes Integradas de Servicios de Salud (RISS</a:t>
            </a:r>
            <a:r>
              <a:rPr lang="es-MX" dirty="0" smtClean="0">
                <a:solidFill>
                  <a:schemeClr val="tx1"/>
                </a:solidFill>
              </a:rPr>
              <a:t>).</a:t>
            </a:r>
            <a:endParaRPr lang="es-MX" dirty="0">
              <a:solidFill>
                <a:schemeClr val="tx1"/>
              </a:solidFill>
            </a:endParaRPr>
          </a:p>
          <a:p>
            <a:pPr algn="ctr"/>
            <a:endParaRPr lang="es-MX" dirty="0">
              <a:solidFill>
                <a:schemeClr val="tx1"/>
              </a:solidFill>
            </a:endParaRPr>
          </a:p>
        </p:txBody>
      </p:sp>
      <p:sp>
        <p:nvSpPr>
          <p:cNvPr id="29" name="Rectángulo redondeado 28"/>
          <p:cNvSpPr/>
          <p:nvPr/>
        </p:nvSpPr>
        <p:spPr>
          <a:xfrm>
            <a:off x="3467099" y="3925109"/>
            <a:ext cx="2273300" cy="24355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Fortalecer a la </a:t>
            </a:r>
            <a:r>
              <a:rPr lang="es-MX" dirty="0">
                <a:solidFill>
                  <a:schemeClr val="tx1"/>
                </a:solidFill>
              </a:rPr>
              <a:t>jurisdicción sanitaria como responsable de la operación de los Sistemas Locales de </a:t>
            </a:r>
            <a:r>
              <a:rPr lang="es-MX" dirty="0" smtClean="0">
                <a:solidFill>
                  <a:schemeClr val="tx1"/>
                </a:solidFill>
              </a:rPr>
              <a:t>Salud.</a:t>
            </a:r>
            <a:endParaRPr lang="es-MX" dirty="0">
              <a:solidFill>
                <a:schemeClr val="tx1"/>
              </a:solidFill>
            </a:endParaRPr>
          </a:p>
        </p:txBody>
      </p:sp>
      <p:sp>
        <p:nvSpPr>
          <p:cNvPr id="32" name="Rectángulo redondeado 31"/>
          <p:cNvSpPr/>
          <p:nvPr/>
        </p:nvSpPr>
        <p:spPr>
          <a:xfrm>
            <a:off x="6474310" y="3925109"/>
            <a:ext cx="2273300" cy="24355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Promover </a:t>
            </a:r>
            <a:r>
              <a:rPr lang="es-MX" dirty="0">
                <a:solidFill>
                  <a:schemeClr val="tx1"/>
                </a:solidFill>
              </a:rPr>
              <a:t>la participación ciudadana como agentes de cambio en la cultura.</a:t>
            </a:r>
          </a:p>
        </p:txBody>
      </p:sp>
      <p:cxnSp>
        <p:nvCxnSpPr>
          <p:cNvPr id="7" name="Conector recto de flecha 6"/>
          <p:cNvCxnSpPr>
            <a:stCxn id="5" idx="3"/>
          </p:cNvCxnSpPr>
          <p:nvPr/>
        </p:nvCxnSpPr>
        <p:spPr>
          <a:xfrm>
            <a:off x="2895598" y="2670814"/>
            <a:ext cx="16700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a:stCxn id="32" idx="0"/>
          </p:cNvCxnSpPr>
          <p:nvPr/>
        </p:nvCxnSpPr>
        <p:spPr>
          <a:xfrm flipV="1">
            <a:off x="7610960" y="3059202"/>
            <a:ext cx="0" cy="8659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5045560" y="3059201"/>
            <a:ext cx="0" cy="8659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2340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abajo 4"/>
          <p:cNvSpPr/>
          <p:nvPr/>
        </p:nvSpPr>
        <p:spPr>
          <a:xfrm>
            <a:off x="8220075" y="5836724"/>
            <a:ext cx="433388" cy="287337"/>
          </a:xfrm>
          <a:prstGeom prst="downArrow">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 name="Flecha abajo 5"/>
          <p:cNvSpPr/>
          <p:nvPr/>
        </p:nvSpPr>
        <p:spPr>
          <a:xfrm>
            <a:off x="7194550" y="5836724"/>
            <a:ext cx="433388" cy="287337"/>
          </a:xfrm>
          <a:prstGeom prst="downArrow">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Flecha abajo 6"/>
          <p:cNvSpPr/>
          <p:nvPr/>
        </p:nvSpPr>
        <p:spPr>
          <a:xfrm>
            <a:off x="6169025" y="5836724"/>
            <a:ext cx="431800" cy="287337"/>
          </a:xfrm>
          <a:prstGeom prst="downArrow">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Flecha abajo 7"/>
          <p:cNvSpPr/>
          <p:nvPr/>
        </p:nvSpPr>
        <p:spPr>
          <a:xfrm>
            <a:off x="4895850" y="5836724"/>
            <a:ext cx="433388" cy="287337"/>
          </a:xfrm>
          <a:prstGeom prst="downArrow">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Flecha abajo 8"/>
          <p:cNvSpPr/>
          <p:nvPr/>
        </p:nvSpPr>
        <p:spPr>
          <a:xfrm>
            <a:off x="3851275" y="5836724"/>
            <a:ext cx="433388" cy="287337"/>
          </a:xfrm>
          <a:prstGeom prst="downArrow">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 name="TextBox 4"/>
          <p:cNvSpPr txBox="1">
            <a:spLocks noChangeArrowheads="1"/>
          </p:cNvSpPr>
          <p:nvPr/>
        </p:nvSpPr>
        <p:spPr bwMode="auto">
          <a:xfrm>
            <a:off x="322263" y="1268413"/>
            <a:ext cx="4718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altLang="es-MX" sz="2000" b="1" dirty="0">
                <a:latin typeface="+mn-lt"/>
              </a:rPr>
              <a:t>La conceptualización del Modelo</a:t>
            </a:r>
            <a:r>
              <a:rPr lang="es-ES_tradnl" altLang="es-MX" sz="2000" b="1" dirty="0" smtClean="0">
                <a:latin typeface="+mn-lt"/>
              </a:rPr>
              <a:t>:</a:t>
            </a:r>
            <a:endParaRPr lang="es-ES_tradnl" altLang="es-MX" sz="2000" b="1" dirty="0">
              <a:latin typeface="+mn-lt"/>
            </a:endParaRPr>
          </a:p>
        </p:txBody>
      </p:sp>
      <p:graphicFrame>
        <p:nvGraphicFramePr>
          <p:cNvPr id="12" name="Tabla 11"/>
          <p:cNvGraphicFramePr>
            <a:graphicFrameLocks noGrp="1"/>
          </p:cNvGraphicFramePr>
          <p:nvPr>
            <p:extLst>
              <p:ext uri="{D42A27DB-BD31-4B8C-83A1-F6EECF244321}">
                <p14:modId xmlns:p14="http://schemas.microsoft.com/office/powerpoint/2010/main" val="2087936481"/>
              </p:ext>
            </p:extLst>
          </p:nvPr>
        </p:nvGraphicFramePr>
        <p:xfrm>
          <a:off x="179390" y="3420545"/>
          <a:ext cx="8783635" cy="2468808"/>
        </p:xfrm>
        <a:graphic>
          <a:graphicData uri="http://schemas.openxmlformats.org/drawingml/2006/table">
            <a:tbl>
              <a:tblPr firstRow="1" bandRow="1">
                <a:tableStyleId>{5940675A-B579-460E-94D1-54222C63F5DA}</a:tableStyleId>
              </a:tblPr>
              <a:tblGrid>
                <a:gridCol w="1377563"/>
                <a:gridCol w="1248033"/>
                <a:gridCol w="1482811"/>
                <a:gridCol w="1037967"/>
                <a:gridCol w="1378781"/>
                <a:gridCol w="1129240"/>
                <a:gridCol w="1129240"/>
              </a:tblGrid>
              <a:tr h="518059">
                <a:tc>
                  <a:txBody>
                    <a:bodyPr/>
                    <a:lstStyle/>
                    <a:p>
                      <a:endParaRPr lang="es-MX" sz="2400" dirty="0"/>
                    </a:p>
                  </a:txBody>
                  <a:tcPr marL="91448" marR="91448" marT="45711" marB="45711">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MX" sz="2400" dirty="0"/>
                    </a:p>
                  </a:txBody>
                  <a:tcPr marL="91448" marR="91448" marT="45711" marB="4571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800" dirty="0" smtClean="0">
                          <a:latin typeface="+mn-lt"/>
                        </a:rPr>
                        <a:t>Recién nacido</a:t>
                      </a:r>
                      <a:endParaRPr lang="es-MX" sz="1800" dirty="0">
                        <a:latin typeface="+mn-lt"/>
                      </a:endParaRPr>
                    </a:p>
                  </a:txBody>
                  <a:tcPr marL="91448" marR="91448"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800" dirty="0" smtClean="0">
                          <a:latin typeface="+mn-lt"/>
                        </a:rPr>
                        <a:t>Niño</a:t>
                      </a:r>
                      <a:endParaRPr lang="es-MX" sz="1800" dirty="0">
                        <a:latin typeface="+mn-lt"/>
                      </a:endParaRPr>
                    </a:p>
                  </a:txBody>
                  <a:tcPr marL="91448" marR="91448"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800" dirty="0" smtClean="0">
                          <a:latin typeface="+mn-lt"/>
                        </a:rPr>
                        <a:t>Adolescente</a:t>
                      </a:r>
                      <a:endParaRPr lang="es-MX" sz="1800" dirty="0">
                        <a:latin typeface="+mn-lt"/>
                      </a:endParaRPr>
                    </a:p>
                  </a:txBody>
                  <a:tcPr marL="91448" marR="91448"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800" dirty="0" smtClean="0">
                          <a:latin typeface="+mn-lt"/>
                        </a:rPr>
                        <a:t>Adulto</a:t>
                      </a:r>
                      <a:endParaRPr lang="es-MX" sz="1800" dirty="0">
                        <a:latin typeface="+mn-lt"/>
                      </a:endParaRPr>
                    </a:p>
                  </a:txBody>
                  <a:tcPr marL="91448" marR="91448"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800" dirty="0" smtClean="0">
                          <a:latin typeface="+mn-lt"/>
                        </a:rPr>
                        <a:t>Adulto mayor</a:t>
                      </a:r>
                      <a:endParaRPr lang="es-MX" sz="1800" dirty="0">
                        <a:latin typeface="+mn-lt"/>
                      </a:endParaRPr>
                    </a:p>
                  </a:txBody>
                  <a:tcPr marL="91448" marR="91448"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768">
                <a:tc>
                  <a:txBody>
                    <a:bodyPr/>
                    <a:lstStyle/>
                    <a:p>
                      <a:r>
                        <a:rPr lang="es-MX" sz="1800" dirty="0" smtClean="0"/>
                        <a:t>Salud</a:t>
                      </a:r>
                      <a:endParaRPr lang="es-MX" sz="1800" dirty="0"/>
                    </a:p>
                  </a:txBody>
                  <a:tcPr marL="91448" marR="91448" marT="45711" marB="4571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MX" sz="1700" dirty="0" smtClean="0"/>
                        <a:t>Prevención primaria</a:t>
                      </a:r>
                      <a:endParaRPr lang="es-MX" sz="1700" dirty="0"/>
                    </a:p>
                  </a:txBody>
                  <a:tcPr marL="91448" marR="91448" marT="45711" marB="4571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algn="ctr"/>
                      <a:r>
                        <a:rPr lang="es-MX" sz="1800" dirty="0" smtClean="0"/>
                        <a:t>Ej., inmunización,</a:t>
                      </a:r>
                      <a:r>
                        <a:rPr lang="es-MX" sz="1800" baseline="0" dirty="0" smtClean="0"/>
                        <a:t> adopción de estilos de vida saludables, etc.</a:t>
                      </a:r>
                      <a:endParaRPr lang="es-MX" sz="1800" dirty="0"/>
                    </a:p>
                  </a:txBody>
                  <a:tcPr marL="91448" marR="91448" marT="45711" marB="4571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r>
              <a:tr h="370768">
                <a:tc rowSpan="2">
                  <a:txBody>
                    <a:bodyPr/>
                    <a:lstStyle/>
                    <a:p>
                      <a:r>
                        <a:rPr lang="es-MX" sz="1800" dirty="0" smtClean="0"/>
                        <a:t>Enfermedad</a:t>
                      </a:r>
                      <a:endParaRPr lang="es-MX" sz="1800" dirty="0"/>
                    </a:p>
                  </a:txBody>
                  <a:tcPr marL="91448" marR="91448" marT="45711" marB="4571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MX" sz="1700" dirty="0" smtClean="0"/>
                        <a:t>Prevención secundaria</a:t>
                      </a:r>
                      <a:endParaRPr lang="es-MX" sz="1700" dirty="0"/>
                    </a:p>
                  </a:txBody>
                  <a:tcPr marL="91448" marR="91448" marT="45711" marB="4571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dirty="0" smtClean="0"/>
                        <a:t>Ej., diagnóstico temprano y tratamiento oportuno.</a:t>
                      </a:r>
                    </a:p>
                  </a:txBody>
                  <a:tcPr marL="91448" marR="91448" marT="45711" marB="4571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r>
              <a:tr h="370768">
                <a:tc vMerge="1">
                  <a:txBody>
                    <a:bodyPr/>
                    <a:lstStyle/>
                    <a:p>
                      <a:endParaRPr lang="es-MX" dirty="0"/>
                    </a:p>
                  </a:txBody>
                  <a:tcPr/>
                </a:tc>
                <a:tc>
                  <a:txBody>
                    <a:bodyPr/>
                    <a:lstStyle/>
                    <a:p>
                      <a:r>
                        <a:rPr lang="es-MX" sz="1700" dirty="0" smtClean="0"/>
                        <a:t>Prevención terciaria</a:t>
                      </a:r>
                      <a:endParaRPr lang="es-MX" sz="1700" dirty="0"/>
                    </a:p>
                  </a:txBody>
                  <a:tcPr marL="91448" marR="91448" marT="45711" marB="4571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dirty="0" smtClean="0"/>
                        <a:t>Ej., limitación del daño, rehabilitación y cuidados paliativos.</a:t>
                      </a:r>
                    </a:p>
                  </a:txBody>
                  <a:tcPr marL="91448" marR="91448" marT="45711" marB="4571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r>
            </a:tbl>
          </a:graphicData>
        </a:graphic>
      </p:graphicFrame>
      <p:sp>
        <p:nvSpPr>
          <p:cNvPr id="13" name="Rectángulo redondeado 12"/>
          <p:cNvSpPr/>
          <p:nvPr/>
        </p:nvSpPr>
        <p:spPr>
          <a:xfrm>
            <a:off x="3276600" y="6124061"/>
            <a:ext cx="5686425" cy="431800"/>
          </a:xfrm>
          <a:prstGeom prst="roundRect">
            <a:avLst/>
          </a:prstGeom>
          <a:solidFill>
            <a:srgbClr val="E8D0D0"/>
          </a:solidFill>
          <a:ln>
            <a:solidFill>
              <a:srgbClr val="9537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solidFill>
                  <a:schemeClr val="tx1"/>
                </a:solidFill>
              </a:rPr>
              <a:t>Servicios – Intervenciones Costo - Efectivas</a:t>
            </a: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978" y="1555147"/>
            <a:ext cx="3426706" cy="1763077"/>
          </a:xfrm>
          <a:prstGeom prst="rect">
            <a:avLst/>
          </a:prstGeom>
        </p:spPr>
      </p:pic>
      <p:sp>
        <p:nvSpPr>
          <p:cNvPr id="17" name="Título 1"/>
          <p:cNvSpPr>
            <a:spLocks noGrp="1"/>
          </p:cNvSpPr>
          <p:nvPr>
            <p:ph type="title"/>
          </p:nvPr>
        </p:nvSpPr>
        <p:spPr>
          <a:xfrm>
            <a:off x="2623458" y="297337"/>
            <a:ext cx="5124228" cy="462188"/>
          </a:xfrm>
        </p:spPr>
        <p:txBody>
          <a:bodyPr>
            <a:noAutofit/>
          </a:bodyPr>
          <a:lstStyle/>
          <a:p>
            <a:r>
              <a:rPr lang="es-MX" sz="2800" b="1" dirty="0">
                <a:solidFill>
                  <a:srgbClr val="C00000"/>
                </a:solidFill>
                <a:latin typeface="+mn-lt"/>
              </a:rPr>
              <a:t>2</a:t>
            </a:r>
            <a:r>
              <a:rPr lang="es-MX" sz="2800" b="1" dirty="0" smtClean="0">
                <a:solidFill>
                  <a:srgbClr val="C00000"/>
                </a:solidFill>
                <a:latin typeface="+mn-lt"/>
              </a:rPr>
              <a:t>. El Modelo de Atención Integral</a:t>
            </a:r>
            <a:endParaRPr lang="es-MX" sz="2800" b="1" dirty="0">
              <a:solidFill>
                <a:srgbClr val="C00000"/>
              </a:solidFill>
              <a:latin typeface="+mn-lt"/>
            </a:endParaRPr>
          </a:p>
        </p:txBody>
      </p:sp>
      <p:pic>
        <p:nvPicPr>
          <p:cNvPr id="14" name="Picture 122" descr="logoanmm2.pict                                                 000436EEmlcPB12                        BC41489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de flecha 2"/>
          <p:cNvCxnSpPr/>
          <p:nvPr/>
        </p:nvCxnSpPr>
        <p:spPr>
          <a:xfrm>
            <a:off x="2780270" y="3420545"/>
            <a:ext cx="6166021"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5657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2623458" y="297337"/>
            <a:ext cx="5453742" cy="462188"/>
          </a:xfrm>
        </p:spPr>
        <p:txBody>
          <a:bodyPr>
            <a:noAutofit/>
          </a:bodyPr>
          <a:lstStyle/>
          <a:p>
            <a:r>
              <a:rPr lang="es-MX" sz="2000" b="1" dirty="0" smtClean="0">
                <a:solidFill>
                  <a:srgbClr val="C00000"/>
                </a:solidFill>
                <a:latin typeface="Arial"/>
                <a:cs typeface="Arial"/>
              </a:rPr>
              <a:t>2.1 Hacia la configuración de Redes: fortalecimiento del primer nivel de atención</a:t>
            </a:r>
            <a:endParaRPr lang="es-MX" sz="2000" b="1" dirty="0">
              <a:solidFill>
                <a:srgbClr val="C00000"/>
              </a:solidFill>
              <a:latin typeface="Arial"/>
              <a:cs typeface="Arial"/>
            </a:endParaRPr>
          </a:p>
        </p:txBody>
      </p:sp>
      <p:grpSp>
        <p:nvGrpSpPr>
          <p:cNvPr id="3" name="Grupo 2"/>
          <p:cNvGrpSpPr/>
          <p:nvPr/>
        </p:nvGrpSpPr>
        <p:grpSpPr>
          <a:xfrm>
            <a:off x="337408" y="1166606"/>
            <a:ext cx="8537120" cy="2035569"/>
            <a:chOff x="291193" y="3650180"/>
            <a:chExt cx="8537120" cy="2035569"/>
          </a:xfrm>
        </p:grpSpPr>
        <p:sp>
          <p:nvSpPr>
            <p:cNvPr id="11" name="Título 1"/>
            <p:cNvSpPr txBox="1">
              <a:spLocks/>
            </p:cNvSpPr>
            <p:nvPr/>
          </p:nvSpPr>
          <p:spPr>
            <a:xfrm>
              <a:off x="291193" y="3650180"/>
              <a:ext cx="7886700" cy="55257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smtClean="0">
                  <a:solidFill>
                    <a:srgbClr val="C00000"/>
                  </a:solidFill>
                  <a:latin typeface="+mn-lt"/>
                </a:rPr>
                <a:t>La estrategia:  </a:t>
              </a:r>
              <a:r>
                <a:rPr lang="es-MX" sz="2400" b="1" dirty="0" smtClean="0">
                  <a:solidFill>
                    <a:srgbClr val="C00000"/>
                  </a:solidFill>
                </a:rPr>
                <a:t>   </a:t>
              </a:r>
              <a:endParaRPr lang="es-MX" sz="2400" b="1" dirty="0">
                <a:solidFill>
                  <a:srgbClr val="C00000"/>
                </a:solidFill>
              </a:endParaRPr>
            </a:p>
          </p:txBody>
        </p:sp>
        <p:sp>
          <p:nvSpPr>
            <p:cNvPr id="12" name="Marcador de contenido 2"/>
            <p:cNvSpPr txBox="1">
              <a:spLocks/>
            </p:cNvSpPr>
            <p:nvPr/>
          </p:nvSpPr>
          <p:spPr>
            <a:xfrm>
              <a:off x="361949" y="4176725"/>
              <a:ext cx="8466364" cy="60570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Font typeface="Arial" panose="020B0604020202020204" pitchFamily="34" charset="0"/>
                <a:buNone/>
              </a:pPr>
              <a:r>
                <a:rPr lang="es-MX" sz="1800" dirty="0" smtClean="0"/>
                <a:t>Definir y estandarizar una metodología para el desarrollo y análisis de  Estudios de Regionalización Operativa (ERO)</a:t>
              </a:r>
              <a:endParaRPr lang="es-MX" sz="1800" dirty="0"/>
            </a:p>
          </p:txBody>
        </p:sp>
        <p:sp>
          <p:nvSpPr>
            <p:cNvPr id="13" name="Rectángulo 12"/>
            <p:cNvSpPr/>
            <p:nvPr/>
          </p:nvSpPr>
          <p:spPr>
            <a:xfrm>
              <a:off x="361949" y="5039418"/>
              <a:ext cx="8466364" cy="646331"/>
            </a:xfrm>
            <a:prstGeom prst="rect">
              <a:avLst/>
            </a:prstGeom>
            <a:noFill/>
            <a:ln w="19050">
              <a:prstDash val="lgDashDot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MX" dirty="0"/>
                <a:t>Instrumento de planeación que integra información cartográfica, sociodemográfica, epidemiológica </a:t>
              </a:r>
              <a:r>
                <a:rPr lang="es-MX" dirty="0" smtClean="0"/>
                <a:t>e infraestructura de unidades </a:t>
              </a:r>
              <a:r>
                <a:rPr lang="es-MX" dirty="0"/>
                <a:t>médicas en una región determinada.</a:t>
              </a:r>
            </a:p>
          </p:txBody>
        </p:sp>
        <p:cxnSp>
          <p:nvCxnSpPr>
            <p:cNvPr id="14" name="Conector recto de flecha 13"/>
            <p:cNvCxnSpPr>
              <a:stCxn id="12" idx="2"/>
              <a:endCxn id="13" idx="0"/>
            </p:cNvCxnSpPr>
            <p:nvPr/>
          </p:nvCxnSpPr>
          <p:spPr>
            <a:xfrm>
              <a:off x="4595131" y="4782427"/>
              <a:ext cx="0" cy="2569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15" name="Grupo 14"/>
          <p:cNvGrpSpPr/>
          <p:nvPr/>
        </p:nvGrpSpPr>
        <p:grpSpPr>
          <a:xfrm>
            <a:off x="606944" y="4872738"/>
            <a:ext cx="7816386" cy="1476376"/>
            <a:chOff x="408164" y="5190786"/>
            <a:chExt cx="7816386" cy="1476376"/>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275" y="5190787"/>
              <a:ext cx="3095625" cy="1476375"/>
            </a:xfrm>
            <a:prstGeom prst="rect">
              <a:avLst/>
            </a:prstGeom>
            <a:ln>
              <a:solidFill>
                <a:schemeClr val="accent1"/>
              </a:solidFill>
            </a:ln>
          </p:spPr>
        </p:pic>
        <p:sp>
          <p:nvSpPr>
            <p:cNvPr id="7" name="CuadroTexto 6"/>
            <p:cNvSpPr txBox="1"/>
            <p:nvPr/>
          </p:nvSpPr>
          <p:spPr>
            <a:xfrm>
              <a:off x="408164" y="5702744"/>
              <a:ext cx="1891691" cy="369332"/>
            </a:xfrm>
            <a:prstGeom prst="rect">
              <a:avLst/>
            </a:prstGeom>
            <a:noFill/>
          </p:spPr>
          <p:txBody>
            <a:bodyPr wrap="square" rtlCol="0">
              <a:spAutoFit/>
            </a:bodyPr>
            <a:lstStyle/>
            <a:p>
              <a:r>
                <a:rPr lang="es-MX" b="1" dirty="0" smtClean="0"/>
                <a:t>Las herramientas:</a:t>
              </a:r>
              <a:endParaRPr lang="es-MX" b="1" dirty="0"/>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502" y="5190786"/>
              <a:ext cx="2612048" cy="1476375"/>
            </a:xfrm>
            <a:prstGeom prst="rect">
              <a:avLst/>
            </a:prstGeom>
            <a:ln>
              <a:solidFill>
                <a:schemeClr val="accent1"/>
              </a:solidFill>
            </a:ln>
          </p:spPr>
        </p:pic>
      </p:grpSp>
      <p:pic>
        <p:nvPicPr>
          <p:cNvPr id="2" name="Imagen 1"/>
          <p:cNvPicPr>
            <a:picLocks noChangeAspect="1"/>
          </p:cNvPicPr>
          <p:nvPr/>
        </p:nvPicPr>
        <p:blipFill rotWithShape="1">
          <a:blip r:embed="rId5"/>
          <a:srcRect l="19710" t="54290" r="16522" b="18580"/>
          <a:stretch/>
        </p:blipFill>
        <p:spPr>
          <a:xfrm>
            <a:off x="3903087" y="3357301"/>
            <a:ext cx="5273534" cy="1402281"/>
          </a:xfrm>
          <a:prstGeom prst="rect">
            <a:avLst/>
          </a:prstGeom>
        </p:spPr>
      </p:pic>
      <p:pic>
        <p:nvPicPr>
          <p:cNvPr id="16" name="Picture 122" descr="logoanmm2.pict                                                 000436EEmlcPB12                        BC41489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3873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628" y="1065928"/>
            <a:ext cx="7270764" cy="439405"/>
          </a:xfrm>
        </p:spPr>
        <p:txBody>
          <a:bodyPr>
            <a:normAutofit/>
          </a:bodyPr>
          <a:lstStyle/>
          <a:p>
            <a:r>
              <a:rPr lang="es-MX" sz="2000" b="1" dirty="0" smtClean="0">
                <a:latin typeface="+mn-lt"/>
              </a:rPr>
              <a:t>Asignación de localidades a Centros de Salud </a:t>
            </a:r>
            <a:endParaRPr lang="es-MX" sz="2000" b="1" dirty="0">
              <a:latin typeface="+mn-lt"/>
            </a:endParaRPr>
          </a:p>
        </p:txBody>
      </p:sp>
      <p:graphicFrame>
        <p:nvGraphicFramePr>
          <p:cNvPr id="5" name="Diagrama 4"/>
          <p:cNvGraphicFramePr/>
          <p:nvPr>
            <p:extLst/>
          </p:nvPr>
        </p:nvGraphicFramePr>
        <p:xfrm>
          <a:off x="-1687830" y="1505333"/>
          <a:ext cx="6492057" cy="5188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3241279" y="2550615"/>
            <a:ext cx="5428343" cy="3098292"/>
            <a:chOff x="188687" y="986972"/>
            <a:chExt cx="10341427" cy="5268686"/>
          </a:xfrm>
        </p:grpSpPr>
        <p:pic>
          <p:nvPicPr>
            <p:cNvPr id="12" name="Imagen 11"/>
            <p:cNvPicPr>
              <a:picLocks noChangeAspect="1"/>
            </p:cNvPicPr>
            <p:nvPr/>
          </p:nvPicPr>
          <p:blipFill rotWithShape="1">
            <a:blip r:embed="rId7"/>
            <a:srcRect l="55820" t="21513" b="17365"/>
            <a:stretch/>
          </p:blipFill>
          <p:spPr>
            <a:xfrm>
              <a:off x="4470400" y="986972"/>
              <a:ext cx="6059714" cy="5239658"/>
            </a:xfrm>
            <a:prstGeom prst="rect">
              <a:avLst/>
            </a:prstGeom>
          </p:spPr>
        </p:pic>
        <p:pic>
          <p:nvPicPr>
            <p:cNvPr id="11" name="Imagen 10"/>
            <p:cNvPicPr>
              <a:picLocks noChangeAspect="1"/>
            </p:cNvPicPr>
            <p:nvPr/>
          </p:nvPicPr>
          <p:blipFill rotWithShape="1">
            <a:blip r:embed="rId8"/>
            <a:srcRect l="24074" t="22190" r="43545" b="16350"/>
            <a:stretch/>
          </p:blipFill>
          <p:spPr>
            <a:xfrm>
              <a:off x="188687" y="986972"/>
              <a:ext cx="4441372" cy="5268686"/>
            </a:xfrm>
            <a:prstGeom prst="rect">
              <a:avLst/>
            </a:prstGeom>
          </p:spPr>
        </p:pic>
      </p:grpSp>
      <p:sp>
        <p:nvSpPr>
          <p:cNvPr id="13" name="CuadroTexto 12"/>
          <p:cNvSpPr txBox="1"/>
          <p:nvPr/>
        </p:nvSpPr>
        <p:spPr>
          <a:xfrm>
            <a:off x="6184070" y="5811299"/>
            <a:ext cx="2485552" cy="738664"/>
          </a:xfrm>
          <a:prstGeom prst="rect">
            <a:avLst/>
          </a:prstGeom>
          <a:noFill/>
        </p:spPr>
        <p:txBody>
          <a:bodyPr wrap="none" rtlCol="0">
            <a:spAutoFit/>
          </a:bodyPr>
          <a:lstStyle/>
          <a:p>
            <a:r>
              <a:rPr lang="es-MX" sz="1400" dirty="0" smtClean="0"/>
              <a:t>B= CSR </a:t>
            </a:r>
            <a:r>
              <a:rPr lang="es-MX" sz="1400" dirty="0"/>
              <a:t>1 Núcleo </a:t>
            </a:r>
            <a:r>
              <a:rPr lang="es-MX" sz="1400" dirty="0" smtClean="0"/>
              <a:t>básico </a:t>
            </a:r>
          </a:p>
          <a:p>
            <a:pPr marL="285750" indent="-285750">
              <a:buFont typeface="Calibri" panose="020F0502020204030204" pitchFamily="34" charset="0"/>
              <a:buChar char="‒"/>
            </a:pPr>
            <a:r>
              <a:rPr lang="es-MX" sz="1400" dirty="0" smtClean="0"/>
              <a:t>Automóvil</a:t>
            </a:r>
            <a:r>
              <a:rPr lang="es-MX" sz="1400" dirty="0"/>
              <a:t>: 3km</a:t>
            </a:r>
            <a:r>
              <a:rPr lang="es-MX" sz="1400" dirty="0" smtClean="0"/>
              <a:t>, 6 minutos </a:t>
            </a:r>
          </a:p>
          <a:p>
            <a:pPr marL="285750" indent="-285750">
              <a:buFont typeface="Calibri" panose="020F0502020204030204" pitchFamily="34" charset="0"/>
              <a:buChar char="‒"/>
            </a:pPr>
            <a:r>
              <a:rPr lang="es-MX" sz="1400" dirty="0" smtClean="0"/>
              <a:t>A pie 3 km, 35 minutos </a:t>
            </a:r>
          </a:p>
        </p:txBody>
      </p:sp>
      <p:sp>
        <p:nvSpPr>
          <p:cNvPr id="14" name="CuadroTexto 13"/>
          <p:cNvSpPr txBox="1"/>
          <p:nvPr/>
        </p:nvSpPr>
        <p:spPr>
          <a:xfrm>
            <a:off x="3241279" y="1684581"/>
            <a:ext cx="2485552" cy="738664"/>
          </a:xfrm>
          <a:prstGeom prst="rect">
            <a:avLst/>
          </a:prstGeom>
          <a:noFill/>
        </p:spPr>
        <p:txBody>
          <a:bodyPr wrap="none" rtlCol="0">
            <a:spAutoFit/>
          </a:bodyPr>
          <a:lstStyle/>
          <a:p>
            <a:r>
              <a:rPr lang="es-MX" sz="1400" dirty="0" smtClean="0"/>
              <a:t>A = CSR </a:t>
            </a:r>
            <a:r>
              <a:rPr lang="es-MX" sz="1400" dirty="0"/>
              <a:t>1 Núcleo </a:t>
            </a:r>
            <a:r>
              <a:rPr lang="es-MX" sz="1400" dirty="0" smtClean="0"/>
              <a:t>básico </a:t>
            </a:r>
          </a:p>
          <a:p>
            <a:pPr marL="285750" indent="-285750">
              <a:buFont typeface="Calibri" panose="020F0502020204030204" pitchFamily="34" charset="0"/>
              <a:buChar char="‒"/>
            </a:pPr>
            <a:r>
              <a:rPr lang="es-MX" sz="1400" dirty="0" smtClean="0"/>
              <a:t>Automóvil: 2km, 5 minutos </a:t>
            </a:r>
          </a:p>
          <a:p>
            <a:pPr marL="285750" indent="-285750">
              <a:buFont typeface="Calibri" panose="020F0502020204030204" pitchFamily="34" charset="0"/>
              <a:buChar char="‒"/>
            </a:pPr>
            <a:r>
              <a:rPr lang="es-MX" sz="1400" dirty="0" smtClean="0"/>
              <a:t>A pie: 2 km, 27 minutos</a:t>
            </a:r>
          </a:p>
        </p:txBody>
      </p:sp>
      <p:sp>
        <p:nvSpPr>
          <p:cNvPr id="3" name="Elipse 2"/>
          <p:cNvSpPr/>
          <p:nvPr/>
        </p:nvSpPr>
        <p:spPr>
          <a:xfrm>
            <a:off x="5540319" y="3877358"/>
            <a:ext cx="229417" cy="244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x</a:t>
            </a:r>
          </a:p>
        </p:txBody>
      </p:sp>
      <p:sp>
        <p:nvSpPr>
          <p:cNvPr id="15" name="Elipse 14"/>
          <p:cNvSpPr/>
          <p:nvPr/>
        </p:nvSpPr>
        <p:spPr>
          <a:xfrm>
            <a:off x="7589514" y="3839124"/>
            <a:ext cx="229417" cy="244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B</a:t>
            </a:r>
          </a:p>
        </p:txBody>
      </p:sp>
      <p:sp>
        <p:nvSpPr>
          <p:cNvPr id="17" name="Elipse 16"/>
          <p:cNvSpPr/>
          <p:nvPr/>
        </p:nvSpPr>
        <p:spPr>
          <a:xfrm>
            <a:off x="3821301" y="4334142"/>
            <a:ext cx="229417" cy="244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A</a:t>
            </a:r>
          </a:p>
        </p:txBody>
      </p:sp>
      <p:cxnSp>
        <p:nvCxnSpPr>
          <p:cNvPr id="7" name="Conector recto de flecha 6"/>
          <p:cNvCxnSpPr/>
          <p:nvPr/>
        </p:nvCxnSpPr>
        <p:spPr>
          <a:xfrm>
            <a:off x="5883729" y="3946631"/>
            <a:ext cx="1496291"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H="1">
            <a:off x="3992512" y="4149767"/>
            <a:ext cx="1496291"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5441383" y="2926245"/>
            <a:ext cx="371296" cy="646331"/>
          </a:xfrm>
          <a:prstGeom prst="rect">
            <a:avLst/>
          </a:prstGeom>
          <a:noFill/>
        </p:spPr>
        <p:txBody>
          <a:bodyPr wrap="square" rtlCol="0">
            <a:spAutoFit/>
          </a:bodyPr>
          <a:lstStyle/>
          <a:p>
            <a:r>
              <a:rPr lang="es-MX" sz="3600" dirty="0" smtClean="0">
                <a:solidFill>
                  <a:srgbClr val="C00000"/>
                </a:solidFill>
              </a:rPr>
              <a:t>?</a:t>
            </a:r>
            <a:endParaRPr lang="es-MX" sz="3600" dirty="0">
              <a:solidFill>
                <a:srgbClr val="C00000"/>
              </a:solidFill>
            </a:endParaRPr>
          </a:p>
        </p:txBody>
      </p:sp>
      <p:sp>
        <p:nvSpPr>
          <p:cNvPr id="18" name="Título 1"/>
          <p:cNvSpPr txBox="1">
            <a:spLocks/>
          </p:cNvSpPr>
          <p:nvPr/>
        </p:nvSpPr>
        <p:spPr>
          <a:xfrm>
            <a:off x="2623458" y="297337"/>
            <a:ext cx="5050088" cy="4621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smtClean="0">
                <a:solidFill>
                  <a:srgbClr val="C00000"/>
                </a:solidFill>
                <a:latin typeface="+mn-lt"/>
              </a:rPr>
              <a:t>2.1 Hacia la configuración de Redes: fortalecimiento del primer nivel de atención</a:t>
            </a:r>
            <a:endParaRPr lang="es-MX" sz="2000" b="1" dirty="0">
              <a:solidFill>
                <a:srgbClr val="C00000"/>
              </a:solidFill>
              <a:latin typeface="+mn-lt"/>
            </a:endParaRPr>
          </a:p>
        </p:txBody>
      </p:sp>
      <p:pic>
        <p:nvPicPr>
          <p:cNvPr id="19" name="Picture 122" descr="logoanmm2.pict                                                 000436EEmlcPB12                        BC41489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208" b="18005"/>
          <a:stretch/>
        </p:blipFill>
        <p:spPr bwMode="auto">
          <a:xfrm>
            <a:off x="8040930" y="49429"/>
            <a:ext cx="905361" cy="8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3793066" y="4284134"/>
            <a:ext cx="237067" cy="307777"/>
          </a:xfrm>
          <a:prstGeom prst="rect">
            <a:avLst/>
          </a:prstGeom>
          <a:noFill/>
        </p:spPr>
        <p:txBody>
          <a:bodyPr wrap="square" rtlCol="0">
            <a:spAutoFit/>
          </a:bodyPr>
          <a:lstStyle/>
          <a:p>
            <a:pPr algn="ctr"/>
            <a:r>
              <a:rPr lang="es-ES" sz="1400" dirty="0" smtClean="0"/>
              <a:t>A</a:t>
            </a:r>
            <a:endParaRPr lang="es-ES" sz="1400" dirty="0"/>
          </a:p>
        </p:txBody>
      </p:sp>
      <p:sp>
        <p:nvSpPr>
          <p:cNvPr id="6" name="Rectángulo 5"/>
          <p:cNvSpPr/>
          <p:nvPr/>
        </p:nvSpPr>
        <p:spPr>
          <a:xfrm>
            <a:off x="7563504" y="3803135"/>
            <a:ext cx="282324" cy="307777"/>
          </a:xfrm>
          <a:prstGeom prst="rect">
            <a:avLst/>
          </a:prstGeom>
        </p:spPr>
        <p:txBody>
          <a:bodyPr wrap="none">
            <a:spAutoFit/>
          </a:bodyPr>
          <a:lstStyle/>
          <a:p>
            <a:pPr algn="ctr"/>
            <a:r>
              <a:rPr lang="es-ES" sz="1400" dirty="0" smtClean="0"/>
              <a:t>B</a:t>
            </a:r>
            <a:endParaRPr lang="es-ES" sz="1400" dirty="0"/>
          </a:p>
        </p:txBody>
      </p:sp>
    </p:spTree>
    <p:extLst>
      <p:ext uri="{BB962C8B-B14F-4D97-AF65-F5344CB8AC3E}">
        <p14:creationId xmlns:p14="http://schemas.microsoft.com/office/powerpoint/2010/main" val="40929417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618</TotalTime>
  <Words>2267</Words>
  <Application>Microsoft Macintosh PowerPoint</Application>
  <PresentationFormat>Presentación en pantalla (4:3)</PresentationFormat>
  <Paragraphs>287</Paragraphs>
  <Slides>19</Slides>
  <Notes>12</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Tema de Office</vt:lpstr>
      <vt:lpstr>El Modelo de Atención Integral: avances en la implementación</vt:lpstr>
      <vt:lpstr>Contenido de la presentación</vt:lpstr>
      <vt:lpstr>1. Antecedentes: la agenda pendiente</vt:lpstr>
      <vt:lpstr>1. Antecedentes: la salud como derecho</vt:lpstr>
      <vt:lpstr>1. Antecedentes: la participación hospitalaria</vt:lpstr>
      <vt:lpstr>2. El Modelo de Atención Integral</vt:lpstr>
      <vt:lpstr>2. El Modelo de Atención Integral</vt:lpstr>
      <vt:lpstr>2.1 Hacia la configuración de Redes: fortalecimiento del primer nivel de atención</vt:lpstr>
      <vt:lpstr>Asignación de localidades a Centros de Salud </vt:lpstr>
      <vt:lpstr>2.1 Hacia la configuración de Redes: fortalecimiento del primer nivel de atención</vt:lpstr>
      <vt:lpstr>Ejemplos:      </vt:lpstr>
      <vt:lpstr>Contribución a los estudios de microrregiones, ejemplo: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DGPLADES</dc:creator>
  <cp:lastModifiedBy>Ale Balandrán</cp:lastModifiedBy>
  <cp:revision>60</cp:revision>
  <cp:lastPrinted>2017-04-05T15:22:03Z</cp:lastPrinted>
  <dcterms:created xsi:type="dcterms:W3CDTF">2016-11-09T22:48:52Z</dcterms:created>
  <dcterms:modified xsi:type="dcterms:W3CDTF">2017-04-05T23:52:43Z</dcterms:modified>
</cp:coreProperties>
</file>