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1" r:id="rId2"/>
    <p:sldMasterId id="2147483717" r:id="rId3"/>
    <p:sldMasterId id="2147483729" r:id="rId4"/>
  </p:sldMasterIdLst>
  <p:notesMasterIdLst>
    <p:notesMasterId r:id="rId105"/>
  </p:notesMasterIdLst>
  <p:sldIdLst>
    <p:sldId id="456" r:id="rId5"/>
    <p:sldId id="307" r:id="rId6"/>
    <p:sldId id="455" r:id="rId7"/>
    <p:sldId id="452" r:id="rId8"/>
    <p:sldId id="453" r:id="rId9"/>
    <p:sldId id="446" r:id="rId10"/>
    <p:sldId id="449" r:id="rId11"/>
    <p:sldId id="435" r:id="rId12"/>
    <p:sldId id="432" r:id="rId13"/>
    <p:sldId id="441" r:id="rId14"/>
    <p:sldId id="457" r:id="rId15"/>
    <p:sldId id="426" r:id="rId16"/>
    <p:sldId id="454" r:id="rId17"/>
    <p:sldId id="438" r:id="rId18"/>
    <p:sldId id="436" r:id="rId19"/>
    <p:sldId id="277" r:id="rId20"/>
    <p:sldId id="423" r:id="rId21"/>
    <p:sldId id="429" r:id="rId22"/>
    <p:sldId id="451" r:id="rId23"/>
    <p:sldId id="400" r:id="rId24"/>
    <p:sldId id="439" r:id="rId25"/>
    <p:sldId id="373" r:id="rId26"/>
    <p:sldId id="448" r:id="rId27"/>
    <p:sldId id="415" r:id="rId28"/>
    <p:sldId id="444" r:id="rId29"/>
    <p:sldId id="417" r:id="rId30"/>
    <p:sldId id="420" r:id="rId31"/>
    <p:sldId id="445" r:id="rId32"/>
    <p:sldId id="330" r:id="rId33"/>
    <p:sldId id="440" r:id="rId34"/>
    <p:sldId id="418" r:id="rId35"/>
    <p:sldId id="352" r:id="rId36"/>
    <p:sldId id="388" r:id="rId37"/>
    <p:sldId id="395" r:id="rId38"/>
    <p:sldId id="413" r:id="rId39"/>
    <p:sldId id="419" r:id="rId40"/>
    <p:sldId id="393" r:id="rId41"/>
    <p:sldId id="411" r:id="rId42"/>
    <p:sldId id="412" r:id="rId43"/>
    <p:sldId id="442" r:id="rId44"/>
    <p:sldId id="443" r:id="rId45"/>
    <p:sldId id="398" r:id="rId46"/>
    <p:sldId id="402" r:id="rId47"/>
    <p:sldId id="409" r:id="rId48"/>
    <p:sldId id="410" r:id="rId49"/>
    <p:sldId id="344" r:id="rId50"/>
    <p:sldId id="353" r:id="rId51"/>
    <p:sldId id="309" r:id="rId52"/>
    <p:sldId id="258" r:id="rId53"/>
    <p:sldId id="260" r:id="rId54"/>
    <p:sldId id="315" r:id="rId55"/>
    <p:sldId id="386" r:id="rId56"/>
    <p:sldId id="377" r:id="rId57"/>
    <p:sldId id="361" r:id="rId58"/>
    <p:sldId id="325" r:id="rId59"/>
    <p:sldId id="317" r:id="rId60"/>
    <p:sldId id="381" r:id="rId61"/>
    <p:sldId id="383" r:id="rId62"/>
    <p:sldId id="391" r:id="rId63"/>
    <p:sldId id="387" r:id="rId64"/>
    <p:sldId id="366" r:id="rId65"/>
    <p:sldId id="284" r:id="rId66"/>
    <p:sldId id="269" r:id="rId67"/>
    <p:sldId id="270" r:id="rId68"/>
    <p:sldId id="271" r:id="rId69"/>
    <p:sldId id="378" r:id="rId70"/>
    <p:sldId id="331" r:id="rId71"/>
    <p:sldId id="389" r:id="rId72"/>
    <p:sldId id="346" r:id="rId73"/>
    <p:sldId id="357" r:id="rId74"/>
    <p:sldId id="368" r:id="rId75"/>
    <p:sldId id="322" r:id="rId76"/>
    <p:sldId id="376" r:id="rId77"/>
    <p:sldId id="382" r:id="rId78"/>
    <p:sldId id="374" r:id="rId79"/>
    <p:sldId id="320" r:id="rId80"/>
    <p:sldId id="298" r:id="rId81"/>
    <p:sldId id="261" r:id="rId82"/>
    <p:sldId id="375" r:id="rId83"/>
    <p:sldId id="267" r:id="rId84"/>
    <p:sldId id="338" r:id="rId85"/>
    <p:sldId id="359" r:id="rId86"/>
    <p:sldId id="336" r:id="rId87"/>
    <p:sldId id="274" r:id="rId88"/>
    <p:sldId id="390" r:id="rId89"/>
    <p:sldId id="351" r:id="rId90"/>
    <p:sldId id="272" r:id="rId91"/>
    <p:sldId id="257" r:id="rId92"/>
    <p:sldId id="367" r:id="rId93"/>
    <p:sldId id="363" r:id="rId94"/>
    <p:sldId id="326" r:id="rId95"/>
    <p:sldId id="275" r:id="rId96"/>
    <p:sldId id="362" r:id="rId97"/>
    <p:sldId id="341" r:id="rId98"/>
    <p:sldId id="318" r:id="rId99"/>
    <p:sldId id="324" r:id="rId100"/>
    <p:sldId id="369" r:id="rId101"/>
    <p:sldId id="291" r:id="rId102"/>
    <p:sldId id="372" r:id="rId103"/>
    <p:sldId id="407" r:id="rId10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602B"/>
    <a:srgbClr val="FF9900"/>
    <a:srgbClr val="000099"/>
    <a:srgbClr val="251C9C"/>
    <a:srgbClr val="00A84C"/>
    <a:srgbClr val="2909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574" autoAdjust="0"/>
  </p:normalViewPr>
  <p:slideViewPr>
    <p:cSldViewPr>
      <p:cViewPr varScale="1">
        <p:scale>
          <a:sx n="84" d="100"/>
          <a:sy n="84" d="100"/>
        </p:scale>
        <p:origin x="90" y="9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6" d="100"/>
          <a:sy n="56" d="100"/>
        </p:scale>
        <p:origin x="-280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195A4D-3F0A-4CF2-A01A-F15A63E3F32C}" type="doc">
      <dgm:prSet loTypeId="urn:microsoft.com/office/officeart/2005/8/layout/orgChart1" loCatId="hierarchy" qsTypeId="urn:microsoft.com/office/officeart/2005/8/quickstyle/simple1" qsCatId="simple" csTypeId="urn:microsoft.com/office/officeart/2005/8/colors/accent1_2" csCatId="accent1"/>
      <dgm:spPr/>
    </dgm:pt>
    <dgm:pt modelId="{A803A425-E8C1-4A45-A2D3-E764D2CCD5D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Liver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Free fattic acid ↑</a:t>
          </a:r>
        </a:p>
      </dgm:t>
    </dgm:pt>
    <dgm:pt modelId="{14B04310-47AB-417C-838B-66546C2AF7C2}" type="parTrans" cxnId="{2C5D9E9E-4EFC-438B-B87A-0BFD7A1FA20A}">
      <dgm:prSet/>
      <dgm:spPr/>
    </dgm:pt>
    <dgm:pt modelId="{87D990A9-D0B4-490D-8962-7A05FD710FC6}" type="sibTrans" cxnId="{2C5D9E9E-4EFC-438B-B87A-0BFD7A1FA20A}">
      <dgm:prSet/>
      <dgm:spPr/>
    </dgm:pt>
    <dgm:pt modelId="{01655C97-696D-4E54-BBA7-1632088D728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b="0" i="0" u="none" strike="noStrike" cap="none" normalizeH="0" baseline="0" smtClean="0">
            <a:ln>
              <a:noFill/>
            </a:ln>
            <a:solidFill>
              <a:schemeClr val="tx1"/>
            </a:solidFill>
            <a:effectLst/>
            <a:ea typeface="新細明體" panose="02020500000000000000"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Oxidation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Reactive oxygen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 species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b="0" i="0" u="none" strike="noStrike" cap="none" normalizeH="0" baseline="0" smtClean="0">
            <a:ln>
              <a:noFill/>
            </a:ln>
            <a:solidFill>
              <a:schemeClr val="tx1"/>
            </a:solidFill>
            <a:effectLst/>
            <a:ea typeface="新細明體" panose="02020500000000000000" pitchFamily="18" charset="-120"/>
          </a:endParaRPr>
        </a:p>
      </dgm:t>
    </dgm:pt>
    <dgm:pt modelId="{03AEAC6A-DCB8-4DF6-8E6B-96E79CC8A076}" type="parTrans" cxnId="{4579ED53-E7A7-44F8-8640-6DA4D3CF0A54}">
      <dgm:prSet/>
      <dgm:spPr/>
    </dgm:pt>
    <dgm:pt modelId="{2FC0FA78-F4B9-486D-A606-E2AFF2D0FEB9}" type="sibTrans" cxnId="{4579ED53-E7A7-44F8-8640-6DA4D3CF0A54}">
      <dgm:prSet/>
      <dgm:spPr/>
    </dgm:pt>
    <dgm:pt modelId="{1490506F-A9CB-4F28-BC83-EB5665631D9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Antioxidation pool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(glutathione)</a:t>
          </a:r>
        </a:p>
      </dgm:t>
    </dgm:pt>
    <dgm:pt modelId="{2F623483-5DE2-47C4-9D2E-56C213CFB1BA}" type="parTrans" cxnId="{9E5655A5-167C-41AD-8768-6930B282F2F1}">
      <dgm:prSet/>
      <dgm:spPr/>
    </dgm:pt>
    <dgm:pt modelId="{65E41EF7-E938-4260-B780-A54A68D7151F}" type="sibTrans" cxnId="{9E5655A5-167C-41AD-8768-6930B282F2F1}">
      <dgm:prSet/>
      <dgm:spPr/>
    </dgm:pt>
    <dgm:pt modelId="{954CFC2B-8166-4FCB-9F95-9F88ABC7749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Cell membrane lipid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Peroxidation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  </a:t>
          </a:r>
        </a:p>
      </dgm:t>
    </dgm:pt>
    <dgm:pt modelId="{D2634A64-072C-47A2-80DD-BD84588F7DE8}" type="parTrans" cxnId="{ED0A65BA-134E-4ED7-BD9E-0DC45CB4DE2E}">
      <dgm:prSet/>
      <dgm:spPr/>
    </dgm:pt>
    <dgm:pt modelId="{59AFA281-48EA-4B3F-B8AA-82DE0DE44497}" type="sibTrans" cxnId="{ED0A65BA-134E-4ED7-BD9E-0DC45CB4DE2E}">
      <dgm:prSet/>
      <dgm:spPr/>
    </dgm:pt>
    <dgm:pt modelId="{3495F168-8896-475D-8A80-473AD3DF775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TNF </a:t>
          </a:r>
          <a:r>
            <a:rPr kumimoji="0" lang="en-US" altLang="zh-TW"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rPr>
            <a:t>–</a:t>
          </a:r>
          <a:r>
            <a:rPr kumimoji="0" lang="en-US" altLang="zh-TW" b="0" i="0" u="none" strike="noStrike" cap="none" normalizeH="0" baseline="0" smtClean="0">
              <a:ln>
                <a:noFill/>
              </a:ln>
              <a:solidFill>
                <a:schemeClr val="tx1"/>
              </a:solidFill>
              <a:effectLst/>
              <a:ea typeface="新細明體" panose="02020500000000000000" pitchFamily="18" charset="-120"/>
            </a:rPr>
            <a:t> 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Hepatcyte, kuppfer cell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adipose tissue</a:t>
          </a:r>
        </a:p>
      </dgm:t>
    </dgm:pt>
    <dgm:pt modelId="{43AEC4A9-F2AA-4BAD-B5C6-4E9ADF49FA26}" type="parTrans" cxnId="{C0C25E72-6A32-4CCA-BA44-C3507853C787}">
      <dgm:prSet/>
      <dgm:spPr/>
    </dgm:pt>
    <dgm:pt modelId="{CCB89C71-C6F1-4123-AEDB-598E38ACA039}" type="sibTrans" cxnId="{C0C25E72-6A32-4CCA-BA44-C3507853C787}">
      <dgm:prSet/>
      <dgm:spPr/>
    </dgm:pt>
    <dgm:pt modelId="{787F7484-7BE2-4655-8E66-10ABB800721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Stellate cell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fibrosis</a:t>
          </a:r>
        </a:p>
      </dgm:t>
    </dgm:pt>
    <dgm:pt modelId="{72348619-4997-4CC0-A274-9DA89A0685EE}" type="parTrans" cxnId="{AA6FB909-E845-49F1-98B3-06775C2ED67B}">
      <dgm:prSet/>
      <dgm:spPr/>
    </dgm:pt>
    <dgm:pt modelId="{84BC9756-DE17-4130-B9E6-9B9A6D4EB37F}" type="sibTrans" cxnId="{AA6FB909-E845-49F1-98B3-06775C2ED67B}">
      <dgm:prSet/>
      <dgm:spPr/>
    </dgm:pt>
    <dgm:pt modelId="{472D368B-14A2-491B-B77A-79547DD6B78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CYP2E1, CYP3A4↑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Peroxidation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smtClean="0">
              <a:ln>
                <a:noFill/>
              </a:ln>
              <a:solidFill>
                <a:schemeClr val="tx1"/>
              </a:solidFill>
              <a:effectLst/>
              <a:ea typeface="新細明體" panose="02020500000000000000" pitchFamily="18" charset="-120"/>
            </a:rPr>
            <a:t> </a:t>
          </a:r>
        </a:p>
      </dgm:t>
    </dgm:pt>
    <dgm:pt modelId="{D19A8FE8-9FE6-4AE0-89AB-709E3AE02D5B}" type="parTrans" cxnId="{21083535-0360-4998-9E44-10684E4F198E}">
      <dgm:prSet/>
      <dgm:spPr/>
    </dgm:pt>
    <dgm:pt modelId="{E2E0BC73-E349-4249-AC20-327E831F8514}" type="sibTrans" cxnId="{21083535-0360-4998-9E44-10684E4F198E}">
      <dgm:prSet/>
      <dgm:spPr/>
    </dgm:pt>
    <dgm:pt modelId="{EB910D27-864A-41BC-9224-A8534F925D58}" type="pres">
      <dgm:prSet presAssocID="{CC195A4D-3F0A-4CF2-A01A-F15A63E3F32C}" presName="hierChild1" presStyleCnt="0">
        <dgm:presLayoutVars>
          <dgm:orgChart val="1"/>
          <dgm:chPref val="1"/>
          <dgm:dir/>
          <dgm:animOne val="branch"/>
          <dgm:animLvl val="lvl"/>
          <dgm:resizeHandles/>
        </dgm:presLayoutVars>
      </dgm:prSet>
      <dgm:spPr/>
    </dgm:pt>
    <dgm:pt modelId="{21BB8A11-DCB5-4362-BA5D-0C865805652B}" type="pres">
      <dgm:prSet presAssocID="{A803A425-E8C1-4A45-A2D3-E764D2CCD5D6}" presName="hierRoot1" presStyleCnt="0">
        <dgm:presLayoutVars>
          <dgm:hierBranch/>
        </dgm:presLayoutVars>
      </dgm:prSet>
      <dgm:spPr/>
    </dgm:pt>
    <dgm:pt modelId="{25A4D77E-AAE1-4CE3-8DEC-0080607D165E}" type="pres">
      <dgm:prSet presAssocID="{A803A425-E8C1-4A45-A2D3-E764D2CCD5D6}" presName="rootComposite1" presStyleCnt="0"/>
      <dgm:spPr/>
    </dgm:pt>
    <dgm:pt modelId="{ED3E65D6-DC29-48A7-8522-32CF28D6DA3C}" type="pres">
      <dgm:prSet presAssocID="{A803A425-E8C1-4A45-A2D3-E764D2CCD5D6}" presName="rootText1" presStyleLbl="node0" presStyleIdx="0" presStyleCnt="1">
        <dgm:presLayoutVars>
          <dgm:chPref val="3"/>
        </dgm:presLayoutVars>
      </dgm:prSet>
      <dgm:spPr/>
      <dgm:t>
        <a:bodyPr/>
        <a:lstStyle/>
        <a:p>
          <a:endParaRPr lang="es-MX"/>
        </a:p>
      </dgm:t>
    </dgm:pt>
    <dgm:pt modelId="{9633EF60-32FF-4DDE-B1CA-49CC124A1F82}" type="pres">
      <dgm:prSet presAssocID="{A803A425-E8C1-4A45-A2D3-E764D2CCD5D6}" presName="rootConnector1" presStyleLbl="node1" presStyleIdx="0" presStyleCnt="0"/>
      <dgm:spPr/>
      <dgm:t>
        <a:bodyPr/>
        <a:lstStyle/>
        <a:p>
          <a:endParaRPr lang="es-MX"/>
        </a:p>
      </dgm:t>
    </dgm:pt>
    <dgm:pt modelId="{615270D6-BB03-45B4-9D82-E306EA88B088}" type="pres">
      <dgm:prSet presAssocID="{A803A425-E8C1-4A45-A2D3-E764D2CCD5D6}" presName="hierChild2" presStyleCnt="0"/>
      <dgm:spPr/>
    </dgm:pt>
    <dgm:pt modelId="{F31EF049-DCC9-4BCF-8F8C-E85F611C225B}" type="pres">
      <dgm:prSet presAssocID="{03AEAC6A-DCB8-4DF6-8E6B-96E79CC8A076}" presName="Name35" presStyleLbl="parChTrans1D2" presStyleIdx="0" presStyleCnt="3"/>
      <dgm:spPr/>
    </dgm:pt>
    <dgm:pt modelId="{4543AAB9-C006-4E3A-ACEE-8C8A0F793936}" type="pres">
      <dgm:prSet presAssocID="{01655C97-696D-4E54-BBA7-1632088D728E}" presName="hierRoot2" presStyleCnt="0">
        <dgm:presLayoutVars>
          <dgm:hierBranch/>
        </dgm:presLayoutVars>
      </dgm:prSet>
      <dgm:spPr/>
    </dgm:pt>
    <dgm:pt modelId="{FFC10E2D-29A6-426E-B4E4-F8BC78FD9C97}" type="pres">
      <dgm:prSet presAssocID="{01655C97-696D-4E54-BBA7-1632088D728E}" presName="rootComposite" presStyleCnt="0"/>
      <dgm:spPr/>
    </dgm:pt>
    <dgm:pt modelId="{63DEC2A8-13FA-4957-823B-DEC9994A8E6D}" type="pres">
      <dgm:prSet presAssocID="{01655C97-696D-4E54-BBA7-1632088D728E}" presName="rootText" presStyleLbl="node2" presStyleIdx="0" presStyleCnt="3">
        <dgm:presLayoutVars>
          <dgm:chPref val="3"/>
        </dgm:presLayoutVars>
      </dgm:prSet>
      <dgm:spPr/>
      <dgm:t>
        <a:bodyPr/>
        <a:lstStyle/>
        <a:p>
          <a:endParaRPr lang="es-MX"/>
        </a:p>
      </dgm:t>
    </dgm:pt>
    <dgm:pt modelId="{3279BA4D-371C-4DD5-84CE-ED536CB0F522}" type="pres">
      <dgm:prSet presAssocID="{01655C97-696D-4E54-BBA7-1632088D728E}" presName="rootConnector" presStyleLbl="node2" presStyleIdx="0" presStyleCnt="3"/>
      <dgm:spPr/>
      <dgm:t>
        <a:bodyPr/>
        <a:lstStyle/>
        <a:p>
          <a:endParaRPr lang="es-MX"/>
        </a:p>
      </dgm:t>
    </dgm:pt>
    <dgm:pt modelId="{A10E74E7-AE4A-4DFE-8DF1-3A0C667F69E4}" type="pres">
      <dgm:prSet presAssocID="{01655C97-696D-4E54-BBA7-1632088D728E}" presName="hierChild4" presStyleCnt="0"/>
      <dgm:spPr/>
    </dgm:pt>
    <dgm:pt modelId="{B74B0D85-DEB7-4E4A-8942-481FEF690350}" type="pres">
      <dgm:prSet presAssocID="{01655C97-696D-4E54-BBA7-1632088D728E}" presName="hierChild5" presStyleCnt="0"/>
      <dgm:spPr/>
    </dgm:pt>
    <dgm:pt modelId="{392CC880-2BCD-4EB0-B978-F0AD9D472388}" type="pres">
      <dgm:prSet presAssocID="{2F623483-5DE2-47C4-9D2E-56C213CFB1BA}" presName="Name35" presStyleLbl="parChTrans1D2" presStyleIdx="1" presStyleCnt="3"/>
      <dgm:spPr/>
    </dgm:pt>
    <dgm:pt modelId="{48841DFC-3F30-475D-A2B0-2A97D681CF8D}" type="pres">
      <dgm:prSet presAssocID="{1490506F-A9CB-4F28-BC83-EB5665631D9B}" presName="hierRoot2" presStyleCnt="0">
        <dgm:presLayoutVars>
          <dgm:hierBranch/>
        </dgm:presLayoutVars>
      </dgm:prSet>
      <dgm:spPr/>
    </dgm:pt>
    <dgm:pt modelId="{C2220903-CBD1-40EB-800C-BC2B925ECB7D}" type="pres">
      <dgm:prSet presAssocID="{1490506F-A9CB-4F28-BC83-EB5665631D9B}" presName="rootComposite" presStyleCnt="0"/>
      <dgm:spPr/>
    </dgm:pt>
    <dgm:pt modelId="{945EFAC1-B8F0-4662-945A-BC5D0ADAB8A2}" type="pres">
      <dgm:prSet presAssocID="{1490506F-A9CB-4F28-BC83-EB5665631D9B}" presName="rootText" presStyleLbl="node2" presStyleIdx="1" presStyleCnt="3">
        <dgm:presLayoutVars>
          <dgm:chPref val="3"/>
        </dgm:presLayoutVars>
      </dgm:prSet>
      <dgm:spPr/>
      <dgm:t>
        <a:bodyPr/>
        <a:lstStyle/>
        <a:p>
          <a:endParaRPr lang="es-MX"/>
        </a:p>
      </dgm:t>
    </dgm:pt>
    <dgm:pt modelId="{B14870C8-6E4E-4030-8479-4AD124BEFBB5}" type="pres">
      <dgm:prSet presAssocID="{1490506F-A9CB-4F28-BC83-EB5665631D9B}" presName="rootConnector" presStyleLbl="node2" presStyleIdx="1" presStyleCnt="3"/>
      <dgm:spPr/>
      <dgm:t>
        <a:bodyPr/>
        <a:lstStyle/>
        <a:p>
          <a:endParaRPr lang="es-MX"/>
        </a:p>
      </dgm:t>
    </dgm:pt>
    <dgm:pt modelId="{B8057A5A-641A-4F12-AF1C-BD43A4B116F0}" type="pres">
      <dgm:prSet presAssocID="{1490506F-A9CB-4F28-BC83-EB5665631D9B}" presName="hierChild4" presStyleCnt="0"/>
      <dgm:spPr/>
    </dgm:pt>
    <dgm:pt modelId="{DB0CEA2C-9B8B-4E07-92AF-3D073487929F}" type="pres">
      <dgm:prSet presAssocID="{D2634A64-072C-47A2-80DD-BD84588F7DE8}" presName="Name35" presStyleLbl="parChTrans1D3" presStyleIdx="0" presStyleCnt="2"/>
      <dgm:spPr/>
    </dgm:pt>
    <dgm:pt modelId="{C59EC8C5-7427-43C4-8F4F-331B5D736B7E}" type="pres">
      <dgm:prSet presAssocID="{954CFC2B-8166-4FCB-9F95-9F88ABC77490}" presName="hierRoot2" presStyleCnt="0">
        <dgm:presLayoutVars>
          <dgm:hierBranch val="r"/>
        </dgm:presLayoutVars>
      </dgm:prSet>
      <dgm:spPr/>
    </dgm:pt>
    <dgm:pt modelId="{14B2F54F-E5B6-4F51-953F-BA3565BBA714}" type="pres">
      <dgm:prSet presAssocID="{954CFC2B-8166-4FCB-9F95-9F88ABC77490}" presName="rootComposite" presStyleCnt="0"/>
      <dgm:spPr/>
    </dgm:pt>
    <dgm:pt modelId="{838F839A-D4FD-436F-8C88-9E68F84D50F8}" type="pres">
      <dgm:prSet presAssocID="{954CFC2B-8166-4FCB-9F95-9F88ABC77490}" presName="rootText" presStyleLbl="node3" presStyleIdx="0" presStyleCnt="2">
        <dgm:presLayoutVars>
          <dgm:chPref val="3"/>
        </dgm:presLayoutVars>
      </dgm:prSet>
      <dgm:spPr/>
      <dgm:t>
        <a:bodyPr/>
        <a:lstStyle/>
        <a:p>
          <a:endParaRPr lang="es-MX"/>
        </a:p>
      </dgm:t>
    </dgm:pt>
    <dgm:pt modelId="{68F138E8-125A-4529-AB35-4A8E7F75DE53}" type="pres">
      <dgm:prSet presAssocID="{954CFC2B-8166-4FCB-9F95-9F88ABC77490}" presName="rootConnector" presStyleLbl="node3" presStyleIdx="0" presStyleCnt="2"/>
      <dgm:spPr/>
      <dgm:t>
        <a:bodyPr/>
        <a:lstStyle/>
        <a:p>
          <a:endParaRPr lang="es-MX"/>
        </a:p>
      </dgm:t>
    </dgm:pt>
    <dgm:pt modelId="{AA51E653-26AC-4240-82BD-1A6201B3021A}" type="pres">
      <dgm:prSet presAssocID="{954CFC2B-8166-4FCB-9F95-9F88ABC77490}" presName="hierChild4" presStyleCnt="0"/>
      <dgm:spPr/>
    </dgm:pt>
    <dgm:pt modelId="{21216EA7-C2B7-42D1-A96D-D68EF9B2B35B}" type="pres">
      <dgm:prSet presAssocID="{954CFC2B-8166-4FCB-9F95-9F88ABC77490}" presName="hierChild5" presStyleCnt="0"/>
      <dgm:spPr/>
    </dgm:pt>
    <dgm:pt modelId="{DB668397-8EFE-4454-BE87-2103999FC27E}" type="pres">
      <dgm:prSet presAssocID="{43AEC4A9-F2AA-4BAD-B5C6-4E9ADF49FA26}" presName="Name35" presStyleLbl="parChTrans1D3" presStyleIdx="1" presStyleCnt="2"/>
      <dgm:spPr/>
    </dgm:pt>
    <dgm:pt modelId="{5107C36C-F996-45C5-AAB2-CBB263328EBD}" type="pres">
      <dgm:prSet presAssocID="{3495F168-8896-475D-8A80-473AD3DF775C}" presName="hierRoot2" presStyleCnt="0">
        <dgm:presLayoutVars>
          <dgm:hierBranch val="r"/>
        </dgm:presLayoutVars>
      </dgm:prSet>
      <dgm:spPr/>
    </dgm:pt>
    <dgm:pt modelId="{17ED7643-320C-4AA7-A770-7FEFD6C389E3}" type="pres">
      <dgm:prSet presAssocID="{3495F168-8896-475D-8A80-473AD3DF775C}" presName="rootComposite" presStyleCnt="0"/>
      <dgm:spPr/>
    </dgm:pt>
    <dgm:pt modelId="{B8013B02-1501-4946-AF87-D3365F11A267}" type="pres">
      <dgm:prSet presAssocID="{3495F168-8896-475D-8A80-473AD3DF775C}" presName="rootText" presStyleLbl="node3" presStyleIdx="1" presStyleCnt="2">
        <dgm:presLayoutVars>
          <dgm:chPref val="3"/>
        </dgm:presLayoutVars>
      </dgm:prSet>
      <dgm:spPr/>
      <dgm:t>
        <a:bodyPr/>
        <a:lstStyle/>
        <a:p>
          <a:endParaRPr lang="es-MX"/>
        </a:p>
      </dgm:t>
    </dgm:pt>
    <dgm:pt modelId="{1DD44D9B-7179-4CCC-B02C-3F04A6C9A8E8}" type="pres">
      <dgm:prSet presAssocID="{3495F168-8896-475D-8A80-473AD3DF775C}" presName="rootConnector" presStyleLbl="node3" presStyleIdx="1" presStyleCnt="2"/>
      <dgm:spPr/>
      <dgm:t>
        <a:bodyPr/>
        <a:lstStyle/>
        <a:p>
          <a:endParaRPr lang="es-MX"/>
        </a:p>
      </dgm:t>
    </dgm:pt>
    <dgm:pt modelId="{368A989C-A876-48E0-8C5D-E19298541EED}" type="pres">
      <dgm:prSet presAssocID="{3495F168-8896-475D-8A80-473AD3DF775C}" presName="hierChild4" presStyleCnt="0"/>
      <dgm:spPr/>
    </dgm:pt>
    <dgm:pt modelId="{714ED893-7C6B-4B96-9AE8-DE61496F9968}" type="pres">
      <dgm:prSet presAssocID="{72348619-4997-4CC0-A274-9DA89A0685EE}" presName="Name50" presStyleLbl="parChTrans1D4" presStyleIdx="0" presStyleCnt="1"/>
      <dgm:spPr/>
    </dgm:pt>
    <dgm:pt modelId="{6C232C5B-10D9-46BC-B60C-A49A4DAAE224}" type="pres">
      <dgm:prSet presAssocID="{787F7484-7BE2-4655-8E66-10ABB800721C}" presName="hierRoot2" presStyleCnt="0">
        <dgm:presLayoutVars>
          <dgm:hierBranch val="r"/>
        </dgm:presLayoutVars>
      </dgm:prSet>
      <dgm:spPr/>
    </dgm:pt>
    <dgm:pt modelId="{AE27C33A-C98D-4054-A0E5-9FF0B7CA9EBF}" type="pres">
      <dgm:prSet presAssocID="{787F7484-7BE2-4655-8E66-10ABB800721C}" presName="rootComposite" presStyleCnt="0"/>
      <dgm:spPr/>
    </dgm:pt>
    <dgm:pt modelId="{89E4AA61-BFF9-4791-BC33-6A58DBDEE877}" type="pres">
      <dgm:prSet presAssocID="{787F7484-7BE2-4655-8E66-10ABB800721C}" presName="rootText" presStyleLbl="node4" presStyleIdx="0" presStyleCnt="1">
        <dgm:presLayoutVars>
          <dgm:chPref val="3"/>
        </dgm:presLayoutVars>
      </dgm:prSet>
      <dgm:spPr/>
      <dgm:t>
        <a:bodyPr/>
        <a:lstStyle/>
        <a:p>
          <a:endParaRPr lang="es-MX"/>
        </a:p>
      </dgm:t>
    </dgm:pt>
    <dgm:pt modelId="{86AAD325-D126-49D1-B782-EA7C9C267442}" type="pres">
      <dgm:prSet presAssocID="{787F7484-7BE2-4655-8E66-10ABB800721C}" presName="rootConnector" presStyleLbl="node4" presStyleIdx="0" presStyleCnt="1"/>
      <dgm:spPr/>
      <dgm:t>
        <a:bodyPr/>
        <a:lstStyle/>
        <a:p>
          <a:endParaRPr lang="es-MX"/>
        </a:p>
      </dgm:t>
    </dgm:pt>
    <dgm:pt modelId="{255E09B7-DB22-4F22-B297-593D8277CEE3}" type="pres">
      <dgm:prSet presAssocID="{787F7484-7BE2-4655-8E66-10ABB800721C}" presName="hierChild4" presStyleCnt="0"/>
      <dgm:spPr/>
    </dgm:pt>
    <dgm:pt modelId="{A7C39A8C-5558-4F85-A994-EED82CCDF68B}" type="pres">
      <dgm:prSet presAssocID="{787F7484-7BE2-4655-8E66-10ABB800721C}" presName="hierChild5" presStyleCnt="0"/>
      <dgm:spPr/>
    </dgm:pt>
    <dgm:pt modelId="{8A85833F-EF99-4744-87BE-30F911342011}" type="pres">
      <dgm:prSet presAssocID="{3495F168-8896-475D-8A80-473AD3DF775C}" presName="hierChild5" presStyleCnt="0"/>
      <dgm:spPr/>
    </dgm:pt>
    <dgm:pt modelId="{BE9F9943-C333-4A46-88F0-85B23E60FC0D}" type="pres">
      <dgm:prSet presAssocID="{1490506F-A9CB-4F28-BC83-EB5665631D9B}" presName="hierChild5" presStyleCnt="0"/>
      <dgm:spPr/>
    </dgm:pt>
    <dgm:pt modelId="{F37450AF-66F2-4239-B600-C5144187D25C}" type="pres">
      <dgm:prSet presAssocID="{D19A8FE8-9FE6-4AE0-89AB-709E3AE02D5B}" presName="Name35" presStyleLbl="parChTrans1D2" presStyleIdx="2" presStyleCnt="3"/>
      <dgm:spPr/>
    </dgm:pt>
    <dgm:pt modelId="{AE736E18-F93E-40A7-A43A-CEEC1A0BF755}" type="pres">
      <dgm:prSet presAssocID="{472D368B-14A2-491B-B77A-79547DD6B780}" presName="hierRoot2" presStyleCnt="0">
        <dgm:presLayoutVars>
          <dgm:hierBranch/>
        </dgm:presLayoutVars>
      </dgm:prSet>
      <dgm:spPr/>
    </dgm:pt>
    <dgm:pt modelId="{B7FF4F35-766F-40FB-8660-11E9BE218E72}" type="pres">
      <dgm:prSet presAssocID="{472D368B-14A2-491B-B77A-79547DD6B780}" presName="rootComposite" presStyleCnt="0"/>
      <dgm:spPr/>
    </dgm:pt>
    <dgm:pt modelId="{086E9663-AA7C-4C98-AD4F-C97F7D0EEC1A}" type="pres">
      <dgm:prSet presAssocID="{472D368B-14A2-491B-B77A-79547DD6B780}" presName="rootText" presStyleLbl="node2" presStyleIdx="2" presStyleCnt="3">
        <dgm:presLayoutVars>
          <dgm:chPref val="3"/>
        </dgm:presLayoutVars>
      </dgm:prSet>
      <dgm:spPr/>
      <dgm:t>
        <a:bodyPr/>
        <a:lstStyle/>
        <a:p>
          <a:endParaRPr lang="es-MX"/>
        </a:p>
      </dgm:t>
    </dgm:pt>
    <dgm:pt modelId="{8E64A573-B80A-4EAE-8CA2-EC1A7EA536F9}" type="pres">
      <dgm:prSet presAssocID="{472D368B-14A2-491B-B77A-79547DD6B780}" presName="rootConnector" presStyleLbl="node2" presStyleIdx="2" presStyleCnt="3"/>
      <dgm:spPr/>
      <dgm:t>
        <a:bodyPr/>
        <a:lstStyle/>
        <a:p>
          <a:endParaRPr lang="es-MX"/>
        </a:p>
      </dgm:t>
    </dgm:pt>
    <dgm:pt modelId="{D27CD94F-9704-4FE5-9130-AA6C55EC40A0}" type="pres">
      <dgm:prSet presAssocID="{472D368B-14A2-491B-B77A-79547DD6B780}" presName="hierChild4" presStyleCnt="0"/>
      <dgm:spPr/>
    </dgm:pt>
    <dgm:pt modelId="{9FCC899C-2863-4779-AEF0-CEE19B11A7A4}" type="pres">
      <dgm:prSet presAssocID="{472D368B-14A2-491B-B77A-79547DD6B780}" presName="hierChild5" presStyleCnt="0"/>
      <dgm:spPr/>
    </dgm:pt>
    <dgm:pt modelId="{B960D30B-D971-4025-B5FF-C7FAA537FC23}" type="pres">
      <dgm:prSet presAssocID="{A803A425-E8C1-4A45-A2D3-E764D2CCD5D6}" presName="hierChild3" presStyleCnt="0"/>
      <dgm:spPr/>
    </dgm:pt>
  </dgm:ptLst>
  <dgm:cxnLst>
    <dgm:cxn modelId="{C7517A62-78AF-4993-BFA4-E8BE3C0BBC15}" type="presOf" srcId="{01655C97-696D-4E54-BBA7-1632088D728E}" destId="{3279BA4D-371C-4DD5-84CE-ED536CB0F522}" srcOrd="1" destOrd="0" presId="urn:microsoft.com/office/officeart/2005/8/layout/orgChart1"/>
    <dgm:cxn modelId="{C0C25E72-6A32-4CCA-BA44-C3507853C787}" srcId="{1490506F-A9CB-4F28-BC83-EB5665631D9B}" destId="{3495F168-8896-475D-8A80-473AD3DF775C}" srcOrd="1" destOrd="0" parTransId="{43AEC4A9-F2AA-4BAD-B5C6-4E9ADF49FA26}" sibTransId="{CCB89C71-C6F1-4123-AEDB-598E38ACA039}"/>
    <dgm:cxn modelId="{A7817F00-6ADA-46D4-B6FF-8E688EA5FBA8}" type="presOf" srcId="{954CFC2B-8166-4FCB-9F95-9F88ABC77490}" destId="{68F138E8-125A-4529-AB35-4A8E7F75DE53}" srcOrd="1" destOrd="0" presId="urn:microsoft.com/office/officeart/2005/8/layout/orgChart1"/>
    <dgm:cxn modelId="{1A7C0EBD-27D7-4944-A8B2-DE89F28EC171}" type="presOf" srcId="{D19A8FE8-9FE6-4AE0-89AB-709E3AE02D5B}" destId="{F37450AF-66F2-4239-B600-C5144187D25C}" srcOrd="0" destOrd="0" presId="urn:microsoft.com/office/officeart/2005/8/layout/orgChart1"/>
    <dgm:cxn modelId="{AA590014-8C41-4411-8A41-E7343446ECA4}" type="presOf" srcId="{A803A425-E8C1-4A45-A2D3-E764D2CCD5D6}" destId="{9633EF60-32FF-4DDE-B1CA-49CC124A1F82}" srcOrd="1" destOrd="0" presId="urn:microsoft.com/office/officeart/2005/8/layout/orgChart1"/>
    <dgm:cxn modelId="{B0A6548F-96A8-4AA0-8446-1EAB3B2BF4E5}" type="presOf" srcId="{472D368B-14A2-491B-B77A-79547DD6B780}" destId="{086E9663-AA7C-4C98-AD4F-C97F7D0EEC1A}" srcOrd="0" destOrd="0" presId="urn:microsoft.com/office/officeart/2005/8/layout/orgChart1"/>
    <dgm:cxn modelId="{1E65DC42-E2A7-4CA7-BE63-2E55A7093D89}" type="presOf" srcId="{3495F168-8896-475D-8A80-473AD3DF775C}" destId="{B8013B02-1501-4946-AF87-D3365F11A267}" srcOrd="0" destOrd="0" presId="urn:microsoft.com/office/officeart/2005/8/layout/orgChart1"/>
    <dgm:cxn modelId="{01B8E2C9-9B00-4DA3-8699-D82DF69AC70B}" type="presOf" srcId="{954CFC2B-8166-4FCB-9F95-9F88ABC77490}" destId="{838F839A-D4FD-436F-8C88-9E68F84D50F8}" srcOrd="0" destOrd="0" presId="urn:microsoft.com/office/officeart/2005/8/layout/orgChart1"/>
    <dgm:cxn modelId="{8151BDCA-C6F8-41B7-B946-CC7879A8C40A}" type="presOf" srcId="{72348619-4997-4CC0-A274-9DA89A0685EE}" destId="{714ED893-7C6B-4B96-9AE8-DE61496F9968}" srcOrd="0" destOrd="0" presId="urn:microsoft.com/office/officeart/2005/8/layout/orgChart1"/>
    <dgm:cxn modelId="{8B37C01C-1BB0-4FCB-9D47-D944CEC31672}" type="presOf" srcId="{472D368B-14A2-491B-B77A-79547DD6B780}" destId="{8E64A573-B80A-4EAE-8CA2-EC1A7EA536F9}" srcOrd="1" destOrd="0" presId="urn:microsoft.com/office/officeart/2005/8/layout/orgChart1"/>
    <dgm:cxn modelId="{FECC15B6-02A5-4BB8-8E39-6DA1F343C48C}" type="presOf" srcId="{CC195A4D-3F0A-4CF2-A01A-F15A63E3F32C}" destId="{EB910D27-864A-41BC-9224-A8534F925D58}" srcOrd="0" destOrd="0" presId="urn:microsoft.com/office/officeart/2005/8/layout/orgChart1"/>
    <dgm:cxn modelId="{24F1D6AC-305E-4BD4-BD36-DD267CCFD06B}" type="presOf" srcId="{D2634A64-072C-47A2-80DD-BD84588F7DE8}" destId="{DB0CEA2C-9B8B-4E07-92AF-3D073487929F}" srcOrd="0" destOrd="0" presId="urn:microsoft.com/office/officeart/2005/8/layout/orgChart1"/>
    <dgm:cxn modelId="{AA6FB909-E845-49F1-98B3-06775C2ED67B}" srcId="{3495F168-8896-475D-8A80-473AD3DF775C}" destId="{787F7484-7BE2-4655-8E66-10ABB800721C}" srcOrd="0" destOrd="0" parTransId="{72348619-4997-4CC0-A274-9DA89A0685EE}" sibTransId="{84BC9756-DE17-4130-B9E6-9B9A6D4EB37F}"/>
    <dgm:cxn modelId="{B49F4C9F-484F-4A32-A613-CB63465DDB34}" type="presOf" srcId="{2F623483-5DE2-47C4-9D2E-56C213CFB1BA}" destId="{392CC880-2BCD-4EB0-B978-F0AD9D472388}" srcOrd="0" destOrd="0" presId="urn:microsoft.com/office/officeart/2005/8/layout/orgChart1"/>
    <dgm:cxn modelId="{DACB43DD-71CB-4D35-9688-FC21F24BE0FB}" type="presOf" srcId="{1490506F-A9CB-4F28-BC83-EB5665631D9B}" destId="{945EFAC1-B8F0-4662-945A-BC5D0ADAB8A2}" srcOrd="0" destOrd="0" presId="urn:microsoft.com/office/officeart/2005/8/layout/orgChart1"/>
    <dgm:cxn modelId="{9E5655A5-167C-41AD-8768-6930B282F2F1}" srcId="{A803A425-E8C1-4A45-A2D3-E764D2CCD5D6}" destId="{1490506F-A9CB-4F28-BC83-EB5665631D9B}" srcOrd="1" destOrd="0" parTransId="{2F623483-5DE2-47C4-9D2E-56C213CFB1BA}" sibTransId="{65E41EF7-E938-4260-B780-A54A68D7151F}"/>
    <dgm:cxn modelId="{948F5C16-1AA4-4E49-8715-71EC80244C72}" type="presOf" srcId="{3495F168-8896-475D-8A80-473AD3DF775C}" destId="{1DD44D9B-7179-4CCC-B02C-3F04A6C9A8E8}" srcOrd="1" destOrd="0" presId="urn:microsoft.com/office/officeart/2005/8/layout/orgChart1"/>
    <dgm:cxn modelId="{E22F66C8-CDC0-45B4-A2E8-73EDF94264E9}" type="presOf" srcId="{01655C97-696D-4E54-BBA7-1632088D728E}" destId="{63DEC2A8-13FA-4957-823B-DEC9994A8E6D}" srcOrd="0" destOrd="0" presId="urn:microsoft.com/office/officeart/2005/8/layout/orgChart1"/>
    <dgm:cxn modelId="{A607B1A7-E8E1-473E-A22D-8F5ACADEF913}" type="presOf" srcId="{A803A425-E8C1-4A45-A2D3-E764D2CCD5D6}" destId="{ED3E65D6-DC29-48A7-8522-32CF28D6DA3C}" srcOrd="0" destOrd="0" presId="urn:microsoft.com/office/officeart/2005/8/layout/orgChart1"/>
    <dgm:cxn modelId="{ED0A65BA-134E-4ED7-BD9E-0DC45CB4DE2E}" srcId="{1490506F-A9CB-4F28-BC83-EB5665631D9B}" destId="{954CFC2B-8166-4FCB-9F95-9F88ABC77490}" srcOrd="0" destOrd="0" parTransId="{D2634A64-072C-47A2-80DD-BD84588F7DE8}" sibTransId="{59AFA281-48EA-4B3F-B8AA-82DE0DE44497}"/>
    <dgm:cxn modelId="{ACFC1F26-519C-457A-BF22-86B16494A020}" type="presOf" srcId="{03AEAC6A-DCB8-4DF6-8E6B-96E79CC8A076}" destId="{F31EF049-DCC9-4BCF-8F8C-E85F611C225B}" srcOrd="0" destOrd="0" presId="urn:microsoft.com/office/officeart/2005/8/layout/orgChart1"/>
    <dgm:cxn modelId="{21083535-0360-4998-9E44-10684E4F198E}" srcId="{A803A425-E8C1-4A45-A2D3-E764D2CCD5D6}" destId="{472D368B-14A2-491B-B77A-79547DD6B780}" srcOrd="2" destOrd="0" parTransId="{D19A8FE8-9FE6-4AE0-89AB-709E3AE02D5B}" sibTransId="{E2E0BC73-E349-4249-AC20-327E831F8514}"/>
    <dgm:cxn modelId="{F060E2B6-9352-4151-9EFA-F8F92DB2EF91}" type="presOf" srcId="{787F7484-7BE2-4655-8E66-10ABB800721C}" destId="{89E4AA61-BFF9-4791-BC33-6A58DBDEE877}" srcOrd="0" destOrd="0" presId="urn:microsoft.com/office/officeart/2005/8/layout/orgChart1"/>
    <dgm:cxn modelId="{550A52BE-1A1B-4E64-B7FB-D1DF0615462F}" type="presOf" srcId="{787F7484-7BE2-4655-8E66-10ABB800721C}" destId="{86AAD325-D126-49D1-B782-EA7C9C267442}" srcOrd="1" destOrd="0" presId="urn:microsoft.com/office/officeart/2005/8/layout/orgChart1"/>
    <dgm:cxn modelId="{2C5D9E9E-4EFC-438B-B87A-0BFD7A1FA20A}" srcId="{CC195A4D-3F0A-4CF2-A01A-F15A63E3F32C}" destId="{A803A425-E8C1-4A45-A2D3-E764D2CCD5D6}" srcOrd="0" destOrd="0" parTransId="{14B04310-47AB-417C-838B-66546C2AF7C2}" sibTransId="{87D990A9-D0B4-490D-8962-7A05FD710FC6}"/>
    <dgm:cxn modelId="{3D610761-9A2F-44BA-95C6-7DA43AC26D1C}" type="presOf" srcId="{1490506F-A9CB-4F28-BC83-EB5665631D9B}" destId="{B14870C8-6E4E-4030-8479-4AD124BEFBB5}" srcOrd="1" destOrd="0" presId="urn:microsoft.com/office/officeart/2005/8/layout/orgChart1"/>
    <dgm:cxn modelId="{D9E3D12A-897D-4036-AA0E-45FE8A405E51}" type="presOf" srcId="{43AEC4A9-F2AA-4BAD-B5C6-4E9ADF49FA26}" destId="{DB668397-8EFE-4454-BE87-2103999FC27E}" srcOrd="0" destOrd="0" presId="urn:microsoft.com/office/officeart/2005/8/layout/orgChart1"/>
    <dgm:cxn modelId="{4579ED53-E7A7-44F8-8640-6DA4D3CF0A54}" srcId="{A803A425-E8C1-4A45-A2D3-E764D2CCD5D6}" destId="{01655C97-696D-4E54-BBA7-1632088D728E}" srcOrd="0" destOrd="0" parTransId="{03AEAC6A-DCB8-4DF6-8E6B-96E79CC8A076}" sibTransId="{2FC0FA78-F4B9-486D-A606-E2AFF2D0FEB9}"/>
    <dgm:cxn modelId="{0F5A53CF-3D9D-458E-BC8C-0385F7E8004B}" type="presParOf" srcId="{EB910D27-864A-41BC-9224-A8534F925D58}" destId="{21BB8A11-DCB5-4362-BA5D-0C865805652B}" srcOrd="0" destOrd="0" presId="urn:microsoft.com/office/officeart/2005/8/layout/orgChart1"/>
    <dgm:cxn modelId="{195928E1-30B8-49A8-9FA1-E13F3C92518B}" type="presParOf" srcId="{21BB8A11-DCB5-4362-BA5D-0C865805652B}" destId="{25A4D77E-AAE1-4CE3-8DEC-0080607D165E}" srcOrd="0" destOrd="0" presId="urn:microsoft.com/office/officeart/2005/8/layout/orgChart1"/>
    <dgm:cxn modelId="{0D3FA900-60ED-46E5-AC72-A864EBB3F336}" type="presParOf" srcId="{25A4D77E-AAE1-4CE3-8DEC-0080607D165E}" destId="{ED3E65D6-DC29-48A7-8522-32CF28D6DA3C}" srcOrd="0" destOrd="0" presId="urn:microsoft.com/office/officeart/2005/8/layout/orgChart1"/>
    <dgm:cxn modelId="{C85AA1B3-45FC-46F0-81E4-E3E1F8EDAB5E}" type="presParOf" srcId="{25A4D77E-AAE1-4CE3-8DEC-0080607D165E}" destId="{9633EF60-32FF-4DDE-B1CA-49CC124A1F82}" srcOrd="1" destOrd="0" presId="urn:microsoft.com/office/officeart/2005/8/layout/orgChart1"/>
    <dgm:cxn modelId="{5DBB3EC6-6CF6-4794-822F-48A170F764A8}" type="presParOf" srcId="{21BB8A11-DCB5-4362-BA5D-0C865805652B}" destId="{615270D6-BB03-45B4-9D82-E306EA88B088}" srcOrd="1" destOrd="0" presId="urn:microsoft.com/office/officeart/2005/8/layout/orgChart1"/>
    <dgm:cxn modelId="{AFE887DC-4021-4144-9621-E23B220C4770}" type="presParOf" srcId="{615270D6-BB03-45B4-9D82-E306EA88B088}" destId="{F31EF049-DCC9-4BCF-8F8C-E85F611C225B}" srcOrd="0" destOrd="0" presId="urn:microsoft.com/office/officeart/2005/8/layout/orgChart1"/>
    <dgm:cxn modelId="{CB16325F-BBB4-4B0E-B396-B5854569E225}" type="presParOf" srcId="{615270D6-BB03-45B4-9D82-E306EA88B088}" destId="{4543AAB9-C006-4E3A-ACEE-8C8A0F793936}" srcOrd="1" destOrd="0" presId="urn:microsoft.com/office/officeart/2005/8/layout/orgChart1"/>
    <dgm:cxn modelId="{E9AB7E63-40E5-4C16-9DF5-D58E44AAFA5F}" type="presParOf" srcId="{4543AAB9-C006-4E3A-ACEE-8C8A0F793936}" destId="{FFC10E2D-29A6-426E-B4E4-F8BC78FD9C97}" srcOrd="0" destOrd="0" presId="urn:microsoft.com/office/officeart/2005/8/layout/orgChart1"/>
    <dgm:cxn modelId="{AF9ADC60-5D23-4E26-BADC-09F6D93710A3}" type="presParOf" srcId="{FFC10E2D-29A6-426E-B4E4-F8BC78FD9C97}" destId="{63DEC2A8-13FA-4957-823B-DEC9994A8E6D}" srcOrd="0" destOrd="0" presId="urn:microsoft.com/office/officeart/2005/8/layout/orgChart1"/>
    <dgm:cxn modelId="{8540ECD4-BC0D-4355-AC62-81A703CE6244}" type="presParOf" srcId="{FFC10E2D-29A6-426E-B4E4-F8BC78FD9C97}" destId="{3279BA4D-371C-4DD5-84CE-ED536CB0F522}" srcOrd="1" destOrd="0" presId="urn:microsoft.com/office/officeart/2005/8/layout/orgChart1"/>
    <dgm:cxn modelId="{08D43231-E75A-449F-AD3B-37D3B95D05B9}" type="presParOf" srcId="{4543AAB9-C006-4E3A-ACEE-8C8A0F793936}" destId="{A10E74E7-AE4A-4DFE-8DF1-3A0C667F69E4}" srcOrd="1" destOrd="0" presId="urn:microsoft.com/office/officeart/2005/8/layout/orgChart1"/>
    <dgm:cxn modelId="{61A6C9CB-9CCA-4B4B-94C2-520611E9C073}" type="presParOf" srcId="{4543AAB9-C006-4E3A-ACEE-8C8A0F793936}" destId="{B74B0D85-DEB7-4E4A-8942-481FEF690350}" srcOrd="2" destOrd="0" presId="urn:microsoft.com/office/officeart/2005/8/layout/orgChart1"/>
    <dgm:cxn modelId="{4C9EBDFE-B536-4C83-8FA1-0E9D7C1E7BA5}" type="presParOf" srcId="{615270D6-BB03-45B4-9D82-E306EA88B088}" destId="{392CC880-2BCD-4EB0-B978-F0AD9D472388}" srcOrd="2" destOrd="0" presId="urn:microsoft.com/office/officeart/2005/8/layout/orgChart1"/>
    <dgm:cxn modelId="{3E7DCF0F-5969-4212-A062-AC3D25477961}" type="presParOf" srcId="{615270D6-BB03-45B4-9D82-E306EA88B088}" destId="{48841DFC-3F30-475D-A2B0-2A97D681CF8D}" srcOrd="3" destOrd="0" presId="urn:microsoft.com/office/officeart/2005/8/layout/orgChart1"/>
    <dgm:cxn modelId="{A833C762-405F-47D5-AB70-CFF0F7830FD1}" type="presParOf" srcId="{48841DFC-3F30-475D-A2B0-2A97D681CF8D}" destId="{C2220903-CBD1-40EB-800C-BC2B925ECB7D}" srcOrd="0" destOrd="0" presId="urn:microsoft.com/office/officeart/2005/8/layout/orgChart1"/>
    <dgm:cxn modelId="{F7C96841-0426-4CD0-8FA0-607DBF341ABB}" type="presParOf" srcId="{C2220903-CBD1-40EB-800C-BC2B925ECB7D}" destId="{945EFAC1-B8F0-4662-945A-BC5D0ADAB8A2}" srcOrd="0" destOrd="0" presId="urn:microsoft.com/office/officeart/2005/8/layout/orgChart1"/>
    <dgm:cxn modelId="{9B5908EF-CB36-4A88-B3C2-E6F6CFB9B61E}" type="presParOf" srcId="{C2220903-CBD1-40EB-800C-BC2B925ECB7D}" destId="{B14870C8-6E4E-4030-8479-4AD124BEFBB5}" srcOrd="1" destOrd="0" presId="urn:microsoft.com/office/officeart/2005/8/layout/orgChart1"/>
    <dgm:cxn modelId="{E20C40DA-4302-45EF-8DD0-3E6CA8B9E30B}" type="presParOf" srcId="{48841DFC-3F30-475D-A2B0-2A97D681CF8D}" destId="{B8057A5A-641A-4F12-AF1C-BD43A4B116F0}" srcOrd="1" destOrd="0" presId="urn:microsoft.com/office/officeart/2005/8/layout/orgChart1"/>
    <dgm:cxn modelId="{37C8DCD9-3837-4220-B418-5708D8711F75}" type="presParOf" srcId="{B8057A5A-641A-4F12-AF1C-BD43A4B116F0}" destId="{DB0CEA2C-9B8B-4E07-92AF-3D073487929F}" srcOrd="0" destOrd="0" presId="urn:microsoft.com/office/officeart/2005/8/layout/orgChart1"/>
    <dgm:cxn modelId="{262E4170-C7CC-4BEA-AB5B-B6159A46C426}" type="presParOf" srcId="{B8057A5A-641A-4F12-AF1C-BD43A4B116F0}" destId="{C59EC8C5-7427-43C4-8F4F-331B5D736B7E}" srcOrd="1" destOrd="0" presId="urn:microsoft.com/office/officeart/2005/8/layout/orgChart1"/>
    <dgm:cxn modelId="{18C1C027-6E6A-4942-90EA-CF88243AB9FA}" type="presParOf" srcId="{C59EC8C5-7427-43C4-8F4F-331B5D736B7E}" destId="{14B2F54F-E5B6-4F51-953F-BA3565BBA714}" srcOrd="0" destOrd="0" presId="urn:microsoft.com/office/officeart/2005/8/layout/orgChart1"/>
    <dgm:cxn modelId="{3A8BE78B-C43A-42A3-B984-EA4316574D39}" type="presParOf" srcId="{14B2F54F-E5B6-4F51-953F-BA3565BBA714}" destId="{838F839A-D4FD-436F-8C88-9E68F84D50F8}" srcOrd="0" destOrd="0" presId="urn:microsoft.com/office/officeart/2005/8/layout/orgChart1"/>
    <dgm:cxn modelId="{FCC68DD4-7890-4283-99F2-31FAC86538F6}" type="presParOf" srcId="{14B2F54F-E5B6-4F51-953F-BA3565BBA714}" destId="{68F138E8-125A-4529-AB35-4A8E7F75DE53}" srcOrd="1" destOrd="0" presId="urn:microsoft.com/office/officeart/2005/8/layout/orgChart1"/>
    <dgm:cxn modelId="{521710AF-159E-44F2-9B45-D3BD699B8527}" type="presParOf" srcId="{C59EC8C5-7427-43C4-8F4F-331B5D736B7E}" destId="{AA51E653-26AC-4240-82BD-1A6201B3021A}" srcOrd="1" destOrd="0" presId="urn:microsoft.com/office/officeart/2005/8/layout/orgChart1"/>
    <dgm:cxn modelId="{47AEA96A-B474-4236-B170-6E446716DE8F}" type="presParOf" srcId="{C59EC8C5-7427-43C4-8F4F-331B5D736B7E}" destId="{21216EA7-C2B7-42D1-A96D-D68EF9B2B35B}" srcOrd="2" destOrd="0" presId="urn:microsoft.com/office/officeart/2005/8/layout/orgChart1"/>
    <dgm:cxn modelId="{BFD1FC67-42B2-459F-AA1A-D14E37EB399F}" type="presParOf" srcId="{B8057A5A-641A-4F12-AF1C-BD43A4B116F0}" destId="{DB668397-8EFE-4454-BE87-2103999FC27E}" srcOrd="2" destOrd="0" presId="urn:microsoft.com/office/officeart/2005/8/layout/orgChart1"/>
    <dgm:cxn modelId="{2E7CB9C4-D9CD-48F7-8992-7320FD389C5B}" type="presParOf" srcId="{B8057A5A-641A-4F12-AF1C-BD43A4B116F0}" destId="{5107C36C-F996-45C5-AAB2-CBB263328EBD}" srcOrd="3" destOrd="0" presId="urn:microsoft.com/office/officeart/2005/8/layout/orgChart1"/>
    <dgm:cxn modelId="{45F77F2A-B76A-4049-A44F-52B93DD15AE0}" type="presParOf" srcId="{5107C36C-F996-45C5-AAB2-CBB263328EBD}" destId="{17ED7643-320C-4AA7-A770-7FEFD6C389E3}" srcOrd="0" destOrd="0" presId="urn:microsoft.com/office/officeart/2005/8/layout/orgChart1"/>
    <dgm:cxn modelId="{6F8C88E6-F7C9-4DE3-9EEE-7581FAFB9576}" type="presParOf" srcId="{17ED7643-320C-4AA7-A770-7FEFD6C389E3}" destId="{B8013B02-1501-4946-AF87-D3365F11A267}" srcOrd="0" destOrd="0" presId="urn:microsoft.com/office/officeart/2005/8/layout/orgChart1"/>
    <dgm:cxn modelId="{98D98305-7D80-4633-87BE-E57CE14683F2}" type="presParOf" srcId="{17ED7643-320C-4AA7-A770-7FEFD6C389E3}" destId="{1DD44D9B-7179-4CCC-B02C-3F04A6C9A8E8}" srcOrd="1" destOrd="0" presId="urn:microsoft.com/office/officeart/2005/8/layout/orgChart1"/>
    <dgm:cxn modelId="{68A280A7-6578-4B65-BC44-CFBC2D41773B}" type="presParOf" srcId="{5107C36C-F996-45C5-AAB2-CBB263328EBD}" destId="{368A989C-A876-48E0-8C5D-E19298541EED}" srcOrd="1" destOrd="0" presId="urn:microsoft.com/office/officeart/2005/8/layout/orgChart1"/>
    <dgm:cxn modelId="{65BC29C6-F711-45B5-BA55-04332E691AD2}" type="presParOf" srcId="{368A989C-A876-48E0-8C5D-E19298541EED}" destId="{714ED893-7C6B-4B96-9AE8-DE61496F9968}" srcOrd="0" destOrd="0" presId="urn:microsoft.com/office/officeart/2005/8/layout/orgChart1"/>
    <dgm:cxn modelId="{36F70024-45D8-4886-864B-077FC6F96651}" type="presParOf" srcId="{368A989C-A876-48E0-8C5D-E19298541EED}" destId="{6C232C5B-10D9-46BC-B60C-A49A4DAAE224}" srcOrd="1" destOrd="0" presId="urn:microsoft.com/office/officeart/2005/8/layout/orgChart1"/>
    <dgm:cxn modelId="{7C8EEC6F-CD50-489A-A2DD-F4078F8B7BE8}" type="presParOf" srcId="{6C232C5B-10D9-46BC-B60C-A49A4DAAE224}" destId="{AE27C33A-C98D-4054-A0E5-9FF0B7CA9EBF}" srcOrd="0" destOrd="0" presId="urn:microsoft.com/office/officeart/2005/8/layout/orgChart1"/>
    <dgm:cxn modelId="{2DAF1D02-AEAA-4CFB-8220-3B5C628C9454}" type="presParOf" srcId="{AE27C33A-C98D-4054-A0E5-9FF0B7CA9EBF}" destId="{89E4AA61-BFF9-4791-BC33-6A58DBDEE877}" srcOrd="0" destOrd="0" presId="urn:microsoft.com/office/officeart/2005/8/layout/orgChart1"/>
    <dgm:cxn modelId="{A45D478B-BAA6-4275-83E6-434085912306}" type="presParOf" srcId="{AE27C33A-C98D-4054-A0E5-9FF0B7CA9EBF}" destId="{86AAD325-D126-49D1-B782-EA7C9C267442}" srcOrd="1" destOrd="0" presId="urn:microsoft.com/office/officeart/2005/8/layout/orgChart1"/>
    <dgm:cxn modelId="{B8C9CFE2-8391-41B7-8BD9-C51DA3234867}" type="presParOf" srcId="{6C232C5B-10D9-46BC-B60C-A49A4DAAE224}" destId="{255E09B7-DB22-4F22-B297-593D8277CEE3}" srcOrd="1" destOrd="0" presId="urn:microsoft.com/office/officeart/2005/8/layout/orgChart1"/>
    <dgm:cxn modelId="{DEF38DF1-CCBF-4804-B4CC-C42F271EA1D5}" type="presParOf" srcId="{6C232C5B-10D9-46BC-B60C-A49A4DAAE224}" destId="{A7C39A8C-5558-4F85-A994-EED82CCDF68B}" srcOrd="2" destOrd="0" presId="urn:microsoft.com/office/officeart/2005/8/layout/orgChart1"/>
    <dgm:cxn modelId="{910B486F-5DB3-41C6-B292-25A7EE131EB4}" type="presParOf" srcId="{5107C36C-F996-45C5-AAB2-CBB263328EBD}" destId="{8A85833F-EF99-4744-87BE-30F911342011}" srcOrd="2" destOrd="0" presId="urn:microsoft.com/office/officeart/2005/8/layout/orgChart1"/>
    <dgm:cxn modelId="{660FD668-5949-4C17-A257-FED98C9E79DC}" type="presParOf" srcId="{48841DFC-3F30-475D-A2B0-2A97D681CF8D}" destId="{BE9F9943-C333-4A46-88F0-85B23E60FC0D}" srcOrd="2" destOrd="0" presId="urn:microsoft.com/office/officeart/2005/8/layout/orgChart1"/>
    <dgm:cxn modelId="{B359991A-5500-43E2-B131-30A93FC7265F}" type="presParOf" srcId="{615270D6-BB03-45B4-9D82-E306EA88B088}" destId="{F37450AF-66F2-4239-B600-C5144187D25C}" srcOrd="4" destOrd="0" presId="urn:microsoft.com/office/officeart/2005/8/layout/orgChart1"/>
    <dgm:cxn modelId="{85FBCC0F-18C4-4DBA-A878-EEA6BCFB5C22}" type="presParOf" srcId="{615270D6-BB03-45B4-9D82-E306EA88B088}" destId="{AE736E18-F93E-40A7-A43A-CEEC1A0BF755}" srcOrd="5" destOrd="0" presId="urn:microsoft.com/office/officeart/2005/8/layout/orgChart1"/>
    <dgm:cxn modelId="{0A4B2649-F853-4E2C-8B97-D880FEE5B253}" type="presParOf" srcId="{AE736E18-F93E-40A7-A43A-CEEC1A0BF755}" destId="{B7FF4F35-766F-40FB-8660-11E9BE218E72}" srcOrd="0" destOrd="0" presId="urn:microsoft.com/office/officeart/2005/8/layout/orgChart1"/>
    <dgm:cxn modelId="{43AF81FE-2523-4A63-9098-6D33B027BC1A}" type="presParOf" srcId="{B7FF4F35-766F-40FB-8660-11E9BE218E72}" destId="{086E9663-AA7C-4C98-AD4F-C97F7D0EEC1A}" srcOrd="0" destOrd="0" presId="urn:microsoft.com/office/officeart/2005/8/layout/orgChart1"/>
    <dgm:cxn modelId="{4037BB33-55EC-4E7E-81F5-CE5599B1184A}" type="presParOf" srcId="{B7FF4F35-766F-40FB-8660-11E9BE218E72}" destId="{8E64A573-B80A-4EAE-8CA2-EC1A7EA536F9}" srcOrd="1" destOrd="0" presId="urn:microsoft.com/office/officeart/2005/8/layout/orgChart1"/>
    <dgm:cxn modelId="{342D9B7C-675F-478E-9510-F2FBA2D29C09}" type="presParOf" srcId="{AE736E18-F93E-40A7-A43A-CEEC1A0BF755}" destId="{D27CD94F-9704-4FE5-9130-AA6C55EC40A0}" srcOrd="1" destOrd="0" presId="urn:microsoft.com/office/officeart/2005/8/layout/orgChart1"/>
    <dgm:cxn modelId="{23FD6D50-3CD7-4813-A0B2-D9B1B1DD42F5}" type="presParOf" srcId="{AE736E18-F93E-40A7-A43A-CEEC1A0BF755}" destId="{9FCC899C-2863-4779-AEF0-CEE19B11A7A4}" srcOrd="2" destOrd="0" presId="urn:microsoft.com/office/officeart/2005/8/layout/orgChart1"/>
    <dgm:cxn modelId="{1748DE9A-D052-4ED1-B73C-0DE530653554}" type="presParOf" srcId="{21BB8A11-DCB5-4362-BA5D-0C865805652B}" destId="{B960D30B-D971-4025-B5FF-C7FAA537FC2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7" units="1/cm"/>
          <inkml:channelProperty channel="Y" name="resolution" value="27" units="1/cm"/>
        </inkml:channelProperties>
      </inkml:inkSource>
      <inkml:timestamp xml:id="ts0" timeString="2008-06-09T23:04:52.75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28 385,'0'0,"75"24,-51-24,26 0,74 0,-99 0,24 0,75 0,-99 0,24 0,26 0,-50 0,-1 0,1 0,0 0,0 0,74 0,-99 0,74 0,-24 0,-1 0,1 0,-1 0,26 0,-51 0,1 0,50 0,-51 0,1 0,25 0,-1 0,-24 0,49 0,-74 23,50-23,-25 0,-1 0,1 0,-25 0,25 0,-1 0,0 0,26 24,-25-24,49 0,-49 0,0 0,49 0,-49 23,0-23,24 0,-49 0,25 0,0 0,-25 0,24 0,1 0,-25 0,50 0,-50 0,25 0,-1 0,-24 0,25 0,0 0,0 0,-1 0,1 0,0 0,-25 0,50 0,-26 0,-24 0,25 0,0 0,-25 0,49 0,-24 0,25 0,-50 0,25 0,-1 0,-24 0,25 0,0 0,-25 0,25 0,-1 0,-24 0,25 0,0 0,-25 0,25 0,0 0,-25 0,24 0,1 0,0 0,0 0,-1 0,26 0,-50 0,25 0,0 0,-25 0,24-23,-24-1,25 24,0 0,-25 0,25 0,-1 0,-24 0,50 0,-25 0,-25 0,25 0,-1-23,-24-1,25 24,-25-23,-25-1,1 24,-1-23,0-1,-25 24,26-23,-1 23,-25 0,50-24,-24 24,-1 0,25 0,-25 0,0 0,25 0,-25 0,1 0,-1 0,-25 0,50 0,-24 0,-1 0,25 0,-25 0,0 0,25 0,-49 0,24 0,-25 0,50 0,-74-24,49 24,0 0,-49 0,49 0,1 0,-1 0,-25 0,25 0,1 0,-1 0,25 0,-25 0,0 0,25 0,-24 0,-1 0,25 0,-25 0,0 0,25 0,-25 0,1 0,24 0,-25 0,0 0,0 0,1 0,24 0,-50 0,25 0,-24 0,49 0,-25 0,0 0,0 0,1 0,-1 0,0 0,0 0,-24 0,25 0,-1 0,0 0,25 0,-24 0,-1 0,25 0,-25 0,0 0,25 0,-49 0,49 0,-25 0,-25 0,26 0,-1 0,-25 0,26 0,-1 0,0 0,0 0,0 0,25 0,-24 0,-1 0,25 0,-25 0,0 0,25 0,-24 0,-1 0,25 0,-25 0,0 0,25 0,-25 0,1 0,24 0,-25 0,0 0,0 0,1 0,24 0,-25 0,0 0,25 0,-25 0,0 0,25 0,-24 0,-1 0,25 0,-25 0,0 0,25 0,-24 0,-1 0,25 0,-25 0,0 0,25 0,-25 0,1 0,24 0,-25 0,0 0,25 0,-25 0,1 0,24 0,-25 0,0 0,25 0,-25 0,0 0,25 0,-24 0,-1 0,25 0,-25 0,0 0,25 0,-24 0,-1 0,25 0,-25 0,0 0,25 0,-25 0,1 0,24 0,-50 0,50 0,-25 0,1 0,24 0,0 24,0-24,0 24,0-1,0-23,0 47,0-23,0-24,0 23,0 1,0-24,0 23,0 1,0-24,0 23,0 1,24-24,-24 24,0-1,25 0,0 24,-25-47,25 23,-25 1,0-1,24 1,-24-24,0 23,0 1,0-24,0 24,0-1,0-23,0 24,25-24,-25 0,50 0,-25 0,-1 0,1 0,0 0,0 0,-25 0,24 0,1 0,-25 0,25 0,0 0,-25 0,25 0,-1 0,-24-24,25 24,0 0,-25 0,25 0,24 0,-24 0,0 0,-25 0,49 0,-49 0,25 0,0 0,-25 0,25 0,-1 0,-24 0,25 0,0 0,-25 0,50 0,-50 0,24 0,1 0,-25 0,50 0,-26 0,-24 0,25 0,-25 0,50 0,-25 0,-1 0,1 0,0 0,0 0,-25 0,24 0,1 0,25 0,-25 0,-25 0,24 0,1 0,0 0,0 0,-25 0,24 0,1 0,-25 0,50 0,-50 0,25 0,24 0,1 0,-26 0,1 0,0 0,-1 0,0 0,-24 0,25 0,0 0,-25 0,25 0,0 0,-25 0,24 0,1 0,-25 0,25 0,0 0,-25 0,24 0,1 0,0 0,0 0,0 0,-1 0,-24 0,75 0,-75 0,24 0,26 0,-25 0,0 0,-1 0,1 0,-25 0,25 0,0 0,-25 0,24 0,1 0,0 0,0 0,-25 0,25 0,-1 0,-24 0,25 0,25 0,-50 0,49 0,-49 0,25 0,0 0,0 0,-1 0,-24 0,50 0,-50 0,25 0,24 0,-49 0,25 0,0 0,-25 0,25 0,-1 0,-24 0,25 0,0 0,-25 0,25 0,-1 0,-24 0,25 0,0 0,-25 0,25 0,0 0,-25 0,24 0,1 0,-25 0,25-23,0 23,-25-24,24 24,-24-24,25 24,0-23,-25 23,25-24,0 24,-25-23,0-1,24 24,-24-23,0-1,0 24,0-23,0 0,0 23,0-23,0-1,0 24,0-24,0 1,-24 23,24-24,-25 1,0 23,25-24,0 1,-50-1,26 24,-1 0,-99-23,99 23,0-24,1 24,-51 0,51-23,24 23,-25-24,0 24,25 0,-25-24,0 24,25-23,-24 23,-1 0,25-24,-25 24,0 0,25 0,-24 0,-1-23,25 23,-50 0,50 0,-25 0,1 0,24-24,-25 24,0 0,25 0,-25 0,1 0,24 0,-25 0,0 0,25 0,-25 0,0 0,1-23,-26 23,25 0,1 0,-1 0,0 0,-25 0,1-24,49 24,-50 0,50 0,-24 0,-1 0,25 0,-25 0,0 0,0 0,1 0,-1 0,0-23,0 23,-24 0,49 0,-25 0,0 0,0 0,1 0,24 0,-24 0,-1 0,0 0,1 0,24 0,-25 0,0 0,0 0,1 0,24 0,-50 0,25 0,25 0,-25 0,1 0,24 0,-25 0,0 0,0 0,1 0,-1 0,0 0,25 0,-50 0,26 0,24 0,-25 0,0 0,0 0,1 0,24 0,-25 0,0 0,25 0,-25 0,0 0,25 0,-24 0,-1 0,25 0,-50 0,50 0,-24 0,-1 0,-25 0,25 0,25 0,-49 0,24 0,0 0,1 0,-1 0,0 0,25 0,-25 0,0 0,25 0,-24 0,-1 0,25 0,-25 0,0 0,-24 0,24 0,25 0,-25 0,0 0,1 0,-1 0,0 0,-24 0,49 0,-25 0,0 0,25 23,-25-23,0 0,25 0,-24 24,-1-24,25 23,-25 1,0-24,25 23,0 1,0-24,0 23,-24 1,24-24,0 24,0-1,0-23,0 24,0-1,0-23,0 24,0-1,0-23,24 24,-24-24,25 0,0 23,-25-23,25 0,-1 24,1-1,0 1,0 0,0-1,24 23,-24-46,24 47,-24-23,25 23,-1 0,75 24,-124-48,50 1,-1 23,-24-47,0 23,-25 1,49-1,-24 1,-25 0,25-24,0 23,-25 1,0-24,0 23,0 1,0-24,25-24,-25 1,24 23,1 0,-25-24,25 1,0 23,-25-24,24 24,1 0,-25 0,25 0,0 0,-25 0,25 0,24 0,-24 0,49 0,-74 0,25 0,0 0,-25 0,25 0,-25 0,24 0,1 0,-25 0,50 0,-26 0,26 0,-25 0,0 0,-1 0,-24 0,25 0,0 0,-25 0,25 0,-1 0,-24 0,25 0,0-24,-25 24,48 0,-48 0,25 0,0 0,0 0,0 0,24 0,1 0,-26 0,1 0,0 0,0 0,0 0,24 0,-49 0,25 0,0 0,-25 0,24 0,1 0,-25 0,25 0,0 0,0 0,-1 0,-24 0,25 0,25 0,-50 0,24 0,1 0,-25 0,50 0,-25 0,-1 0,1 0,0 0,0 0,-1 0,1 0,-25 0,50 0,-50 0,25 0,-1 0,-24 0,25 0,0 0,-25 0,25 0,-1 0,1 0,0 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3:52.5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5556 6112,'16'0,"0"0,0 16,16-16,-32 0,16 0,15 0,-15 0,0 0,0 0,-16 0,16 0,0 0,-16 0,0 0,16 0,-16 0,16 0,-16 0,31 0,-31 0,16 0,-16 0,16 0,-16 0,16 0,-16 0,0 0,16 0,16 0,-32 0,15 0,33 0,-32 0,0 0,0 0,31 0,-31 0,-16 0,16 0,0 0,-16 0,0 0,32 0,-16 0,15 0,-15 0,0 0,-16 0,16 0,0 0,0 0,0 0,15 16,-31-16,16 0,0 0,-16 0,16 0,-16 0,16 0,-16 0,32 0,-32 0,15 0,-15 0,16 0,-16 0,32 0,-32 0,16 0,-16 0,16 0,0 0,0 0,-16 0,15 0,1 0,0 0,0 0,0 0,0 0,-16 0,32 0,-32 0,15 0,-15 0,16 0,0 0,0 0,0 0,0 0,0 0,0 0,-16 0,31 0,-31 0,16 0,-16 0,16 0,0 0,0 0,0 0,-16 0,16 0,-1 0,-15 0,16 0,-16 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4:04.9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11208 10224,'16'0,"-16"0,16 0,15 0,-15 0,16 0,0 0,15 0,-31 0,0 0,16 0,0 0,-32 0,16 0,15 0,-31 0,16 0,-16 0,16 0,-16 0,16 0,0 0,0 0,15 0,1 0,-16 0,0 0,32 0,-17 0,-15 0,0 15,16 1,-16-16,0 0,-16 0,0 0,0 0,0 0,0 0,15 0,-15 0,16 0,16 0,-16 0,0 0,0 0,15 16,-15-16,16 16,-16 0,0-16,31 16,-47 0,16-16,0 0,0 0,0 0,16 0,-32 0,16 0,-1 0,1 0,0 0,16-16,-16 16,0 0,-16 0,31 0,-31 0,16 0,-16 0,16 0,-16 0,32 0,-16 0,0 0,15 0,-15 0,16 0,0 0,0 0,-1 0,1 0,-16 0,0 0,0 0,-16 0,16 0,-1 0,-15 0,16 0,-16 0,16 0,0 0,0 0,16 0,-16 0,-1 0,17 16,16-16,-32 0,0 0,-1 0,1 0,0 0,0 0,0 0,0 0,-16 0,16 0,-16 0,16 0,-1 0,1 0,0 0,16 0,0 0,-16 0,15 0,1 0,0 0,0 0,-1 0,-15 0,0 0,0 0,16 0,-32 0,16 0,-16 0,15 0,33 0,0 0,-17 0,-15 0,16 0,0 0,0 0,-17 0,17 0,-16 0,16 0,-16 0,-16 0,16 0,-1 0,-15 0,16 0,-16 0,16-16,-16 16,32 0,-16 0,0 0,15 0,1 0,-16 0,0 0,0 0,0 0,0 0,-16 0,15 0,-15 0,16 0,-16 0,16 0,-16 0,16 0,0-16,-16 16,16 0,-16 0,16 0,-16 0,16 0,-1 0,-15 0,-15 0,-1 0,-16 0,32 0,-16 0,0 0,0 0,0 0,16 0,-15 0,15 0,-16 0,0 0,16 0,-16 0,0 0,0 0,16 0,-16 0,16 0,-16 0,1 0,-1 0,16 0,-16 0,16 0,-16 0,16 0,-16 0,0 0,16 0,-16 0,0 0,1 0,15 0,-16 0,16 0,-16 0,16 0,-16 0,0 0,16 0,-16 0,16 0,-16 0,16 0,-16 0,1 0,-1 0,0 0,0 0,0 0,16 0,-16-16,16 16,-16 0,0 0,16 0,-15 0,15 0,-32 0,0 0,-16 0,33 0,-33-16,32 16,-16-16,16 16,16 0,-15 0,-1 0,16 0,-16 0,16 0,-16 0,16 0,-16 0,16 0,-16 0,0 0,0 0,16 0,0-16,-15 16,-1 0,16 0,-16 0,0 0,0 0,16 0,-16 0,0-15,0 15,-15 0,15 0,0 0,0 0,16 0,-16 0,16 0,-16 0,0 0,1 0,-1 0,16 0,-32 0,32 0,-16 0,16 0,-16 0,0 0,16 0,-16 0,1 0,15 0,-16 0,0 0,16 0,-16 0,16 0,-16 0,16 0,-16 0,0 0,16 0,-16 0,1 0,15 0,-16 0,0 0,16 0,-16 0,0 0,0 0,0 0,0 0,1 0,15 0,-16 0,16 0,-16 0,16 0,-16 0,0 0,16 0,-16 0,-16 0,32 0,-15 0,15 0,-32 0,32 0,-16 0,16 0,-16 0,16 0,-32 0,16 0,1 0,-17 0,16 0,0 0,0 0,0-16,0 16,16 0,-15 0,15 0,-16 0,16 0,-16 0,0 0,0 0,16 0,-32 0,16 0,16 0,-31 0,15 0,0 0,0 0,0 0,0 0,16 0,-16 0,1 0,15 0,-16 0,0 0,16 0,-16 0,16 0,-16 0,0 0,16 0,-16 0,0 0,1 0,-1 0,0 0,0 0,0 0,16 0,-16 0,16 0,-16 16,0-16,1 0,-1 15,0-15,-16 0,16 0,0 0,16 0,-16 0,16 0,-31 16,31-16,-16 0,16 0,-16 0,0 0,16 0,-16 0,16 0,-16 0,16 0,-16 0,16 0,-15 0,-1 0,0 0,0 0,0 0,16 0,-16 0,16 0,-32 0,17 0,-1 0,16 0,-16 0,16 0,-16 0,16 0,-16 0,0 0,16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4:24.77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10875 13780,'15'0,"17"0,0 15,16-15,-17 0,1 16,0-16,15 0,-15 16,-16-16,16 0,0 0,-1 0,-31 0,16 0,-16 0,16 0,-16-16,16 16,0 0,16 0,-1 0,-15 0,16 0,0 32,15-32,-15 0,0 0,0 0,-1 0,1 0,-16 0,-16 0,16 0,0 0,-16 0,0 0,16 0,-16 0,15 0,17 0,-32 0,16 0,0 0,0 0,16 0,-32 0,15 0,17 0,-16 16,0-16,0 0,0 0,-16 0,0 0,16 0,-16 0,15 0,-15 0,32 0,-32 0,16 0,0 0,0 0,0 0,15 0,-15 0,0 0,16 0,-16 0,0 0,0 0,-1 0,1 0,0 0,-16 0,32 0,-32 0,16 0,-16 0,16 0,-16 0,16 0,-1 0,-15 0,16 0,-16 0,0 0,16 0,16 0,-16 0,0 0,15 0,1 0,0 0,0 0,-1 0,1 0,0 0,0 0,15 0,1 0,-16 0,15 0,-15 0,0 0,0 0,-1 0,1 0,-16 0,0 0,16 0,-17 0,1 0,0 0,16 0,-32 0,16 0,16 0,-32 0,15 0,-15 0,32 0,-32-16,16 16,0 0,0 0,-16 0,16 0,0 0,-16 0,15 0,1 0,0 0,16 0,-16 0,16 0,-1 0,1 0,16 0,-17 16,-15-16,16 0,0 0,0 0,-1 0,1 0,-16 0,16 0,-1 0,1 0,-16 0,0 0,0 0,0 0,0 0,-16 0,15 0,17 0,-16 0,0 0,-16 0,16 0,-16 0,16 0,0 0,-1 0,1 0,16 0,-16 0,0 0,16 0,-17 0,1 0,16 0,-16 0,0 0,16 0,-1 0,-15 0,16 0,0 0,-1 0,1 0,-16 0,0 0,16 0,-32 0,16 0,15 0,-31 0,16 0,-16 0,16 0,-16 0,16 0,0 0,-16 0,16 0,0 0,-1 0,17 0,-16 0,0 0,0 0,16 0,-1 0,-15 0,0 0,16 0,0 0,-17 0,1 0,0 0,0 0,0 0,-16 0,16 0,0 0,0 0,-16 0,15 0,-15 0,16 0,-16 0,16 0,0 0,-16 0,16 0,-16 0,16 0,0 0,0 0,15 0,-31 0,16 0,0 0,0 0,0 0,0 0,0 0,-1 0,-15 0,16 0,-16 0,16 0,0 0,0 0,-16 0,16 0,0 0,-16 0,16 0,-1 0,-15 0,16 0,0 0,-16 0,16 0,-16 0,16 0,-16 0,16-16,0 16,-16 0,0 0,0 16,0-16,0 0,0 0,0 16,0-16,0 16,0-16,-16 16,0-16,16 0,-16 15,0-15,0 0,0 0,1 0,-1 0,0 0,0 0,16 0,-32 0,32 0,-16 0,0 0,16 0,-31 0,15 0,0 0,16 0,-16 0,16 0,-16 0,16 0,-16 0,0 0,16 0,-15 0,15 0,-16 0,16 0,-16 0,16 0,-16 0,0 0,16 0,-16 0,0 0,0 0,16 0,-15 0,-1 0,16 0,-16 0,0 0,0 0,16 0,-16 0,0 0,-15 0,31 0,-16 0,-16 0,16 0,0 0,-16 0,17 0,-1 0,0 0,0 0,0 0,16 0,0 0,-16 0,0 0,16 0,-16 0,1 0,-1 16,16-16,-16 0,0 0,16 0,-16 0,0 0,16 0,-16 0,16 0,-16 0,16 0,-15 0,-1 0,0 0,16 0,-32 0,32 0,-16 0,-16 16,32-16,-31 0,15 0,16 0,-32 0,32 0,-16 0,16 0,-16 0,16 0,-31 0,31 0,-16 0,0 0,0 0,-16 0,0 0,32 0,-31 0,-1 0,16 0,0 0,0 0,16 0,-16 0,1 0,15 0,-16 0,16 0,-16 0,16 0,-32 16,16-16,0 0,-15 0,15 0,0 0,0 0,0 0,-16 0,16 0,1 0,-17 0,16 16,0-16,16 0,-16 0,0 0,16 0,-16 0,1 0,-1 0,0 0,0 0,0 0,-32 0,33 0,-1 0,-16 16,32-16,-16 0,-16 0,32 0,-31 0,31 16,-16-16,0 0,16 0,-16 0,0 0,0 0,16 0,0 0,-16 0,0 0,16 0,-15 16,-1-16,0 0,16 0,-16 0,16 0,-16 0,0 0,0 0,0 0,16 0,-15 0,-1 0,16 0,0 15,-32-15,32 0,-16 0,0 0,16 0,-16 0,16 0,-16 0,1 0,-1 0,16 16,-16-16,0 0,0 0,16 0,-16 0,16 0,-32 0,32 0,0 0,-15 0,-1 0,16 0,0 0,-32 0,32 0,-16 0,16 0,-16 0,0 0,16 0,-16 0,16 0,-15 0,15 0,-16 0,0 0,0 0,16 0,-16 0,0 0,0 0,0 0,1 0,-1 0,16 0,-16 0,16 0,-16 0,0 0,16 0,-16 0,0 0,16 0,-16 0,16 0,-15 0,15 0,-16 0,0 0,0 0,16 0,-16 16,0-16,16 0,-16 0,16 0,-16 0,16 0,-15 0,-1 0,16 0,0 0,-16 0,0 0,16 0,-16 0,0 0,0 0,16 0,-16 0,1 0,-1 0,16 0,-16 0,0 0,0 0,0 0,16 0,-16 0,0 0,16 0,-15 0,15 0,-16 0,16 0,-16 0,16 0,-16 0,0 0,0 0,0 0,0 0,16 0,-15 0,-1 0,0 0,0 0,16 0,-16 0,16 0,-16 0,0 0,16 0,-16 0,1 0,15 0,-16 0,0 0,0 0,16 0,-16 0,0 0,16 0,-16 0,16 0,-16 0,1 0,-1 0,-16 0,32 0,-16 0,0 0,16 0,-16 0,16 0,-16 0,1 0,15 0,-16 0,16 0,-16 0,16 0,-16 0,0 0,0 0,0 0,0 0,1 0,15 0,-32 0,32 0,-16 0,0-16,0 16,16 0,-16 0,-15 0,31 0,-16 0,16 0,-16 0,0 0,16 0,-16 0,0 0,16 0,-16 0,16 0,-16 0,16 0,-15 0,-1 0,16 0,-16 0,16 0,-16 0,16 0,-16 0,0 0,16 0,-16 0,16 0,-16 0,1 0,-1 0,16 0,-16 0,16 0,-32 0,32 0,-16 0,0 0,16 0,-16 0,1 0,15 0,-16 0,0 0,0 0,16 0,-16 0,0 0,16 0,-16 0,0 0,16 0,-15 0,15 0,-16 0,16 0,-16 0,0 0,16 0,-16 0,0 0,16 0,-16 0,0 0,16 0,-15 0,-1 0,0 0,0 0,16 0,-16 0,16 0,-16 0,0 0,16 0,-16 0,16 0,-15 0,15 0,-16 0,0 0,16 0,-16 0,16 0,-16 0,0 0,0 0,0 0,16 0,-15 0,15 0,-16 0,16 0,-16 16,16-16,0 16,0-16,0 16,0-16,0 16,0 0,0-16,0 0,0 16,0-16,0 15,0-15,0 16,0-16,0 0,0 16,0-16,16 16,-16-16,0 16,0-16,0 16,0-16,16 0,-16 0,0 0,15 0,-15 0,0 0,0 0,16 0,-16 0,16 0,-16 0,16 0,-16 0,16 0,-16 16,16-16,0 16,0-16,-1 0,1 0,0 0,-16 0,32 0,-32 15,16-15,16 0,-17 0,1 0,0 0,0 0,0 0,0 0,0 0,0 0,-16 0,15 0,-15 0,16 0,0 0,-16 0,16 0,0 0,0 0,0 0,15 0,-15 0,0 0,16 0,-32 0,16 0,16 0,-17 0,1 0,0 0,-16 0,32 16,-32-16,32 0,-16 0,-16 0,15 0,1 0,-16 0,16 0,-16 0,32 0,-32 0,16 0,-16 0,16 0,-16 0,31 0,-31 0,16 0,32 0,-48 0,16 0,-16 0,16 0,-16 0,16 0,-1 0,-15 0,16-16,-16 16,16 0,-16 0,0 0,16 0,-16 0,16 0,-16 0,0 0,16 0,-16 0,16 0,-16 0,16 0,-16 0,15 0,1 0,-16 0,16 0,-16 0</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4:35.6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12859 14478,'16'0,"0"0,15 0,1 0,0 0,16 0,-17 0,1 0,16 0,-32 0,15 0,1 0,-16 0,-16 0,32 0,-16 0,-1 0,1 0,16 0,-32 0,32 0,0 0,-1 0,1 0,0 0,0 0,-1 0,17 0,-16 0,-1 0,-15 0,0 0,16 0,-32 0,32 0,-32 0,16 0,-16 0,15 0,1 0,0 0,-16 0,16 0,0 0,16 0,-16 0,-1 0,33 0,-32 0,16-16,-16 16,15 0,1 0,-16 0,0 0,0 0,-16 0,16 0,-1 0,-15 0,16 0,-16 0,16 0,0-16,0 16,-16 0,16 0,0 0,0-16,-16 16,15 0,1 0,0 0,16 0,0 0,-16 0,-16 0,31 0,-15 0,0 0,16 0,-16 0,-16 0,31 0,-15 0,0 0,0 0,0 0,0 0,0 0,-16 0,16 0,-16 0,15-15,1 15,-16 0,16 0,0 0,-16 0,32 0,-32 0,16 0,-16 0,31 0,1 0,-16 0,32 0,-1 0,1 0,-16 0,-16 0,15 0,17 0,-16 0,-1 0,-15 0,16 0,-32 0,16 0,16 0,-32 0,16 0,-16 0,15 0,1 0,-16-16,16 16,-16-16,16 16,0 0,0 0,-16 0,16 0,-16 0,16 0,-16 0,15 0,1 0,-16 0,16 0,-16 0,16 0,0 0,0 0,0 0,0 0,-1 0,-15-16,16 16</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4:38.1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10700 14669</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4:47.0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10605 14669,'0'0,"31"0,17 0,0 0,63 0,-32 0,16 0,-15 15,-1 1,1-16,-17 0,1 0,-17 0,-15 0,-16 0,0 0,0 0,-1 0,-15 0,16 0,-16 0,16 0,-16 0,16 0,0 0,16 0,-1 0,-15 0,0 0,0 0,0 0,0 0,0 0,0 0,-1 0,-15 0,32 0,-16 0,0 0,0 0,16 0,-1 0,1 16,0-16,0 0,-1 0,17 0,-16 0,-1 0,-15 0,16 0,-16 0,-16 0,16 0,0 0,-16 0,16 0,15 0,1 0,16 16,-17 0,1-16,16 0,-1 0,17 0,31 0,-47 0,-1 0,1 0,0 0,15 0,-15 0,-1 0,-15 0,0 0,0 0,-16 0,15 0,-31 0,16 0,0 0,0 0,-16 0,16 0,-16 0,32 0,-17 0,1 0,0 0,32 0,-1 0,-31 0,16 0,0 0,0 0,-1 0,17 0,0 0,-17 0,1 0,0 0,0 16,-1-16,1 0,-16 0,0 0,16 0,-17 0,17 16,-16-16,32 0,-17 0,1 0,0 0,0 0,-1 0,17 0,0 0,-1 16,17-16,-32 15,-1-15,17 0,-16 0,-16 0,31 0,-31 0,-16 0,32 0,-32 0,16 0,15 0,-31 0,32 0,-32 16,16-16,32 0,-1 16,-15 0,16-16,15 16,-31-16,16 0,15 0,-15 0,-1 0,1 16,15-16,-15 0,16 0,-33 0,1 0,0 0,0 0,-1 0,-31 0,16 0,-16 0,16 0,0 0,-16-16,0 0,0 16,0-16,0 16,0-16,0 16,0-16,-32 16,0-15,1 15,-1-16,0 16,-15 0,15 0,16 0,0-16,0 16,16 0,-16 0,0 0,1 0,-1 0,0 0,-16 0,32 0,-32 0,32 0,-16 0,16 0,-15 0,15 0,-16 0,0 0,0 0,0 0,0 0,-16 0,17 0,-1 0,-16 0,16 0,16 0,-16 16,16-16,-16 0,0 0,1 16,15-16,-16 0,0 0,0 15,0-15,0 0,16 0,-16 0,32 0,32 16,-16 0,31 0,-47-16,16 0,-1 16,17 0,-16 0,15-16,1 0,-16 0,0 0,-32 0,15 0,-15 0,16 0,0 0,-16 0,16 0,0 0,0 0,0 0,0 0,-1 0,-15 0,16 0,-16 0,16 0,-16 0,-16 0,16 0,-16 0,1 0,15 0,-16 0,0 0,0 0,16 0,-16 0,16 0,-16 0,0 0,0 0,1 0,-1-16,-16 16,0 0,-15 0,15 0,0 0,16 0,-16 0,1 0,-1 0,16 0,0 0,0 0,16 0,-16 0,16 0,-15-16,-1 16,16 0,-16-16,16 16,-16 0,16 0,-32 0,32 0,-16 0,0 0,1 0,-1 0,16 0,-16 0,16 0,-16 0,0 0,16 0,-16 0,0 0,16 0,-16 0,16 0,-31 0,15 0,16 0,-32 0,16 0,0 0,0 16,1-16,-1 0,-16 0,16 0,0 0,0 0,0 0,1 0,15 0,-16 16,0-16,16 0,-16 16,16-16,-16 0,16 0,-16 0,0 0,16 0,-16 0,1 0,-1 0,0 0,-16 0,32 0,-32 0,1 0,15 0,-16 0,16 0,-16 0,16 0,-15 0,15 0,-16 0,0 0,16 0,1 0,-17 0,0 0,16 0,-16-16,1 16,-1 0,0 0,16 0,0 0,-15 0,15 0,0 0,0 0,16 0,-32 0,32 0,-16 0,1 0,15 0,-16 0,0 0,0 0,0 0,0 0,-16 0,1 16,15-16,0 0,0 0,0 0,16 0,-16 0,16 0,-16 0,16 0,-15 0,-1 0,16 0,-16 0,0 0,0 0,16 16,-16-16,-16 0,17 0,-1 0,-16 0,0 0,0 0,32 0,-31 0,-1 0,16 0,0 15,0-15,-15 0,31 0,-32 0,32 0,-16 0,0 0,0 0,16 0,-16 0,16 0,-16 0,16 0,-15 0,-1 0,0 0,16 0,-32 0,32 0,-16 0,0 0,0 0,1 0,-1 0,0 0,0 0,16 0,-32 0,16 0,0 0,1 0,-1 0,0 16,-16-16,16 0,16 0,-32 16,17-16,-1 0,0 0,0 0,0 0,0 0,0 16,0-16,1 0,-1 0,16 0,-16 0,16 0,0 0,-16 0,0 0,16 0,-16 0,16 0,-32 0,17 0,-1 0,0 0,0 0,0 0,16 0,-16 0,0 0,16 0,-16 0,1 0,15 0,-16 0,0 0,0 0,0 0,0 0,0 0,0 0,-15 0,15 0,0 0,16 0,-16 0,16 0,-16 0,16 0,-16 0,0 0,16 0,-15 0,15 0,-16 0,0 0,0 0,0 0,0 0,0 0,-31 0,15-16,16 16,0 0,-31 0,31 0,-16 0,32 0,-16-16,0 16,16 0,-16 0,16 0,-16 0,16 0,-15 0,15 0,-32 0,16 0,0 0,0 0,16 0,-32 0,32 0,-15-16,15 16,-16 0,0 0,0 0,16 0,-16 0,0 0,0-15,16 15,-16 0,16 0,-15-16,15 16,-16 0,0-16,0 16,16 0,-16 0,0-16,16 16,-16 0,0 0,16 0,-15 0,-1 0,16 0,-16 0,0-16,0 16,0 0,0 0,16 0,-31 0,31 0,-16 0,16 0,-16 0,16 0,-16 0,16 0,-16 0,16 16,-16-16,16 0,-16 0,0 0,16 0,0 0,-15 16,-1-16,16 0,-16 0,16 0,-16 0,0 0,16 0,-16 0,0 0,16 0,-16 0,16 0,0 16,0 0,16-16,-16 15,0-15,16 0,-16 0,0 0,16 16,-16-16,16 0,-16 0,32 16,-16-16,-1 0,17 0,-16 0,16 0,0 16,15-16,1 0,31 16,-31 0,-16 0,-1-16,-15 0,-16 0,16 0,0-32,16 32,15-16,-15-16,16 32</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4:56.6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16097 13732,'16'0,"16"0,0 0,15 0,-15 0,32 0,-17 16,1-16,31 16,1 0,-33 15,1-15,0-16,-33 0,17 0,-16 0,-16 0,16 0,0 0,-16 0,16 0,0 0,-1 0,17 0,-16 0,16 0,-16 0,15 0,1 0,0 0,0 0,-1 0,-15 0,16 0,-16 0,0 0,-16 0,16 0,0 0,-1 0,-15 0,16 0,-16-16,0 16,16 0,-16 0,16 0,-16 0,16 0,-16 0,32 0,-16 0,-1 0,1 0,0 0,0 0,0 0,-16 0,32 0,-16 0,-16 0,15 0,1 0,-16 0,16 0,0 0,0 0,0 0,0 0,0 0,-16-16,15 16,1 0,0 0,0 0,0 0,0 0,16 0,-32 0,15 0,17 0,-16 0,-16 0,32 0,-32 0,16 0,0 0,-1 0,-15 0,16 0,-16 0,16 0,0 0,0 0,0 0,0 0,0 0,-1 0,1 0,0 0,32 0,-32 0,0 0,-1 0,17 0,0 0,31 0,-31 0,0 0,-16 0,16 0,-32 0,15 0,1 0,16 0,-16 0,0 0,-16 0,16 0,0 0,-1 0,-15 0,16 0,-16-15,32 15,-32 0,16-16,0 16,0 0,0 0,-16 0,31 0,-15 0,0 0,0 0,16 0,-32 0,16 0,15 0,-15 0,0 0,0 0,-16 0,32 0,-16 0,-1 0,17 0,-16 0,16 0,-16 0,0 0,15 0,-15 0,0 0,16 0,-16 0,15 0,1 0,-16 0,16 0,-32 0,16 0,15 0,-31 0,16 0,-16 0,16 0,0 0,-16 0,16 0,0 0,0 0,0 0,-16 0,15 0,-15 0,32 0,-32 0,16-16,0 16,0 0,-16 0,16 0,0 0,-1 0,1 0,16 0,-16 0,16 0,-1 0,1 0,-32 0,32 0,0 0,-16 0,-16 0,15 0,1 0,0 0,-16 0,16 0,0 0,-16 0,16 0,0 0,-16 0,31 0,-15 0,0 0,0 0,16 0,-16 0,15 0,1 0,16 0,-16 0,-1 0,-15 0,0 0,16 0,-16 0,0 0,-1 0,33 0,-32 0,-16 0,16 0,0 0,0 0,-16 0,15 0,-15 0,16 0,-16 0,16 0,0 0,0 0,-16 0,16 0,-16 0,32 0,-32 0,15 0,17 0,-16 0,0 0,0 0,-16 0,16 0,0 0,-1 0,-15 0,16 0,-16 0,32 0,-32 0,16 0,0 0,0 0,-16 0,16 0,-16 0,31 0,-31 0,16 16,0-16,-16 0,32 0,-32 0,16 0,-16 0,16 0,-1 0,-15 0,16 0,-16 0,16 0,-16 0,16 0,0 0,-16 0,16 0,-16-16,0 16,16 0,-16 0,16 0,-16 0,15 0,-15 0,16 0,0 0,-16 0,16 0,-16 0,16 0,-16 0,16 0,0 0,-16 0,16 0,-16 0,15 0,-15 16,0-16,0 0,0 0,16 0,-16 16,0-16,0 15,0-15,0 16,0-16,0 0,0 16,0-16,0 0,0 16,0-16,-16 16,1-16,15 16,-16-16,16 16,-16 0,0-1,16-15,0 16,-16-16,16 0,-16 16,0-16,16 0,-16 16,16-16,-15 16,-1-16,16 0,-16 0,0 0,16 0,-16 0,0 0,16 0,-16 0,16 0,-16 0,1 16,-1-16,16 0,-32 0,32 0,-32 0,16 0,0 0,16 0,-15 0,-1 0,0 0,16 0,-32 16,32-16,-16 16,0-16,0 0,1 15,-1-15,0 0,0 0,0 0,-16 0,16 0,16 0,-15 0,-1 0,0 0,16 0,-16 0,0 0,0 0,-16 0,17 0,-1 0,-16 16,32-16,-32 0,0 0,32 0,-15 0,-17 0,32 0,-16 0,16 0,-16 0,0 0,16 0,-16 0,16 0,-16 0,16 0,-15 0,-1 0,16 0,-16 0,-16 0,32 0,-16 0,0 0,-15 0,15 0,-16 0,16 0,16 0,-32 0,32 0,-16 0,1 0,-1 0,16 0,-16 0,16 0,-16 0,16 0,-32 0,16 0,0 0,16 0,-31 0,15 0,-16 0,0 0,1 0,-1 0,0 0,-31 0,15 0,0 0,17 0,-1 0,16 0,0 0,0 0,16 0,-16 0,16 0,-16 0,1 0,-1 0,-16 0,32 0,-16 0,-32 0,33 0,-1 0,0 0,-16 0,16 0,0 0,0 0,16 0,-31 0,15 0,-16 0,16 0,-16 0,1 0,-1 0,0 0,-15 0,-1 0,16 0,-15 0,-1 0,16 0,-15 0,15 0,-16 0,32 0,0 0,1 0,-17 0,32 0,-16 0,16 0,-16 0,0 0,16 0,-16 0,16 0,-16 0,16 0,-31 16,31-16,-16 0,16 0,-16 0,0 0,16 0,-16 0,16 0,-16 0,16 0,-16 0,16 0,-15 0,-1 0,-16 16,32-16,-16 0,-16 0,32 0,-16 0,16 0,-15 0,-1 0,0 0,16 0,0 0,-16 0,0 0,16 0,-16 0,16 0,-16 0,16 0,-16 0,1 0,15 0,-16 0,16 0,-16 0,16 0,-16 0,0 0,16 0,-16 0,0 0,0 0,-15 0,15 0,0 0,-16 0,0 0,1 0,-1 0,0 0,16 0,-15 0,-1 0,16 0,0 0,16 0,-16 0,16 0,-16 0,16 0,-16 0,1 0,-17-16,16 16,-16 0,16 0,-15 0,-17-16,0 16,17 0,-1 0,0-16,0 16,16 0,1 0,-1 0,16 0,-16 0,16 0,-16 0,16 0,-16 0,0 0,16 0,-16 0,0 0,16 0,-31 0,31 0,-16 0,0 0,0 0,0 0,16 0,-16 0,0 0,1 0,-1 0,0 0,-16 0,16 0,16 0,-32 0,32 0,-15 0,-1 0,0 0,0 0,-16 0,16 0,0 0,1 0,-1 0,0 0,0 0,0 0,0 0,0 0,0 0,1 0,-1 0,0 0,16 0,-16 0,16 0,0-15,-16 15,0 0,16 0,-16 0,0 0,1 0,15 0,-16 0,16 0,-16 0,0 0,0 0,0 0,16 0,-16 0,16 0,-16 0,1 0,15 0,-16 0,16 0</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5:12.6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18939 17066,'0'0,"32"0,0 0,-1 0,1 0,-16 0,-16 0,32 0,-1 0,-15 0,0 0,-16 0,16-16,0 16,-16 0,16 0,0 0,-16 0,16 0,-1 0,1 0,16 0,0 0,0 0,15 0,-31 0,16 0,15 0,-15 0,16 0,-1 0,-15 0,0 0,0 0,-1 0,-15 0,16 0,-32 0,16 0,-16 0,16 0,-16 0,16 0,0 0,-16 0,15 0,1 0,-16-16,32 16,-32 0,16 0,16 0,-16 0,-1 0,33 0,-16 0,0 0,-17 0,17 0,16 0,-32 0,31 0,-31 0,16 0,-16 0,16 0,-32 0,15 0,-15 0,16 0,-16 0,16 0,0 0,-16 0,16 0,-16 0,16 0,16 0,-17 0,1 0,32 0,0 0,-1 0,1 0,-1 0,1 0,0 0,-1 0,17 0,-1 0,1 0,-17 0,-15 0,-16 0,-16 0,32 0,-32 0,16 0,-16-16</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5:16.3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19320 17288,'-16'0,"16"0,0 0,-16 0,0 0,16 0,-15 0,15 0,-16 0,16 0,-16 0,0 0,16 0,-16 0,16 0,-16 0,0 0,16 0,-16 16,16-16,-31 0,31 0,-16 0,0 0,0 0,0 0,0 0,16 0,-31 0,-1 0,32 0,-16 0,0 0,0 0,16 0,-16 0,16 0,-16 0,16 0,-31 0,15 0,0 0,-16 0,-15 0,15 0,0 0,0 0,1 0,15 0,-32 0,32 0,-16 0,17 0,-17 0,32 0,-16 0,16 0,-16 0,16 0,-16 0,16 0,-32 0,17 0,-1 0,0 0,0 0,0 0,0 0,16 0,-32 0,1 0,-1 0,32 0,-32 0,0 0,17 0,-1 0,0 0,0 0,16 0,-16 0,0 0,0 0,0 0,1 0,15 0,-16 0,0 0,0 0,0 0,0 0,0 0,-15 0,15 0,0 0,-16 0,0 0,1 0,-1 0,16 0,0 0,-16 0,16 0,1 0,-1 0,0 0,0 0,16 0,-16 0,16 0,-16 0,0 0,16 0,-16 0,16 0,-15 0,15 0,-16 0,0 0,0 0,0 0,0 0,0 0,16 0,-16 0,1 0,-1-16,0 16,0 0,-16 0,16 0,0 0,-15 0,-1 0,0 0,-15 0,31 0,-16 0,0 0,0 0,1 0,15 0,0 0,-16 0,32 0,-16 0,0 0,1 0,15 0,-16 0,16 0,-16 0,16 0,-16 0,0 0,16 0,-16 0,16 0,-16 0,-15 0,31 0,-16 0,16 0,0-16,-16 16,0 0,16 0,-16 0,0 0,0 0,16 0,-16 0,-15 0,31 0,-16 0,0 0,0 0,0 0,0 0,0 0,-15 0,15 0,0 0,0 0,0 0,0 0,16 0,-16 0,16 0,-15 0,-1 0,0 0,0 0,0 0,0 0,0 0,0 0,16 0,-15 0,-1 0,16 0,-32 0,32 0,-16 0,0 0,0 0</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5:20.2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14748 18018,'-32'0,"16"0,-15 0,15 0,-16 0,16 0,0 0,0 0,16 0,0 0,-15 0,-1 0,0 0,16 0,-16 0,0 0,16 0,-16 0,16 0,-16 0,16 0,-16 0,1 0,-1 0,-16 0,16 0,0 0,-16-16,32 16,-15 0,-1 0,0 0,16 0,-16 0,16 0,-16 0,16-16,-32 16,1 0,15-15,-16 15,0-16,0 16,17 0,-17 0,0-16,16 16,16-16,-16 16,0 0,1 0,-17 0,32 0,-16 0,0 0,0 0,16 0,-16 0,-15 0,31 0,-16 0,-32 0,32 0,0 0,0 0,16 0,-15 0,-1 0,0 0,16 0,-16 0,16 0,-16 0,16 0,-16 0,0 0,16 0,48 0,0 0,-1 0,17 0,-17 0,33 0,-33 0,1 0,0 0,-1 0,-15 0,16 0,-17 0,-15 0,16 0,-32 0,16 0,-16 0,32 0,-32 0,15 0,17 0,-16 0,16 0,0 0,15 0,-15 0,16 0,-1 0,1 0,-1 0,1 0,-16-16,0 16,-1 0,-15 0,16 0,-32 0,16 0,-16 0,16 0,-16 0,16 0,-1 0,17 0,-32 0,16 0,-16-16,-16 16,-16 0,17 0,-17 0,32 0,-16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4T02:24:28.85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72,'0'0,"24"0,-24 0,24 0,-1 0,1 0,-24 0,24 0,0 0,0 0,-1 0,25 23,0-23,-1 0,-23 0,24 0,23 0,0 0,-47 0,0 0,0 21,47-21,-47 0,-24 0,48 0,-48-21,23 21,1 0,0 0,-24-23,24 23,0 0,-1 0,24 0,1-22,-25 22,25-21,-24 21,0 0,23-22,-23 22,0 0,0 0,-1 0,1 0,0 0,-24 0,48 0,-48 0,23 0,-23 0,24 0,-24 0,24 0,0 0,-24 0,24 0,23 0,1 0,-24 0,-1 0,25 22,-24-22,0 0,-1 0,1 0,0 0,0 0,-24 0,24 0,-1 0</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5:23.9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3001 12129,'-16'0,"0"0,0 0,16 0,-32 0,32 0,-16 0,16 0,-16 0,16 0,-15 0,-1 0,16 0,-16 0,0 0,0 0,16 0,-16 0,16 0,0 0,-16 0,0 0,16 0,-15 0,15 0,-16 0,16 0,-16 0,0 0,0 0,0 0,0 15,16-15,-16 0,16 0,-15 0,-1 0,0 0,16 0,-16 0,0 0,0 0,16 0,-32 0,17 0,15 0,-32 0,32 0,-16 0,16 0,-16 0,16 0,-16 0,0 0,16 0,-16 0,1 0,-1 0,0 0,0 0,16 0,-32 0,32 0,-16 0,16 0,-16 0,1 0,-1 0,16 0,-16 0,0 0,0 0,0 0,16 0,0-15,-16 15</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2-03-20T16:25:27.5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6318 1842,'16'0,"0"-16,0 16,16 0,-16 0,15 0,-15 0,16 0,-16 0,0 0,0 0,-16 0,16 0,-1 0,1 0,16 0,16 0,-32 0,15 0,-15 0,16 0,-16 0,0 0,0 0,15 0,-15 0,0 0,32 0,-32 0,-1 0,1 0,32 0,-16 0,-1 0,1 0,0 16,0-16,-1 0,1 0,-32 0,16 0,-16 0,16 0,0 0,16 0,-17 0,1 0,0 0,-16 0,16 0,-16 0,16 0,0 0,0 0,31 0,1 0,0 0,-17 0,17 0,-32 0,0 0,15 0,-31 0,0 0,0 15,-15-15,15 16,0-16,-16 0,16 0,-16 16</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4T02:24:30.52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74,'0'-25,"24"25,24-24,-24 24,0 0,23 0,1 0,-24-24,24 24,-24 0,0 0,0 0,0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4T02:24:31.11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25,'24'0,"-1"0,25 0,-24 0,0 0,23 0,-23 0,0 0,0 0,0 0,-24 0,23 0,1 0,0 0,-24 0,24 0,0 0,-1 0,-23 0,24 0,-24 0,0 24,48-24,-24 0,23 0,-23 0,0 0,0 0,23 0,-23 0,0 0,24 0,-25 0,25 0,-24 0,0 0,-1 24,-23-24,24 0,0 0,0 0,-24 0,24 0,0 0,-24 24,0-48,0 0,23 24,49-24,-48 0,47 24,-23 0,-1 0,1 0,0 0,-25 0,1 0,0 0,24 0,-48 0,47 0,-47 0,24 0,-24 24,24-24</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4T02:24:32.91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22,'47'0,"0"0,0-22,-24 22,24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4T02:24:34.62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0,'0'0,"24"0,-24 0,24 0,-1 0,1 0,0 0,-24 21,48-21,-25 0,-23 22,24-22,0 0,-24 0,24 21,-24-21,24 0,47 0,-23 0,-24 0,23 0,1 0,-1 0,-23 0,24 22,-24-22,23 0,-23 0,0 22,0 0,-24-22,47 0,-47 21,0-21,0 0,24 22,0-22,0 0,23 0,-23 0,0 0,0 0,-1 0,1 0,24 0,-24 0,0 0,-1 0,25 0,-48 0,24 0,0 0,-1 0,-23 0,24 0,-24 0,24 0,-24 0,48-22,23 1,-23 21,23 0,-23-22,-1 22,1 0,-24 0,47 0,-47 0,0 0,0 0,-24 0,23 0,1-22,24 0,23 22,1-21,-1-1,0 1,1 21,-1 0,-23 0,-24 0,23 0,-23 0,-24 0,24 0,-24 0,48 0,-25 0,1 0,24 21,-24-21,23 0,-23 0,24 0,-25 0,1 0,0 0,-24 0,48 22,-48-22,23 0,1 0,0 21,0-21,0 0,-1 0,25 0,0 0,-1 0,25 0,-1 0,1 0,-25 0,-23 0,24 22,-25 0,1-22,-24 0,24 22,-24-22,24 0,0 0,-1 0,49 0,-48 0,-1 0,1 0,24 0,-48 0,24 0,-24 0,24 0,-24 0,23 0,1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4T02:24:43.65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49,'24'0,"-24"0,24 0,0 0,-24 0,23 0,-23 0,24 0,0 0,0 0,-24 0,24 0,-24 0,23 0,-23 0,24 0,0 0,-24 0,24 0,-24 0,24 0,-24 0,0 23,24-23,-1 0,-23-23,24 23,24 0,-24 0,-1 0,25 0,0 0,-24 0,-1 0,1 0,-24 0,24 0,-24 0,24 0,0 0,-24 0,23 0,-23 0,24-23,-24 23,48 0,-48 0,24 0,-24 0,47-23,-47 23,24 0,-24 0,24 0,-24 0,24 0,0 0,-24 0,0 0,47 0,-23 0,24 0,-1 0,-23 23,0-23,0 23,0 0,0-23,-1 0,-23 0,24 22,0 0,0-22,-24 0,24 0,-1 23,1-23,0 0,0 0,0 0,0 0,23 0,-23 0,0 0,0 0,-24 0,47 0,-47 0,24 0,0 0,0 0,23 0,1 0,0 0,-24 23,-1-23,25 0,-24 0,-24 22,47-22,-23 0,0 0,0 0,0 0,0 0,-1 0,1 0,0 0,-24 0,24 0,-24 0,47 0,-47-22,48-1,-24 23,47 0,-47 0,24 0,-24 0,-1 0,25 0,-24 0,0 0,-24 0,24 0,-24 0,47 0,-23 0,0 0,0 23,0-23,-1 0,1 0,-24 0,24 0,-24 0,24 0,0 0,-1 0,1 0,0 0,48-23,-25 23,-23 0,24 0,-1 0,1 0,-24 0,23 0,-23 0,24 0,-24 0,-1 0,1 0,24 0,-48 0,24 0,-24 0,24 0,-24 0,0-23,0 23,47-22,-23 22,24 0,-1 0,1 0,23 0,-47 0,24 0,-24 0,23 0,1 0,0 0,-1 0,1 22,0-22,-1 0,1 23,-48-23,47 0,-47 0,24 0,-24 0,24 0,24 0,-1 0,1-23,24 1,-1 0,-23-1,23 23,-23 0,-24 0,-1 0,25 0,-24 0,0 0,-1 0,-23 0,24 0,0 0,0 0,-24 0,24 0,23 0,-23 0,24 0,23 0,1 0,-1 0,1 0,-1 0,-47 0,24 0,-1-23,1 23,-24 0,23-23,-23 23,-24 0,48 0,-48 0,24 0,-24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4T02:24:49.05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0-1,'24'0,"0"0,47 0,-23 0,23 0,1 0,-1 22,-23-22,23 0,1 0,-25 22,-23-22,0 0,24 0,-48 0,23 0,1 0</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4T02:24:49.29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23,'24'0,"24"0,-1 0,1 0,23 0,-23 0,23 0,1 0,-1 0,25 0,-49 0,1 0,0 0,-48 0,23 0,-23 0,24 0,24 0,-24 0,47 0,-23 0,0 0,-1 0,25 0,-25 0,25 0,-1 0,-23 22,-24-22,0 0,-24 0,23 0,-23 0,24 0,0 0,0 0,0-22,23 22,1-23,0 23,-24 0,-1 0,-23 0,24 0,-24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9FA523-B570-46B8-8963-B9FF8228CED8}" type="datetimeFigureOut">
              <a:rPr lang="es-MX" smtClean="0"/>
              <a:pPr/>
              <a:t>04/10/2017</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CA0586-9369-45A2-9821-B4359E8493AA}" type="slidenum">
              <a:rPr lang="es-MX" smtClean="0"/>
              <a:pPr/>
              <a:t>‹Nº›</a:t>
            </a:fld>
            <a:endParaRPr lang="es-MX"/>
          </a:p>
        </p:txBody>
      </p:sp>
    </p:spTree>
    <p:extLst>
      <p:ext uri="{BB962C8B-B14F-4D97-AF65-F5344CB8AC3E}">
        <p14:creationId xmlns:p14="http://schemas.microsoft.com/office/powerpoint/2010/main" val="334643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CD7DAAD-AF4F-4255-A8A5-BD0433D1E20B}" type="slidenum">
              <a:rPr lang="es-ES"/>
              <a:pPr/>
              <a:t>1</a:t>
            </a:fld>
            <a:endParaRPr lang="es-ES"/>
          </a:p>
        </p:txBody>
      </p:sp>
      <p:sp>
        <p:nvSpPr>
          <p:cNvPr id="83970" name="Rectangle 1031"/>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59C2AA87-BF2E-48B2-AF33-9BE361BA9F5F}" type="slidenum">
              <a:rPr lang="en-US" sz="1200">
                <a:latin typeface="+mn-lt"/>
              </a:rPr>
              <a:pPr algn="r">
                <a:defRPr/>
              </a:pPr>
              <a:t>1</a:t>
            </a:fld>
            <a:endParaRPr lang="en-US" sz="1200">
              <a:latin typeface="+mn-lt"/>
            </a:endParaRPr>
          </a:p>
        </p:txBody>
      </p:sp>
      <p:sp>
        <p:nvSpPr>
          <p:cNvPr id="5017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spcBef>
                <a:spcPct val="0"/>
              </a:spcBef>
            </a:pPr>
            <a:endParaRPr lang="en-US"/>
          </a:p>
        </p:txBody>
      </p:sp>
    </p:spTree>
    <p:extLst>
      <p:ext uri="{BB962C8B-B14F-4D97-AF65-F5344CB8AC3E}">
        <p14:creationId xmlns:p14="http://schemas.microsoft.com/office/powerpoint/2010/main" val="211184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9BD5902-2C56-42B3-8295-4D99A5A70FC7}" type="slidenum">
              <a:rPr lang="en-US"/>
              <a:pPr/>
              <a:t>59</a:t>
            </a:fld>
            <a:endParaRPr lang="en-US"/>
          </a:p>
        </p:txBody>
      </p:sp>
      <p:sp>
        <p:nvSpPr>
          <p:cNvPr id="4679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3165" tIns="46583" rIns="93165" bIns="46583" anchor="b"/>
          <a:lstStyle/>
          <a:p>
            <a:pPr algn="r" defTabSz="931863"/>
            <a:fld id="{D8602E80-AAE1-43BC-A6C9-1FAD7B20B096}" type="slidenum">
              <a:rPr lang="en-US" sz="1200" b="0"/>
              <a:pPr algn="r" defTabSz="931863"/>
              <a:t>59</a:t>
            </a:fld>
            <a:endParaRPr lang="en-US" sz="1200" b="0"/>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p:txBody>
          <a:bodyPr lIns="93165" tIns="46583" rIns="93165" bIns="46583"/>
          <a:lstStyle/>
          <a:p>
            <a:r>
              <a:rPr lang="en-US"/>
              <a:t>HCV Upregulates Expression of SOCS-3</a:t>
            </a:r>
          </a:p>
        </p:txBody>
      </p:sp>
    </p:spTree>
    <p:extLst>
      <p:ext uri="{BB962C8B-B14F-4D97-AF65-F5344CB8AC3E}">
        <p14:creationId xmlns:p14="http://schemas.microsoft.com/office/powerpoint/2010/main" val="104567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25EC410-65FE-4EDE-9790-8AA78FE38C96}" type="slidenum">
              <a:rPr lang="en-US"/>
              <a:pPr/>
              <a:t>62</a:t>
            </a:fld>
            <a:endParaRPr lang="en-US"/>
          </a:p>
        </p:txBody>
      </p:sp>
      <p:sp>
        <p:nvSpPr>
          <p:cNvPr id="53251" name="Rectangle 2050"/>
          <p:cNvSpPr>
            <a:spLocks noGrp="1" noRot="1" noChangeAspect="1" noChangeArrowheads="1" noTextEdit="1"/>
          </p:cNvSpPr>
          <p:nvPr>
            <p:ph type="sldImg"/>
          </p:nvPr>
        </p:nvSpPr>
        <p:spPr>
          <a:ln/>
        </p:spPr>
      </p:sp>
      <p:sp>
        <p:nvSpPr>
          <p:cNvPr id="53252" name="Rectangle 2051"/>
          <p:cNvSpPr>
            <a:spLocks noGrp="1" noChangeArrowheads="1"/>
          </p:cNvSpPr>
          <p:nvPr>
            <p:ph type="body" idx="1"/>
          </p:nvPr>
        </p:nvSpPr>
        <p:spPr>
          <a:noFill/>
          <a:ln/>
        </p:spPr>
        <p:txBody>
          <a:bodyPr/>
          <a:lstStyle/>
          <a:p>
            <a:pPr eaLnBrk="1" hangingPunct="1"/>
            <a:r>
              <a:rPr lang="en-US" altLang="en-US" smtClean="0">
                <a:latin typeface="Berkeley-Medium" charset="0"/>
                <a:cs typeface="Arial" pitchFamily="34" charset="0"/>
              </a:rPr>
              <a:t>Based on studies conducted in the last decade since the publication by Kiyosawa et al., it has become possible to formulate an algorithm of the natural history of hepatitis C using data from a combination of prospective studies of posttransfusion and long-term follow-up of patients with established HCV infection. </a:t>
            </a:r>
          </a:p>
          <a:p>
            <a:pPr eaLnBrk="1" hangingPunct="1"/>
            <a:endParaRPr lang="en-US" altLang="en-US" smtClean="0">
              <a:latin typeface="Berkeley-Medium" charset="0"/>
              <a:cs typeface="Arial" pitchFamily="34" charset="0"/>
            </a:endParaRPr>
          </a:p>
          <a:p>
            <a:pPr eaLnBrk="1" hangingPunct="1"/>
            <a:r>
              <a:rPr lang="en-US" altLang="en-US" smtClean="0">
                <a:latin typeface="Berkeley-Medium" charset="0"/>
                <a:cs typeface="Arial" pitchFamily="34" charset="0"/>
              </a:rPr>
              <a:t>Of the 20% of cirrhotic patients, approximately 6% of patients can be expected to develop hepatic decompensation per year , 4% will develop HCC per year, and 3% to 4% per year can be expected to die or require liver transplantation.</a:t>
            </a:r>
            <a:endParaRPr lang="en-US" altLang="en-US" b="1" smtClean="0">
              <a:latin typeface="Arial" pitchFamily="34" charset="0"/>
              <a:cs typeface="Arial" pitchFamily="34" charset="0"/>
            </a:endParaRPr>
          </a:p>
          <a:p>
            <a:pPr eaLnBrk="1" hangingPunct="1"/>
            <a:endParaRPr lang="en-US" altLang="en-US" b="1" smtClean="0"/>
          </a:p>
        </p:txBody>
      </p:sp>
    </p:spTree>
    <p:extLst>
      <p:ext uri="{BB962C8B-B14F-4D97-AF65-F5344CB8AC3E}">
        <p14:creationId xmlns:p14="http://schemas.microsoft.com/office/powerpoint/2010/main" val="162174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074EE20-949B-43FB-9B8C-0C00EA53A492}" type="slidenum">
              <a:rPr lang="en-US"/>
              <a:pPr/>
              <a:t>67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altLang="en-US" smtClean="0"/>
              <a:t>Most risk factors associated with transmission of HCV in the United States were identified in case-control studies conducted between 1978 and 1986.  Currently, HCV is rarely transmitted by blood transfusion.  Prior to 1992, blood transfusion and organ transplantation were sources of transmission.  Since 1985, screening policies have been implemented to exclude blood donors with HIV infection or surrogate markers for non-A, non-B hepatitis, and in 1992, multi-antigen testing of donated blood was instituted.  With these measures in place, and with the use of anti-HCV-negative organ and tissue donors, the risk of HCV infection via blood transfusion or organ transplantation has been reduced significantly.</a:t>
            </a:r>
          </a:p>
          <a:p>
            <a:pPr eaLnBrk="1" hangingPunct="1"/>
            <a:endParaRPr lang="en-US" altLang="en-US" smtClean="0"/>
          </a:p>
          <a:p>
            <a:pPr eaLnBrk="1" hangingPunct="1"/>
            <a:r>
              <a:rPr lang="en-US" altLang="en-US" smtClean="0"/>
              <a:t>Health care, emergency medical personnel, and public safety workers, such as firefighters, law enforcement officials, and correctional facility personnel, may be exposed to blood in the workplace and become infected with blood-borne pathogens.  This may occur by through </a:t>
            </a:r>
            <a:r>
              <a:rPr lang="en-US" smtClean="0"/>
              <a:t>Accidental needle sticks, during surgery and during childbirth.</a:t>
            </a:r>
          </a:p>
          <a:p>
            <a:pPr lvl="1" eaLnBrk="1" hangingPunct="1">
              <a:lnSpc>
                <a:spcPct val="40000"/>
              </a:lnSpc>
            </a:pPr>
            <a:endParaRPr lang="en-US" smtClean="0"/>
          </a:p>
          <a:p>
            <a:pPr eaLnBrk="1" hangingPunct="1"/>
            <a:r>
              <a:rPr lang="en-US" smtClean="0">
                <a:solidFill>
                  <a:schemeClr val="tx2"/>
                </a:solidFill>
              </a:rPr>
              <a:t>Lifestyle chooses are associated with HCV.  </a:t>
            </a:r>
            <a:r>
              <a:rPr lang="en-US" smtClean="0"/>
              <a:t>intravenous drug use, intranasal cocaine use, tattooing with contaminated needles/ink, extensive body piercing, high-risk sexual activity, history of sexually transmitted diseases</a:t>
            </a:r>
          </a:p>
          <a:p>
            <a:pPr lvl="2" eaLnBrk="1" hangingPunct="1">
              <a:lnSpc>
                <a:spcPct val="40000"/>
              </a:lnSpc>
            </a:pPr>
            <a:endParaRPr lang="en-US" smtClean="0"/>
          </a:p>
          <a:p>
            <a:pPr eaLnBrk="1" hangingPunct="1"/>
            <a:r>
              <a:rPr lang="en-US" smtClean="0">
                <a:solidFill>
                  <a:schemeClr val="tx2"/>
                </a:solidFill>
              </a:rPr>
              <a:t>A history of military service, especially Vietnam-era veterans has been associated with HCV</a:t>
            </a:r>
          </a:p>
        </p:txBody>
      </p:sp>
    </p:spTree>
    <p:extLst>
      <p:ext uri="{BB962C8B-B14F-4D97-AF65-F5344CB8AC3E}">
        <p14:creationId xmlns:p14="http://schemas.microsoft.com/office/powerpoint/2010/main" val="3766248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3A0F8068-E693-469E-B49E-A5E6E1852A15}" type="slidenum">
              <a:rPr lang="es-MX" smtClean="0"/>
              <a:pPr/>
              <a:t>70</a:t>
            </a:fld>
            <a:endParaRPr lang="es-MX"/>
          </a:p>
        </p:txBody>
      </p:sp>
    </p:spTree>
    <p:extLst>
      <p:ext uri="{BB962C8B-B14F-4D97-AF65-F5344CB8AC3E}">
        <p14:creationId xmlns:p14="http://schemas.microsoft.com/office/powerpoint/2010/main" val="1157964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074EE20-949B-43FB-9B8C-0C00EA53A492}" type="slidenum">
              <a:rPr lang="en-US"/>
              <a:pPr/>
              <a:t>71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altLang="en-US" smtClean="0"/>
              <a:t>Most risk factors associated with transmission of HCV in the United States were identified in case-control studies conducted between 1978 and 1986.  Currently, HCV is rarely transmitted by blood transfusion.  Prior to 1992, blood transfusion and organ transplantation were sources of transmission.  Since 1985, screening policies have been implemented to exclude blood donors with HIV infection or surrogate markers for non-A, non-B hepatitis, and in 1992, multi-antigen testing of donated blood was instituted.  With these measures in place, and with the use of anti-HCV-negative organ and tissue donors, the risk of HCV infection via blood transfusion or organ transplantation has been reduced significantly.</a:t>
            </a:r>
          </a:p>
          <a:p>
            <a:pPr eaLnBrk="1" hangingPunct="1"/>
            <a:endParaRPr lang="en-US" altLang="en-US" smtClean="0"/>
          </a:p>
          <a:p>
            <a:pPr eaLnBrk="1" hangingPunct="1"/>
            <a:r>
              <a:rPr lang="en-US" altLang="en-US" smtClean="0"/>
              <a:t>Health care, emergency medical personnel, and public safety workers, such as firefighters, law enforcement officials, and correctional facility personnel, may be exposed to blood in the workplace and become infected with blood-borne pathogens.  This may occur by through </a:t>
            </a:r>
            <a:r>
              <a:rPr lang="en-US" smtClean="0"/>
              <a:t>Accidental needle sticks, during surgery and during childbirth.</a:t>
            </a:r>
          </a:p>
          <a:p>
            <a:pPr lvl="1" eaLnBrk="1" hangingPunct="1">
              <a:lnSpc>
                <a:spcPct val="40000"/>
              </a:lnSpc>
            </a:pPr>
            <a:endParaRPr lang="en-US" smtClean="0"/>
          </a:p>
          <a:p>
            <a:pPr eaLnBrk="1" hangingPunct="1"/>
            <a:r>
              <a:rPr lang="en-US" smtClean="0">
                <a:solidFill>
                  <a:schemeClr val="tx2"/>
                </a:solidFill>
              </a:rPr>
              <a:t>Lifestyle chooses are associated with HCV.  </a:t>
            </a:r>
            <a:r>
              <a:rPr lang="en-US" smtClean="0"/>
              <a:t>intravenous drug use, intranasal cocaine use, tattooing with contaminated needles/ink, extensive body piercing, high-risk sexual activity, history of sexually transmitted diseases</a:t>
            </a:r>
          </a:p>
          <a:p>
            <a:pPr lvl="2" eaLnBrk="1" hangingPunct="1">
              <a:lnSpc>
                <a:spcPct val="40000"/>
              </a:lnSpc>
            </a:pPr>
            <a:endParaRPr lang="en-US" smtClean="0"/>
          </a:p>
          <a:p>
            <a:pPr eaLnBrk="1" hangingPunct="1"/>
            <a:r>
              <a:rPr lang="en-US" smtClean="0">
                <a:solidFill>
                  <a:schemeClr val="tx2"/>
                </a:solidFill>
              </a:rPr>
              <a:t>A history of military service, especially Vietnam-era veterans has been associated with HCV</a:t>
            </a:r>
          </a:p>
        </p:txBody>
      </p:sp>
    </p:spTree>
    <p:extLst>
      <p:ext uri="{BB962C8B-B14F-4D97-AF65-F5344CB8AC3E}">
        <p14:creationId xmlns:p14="http://schemas.microsoft.com/office/powerpoint/2010/main" val="154479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21A02646-0812-4482-AD9F-DE19DAF3965C}" type="slidenum">
              <a:rPr lang="en-US"/>
              <a:pPr/>
              <a:t>73</a:t>
            </a:fld>
            <a:endParaRPr lang="en-US"/>
          </a:p>
        </p:txBody>
      </p:sp>
      <p:sp>
        <p:nvSpPr>
          <p:cNvPr id="368642"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91428" tIns="45714" rIns="91428" bIns="45714" anchor="b"/>
          <a:lstStyle/>
          <a:p>
            <a:pPr algn="r"/>
            <a:fld id="{3E9D8D87-E08C-4726-B895-E2C30D7F43B6}" type="slidenum">
              <a:rPr lang="en-US" sz="1300" b="0"/>
              <a:pPr algn="r"/>
              <a:t>73</a:t>
            </a:fld>
            <a:endParaRPr lang="en-US" sz="1300" b="0"/>
          </a:p>
        </p:txBody>
      </p:sp>
      <p:sp>
        <p:nvSpPr>
          <p:cNvPr id="368643" name="Rectangle 7"/>
          <p:cNvSpPr txBox="1">
            <a:spLocks noGrp="1" noChangeArrowheads="1"/>
          </p:cNvSpPr>
          <p:nvPr/>
        </p:nvSpPr>
        <p:spPr bwMode="auto">
          <a:xfrm>
            <a:off x="3884613" y="8686800"/>
            <a:ext cx="2973387" cy="458788"/>
          </a:xfrm>
          <a:prstGeom prst="rect">
            <a:avLst/>
          </a:prstGeom>
          <a:noFill/>
          <a:ln w="9525">
            <a:noFill/>
            <a:miter lim="800000"/>
            <a:headEnd/>
            <a:tailEnd/>
          </a:ln>
        </p:spPr>
        <p:txBody>
          <a:bodyPr lIns="19140" tIns="0" rIns="19140" bIns="0" anchor="b"/>
          <a:lstStyle/>
          <a:p>
            <a:pPr algn="r" defTabSz="965200"/>
            <a:fld id="{42B76E19-4832-40B5-9D01-93061900BD33}" type="slidenum">
              <a:rPr lang="en-US" sz="1200" b="0" i="1">
                <a:latin typeface="Times New Roman" pitchFamily="18" charset="0"/>
              </a:rPr>
              <a:pPr algn="r" defTabSz="965200"/>
              <a:t>73</a:t>
            </a:fld>
            <a:endParaRPr lang="en-US" sz="1200" b="0" i="1">
              <a:latin typeface="Times New Roman" pitchFamily="18" charset="0"/>
            </a:endParaRPr>
          </a:p>
        </p:txBody>
      </p:sp>
      <p:sp>
        <p:nvSpPr>
          <p:cNvPr id="368644" name="Rectangle 2"/>
          <p:cNvSpPr>
            <a:spLocks noGrp="1" noRot="1" noChangeAspect="1" noChangeArrowheads="1" noTextEdit="1"/>
          </p:cNvSpPr>
          <p:nvPr>
            <p:ph type="sldImg"/>
          </p:nvPr>
        </p:nvSpPr>
        <p:spPr>
          <a:xfrm>
            <a:off x="1200150" y="731838"/>
            <a:ext cx="4457700" cy="3343275"/>
          </a:xfrm>
          <a:ln/>
        </p:spPr>
      </p:sp>
      <p:sp>
        <p:nvSpPr>
          <p:cNvPr id="368645" name="Rectangle 3"/>
          <p:cNvSpPr>
            <a:spLocks noGrp="1" noChangeArrowheads="1"/>
          </p:cNvSpPr>
          <p:nvPr>
            <p:ph type="body" idx="1"/>
          </p:nvPr>
        </p:nvSpPr>
        <p:spPr>
          <a:xfrm>
            <a:off x="633413" y="4341813"/>
            <a:ext cx="5591175" cy="4117975"/>
          </a:xfrm>
          <a:ln>
            <a:solidFill>
              <a:srgbClr val="000000"/>
            </a:solidFill>
          </a:ln>
        </p:spPr>
        <p:txBody>
          <a:bodyPr lIns="80973" tIns="39750" rIns="80973" bIns="39750"/>
          <a:lstStyle/>
          <a:p>
            <a:pPr defTabSz="933450"/>
            <a:endParaRPr lang="es-MX"/>
          </a:p>
        </p:txBody>
      </p:sp>
    </p:spTree>
    <p:extLst>
      <p:ext uri="{BB962C8B-B14F-4D97-AF65-F5344CB8AC3E}">
        <p14:creationId xmlns:p14="http://schemas.microsoft.com/office/powerpoint/2010/main" val="1422204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656711-1755-41F0-B2A5-43526F790F3E}" type="slidenum">
              <a:rPr lang="en-US"/>
              <a:pPr/>
              <a:t>74</a:t>
            </a:fld>
            <a:endParaRPr lang="en-US"/>
          </a:p>
        </p:txBody>
      </p:sp>
      <p:sp>
        <p:nvSpPr>
          <p:cNvPr id="4587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3165" tIns="46583" rIns="93165" bIns="46583" anchor="b"/>
          <a:lstStyle/>
          <a:p>
            <a:pPr algn="r" defTabSz="931863"/>
            <a:fld id="{EE43CCCE-D329-443A-8067-E6D794C417B4}" type="slidenum">
              <a:rPr lang="en-US" sz="1200" b="0"/>
              <a:pPr algn="r" defTabSz="931863"/>
              <a:t>74</a:t>
            </a:fld>
            <a:endParaRPr lang="en-US" sz="1200" b="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p:spPr>
        <p:txBody>
          <a:bodyPr lIns="91637" tIns="45818" rIns="91637" bIns="45818"/>
          <a:lstStyle/>
          <a:p>
            <a:r>
              <a:rPr lang="en-US"/>
              <a:t>1. Kumar D, et al. </a:t>
            </a:r>
            <a:r>
              <a:rPr lang="en-US" i="1"/>
              <a:t>Hepatology.</a:t>
            </a:r>
            <a:r>
              <a:rPr lang="en-US"/>
              <a:t> 2002;36:1266-1272. 2. Poynard T, et al. </a:t>
            </a:r>
            <a:r>
              <a:rPr lang="en-US" i="1"/>
              <a:t>Hepatology.</a:t>
            </a:r>
            <a:r>
              <a:rPr lang="en-US"/>
              <a:t> 2003;38:75-85. 3. Bressler BL, et al. </a:t>
            </a:r>
            <a:r>
              <a:rPr lang="en-US" i="1"/>
              <a:t>Hepatology. </a:t>
            </a:r>
            <a:r>
              <a:rPr lang="en-US"/>
              <a:t>2003;38:639-644. 4. Sanyal AJ, et al. </a:t>
            </a:r>
            <a:r>
              <a:rPr lang="en-US" i="1"/>
              <a:t>Am J Gastroenterol.</a:t>
            </a:r>
            <a:r>
              <a:rPr lang="en-US"/>
              <a:t> 2003;98:2064-2071. 5. Thomopoulos KC, et al. </a:t>
            </a:r>
            <a:r>
              <a:rPr lang="en-US" i="1"/>
              <a:t>Eur J Gastroenterol Hepatol. </a:t>
            </a:r>
            <a:r>
              <a:rPr lang="en-US"/>
              <a:t>2005;17:149-153. 6. D'Souza R, et al. </a:t>
            </a:r>
            <a:r>
              <a:rPr lang="en-US" i="1"/>
              <a:t>Am J Gastroenterol.</a:t>
            </a:r>
            <a:r>
              <a:rPr lang="en-US"/>
              <a:t> 2005;100:1509-1515. 7. Harrison SA, et al. </a:t>
            </a:r>
            <a:r>
              <a:rPr lang="en-US" i="1"/>
              <a:t>Clin Gastroenterol Hepatol.</a:t>
            </a:r>
            <a:r>
              <a:rPr lang="en-US"/>
              <a:t> 2005;3:604-609. 8. Romero-</a:t>
            </a:r>
            <a:r>
              <a:rPr lang="en-US">
                <a:latin typeface="Helvetica" pitchFamily="1" charset="0"/>
              </a:rPr>
              <a:t>G</a:t>
            </a:r>
            <a:r>
              <a:rPr lang="en-US" altLang="ja-JP">
                <a:latin typeface="Arial"/>
              </a:rPr>
              <a:t>ó</a:t>
            </a:r>
            <a:r>
              <a:rPr lang="en-US" altLang="ja-JP">
                <a:latin typeface="Helvetica" pitchFamily="1" charset="0"/>
              </a:rPr>
              <a:t>mez</a:t>
            </a:r>
            <a:r>
              <a:rPr lang="en-US"/>
              <a:t> M, et al. </a:t>
            </a:r>
            <a:r>
              <a:rPr lang="en-US" i="1"/>
              <a:t>Gastroenterology.</a:t>
            </a:r>
            <a:r>
              <a:rPr lang="en-US"/>
              <a:t> 2005;128:636-641. 9. Camm</a:t>
            </a:r>
            <a:r>
              <a:rPr lang="en-US">
                <a:latin typeface="Lucida Grande" pitchFamily="1" charset="0"/>
              </a:rPr>
              <a:t>�</a:t>
            </a:r>
            <a:r>
              <a:rPr lang="en-US"/>
              <a:t> C, et al. </a:t>
            </a:r>
            <a:r>
              <a:rPr lang="en-US" i="1"/>
              <a:t>Hepatology. </a:t>
            </a:r>
            <a:r>
              <a:rPr lang="en-US"/>
              <a:t>2006;43:64-71. 10. Jian Wu Y, et al. </a:t>
            </a:r>
            <a:r>
              <a:rPr lang="en-US" i="1"/>
              <a:t>Liver Int.</a:t>
            </a:r>
            <a:r>
              <a:rPr lang="en-US"/>
              <a:t> 2006;26:166-172. 11. Tarantino G, et al. </a:t>
            </a:r>
            <a:r>
              <a:rPr lang="en-US" i="1"/>
              <a:t>J Gastroenterol Hepatol. </a:t>
            </a:r>
            <a:r>
              <a:rPr lang="en-US"/>
              <a:t>2006;21:1266-1268. 12. Conjeevaram HS, et al. </a:t>
            </a:r>
            <a:r>
              <a:rPr lang="en-US" i="1"/>
              <a:t>Hepatology.</a:t>
            </a:r>
            <a:r>
              <a:rPr lang="en-US"/>
              <a:t> 2007;45:80-87. 13. Westin J, et al. </a:t>
            </a:r>
            <a:r>
              <a:rPr lang="en-US" i="1"/>
              <a:t>J Viral Hepat.</a:t>
            </a:r>
            <a:r>
              <a:rPr lang="en-US"/>
              <a:t> 2007;14:29-35.</a:t>
            </a:r>
          </a:p>
        </p:txBody>
      </p:sp>
    </p:spTree>
    <p:extLst>
      <p:ext uri="{BB962C8B-B14F-4D97-AF65-F5344CB8AC3E}">
        <p14:creationId xmlns:p14="http://schemas.microsoft.com/office/powerpoint/2010/main" val="226042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ln>
            <a:miter lim="800000"/>
            <a:headEnd/>
            <a:tailEnd/>
          </a:ln>
        </p:spPr>
        <p:txBody>
          <a:bodyPr/>
          <a:lstStyle/>
          <a:p>
            <a:fld id="{E3157966-E890-4738-9659-9FE8CF5A5884}" type="slidenum">
              <a:rPr lang="en-US" smtClean="0">
                <a:solidFill>
                  <a:srgbClr val="000000"/>
                </a:solidFill>
                <a:ea typeface="ＭＳ Ｐゴシック" pitchFamily="34" charset="-128"/>
              </a:rPr>
              <a:pPr/>
              <a:t>85</a:t>
            </a:fld>
            <a:endParaRPr lang="en-US" smtClean="0">
              <a:solidFill>
                <a:srgbClr val="000000"/>
              </a:solidFill>
              <a:ea typeface="ＭＳ Ｐゴシック" pitchFamily="34" charset="-128"/>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3"/>
          <p:cNvSpPr>
            <a:spLocks noGrp="1" noChangeArrowheads="1"/>
          </p:cNvSpPr>
          <p:nvPr>
            <p:ph type="body" idx="1"/>
          </p:nvPr>
        </p:nvSpPr>
        <p:spPr bwMode="auto">
          <a:noFill/>
        </p:spPr>
        <p:txBody>
          <a:bodyPr/>
          <a:lstStyle/>
          <a:p>
            <a:pPr eaLnBrk="1" hangingPunct="1">
              <a:spcBef>
                <a:spcPct val="0"/>
              </a:spcBef>
            </a:pPr>
            <a:endParaRPr lang="es-MX" smtClean="0">
              <a:latin typeface="Arial" pitchFamily="34" charset="0"/>
              <a:ea typeface="ＭＳ Ｐゴシック" pitchFamily="34" charset="-128"/>
            </a:endParaRPr>
          </a:p>
        </p:txBody>
      </p:sp>
    </p:spTree>
    <p:extLst>
      <p:ext uri="{BB962C8B-B14F-4D97-AF65-F5344CB8AC3E}">
        <p14:creationId xmlns:p14="http://schemas.microsoft.com/office/powerpoint/2010/main" val="2063053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28911B1-370F-4C85-A453-E39B9A97BE84}" type="slidenum">
              <a:rPr lang="en-US"/>
              <a:pPr/>
              <a:t>96</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mtClean="0"/>
              <a:t>In 1989, the hepatitis C virus was identified and found to account for the majority of those patients with non-A, non-B hepatitis.</a:t>
            </a:r>
            <a:endParaRPr lang="en-US" b="1" smtClean="0"/>
          </a:p>
          <a:p>
            <a:pPr eaLnBrk="1" hangingPunct="1"/>
            <a:r>
              <a:rPr lang="en-US" smtClean="0"/>
              <a:t>  </a:t>
            </a:r>
          </a:p>
          <a:p>
            <a:pPr eaLnBrk="1" hangingPunct="1"/>
            <a:r>
              <a:rPr lang="en-US" smtClean="0"/>
              <a:t>Transmission from blood products and organ transplants was virtually eliminated by the introduction of a more sensitive test for anti-HCV antibodies in mid-1992.</a:t>
            </a:r>
          </a:p>
          <a:p>
            <a:pPr eaLnBrk="1" hangingPunct="1"/>
            <a:r>
              <a:rPr lang="en-US" smtClean="0"/>
              <a:t> </a:t>
            </a:r>
          </a:p>
          <a:p>
            <a:pPr eaLnBrk="1" hangingPunct="1"/>
            <a:r>
              <a:rPr lang="en-US" smtClean="0"/>
              <a:t>Although difficult to assess, the incidence of HCV infections declined sharply in the late 80s.  Currently, approximately 35,000 new HCV infections conservatively estimated occur each year in the United States.</a:t>
            </a:r>
            <a:endParaRPr lang="en-US" b="1" smtClean="0"/>
          </a:p>
          <a:p>
            <a:pPr eaLnBrk="1" hangingPunct="1"/>
            <a:r>
              <a:rPr lang="en-US" smtClean="0"/>
              <a:t> </a:t>
            </a:r>
          </a:p>
          <a:p>
            <a:pPr eaLnBrk="1" hangingPunct="1"/>
            <a:r>
              <a:rPr lang="en-US" smtClean="0"/>
              <a:t>Because most persons with HCV infection have not yet been diagnosed, but are likely to come to medical attention in the next decade, a four-fold increase in the number of adults diagnosed with HCV infection is projected to increase 4-fold from 1990-2045. </a:t>
            </a:r>
          </a:p>
          <a:p>
            <a:pPr eaLnBrk="1" hangingPunct="1"/>
            <a:endParaRPr lang="en-US" smtClean="0"/>
          </a:p>
        </p:txBody>
      </p:sp>
    </p:spTree>
    <p:extLst>
      <p:ext uri="{BB962C8B-B14F-4D97-AF65-F5344CB8AC3E}">
        <p14:creationId xmlns:p14="http://schemas.microsoft.com/office/powerpoint/2010/main" val="69787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3A0F8068-E693-469E-B49E-A5E6E1852A15}" type="slidenum">
              <a:rPr lang="es-MX" smtClean="0"/>
              <a:pPr/>
              <a:t>97</a:t>
            </a:fld>
            <a:endParaRPr lang="es-MX"/>
          </a:p>
        </p:txBody>
      </p:sp>
    </p:spTree>
    <p:extLst>
      <p:ext uri="{BB962C8B-B14F-4D97-AF65-F5344CB8AC3E}">
        <p14:creationId xmlns:p14="http://schemas.microsoft.com/office/powerpoint/2010/main" val="165114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CD7DAAD-AF4F-4255-A8A5-BD0433D1E20B}" type="slidenum">
              <a:rPr lang="es-ES"/>
              <a:pPr/>
              <a:t>2</a:t>
            </a:fld>
            <a:endParaRPr lang="es-ES"/>
          </a:p>
        </p:txBody>
      </p:sp>
      <p:sp>
        <p:nvSpPr>
          <p:cNvPr id="83970" name="Rectangle 1031"/>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59C2AA87-BF2E-48B2-AF33-9BE361BA9F5F}" type="slidenum">
              <a:rPr lang="en-US" sz="1200">
                <a:latin typeface="+mn-lt"/>
              </a:rPr>
              <a:pPr algn="r">
                <a:defRPr/>
              </a:pPr>
              <a:t>2</a:t>
            </a:fld>
            <a:endParaRPr lang="en-US" sz="1200">
              <a:latin typeface="+mn-lt"/>
            </a:endParaRPr>
          </a:p>
        </p:txBody>
      </p:sp>
      <p:sp>
        <p:nvSpPr>
          <p:cNvPr id="5017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spcBef>
                <a:spcPct val="0"/>
              </a:spcBef>
            </a:pPr>
            <a:endParaRPr lang="en-US"/>
          </a:p>
        </p:txBody>
      </p:sp>
    </p:spTree>
    <p:extLst>
      <p:ext uri="{BB962C8B-B14F-4D97-AF65-F5344CB8AC3E}">
        <p14:creationId xmlns:p14="http://schemas.microsoft.com/office/powerpoint/2010/main" val="335959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253E35-0C56-4D1E-AFA1-E07638EE5529}" type="slidenum">
              <a:rPr lang="es-ES" altLang="es-MX"/>
              <a:pPr/>
              <a:t>6</a:t>
            </a:fld>
            <a:endParaRPr lang="es-ES" altLang="es-MX"/>
          </a:p>
        </p:txBody>
      </p:sp>
      <p:sp>
        <p:nvSpPr>
          <p:cNvPr id="439298" name="Rectangle 2"/>
          <p:cNvSpPr>
            <a:spLocks noGrp="1" noRot="1" noChangeAspect="1" noChangeArrowheads="1" noTextEdit="1"/>
          </p:cNvSpPr>
          <p:nvPr>
            <p:ph type="sldImg"/>
          </p:nvPr>
        </p:nvSpPr>
        <p:spPr>
          <a:xfrm>
            <a:off x="912813" y="744538"/>
            <a:ext cx="4946650" cy="3709987"/>
          </a:xfrm>
          <a:ln cap="flat"/>
        </p:spPr>
      </p:sp>
      <p:sp>
        <p:nvSpPr>
          <p:cNvPr id="439299" name="Rectangle 3"/>
          <p:cNvSpPr>
            <a:spLocks noGrp="1" noChangeArrowheads="1"/>
          </p:cNvSpPr>
          <p:nvPr>
            <p:ph type="body" idx="1"/>
          </p:nvPr>
        </p:nvSpPr>
        <p:spPr>
          <a:ln/>
        </p:spPr>
        <p:txBody>
          <a:bodyPr/>
          <a:lstStyle/>
          <a:p>
            <a:endParaRPr lang="en-US" altLang="es-MX"/>
          </a:p>
        </p:txBody>
      </p:sp>
    </p:spTree>
    <p:extLst>
      <p:ext uri="{BB962C8B-B14F-4D97-AF65-F5344CB8AC3E}">
        <p14:creationId xmlns:p14="http://schemas.microsoft.com/office/powerpoint/2010/main" val="4236759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MX" smtClean="0"/>
              <a:t>How does this new knowledge fit in with the obesity epidemic?</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D59546-5CA4-4138-B04C-84F270E965D5}" type="slidenum">
              <a:rPr lang="en-US" altLang="es-MX" smtClean="0">
                <a:solidFill>
                  <a:srgbClr val="66FF66"/>
                </a:solidFill>
                <a:latin typeface="Times New Roman" panose="02020603050405020304" pitchFamily="18" charset="0"/>
                <a:cs typeface="Arial" panose="020B0604020202020204" pitchFamily="34" charset="0"/>
              </a:rPr>
              <a:pPr/>
              <a:t>12</a:t>
            </a:fld>
            <a:endParaRPr lang="en-US" altLang="es-MX" smtClean="0">
              <a:solidFill>
                <a:srgbClr val="66FF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77302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5CA0586-9369-45A2-9821-B4359E8493AA}" type="slidenum">
              <a:rPr lang="es-MX" smtClean="0"/>
              <a:pPr/>
              <a:t>50</a:t>
            </a:fld>
            <a:endParaRPr lang="es-MX"/>
          </a:p>
        </p:txBody>
      </p:sp>
    </p:spTree>
    <p:extLst>
      <p:ext uri="{BB962C8B-B14F-4D97-AF65-F5344CB8AC3E}">
        <p14:creationId xmlns:p14="http://schemas.microsoft.com/office/powerpoint/2010/main" val="141549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21A02646-0812-4482-AD9F-DE19DAF3965C}" type="slidenum">
              <a:rPr lang="en-US">
                <a:solidFill>
                  <a:prstClr val="black"/>
                </a:solidFill>
              </a:rPr>
              <a:pPr/>
              <a:t>53</a:t>
            </a:fld>
            <a:endParaRPr lang="en-US">
              <a:solidFill>
                <a:prstClr val="black"/>
              </a:solidFill>
            </a:endParaRPr>
          </a:p>
        </p:txBody>
      </p:sp>
      <p:sp>
        <p:nvSpPr>
          <p:cNvPr id="368642"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91428" tIns="45714" rIns="91428" bIns="45714" anchor="b"/>
          <a:lstStyle/>
          <a:p>
            <a:pPr algn="r" eaLnBrk="0" fontAlgn="base" hangingPunct="0">
              <a:spcBef>
                <a:spcPct val="0"/>
              </a:spcBef>
              <a:spcAft>
                <a:spcPct val="0"/>
              </a:spcAft>
            </a:pPr>
            <a:fld id="{3E9D8D87-E08C-4726-B895-E2C30D7F43B6}" type="slidenum">
              <a:rPr lang="en-US" sz="1300" smtClean="0">
                <a:solidFill>
                  <a:prstClr val="black"/>
                </a:solidFill>
                <a:latin typeface="Arial" pitchFamily="34" charset="0"/>
                <a:ea typeface="MS PGothic" pitchFamily="34" charset="-128"/>
              </a:rPr>
              <a:pPr algn="r" eaLnBrk="0" fontAlgn="base" hangingPunct="0">
                <a:spcBef>
                  <a:spcPct val="0"/>
                </a:spcBef>
                <a:spcAft>
                  <a:spcPct val="0"/>
                </a:spcAft>
              </a:pPr>
              <a:t>53</a:t>
            </a:fld>
            <a:endParaRPr lang="en-US" sz="1300" smtClean="0">
              <a:solidFill>
                <a:prstClr val="black"/>
              </a:solidFill>
              <a:latin typeface="Arial" pitchFamily="34" charset="0"/>
              <a:ea typeface="MS PGothic" pitchFamily="34" charset="-128"/>
            </a:endParaRPr>
          </a:p>
        </p:txBody>
      </p:sp>
      <p:sp>
        <p:nvSpPr>
          <p:cNvPr id="368643" name="Rectangle 7"/>
          <p:cNvSpPr txBox="1">
            <a:spLocks noGrp="1" noChangeArrowheads="1"/>
          </p:cNvSpPr>
          <p:nvPr/>
        </p:nvSpPr>
        <p:spPr bwMode="auto">
          <a:xfrm>
            <a:off x="3884613" y="8686800"/>
            <a:ext cx="2973387" cy="458788"/>
          </a:xfrm>
          <a:prstGeom prst="rect">
            <a:avLst/>
          </a:prstGeom>
          <a:noFill/>
          <a:ln w="9525">
            <a:noFill/>
            <a:miter lim="800000"/>
            <a:headEnd/>
            <a:tailEnd/>
          </a:ln>
        </p:spPr>
        <p:txBody>
          <a:bodyPr lIns="19140" tIns="0" rIns="19140" bIns="0" anchor="b"/>
          <a:lstStyle/>
          <a:p>
            <a:pPr algn="r" defTabSz="965200" eaLnBrk="0" fontAlgn="base" hangingPunct="0">
              <a:spcBef>
                <a:spcPct val="0"/>
              </a:spcBef>
              <a:spcAft>
                <a:spcPct val="0"/>
              </a:spcAft>
            </a:pPr>
            <a:fld id="{42B76E19-4832-40B5-9D01-93061900BD33}" type="slidenum">
              <a:rPr lang="en-US" sz="1200" i="1" smtClean="0">
                <a:solidFill>
                  <a:prstClr val="black"/>
                </a:solidFill>
                <a:latin typeface="Times New Roman" pitchFamily="18" charset="0"/>
                <a:ea typeface="MS PGothic" pitchFamily="34" charset="-128"/>
              </a:rPr>
              <a:pPr algn="r" defTabSz="965200" eaLnBrk="0" fontAlgn="base" hangingPunct="0">
                <a:spcBef>
                  <a:spcPct val="0"/>
                </a:spcBef>
                <a:spcAft>
                  <a:spcPct val="0"/>
                </a:spcAft>
              </a:pPr>
              <a:t>53</a:t>
            </a:fld>
            <a:endParaRPr lang="en-US" sz="1200" i="1" smtClean="0">
              <a:solidFill>
                <a:prstClr val="black"/>
              </a:solidFill>
              <a:latin typeface="Times New Roman" pitchFamily="18" charset="0"/>
              <a:ea typeface="MS PGothic" pitchFamily="34" charset="-128"/>
            </a:endParaRPr>
          </a:p>
        </p:txBody>
      </p:sp>
      <p:sp>
        <p:nvSpPr>
          <p:cNvPr id="368644" name="Rectangle 2"/>
          <p:cNvSpPr>
            <a:spLocks noGrp="1" noRot="1" noChangeAspect="1" noChangeArrowheads="1" noTextEdit="1"/>
          </p:cNvSpPr>
          <p:nvPr>
            <p:ph type="sldImg"/>
          </p:nvPr>
        </p:nvSpPr>
        <p:spPr>
          <a:xfrm>
            <a:off x="1200150" y="731838"/>
            <a:ext cx="4457700" cy="3343275"/>
          </a:xfrm>
          <a:ln/>
        </p:spPr>
      </p:sp>
      <p:sp>
        <p:nvSpPr>
          <p:cNvPr id="368645" name="Rectangle 3"/>
          <p:cNvSpPr>
            <a:spLocks noGrp="1" noChangeArrowheads="1"/>
          </p:cNvSpPr>
          <p:nvPr>
            <p:ph type="body" idx="1"/>
          </p:nvPr>
        </p:nvSpPr>
        <p:spPr>
          <a:xfrm>
            <a:off x="633413" y="4341813"/>
            <a:ext cx="5591175" cy="4117975"/>
          </a:xfrm>
          <a:ln>
            <a:solidFill>
              <a:srgbClr val="000000"/>
            </a:solidFill>
          </a:ln>
        </p:spPr>
        <p:txBody>
          <a:bodyPr lIns="80973" tIns="39750" rIns="80973" bIns="39750"/>
          <a:lstStyle/>
          <a:p>
            <a:pPr defTabSz="933450"/>
            <a:endParaRPr lang="es-MX"/>
          </a:p>
        </p:txBody>
      </p:sp>
    </p:spTree>
    <p:extLst>
      <p:ext uri="{BB962C8B-B14F-4D97-AF65-F5344CB8AC3E}">
        <p14:creationId xmlns:p14="http://schemas.microsoft.com/office/powerpoint/2010/main" val="3964696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74A0C15-D424-475B-825F-51D291154541}" type="slidenum">
              <a:rPr lang="en-US"/>
              <a:pPr/>
              <a:t>55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mtClean="0">
                <a:cs typeface="Times New Roman" pitchFamily="18" charset="0"/>
              </a:rPr>
              <a:t>A number of factors have been shown or suggested to affect the course of chronic hepatitis C and its tendency and rapidity to progress to cirrhosis and to end stage liver disease: greater age at infection (and in several studies also at diagnosis) was associated with increasing histological severity and a more rapid clinical course in most studies. On the other hand, the role of gender remains theoretical as several studies have reported more severe and progressive liver disease in males, but this was not always confirmed. More recent data showed an association between MHC class II alleles and the different outcomes of hepatitis C.  Data have not been confirmed in this field and further assessment of the role of genetic factors in determining recovery, chronicity and severity of hepatitis C is needed. The role of the HCV genotype and load is also fairly controversial, with no convincing evidence of more cytopathic strains of HCV. On the other hand, there is more than solid evidence that excessive alcohol intake, as well as coinfection with HBV or HIV, aggravates chronic hepatitis C.  Coinfection with HBV significantly increases the risk of development of hepatocellular carcinoma.</a:t>
            </a:r>
            <a:endParaRPr lang="en-US" b="1" smtClean="0">
              <a:latin typeface="Arial" pitchFamily="34" charset="0"/>
              <a:cs typeface="Arial" pitchFamily="34" charset="0"/>
            </a:endParaRPr>
          </a:p>
          <a:p>
            <a:pPr eaLnBrk="1" hangingPunct="1"/>
            <a:endParaRPr lang="en-US" smtClean="0"/>
          </a:p>
        </p:txBody>
      </p:sp>
    </p:spTree>
    <p:extLst>
      <p:ext uri="{BB962C8B-B14F-4D97-AF65-F5344CB8AC3E}">
        <p14:creationId xmlns:p14="http://schemas.microsoft.com/office/powerpoint/2010/main" val="418047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E1E884-E60C-4AF8-A2E9-DA186161B3A2}" type="slidenum">
              <a:rPr lang="en-US"/>
              <a:pPr/>
              <a:t>57</a:t>
            </a:fld>
            <a:endParaRPr lang="en-US"/>
          </a:p>
        </p:txBody>
      </p:sp>
      <p:sp>
        <p:nvSpPr>
          <p:cNvPr id="456706" name="Rectangle 2"/>
          <p:cNvSpPr>
            <a:spLocks noGrp="1" noRot="1" noChangeAspect="1" noChangeArrowheads="1" noTextEdit="1"/>
          </p:cNvSpPr>
          <p:nvPr>
            <p:ph type="sldImg"/>
          </p:nvPr>
        </p:nvSpPr>
        <p:spPr>
          <a:xfrm>
            <a:off x="1141413" y="685800"/>
            <a:ext cx="4573587" cy="3430588"/>
          </a:xfrm>
          <a:ln/>
        </p:spPr>
      </p:sp>
      <p:sp>
        <p:nvSpPr>
          <p:cNvPr id="456707"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190858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923FA-EDF2-4319-9AE2-19BEE0B0CB60}" type="slidenum">
              <a:rPr lang="en-US"/>
              <a:pPr/>
              <a:t>58</a:t>
            </a:fld>
            <a:endParaRPr lang="en-US"/>
          </a:p>
        </p:txBody>
      </p:sp>
      <p:sp>
        <p:nvSpPr>
          <p:cNvPr id="465922" name="Rectangle 2"/>
          <p:cNvSpPr>
            <a:spLocks noGrp="1" noRot="1" noChangeAspect="1" noChangeArrowheads="1" noTextEdit="1"/>
          </p:cNvSpPr>
          <p:nvPr>
            <p:ph type="sldImg"/>
          </p:nvPr>
        </p:nvSpPr>
        <p:spPr>
          <a:xfrm>
            <a:off x="1141413" y="685800"/>
            <a:ext cx="4573587" cy="3430588"/>
          </a:xfrm>
          <a:ln/>
        </p:spPr>
      </p:sp>
      <p:sp>
        <p:nvSpPr>
          <p:cNvPr id="465923"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950836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777240" y="1219200"/>
            <a:ext cx="7543800" cy="2152650"/>
          </a:xfrm>
          <a:prstGeom prst="rect">
            <a:avLst/>
          </a:prstGeom>
        </p:spPr>
        <p:txBody>
          <a:bodyPr>
            <a:noAutofit/>
          </a:bodyPr>
          <a:lstStyle>
            <a:lvl1pPr>
              <a:defRPr sz="6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133600" y="3375491"/>
            <a:ext cx="6172200" cy="685800"/>
          </a:xfrm>
          <a:prstGeom prst="rect">
            <a:avLst/>
          </a:prstGeo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5" name="Date Placeholder 14"/>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16" name="Slide Number Placeholder 15"/>
          <p:cNvSpPr>
            <a:spLocks noGrp="1"/>
          </p:cNvSpPr>
          <p:nvPr>
            <p:ph type="sldNum" sz="quarter" idx="11"/>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
        <p:nvSpPr>
          <p:cNvPr id="17" name="Footer Placeholder 16"/>
          <p:cNvSpPr>
            <a:spLocks noGrp="1"/>
          </p:cNvSpPr>
          <p:nvPr>
            <p:ph type="ftr" sz="quarter" idx="12"/>
          </p:nvPr>
        </p:nvSpPr>
        <p:spPr>
          <a:xfrm>
            <a:off x="822960" y="6154738"/>
            <a:ext cx="4572000" cy="365125"/>
          </a:xfrm>
          <a:prstGeom prst="rect">
            <a:avLst/>
          </a:prstGeom>
        </p:spPr>
        <p:txBody>
          <a:bodyPr/>
          <a:lstStyle/>
          <a:p>
            <a:endParaRPr lang="es-MX">
              <a:solidFill>
                <a:prstClr val="white"/>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777240" y="4876800"/>
            <a:ext cx="7543800" cy="914400"/>
          </a:xfrm>
          <a:prstGeom prst="rect">
            <a:avLst/>
          </a:prstGeo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133600" y="685801"/>
            <a:ext cx="5791200" cy="3505199"/>
          </a:xfrm>
          <a:prstGeom prst="rect">
            <a:avLst/>
          </a:prstGeo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5" name="Footer Placeholder 4"/>
          <p:cNvSpPr>
            <a:spLocks noGrp="1"/>
          </p:cNvSpPr>
          <p:nvPr>
            <p:ph type="ftr" sz="quarter" idx="11"/>
          </p:nvPr>
        </p:nvSpPr>
        <p:spPr>
          <a:xfrm>
            <a:off x="822960" y="6154738"/>
            <a:ext cx="4572000" cy="365125"/>
          </a:xfrm>
          <a:prstGeom prst="rect">
            <a:avLst/>
          </a:prstGeom>
        </p:spPr>
        <p:txBody>
          <a:bodyPr/>
          <a:lstStyle/>
          <a:p>
            <a:endParaRPr lang="es-MX">
              <a:solidFill>
                <a:prstClr val="white"/>
              </a:solidFill>
            </a:endParaRPr>
          </a:p>
        </p:txBody>
      </p:sp>
      <p:sp>
        <p:nvSpPr>
          <p:cNvPr id="6" name="Slide Number Placeholder 5"/>
          <p:cNvSpPr>
            <a:spLocks noGrp="1"/>
          </p:cNvSpPr>
          <p:nvPr>
            <p:ph type="sldNum" sz="quarter" idx="12"/>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a:prstGeom prst="rect">
            <a:avLst/>
          </a:prstGeo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895600" y="685801"/>
            <a:ext cx="5029200" cy="4572000"/>
          </a:xfrm>
          <a:prstGeom prst="rect">
            <a:avLst/>
          </a:prstGeo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5" name="Footer Placeholder 4"/>
          <p:cNvSpPr>
            <a:spLocks noGrp="1"/>
          </p:cNvSpPr>
          <p:nvPr>
            <p:ph type="ftr" sz="quarter" idx="11"/>
          </p:nvPr>
        </p:nvSpPr>
        <p:spPr>
          <a:xfrm>
            <a:off x="822960" y="6154738"/>
            <a:ext cx="4572000" cy="365125"/>
          </a:xfrm>
          <a:prstGeom prst="rect">
            <a:avLst/>
          </a:prstGeom>
        </p:spPr>
        <p:txBody>
          <a:bodyPr/>
          <a:lstStyle/>
          <a:p>
            <a:endParaRPr lang="es-MX">
              <a:solidFill>
                <a:prstClr val="white"/>
              </a:solidFill>
            </a:endParaRPr>
          </a:p>
        </p:txBody>
      </p:sp>
      <p:sp>
        <p:nvSpPr>
          <p:cNvPr id="6" name="Slide Number Placeholder 5"/>
          <p:cNvSpPr>
            <a:spLocks noGrp="1"/>
          </p:cNvSpPr>
          <p:nvPr>
            <p:ph type="sldNum" sz="quarter" idx="12"/>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7813"/>
            <a:ext cx="8229600" cy="5853112"/>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2 Marcador de fecha"/>
          <p:cNvSpPr>
            <a:spLocks noGrp="1"/>
          </p:cNvSpPr>
          <p:nvPr>
            <p:ph type="dt" sz="half" idx="10"/>
          </p:nvPr>
        </p:nvSpPr>
        <p:spPr>
          <a:xfrm>
            <a:off x="457200" y="6243638"/>
            <a:ext cx="2133600" cy="457200"/>
          </a:xfrm>
          <a:prstGeom prst="rect">
            <a:avLst/>
          </a:prstGeom>
        </p:spPr>
        <p:txBody>
          <a:bodyPr/>
          <a:lstStyle>
            <a:lvl1pPr>
              <a:defRPr/>
            </a:lvl1pPr>
          </a:lstStyle>
          <a:p>
            <a:endParaRPr lang="en-US" altLang="zh-TW"/>
          </a:p>
        </p:txBody>
      </p:sp>
      <p:sp>
        <p:nvSpPr>
          <p:cNvPr id="4" name="3 Marcador de pie de página"/>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zh-TW"/>
          </a:p>
        </p:txBody>
      </p:sp>
      <p:sp>
        <p:nvSpPr>
          <p:cNvPr id="5" name="4 Marcador de número de diapositiva"/>
          <p:cNvSpPr>
            <a:spLocks noGrp="1"/>
          </p:cNvSpPr>
          <p:nvPr>
            <p:ph type="sldNum" sz="quarter" idx="12"/>
          </p:nvPr>
        </p:nvSpPr>
        <p:spPr>
          <a:xfrm>
            <a:off x="6553200" y="6243638"/>
            <a:ext cx="2133600" cy="457200"/>
          </a:xfrm>
          <a:prstGeom prst="rect">
            <a:avLst/>
          </a:prstGeom>
        </p:spPr>
        <p:txBody>
          <a:bodyPr/>
          <a:lstStyle>
            <a:lvl1pPr>
              <a:defRPr/>
            </a:lvl1pPr>
          </a:lstStyle>
          <a:p>
            <a:fld id="{31149BF7-942F-4728-AD6F-D9BFECB299D0}" type="slidenum">
              <a:rPr lang="zh-TW" altLang="en-US"/>
              <a:pPr/>
              <a:t>‹Nº›</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a:prstGeom prst="rect">
            <a:avLst/>
          </a:prstGeom>
        </p:spPr>
        <p:txBody>
          <a:bodyPr/>
          <a:lstStyle/>
          <a:p>
            <a:r>
              <a:rPr lang="es-ES" smtClean="0"/>
              <a:t>Haga clic para modificar el estilo de título del patrón</a:t>
            </a:r>
            <a:endParaRPr lang="en-US"/>
          </a:p>
        </p:txBody>
      </p:sp>
      <p:sp>
        <p:nvSpPr>
          <p:cNvPr id="3" name="2 Marcador de gráfico"/>
          <p:cNvSpPr>
            <a:spLocks noGrp="1"/>
          </p:cNvSpPr>
          <p:nvPr>
            <p:ph type="chart" idx="1"/>
          </p:nvPr>
        </p:nvSpPr>
        <p:spPr>
          <a:xfrm>
            <a:off x="685800" y="1981200"/>
            <a:ext cx="7772400" cy="4114800"/>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Times"/>
                <a:ea typeface="Arial Unicode MS" pitchFamily="34" charset="-128"/>
                <a:cs typeface="Arial Unicode MS" pitchFamily="34" charset="-128"/>
              </a:defRPr>
            </a:lvl1pPr>
          </a:lstStyle>
          <a:p>
            <a:pPr>
              <a:defRPr/>
            </a:pPr>
            <a:endParaRPr lang="es-E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a:latin typeface="Times"/>
                <a:ea typeface="Arial Unicode MS" pitchFamily="34" charset="-128"/>
                <a:cs typeface="Arial Unicode MS" pitchFamily="34" charset="-128"/>
              </a:defRPr>
            </a:lvl1pPr>
          </a:lstStyle>
          <a:p>
            <a:pPr>
              <a:defRPr/>
            </a:pPr>
            <a:endParaRPr lang="es-E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latin typeface="Times"/>
                <a:ea typeface="Arial Unicode MS" pitchFamily="34" charset="-128"/>
                <a:cs typeface="Arial Unicode MS" pitchFamily="34" charset="-128"/>
              </a:defRPr>
            </a:lvl1pPr>
          </a:lstStyle>
          <a:p>
            <a:pPr>
              <a:defRPr/>
            </a:pPr>
            <a:fld id="{1A013FA3-CC8B-480D-969D-2CE7B4BEBC9E}" type="slidenum">
              <a:rPr lang="es-ES"/>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MX"/>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284163" y="1981200"/>
            <a:ext cx="41370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573588" y="1981200"/>
            <a:ext cx="41386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685801"/>
            <a:ext cx="6096000" cy="365759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Title 12"/>
          <p:cNvSpPr>
            <a:spLocks noGrp="1"/>
          </p:cNvSpPr>
          <p:nvPr>
            <p:ph type="title"/>
          </p:nvPr>
        </p:nvSpPr>
        <p:spPr>
          <a:xfrm>
            <a:off x="777240" y="4876800"/>
            <a:ext cx="7543800" cy="914400"/>
          </a:xfrm>
          <a:prstGeom prst="rect">
            <a:avLst/>
          </a:prstGeom>
        </p:spPr>
        <p:txBody>
          <a:bodyPr/>
          <a:lstStyle/>
          <a:p>
            <a:r>
              <a:rPr lang="es-ES" smtClean="0"/>
              <a:t>Haga clic para modificar el estilo de título del patrón</a:t>
            </a:r>
            <a:endParaRPr lang="en-US"/>
          </a:p>
        </p:txBody>
      </p:sp>
      <p:sp>
        <p:nvSpPr>
          <p:cNvPr id="14" name="Date Placeholder 13"/>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15" name="Slide Number Placeholder 14"/>
          <p:cNvSpPr>
            <a:spLocks noGrp="1"/>
          </p:cNvSpPr>
          <p:nvPr>
            <p:ph type="sldNum" sz="quarter" idx="11"/>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
        <p:nvSpPr>
          <p:cNvPr id="16" name="Footer Placeholder 15"/>
          <p:cNvSpPr>
            <a:spLocks noGrp="1"/>
          </p:cNvSpPr>
          <p:nvPr>
            <p:ph type="ftr" sz="quarter" idx="12"/>
          </p:nvPr>
        </p:nvSpPr>
        <p:spPr>
          <a:xfrm>
            <a:off x="822960" y="6154738"/>
            <a:ext cx="4572000" cy="365125"/>
          </a:xfrm>
          <a:prstGeom prst="rect">
            <a:avLst/>
          </a:prstGeom>
        </p:spPr>
        <p:txBody>
          <a:bodyPr/>
          <a:lstStyle/>
          <a:p>
            <a:endParaRPr lang="es-MX">
              <a:solidFill>
                <a:prstClr val="white"/>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43688" y="387350"/>
            <a:ext cx="2119312" cy="5708650"/>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284163" y="387350"/>
            <a:ext cx="6207125" cy="57086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81000" y="387350"/>
            <a:ext cx="8382000" cy="1143000"/>
          </a:xfrm>
        </p:spPr>
        <p:txBody>
          <a:bodyPr/>
          <a:lstStyle/>
          <a:p>
            <a:r>
              <a:rPr lang="es-ES" smtClean="0"/>
              <a:t>Haga clic para modificar el estilo de título del patrón</a:t>
            </a:r>
            <a:endParaRPr lang="es-MX"/>
          </a:p>
        </p:txBody>
      </p:sp>
      <p:sp>
        <p:nvSpPr>
          <p:cNvPr id="3" name="2 Marcador de gráfico"/>
          <p:cNvSpPr>
            <a:spLocks noGrp="1"/>
          </p:cNvSpPr>
          <p:nvPr>
            <p:ph type="chart" idx="1"/>
          </p:nvPr>
        </p:nvSpPr>
        <p:spPr>
          <a:xfrm>
            <a:off x="284163" y="1981200"/>
            <a:ext cx="8428037" cy="4114800"/>
          </a:xfrm>
        </p:spPr>
        <p:txBody>
          <a:bodyPr/>
          <a:lstStyle/>
          <a:p>
            <a:endParaRPr lang="es-MX"/>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381000" y="387350"/>
            <a:ext cx="83820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284163" y="1981200"/>
            <a:ext cx="4137025"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573588" y="1981200"/>
            <a:ext cx="4138612"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381000" y="387350"/>
            <a:ext cx="8382000" cy="1143000"/>
          </a:xfr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284163" y="1981200"/>
            <a:ext cx="8428037" cy="4114800"/>
          </a:xfrm>
        </p:spPr>
        <p:txBody>
          <a:bodyPr/>
          <a:lstStyle/>
          <a:p>
            <a:endParaRPr lang="es-MX"/>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69ADBB3-4C2E-DA44-B0A9-D79E0FFEFDDD}" type="datetimeFigureOut">
              <a:rPr lang="en-US">
                <a:solidFill>
                  <a:prstClr val="black">
                    <a:tint val="75000"/>
                  </a:prstClr>
                </a:solidFill>
              </a:rPr>
              <a:pPr>
                <a:def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16AD7C-1B66-9746-BAD1-4447DC43F8B0}"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56702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D19B00-A5A5-464D-8F5D-CCA39B398BCE}" type="datetimeFigureOut">
              <a:rPr lang="en-US">
                <a:solidFill>
                  <a:prstClr val="black">
                    <a:tint val="75000"/>
                  </a:prstClr>
                </a:solidFill>
              </a:rPr>
              <a:pPr>
                <a:def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35504C-086A-A54D-A2AC-F7B0219E7B08}"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67991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572000" y="4267368"/>
            <a:ext cx="3733800" cy="731520"/>
          </a:xfrm>
          <a:prstGeom prst="rect">
            <a:avLst/>
          </a:prstGeo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2" name="Date Placeholder 11"/>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13" name="Slide Number Placeholder 12"/>
          <p:cNvSpPr>
            <a:spLocks noGrp="1"/>
          </p:cNvSpPr>
          <p:nvPr>
            <p:ph type="sldNum" sz="quarter" idx="11"/>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
        <p:nvSpPr>
          <p:cNvPr id="14" name="Footer Placeholder 13"/>
          <p:cNvSpPr>
            <a:spLocks noGrp="1"/>
          </p:cNvSpPr>
          <p:nvPr>
            <p:ph type="ftr" sz="quarter" idx="12"/>
          </p:nvPr>
        </p:nvSpPr>
        <p:spPr>
          <a:xfrm>
            <a:off x="822960" y="6154738"/>
            <a:ext cx="4572000" cy="365125"/>
          </a:xfrm>
          <a:prstGeom prst="rect">
            <a:avLst/>
          </a:prstGeom>
        </p:spPr>
        <p:txBody>
          <a:bodyPr/>
          <a:lstStyle/>
          <a:p>
            <a:endParaRPr lang="es-MX">
              <a:solidFill>
                <a:prstClr val="white"/>
              </a:solidFill>
            </a:endParaRPr>
          </a:p>
        </p:txBody>
      </p:sp>
      <p:sp>
        <p:nvSpPr>
          <p:cNvPr id="4" name="Title 3"/>
          <p:cNvSpPr>
            <a:spLocks noGrp="1"/>
          </p:cNvSpPr>
          <p:nvPr>
            <p:ph type="title"/>
          </p:nvPr>
        </p:nvSpPr>
        <p:spPr>
          <a:xfrm>
            <a:off x="2286000" y="1905000"/>
            <a:ext cx="6035040" cy="2350008"/>
          </a:xfrm>
          <a:prstGeom prst="rect">
            <a:avLst/>
          </a:prstGeo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s-ES" smtClean="0"/>
              <a:t>Haga clic para modificar el estilo de título del patrón</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71223AB-CC3A-FF42-A126-062BBB62DA85}" type="datetimeFigureOut">
              <a:rPr lang="en-US">
                <a:solidFill>
                  <a:prstClr val="black">
                    <a:tint val="75000"/>
                  </a:prstClr>
                </a:solidFill>
              </a:rPr>
              <a:pPr>
                <a:def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6B0852-F731-D94D-8C5B-FC458129FC27}"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60803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05E12B-4979-A04D-9448-9CB610B23F8E}" type="datetimeFigureOut">
              <a:rPr lang="en-US">
                <a:solidFill>
                  <a:prstClr val="black">
                    <a:tint val="75000"/>
                  </a:prstClr>
                </a:solidFill>
              </a:rPr>
              <a:pPr>
                <a:defRPr/>
              </a:pPr>
              <a:t>10/4/2017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7738409-1B8A-8D43-932A-8EF033D0B1B0}"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998170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124E7E-A1C6-4F45-B551-8C331AAC7FB6}" type="datetimeFigureOut">
              <a:rPr lang="en-US">
                <a:solidFill>
                  <a:prstClr val="black">
                    <a:tint val="75000"/>
                  </a:prstClr>
                </a:solidFill>
              </a:rPr>
              <a:pPr>
                <a:defRPr/>
              </a:pPr>
              <a:t>10/4/2017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4E9DA0-46F9-7E4A-AB27-20A5FC3E420C}"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44681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A8FEEDA-BC1A-0E4C-984D-083B55FD598B}" type="datetimeFigureOut">
              <a:rPr lang="en-US">
                <a:solidFill>
                  <a:prstClr val="black">
                    <a:tint val="75000"/>
                  </a:prstClr>
                </a:solidFill>
              </a:rPr>
              <a:pPr>
                <a:defRPr/>
              </a:pPr>
              <a:t>10/4/2017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63C0ABB-0C6C-4C4A-97C0-9E6915C04C2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535491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5139F7-7A3C-EF41-B0D1-033CB0F9A301}" type="datetimeFigureOut">
              <a:rPr lang="en-US">
                <a:solidFill>
                  <a:prstClr val="black">
                    <a:tint val="75000"/>
                  </a:prstClr>
                </a:solidFill>
              </a:rPr>
              <a:pPr>
                <a:defRPr/>
              </a:pPr>
              <a:t>10/4/2017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F3576EC-A772-8E4D-947F-F8283E51E54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265620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3BA953-C886-7B4B-802F-AF5D622D5382}" type="datetimeFigureOut">
              <a:rPr lang="en-US">
                <a:solidFill>
                  <a:prstClr val="black">
                    <a:tint val="75000"/>
                  </a:prstClr>
                </a:solidFill>
              </a:rPr>
              <a:pPr>
                <a:defRPr/>
              </a:pPr>
              <a:t>10/4/2017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BCD56AB-BD7B-3A49-8489-8DF5CC43C139}"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404677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8FB3F5-4945-4F43-88C5-B12B385C526B}" type="datetimeFigureOut">
              <a:rPr lang="en-US">
                <a:solidFill>
                  <a:prstClr val="black">
                    <a:tint val="75000"/>
                  </a:prstClr>
                </a:solidFill>
              </a:rPr>
              <a:pPr>
                <a:defRPr/>
              </a:pPr>
              <a:t>10/4/2017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217B27-0AD3-E345-9DD7-14D4DF1006EC}"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159354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B88C27-5449-3943-9F65-6160EAACF038}" type="datetimeFigureOut">
              <a:rPr lang="en-US">
                <a:solidFill>
                  <a:prstClr val="black">
                    <a:tint val="75000"/>
                  </a:prstClr>
                </a:solidFill>
              </a:rPr>
              <a:pPr>
                <a:def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66FE2D-16DE-C64F-93ED-29B3C3D6F5DD}"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47361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1CDE66-B437-DA49-BA81-6FC269F2B7A0}" type="datetimeFigureOut">
              <a:rPr lang="en-US">
                <a:solidFill>
                  <a:prstClr val="black">
                    <a:tint val="75000"/>
                  </a:prstClr>
                </a:solidFill>
              </a:rPr>
              <a:pPr>
                <a:def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72FCE3-4BB3-B74D-935D-F7CDCFA5195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915507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s-E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s-E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s-E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s-MX" smtClean="0">
                  <a:solidFill>
                    <a:srgbClr val="FFFFFF"/>
                  </a:solidFill>
                  <a:latin typeface="Arial" panose="020B0604020202020204"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s-E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s-E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s-MX" smtClean="0">
                <a:solidFill>
                  <a:srgbClr val="FFFFFF"/>
                </a:solidFill>
                <a:latin typeface="Arial" panose="020B0604020202020204" pitchFamily="34" charset="0"/>
              </a:endParaRPr>
            </a:p>
          </p:txBody>
        </p:sp>
      </p:grpSp>
      <p:sp>
        <p:nvSpPr>
          <p:cNvPr id="23563" name="Rectangle 11"/>
          <p:cNvSpPr>
            <a:spLocks noGrp="1" noChangeArrowheads="1"/>
          </p:cNvSpPr>
          <p:nvPr>
            <p:ph type="ctrTitle" sz="quarter"/>
          </p:nvPr>
        </p:nvSpPr>
        <p:spPr>
          <a:xfrm>
            <a:off x="685800" y="1736758"/>
            <a:ext cx="7772400" cy="1920875"/>
          </a:xfrm>
        </p:spPr>
        <p:txBody>
          <a:bodyPr/>
          <a:lstStyle>
            <a:lvl1pPr>
              <a:defRPr sz="6000"/>
            </a:lvl1pPr>
          </a:lstStyle>
          <a:p>
            <a:r>
              <a:rPr lang="es-ES"/>
              <a:t>Haga clic para cambiar el estilo de título	</a:t>
            </a:r>
          </a:p>
        </p:txBody>
      </p:sp>
      <p:sp>
        <p:nvSpPr>
          <p:cNvPr id="235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s-E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s-E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C45D34F8-E06D-41C7-B065-D81B4886244E}" type="slidenum">
              <a:rPr lang="es-ES" altLang="es-MX">
                <a:solidFill>
                  <a:srgbClr val="FFFFFF"/>
                </a:solidFill>
              </a:rPr>
              <a:pPr>
                <a:defRPr/>
              </a:pPr>
              <a:t>‹Nº›</a:t>
            </a:fld>
            <a:endParaRPr lang="es-ES" altLang="es-MX">
              <a:solidFill>
                <a:srgbClr val="FFFFFF"/>
              </a:solidFill>
            </a:endParaRPr>
          </a:p>
        </p:txBody>
      </p:sp>
    </p:spTree>
    <p:extLst>
      <p:ext uri="{BB962C8B-B14F-4D97-AF65-F5344CB8AC3E}">
        <p14:creationId xmlns:p14="http://schemas.microsoft.com/office/powerpoint/2010/main" val="365878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Date Placeholder 7"/>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9" name="Slide Number Placeholder 8"/>
          <p:cNvSpPr>
            <a:spLocks noGrp="1"/>
          </p:cNvSpPr>
          <p:nvPr>
            <p:ph type="sldNum" sz="quarter" idx="11"/>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
        <p:nvSpPr>
          <p:cNvPr id="10" name="Footer Placeholder 9"/>
          <p:cNvSpPr>
            <a:spLocks noGrp="1"/>
          </p:cNvSpPr>
          <p:nvPr>
            <p:ph type="ftr" sz="quarter" idx="12"/>
          </p:nvPr>
        </p:nvSpPr>
        <p:spPr>
          <a:xfrm>
            <a:off x="822960" y="6154738"/>
            <a:ext cx="4572000" cy="365125"/>
          </a:xfrm>
          <a:prstGeom prst="rect">
            <a:avLst/>
          </a:prstGeom>
        </p:spPr>
        <p:txBody>
          <a:bodyPr/>
          <a:lstStyle/>
          <a:p>
            <a:endParaRPr lang="es-MX">
              <a:solidFill>
                <a:prstClr val="white"/>
              </a:solidFill>
            </a:endParaRPr>
          </a:p>
        </p:txBody>
      </p:sp>
      <p:sp>
        <p:nvSpPr>
          <p:cNvPr id="11" name="Title 10"/>
          <p:cNvSpPr>
            <a:spLocks noGrp="1"/>
          </p:cNvSpPr>
          <p:nvPr>
            <p:ph type="title"/>
          </p:nvPr>
        </p:nvSpPr>
        <p:spPr>
          <a:xfrm>
            <a:off x="777240" y="4876800"/>
            <a:ext cx="7543800" cy="914400"/>
          </a:xfrm>
          <a:prstGeom prst="rect">
            <a:avLst/>
          </a:prstGeom>
        </p:spPr>
        <p:txBody>
          <a:bodyPr/>
          <a:lstStyle/>
          <a:p>
            <a:r>
              <a:rPr lang="es-ES" smtClean="0"/>
              <a:t>Haga clic para modificar el estilo de título del patrón</a:t>
            </a:r>
            <a:endParaRPr lang="en-US" dirty="0"/>
          </a:p>
        </p:txBody>
      </p:sp>
      <p:sp>
        <p:nvSpPr>
          <p:cNvPr id="5" name="Content Placeholder 4"/>
          <p:cNvSpPr>
            <a:spLocks noGrp="1"/>
          </p:cNvSpPr>
          <p:nvPr>
            <p:ph sz="quarter" idx="13"/>
          </p:nvPr>
        </p:nvSpPr>
        <p:spPr>
          <a:xfrm>
            <a:off x="1344168" y="658368"/>
            <a:ext cx="3273552" cy="34290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Content Placeholder 6"/>
          <p:cNvSpPr>
            <a:spLocks noGrp="1"/>
          </p:cNvSpPr>
          <p:nvPr>
            <p:ph sz="quarter" idx="14"/>
          </p:nvPr>
        </p:nvSpPr>
        <p:spPr>
          <a:xfrm>
            <a:off x="5029200" y="658368"/>
            <a:ext cx="3273552" cy="34321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4D58961-0FBD-4CE6-B793-4C04C7DE302A}" type="slidenum">
              <a:rPr lang="es-ES" altLang="es-MX">
                <a:solidFill>
                  <a:srgbClr val="FFFFFF"/>
                </a:solidFill>
              </a:rPr>
              <a:pPr>
                <a:defRPr/>
              </a:pPr>
              <a:t>‹Nº›</a:t>
            </a:fld>
            <a:endParaRPr lang="es-ES" altLang="es-MX">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1669992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89" y="4406933"/>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71836BF-2F47-4541-8D66-31E53D9C8F11}" type="slidenum">
              <a:rPr lang="es-ES" altLang="es-MX">
                <a:solidFill>
                  <a:srgbClr val="FFFFFF"/>
                </a:solidFill>
              </a:rPr>
              <a:pPr>
                <a:defRPr/>
              </a:pPr>
              <a:t>‹Nº›</a:t>
            </a:fld>
            <a:endParaRPr lang="es-ES" altLang="es-MX">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3939653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5D8FFE5-04C2-4D21-83CA-ECAA75C8F100}" type="slidenum">
              <a:rPr lang="es-ES" altLang="es-MX">
                <a:solidFill>
                  <a:srgbClr val="FFFFFF"/>
                </a:solidFill>
              </a:rPr>
              <a:pPr>
                <a:defRPr/>
              </a:pPr>
              <a:t>‹Nº›</a:t>
            </a:fld>
            <a:endParaRPr lang="es-ES" altLang="es-MX">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4150563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3DB7BE72-94E5-40FB-A0C8-B246DCAB3196}" type="slidenum">
              <a:rPr lang="es-ES" altLang="es-MX">
                <a:solidFill>
                  <a:srgbClr val="FFFFFF"/>
                </a:solidFill>
              </a:rPr>
              <a:pPr>
                <a:defRPr/>
              </a:pPr>
              <a:t>‹Nº›</a:t>
            </a:fld>
            <a:endParaRPr lang="es-ES" altLang="es-MX">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2985336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F5ADD260-D4BE-420F-9955-296846AB9430}" type="slidenum">
              <a:rPr lang="es-ES" altLang="es-MX">
                <a:solidFill>
                  <a:srgbClr val="FFFFFF"/>
                </a:solidFill>
              </a:rPr>
              <a:pPr>
                <a:defRPr/>
              </a:pPr>
              <a:t>‹Nº›</a:t>
            </a:fld>
            <a:endParaRPr lang="es-ES" altLang="es-MX">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1526727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2AA2201-53D4-4C48-8762-6473F4F9C460}" type="slidenum">
              <a:rPr lang="es-ES" altLang="es-MX">
                <a:solidFill>
                  <a:srgbClr val="FFFFFF"/>
                </a:solidFill>
              </a:rPr>
              <a:pPr>
                <a:defRPr/>
              </a:pPr>
              <a:t>‹Nº›</a:t>
            </a:fld>
            <a:endParaRPr lang="es-ES" altLang="es-MX">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684735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489"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756" y="27308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BAEE17-D43C-4F93-8027-1405B4A6DE6C}" type="slidenum">
              <a:rPr lang="es-ES" altLang="es-MX">
                <a:solidFill>
                  <a:srgbClr val="FFFFFF"/>
                </a:solidFill>
              </a:rPr>
              <a:pPr>
                <a:defRPr/>
              </a:pPr>
              <a:t>‹Nº›</a:t>
            </a:fld>
            <a:endParaRPr lang="es-ES" altLang="es-MX">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2508703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111"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56DB58-3BF8-44DD-940F-D3C6A51421B2}" type="slidenum">
              <a:rPr lang="es-ES" altLang="es-MX">
                <a:solidFill>
                  <a:srgbClr val="FFFFFF"/>
                </a:solidFill>
              </a:rPr>
              <a:pPr>
                <a:defRPr/>
              </a:pPr>
              <a:t>‹Nº›</a:t>
            </a:fld>
            <a:endParaRPr lang="es-ES" altLang="es-MX">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3773426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E65EC75-B69B-448B-B297-9978308BCEC0}" type="slidenum">
              <a:rPr lang="es-ES" altLang="es-MX">
                <a:solidFill>
                  <a:srgbClr val="FFFFFF"/>
                </a:solidFill>
              </a:rPr>
              <a:pPr>
                <a:defRPr/>
              </a:pPr>
              <a:t>‹Nº›</a:t>
            </a:fld>
            <a:endParaRPr lang="es-ES" altLang="es-MX">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299985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71"/>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17" y="274671"/>
            <a:ext cx="6036733"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9E9B493-6AC9-4EAE-99F3-75A38AF9965F}" type="slidenum">
              <a:rPr lang="es-ES" altLang="es-MX">
                <a:solidFill>
                  <a:srgbClr val="FFFFFF"/>
                </a:solidFill>
              </a:rPr>
              <a:pPr>
                <a:defRPr/>
              </a:pPr>
              <a:t>‹Nº›</a:t>
            </a:fld>
            <a:endParaRPr lang="es-ES" altLang="es-MX">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324375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a:prstGeom prst="rect">
            <a:avLst/>
          </a:prstGeo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344168" y="1371600"/>
            <a:ext cx="3276600" cy="2743200"/>
          </a:xfrm>
          <a:prstGeom prst="rect">
            <a:avLst/>
          </a:prstGeo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29200" y="661976"/>
            <a:ext cx="3273552" cy="639762"/>
          </a:xfrm>
          <a:prstGeom prst="rect">
            <a:avLst/>
          </a:prstGeo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29200" y="1371600"/>
            <a:ext cx="3273552" cy="2743200"/>
          </a:xfrm>
          <a:prstGeom prst="rect">
            <a:avLst/>
          </a:prstGeo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2" name="Title 11"/>
          <p:cNvSpPr>
            <a:spLocks noGrp="1"/>
          </p:cNvSpPr>
          <p:nvPr>
            <p:ph type="title"/>
          </p:nvPr>
        </p:nvSpPr>
        <p:spPr>
          <a:xfrm>
            <a:off x="777240" y="4876800"/>
            <a:ext cx="7543800" cy="914400"/>
          </a:xfrm>
          <a:prstGeom prst="rect">
            <a:avLst/>
          </a:prstGeom>
        </p:spPr>
        <p:txBody>
          <a:bodyPr/>
          <a:lstStyle/>
          <a:p>
            <a:r>
              <a:rPr lang="es-ES" smtClean="0"/>
              <a:t>Haga clic para modificar el estilo de título del patrón</a:t>
            </a:r>
            <a:endParaRPr lang="en-US" dirty="0"/>
          </a:p>
        </p:txBody>
      </p:sp>
      <p:sp>
        <p:nvSpPr>
          <p:cNvPr id="14" name="Date Placeholder 13"/>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15" name="Slide Number Placeholder 14"/>
          <p:cNvSpPr>
            <a:spLocks noGrp="1"/>
          </p:cNvSpPr>
          <p:nvPr>
            <p:ph type="sldNum" sz="quarter" idx="11"/>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
        <p:nvSpPr>
          <p:cNvPr id="16" name="Footer Placeholder 15"/>
          <p:cNvSpPr>
            <a:spLocks noGrp="1"/>
          </p:cNvSpPr>
          <p:nvPr>
            <p:ph type="ftr" sz="quarter" idx="12"/>
          </p:nvPr>
        </p:nvSpPr>
        <p:spPr>
          <a:xfrm>
            <a:off x="822960" y="6154738"/>
            <a:ext cx="4572000" cy="365125"/>
          </a:xfrm>
          <a:prstGeom prst="rect">
            <a:avLst/>
          </a:prstGeom>
        </p:spPr>
        <p:txBody>
          <a:bodyPr/>
          <a:lstStyle/>
          <a:p>
            <a:endParaRPr lang="es-MX">
              <a:solidFill>
                <a:prstClr val="white"/>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71"/>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2"/>
          <p:cNvSpPr>
            <a:spLocks noGrp="1" noChangeArrowheads="1"/>
          </p:cNvSpPr>
          <p:nvPr>
            <p:ph type="dt" sz="half" idx="10"/>
          </p:nvPr>
        </p:nvSpPr>
        <p:spPr>
          <a:ln/>
        </p:spPr>
        <p:txBody>
          <a:bodyPr/>
          <a:lstStyle>
            <a:lvl1pPr>
              <a:defRPr/>
            </a:lvl1pPr>
          </a:lstStyle>
          <a:p>
            <a:pPr>
              <a:defRPr/>
            </a:pPr>
            <a:endParaRPr lang="es-E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3CD818BA-D525-44AE-9BB4-331BE85EE9C7}" type="slidenum">
              <a:rPr lang="es-ES" altLang="es-MX">
                <a:solidFill>
                  <a:srgbClr val="FFFFFF"/>
                </a:solidFill>
              </a:rPr>
              <a:pPr>
                <a:defRPr/>
              </a:pPr>
              <a:t>‹Nº›</a:t>
            </a:fld>
            <a:endParaRPr lang="es-ES" altLang="es-MX">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2887763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457200" y="6245225"/>
            <a:ext cx="2133600" cy="476250"/>
          </a:xfrm>
        </p:spPr>
        <p:txBody>
          <a:bodyPr/>
          <a:lstStyle>
            <a:lvl1pPr>
              <a:defRPr/>
            </a:lvl1pPr>
          </a:lstStyle>
          <a:p>
            <a:pPr>
              <a:defRPr/>
            </a:pPr>
            <a:endParaRPr lang="es-ES">
              <a:solidFill>
                <a:srgbClr val="FFFFFF"/>
              </a:solidFill>
            </a:endParaRPr>
          </a:p>
        </p:txBody>
      </p:sp>
      <p:sp>
        <p:nvSpPr>
          <p:cNvPr id="7" name="6 Marcador de pie de página"/>
          <p:cNvSpPr>
            <a:spLocks noGrp="1"/>
          </p:cNvSpPr>
          <p:nvPr>
            <p:ph type="ftr" sz="quarter" idx="11"/>
          </p:nvPr>
        </p:nvSpPr>
        <p:spPr>
          <a:xfrm>
            <a:off x="3124200" y="6245225"/>
            <a:ext cx="2895600" cy="476250"/>
          </a:xfrm>
        </p:spPr>
        <p:txBody>
          <a:bodyPr/>
          <a:lstStyle>
            <a:lvl1pPr>
              <a:defRPr/>
            </a:lvl1pPr>
          </a:lstStyle>
          <a:p>
            <a:pPr>
              <a:defRPr/>
            </a:pPr>
            <a:endParaRPr lang="es-ES">
              <a:solidFill>
                <a:srgbClr val="FFFFFF"/>
              </a:solidFill>
            </a:endParaRPr>
          </a:p>
        </p:txBody>
      </p:sp>
      <p:sp>
        <p:nvSpPr>
          <p:cNvPr id="8" name="7 Marcador de número de diapositiva"/>
          <p:cNvSpPr>
            <a:spLocks noGrp="1"/>
          </p:cNvSpPr>
          <p:nvPr>
            <p:ph type="sldNum" sz="quarter" idx="12"/>
          </p:nvPr>
        </p:nvSpPr>
        <p:spPr>
          <a:xfrm>
            <a:off x="6553200" y="6245225"/>
            <a:ext cx="2133600" cy="476250"/>
          </a:xfrm>
        </p:spPr>
        <p:txBody>
          <a:bodyPr/>
          <a:lstStyle>
            <a:lvl1pPr>
              <a:defRPr smtClean="0"/>
            </a:lvl1pPr>
          </a:lstStyle>
          <a:p>
            <a:pPr>
              <a:defRPr/>
            </a:pPr>
            <a:fld id="{08EB30A0-FE6C-4509-A749-D40E3D3ADBF7}" type="slidenum">
              <a:rPr lang="es-ES" altLang="es-MX">
                <a:solidFill>
                  <a:srgbClr val="FFFFFF"/>
                </a:solidFill>
              </a:rPr>
              <a:pPr>
                <a:defRPr/>
              </a:pPr>
              <a:t>‹Nº›</a:t>
            </a:fld>
            <a:endParaRPr lang="es-ES" altLang="es-MX">
              <a:solidFill>
                <a:srgbClr val="FFFFFF"/>
              </a:solidFill>
            </a:endParaRPr>
          </a:p>
        </p:txBody>
      </p:sp>
    </p:spTree>
    <p:extLst>
      <p:ext uri="{BB962C8B-B14F-4D97-AF65-F5344CB8AC3E}">
        <p14:creationId xmlns:p14="http://schemas.microsoft.com/office/powerpoint/2010/main" val="1623864187"/>
      </p:ext>
    </p:extLst>
  </p:cSld>
  <p:clrMapOvr>
    <a:masterClrMapping/>
  </p:clrMapOvr>
  <p:transition advTm="23168">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Title 5"/>
          <p:cNvSpPr>
            <a:spLocks noGrp="1"/>
          </p:cNvSpPr>
          <p:nvPr>
            <p:ph type="title"/>
          </p:nvPr>
        </p:nvSpPr>
        <p:spPr>
          <a:xfrm>
            <a:off x="777240" y="4876800"/>
            <a:ext cx="7543800" cy="914400"/>
          </a:xfrm>
          <a:prstGeom prst="rect">
            <a:avLst/>
          </a:prstGeom>
        </p:spPr>
        <p:txBody>
          <a:bodyPr/>
          <a:lstStyle/>
          <a:p>
            <a:r>
              <a:rPr lang="es-ES" smtClean="0"/>
              <a:t>Haga clic para modificar el estilo de título del patrón</a:t>
            </a:r>
            <a:endParaRPr lang="en-US"/>
          </a:p>
        </p:txBody>
      </p:sp>
      <p:sp>
        <p:nvSpPr>
          <p:cNvPr id="7" name="Date Placeholder 6"/>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8" name="Slide Number Placeholder 7"/>
          <p:cNvSpPr>
            <a:spLocks noGrp="1"/>
          </p:cNvSpPr>
          <p:nvPr>
            <p:ph type="sldNum" sz="quarter" idx="11"/>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
        <p:nvSpPr>
          <p:cNvPr id="9" name="Footer Placeholder 8"/>
          <p:cNvSpPr>
            <a:spLocks noGrp="1"/>
          </p:cNvSpPr>
          <p:nvPr>
            <p:ph type="ftr" sz="quarter" idx="12"/>
          </p:nvPr>
        </p:nvSpPr>
        <p:spPr>
          <a:xfrm>
            <a:off x="822960" y="6154738"/>
            <a:ext cx="4572000" cy="365125"/>
          </a:xfrm>
          <a:prstGeom prst="rect">
            <a:avLst/>
          </a:prstGeom>
        </p:spPr>
        <p:txBody>
          <a:bodyPr/>
          <a:lstStyle/>
          <a:p>
            <a:endParaRPr lang="es-MX">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solidFill>
                  <a:prstClr val="white"/>
                </a:solidFill>
                <a:effectLst>
                  <a:outerShdw blurRad="38100" dist="38100" dir="2700000" algn="tl">
                    <a:srgbClr val="000000">
                      <a:alpha val="43137"/>
                    </a:srgbClr>
                  </a:outerShdw>
                </a:effectLst>
              </a:rPr>
              <a:t>{</a:t>
            </a:r>
            <a:endParaRPr lang="en-US" sz="8000" dirty="0">
              <a:solidFill>
                <a:prstClr val="white"/>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685801"/>
            <a:ext cx="4343400" cy="3429000"/>
          </a:xfrm>
          <a:prstGeom prst="rect">
            <a:avLst/>
          </a:prstGeo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15000" y="685801"/>
            <a:ext cx="2590800" cy="3429000"/>
          </a:xfrm>
          <a:prstGeom prst="rect">
            <a:avLst/>
          </a:prstGeo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5" name="Date Placeholder 14"/>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16" name="Slide Number Placeholder 15"/>
          <p:cNvSpPr>
            <a:spLocks noGrp="1"/>
          </p:cNvSpPr>
          <p:nvPr>
            <p:ph type="sldNum" sz="quarter" idx="11"/>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
        <p:nvSpPr>
          <p:cNvPr id="17" name="Footer Placeholder 16"/>
          <p:cNvSpPr>
            <a:spLocks noGrp="1"/>
          </p:cNvSpPr>
          <p:nvPr>
            <p:ph type="ftr" sz="quarter" idx="12"/>
          </p:nvPr>
        </p:nvSpPr>
        <p:spPr>
          <a:xfrm>
            <a:off x="822960" y="6154738"/>
            <a:ext cx="4572000" cy="365125"/>
          </a:xfrm>
          <a:prstGeom prst="rect">
            <a:avLst/>
          </a:prstGeom>
        </p:spPr>
        <p:txBody>
          <a:bodyPr/>
          <a:lstStyle/>
          <a:p>
            <a:endParaRPr lang="es-MX">
              <a:solidFill>
                <a:prstClr val="white"/>
              </a:solidFill>
            </a:endParaRPr>
          </a:p>
        </p:txBody>
      </p:sp>
      <p:sp>
        <p:nvSpPr>
          <p:cNvPr id="18" name="Title 17"/>
          <p:cNvSpPr>
            <a:spLocks noGrp="1"/>
          </p:cNvSpPr>
          <p:nvPr>
            <p:ph type="title"/>
          </p:nvPr>
        </p:nvSpPr>
        <p:spPr>
          <a:xfrm>
            <a:off x="777240" y="4876800"/>
            <a:ext cx="7543800" cy="914400"/>
          </a:xfrm>
          <a:prstGeom prst="rect">
            <a:avLst/>
          </a:prstGeom>
        </p:spPr>
        <p:txBody>
          <a:bodyPr/>
          <a:lstStyle/>
          <a:p>
            <a:r>
              <a:rPr lang="es-ES" smtClean="0"/>
              <a:t>Haga clic para modificar el estilo de título del patrón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prstGeom prst="rect">
            <a:avLst/>
          </a:prstGeo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2743200" y="3453047"/>
            <a:ext cx="5029200" cy="720804"/>
          </a:xfrm>
          <a:prstGeom prst="rect">
            <a:avLst/>
          </a:prstGeo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1" name="Title 10"/>
          <p:cNvSpPr>
            <a:spLocks noGrp="1"/>
          </p:cNvSpPr>
          <p:nvPr>
            <p:ph type="title"/>
          </p:nvPr>
        </p:nvSpPr>
        <p:spPr>
          <a:xfrm>
            <a:off x="777240" y="4876800"/>
            <a:ext cx="7543800" cy="914400"/>
          </a:xfrm>
          <a:prstGeom prst="rect">
            <a:avLst/>
          </a:prstGeom>
        </p:spPr>
        <p:txBody>
          <a:bodyPr/>
          <a:lstStyle/>
          <a:p>
            <a:r>
              <a:rPr lang="es-ES" smtClean="0"/>
              <a:t>Haga clic para modificar el estilo de título del patrón</a:t>
            </a:r>
            <a:endParaRPr lang="en-US"/>
          </a:p>
        </p:txBody>
      </p:sp>
      <p:sp>
        <p:nvSpPr>
          <p:cNvPr id="13" name="Date Placeholder 12"/>
          <p:cNvSpPr>
            <a:spLocks noGrp="1"/>
          </p:cNvSpPr>
          <p:nvPr>
            <p:ph type="dt" sz="half" idx="10"/>
          </p:nvPr>
        </p:nvSpPr>
        <p:spPr>
          <a:xfrm>
            <a:off x="6172200" y="6154738"/>
            <a:ext cx="2133600" cy="365125"/>
          </a:xfrm>
          <a:prstGeom prst="rect">
            <a:avLst/>
          </a:prstGeom>
        </p:spPr>
        <p:txBody>
          <a:bodyPr/>
          <a:lstStyle/>
          <a:p>
            <a:fld id="{6339D49A-BD52-4B08-A61E-F0E970B0031C}" type="datetimeFigureOut">
              <a:rPr lang="es-MX" smtClean="0">
                <a:solidFill>
                  <a:prstClr val="white"/>
                </a:solidFill>
              </a:rPr>
              <a:pPr/>
              <a:t>04/10/2017</a:t>
            </a:fld>
            <a:endParaRPr lang="es-MX">
              <a:solidFill>
                <a:prstClr val="white"/>
              </a:solidFill>
            </a:endParaRPr>
          </a:p>
        </p:txBody>
      </p:sp>
      <p:sp>
        <p:nvSpPr>
          <p:cNvPr id="14" name="Slide Number Placeholder 13"/>
          <p:cNvSpPr>
            <a:spLocks noGrp="1"/>
          </p:cNvSpPr>
          <p:nvPr>
            <p:ph type="sldNum" sz="quarter" idx="11"/>
          </p:nvPr>
        </p:nvSpPr>
        <p:spPr>
          <a:xfrm>
            <a:off x="822960" y="5842000"/>
            <a:ext cx="2133600" cy="304800"/>
          </a:xfrm>
          <a:prstGeom prst="rect">
            <a:avLst/>
          </a:prstGeom>
        </p:spPr>
        <p:txBody>
          <a:bodyPr/>
          <a:lstStyle/>
          <a:p>
            <a:fld id="{FA415EB0-D4C7-4C14-9D7C-97159ACE72EF}" type="slidenum">
              <a:rPr lang="es-MX" smtClean="0">
                <a:solidFill>
                  <a:prstClr val="white"/>
                </a:solidFill>
              </a:rPr>
              <a:pPr/>
              <a:t>‹Nº›</a:t>
            </a:fld>
            <a:endParaRPr lang="es-MX">
              <a:solidFill>
                <a:prstClr val="white"/>
              </a:solidFill>
            </a:endParaRPr>
          </a:p>
        </p:txBody>
      </p:sp>
      <p:sp>
        <p:nvSpPr>
          <p:cNvPr id="15" name="Footer Placeholder 14"/>
          <p:cNvSpPr>
            <a:spLocks noGrp="1"/>
          </p:cNvSpPr>
          <p:nvPr>
            <p:ph type="ftr" sz="quarter" idx="12"/>
          </p:nvPr>
        </p:nvSpPr>
        <p:spPr>
          <a:xfrm>
            <a:off x="822960" y="6154738"/>
            <a:ext cx="4572000" cy="365125"/>
          </a:xfrm>
          <a:prstGeom prst="rect">
            <a:avLst/>
          </a:prstGeom>
        </p:spPr>
        <p:txBody>
          <a:bodyPr/>
          <a:lstStyle/>
          <a:p>
            <a:endParaRPr lang="es-MX">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4.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7504" y="6309320"/>
            <a:ext cx="899592" cy="37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460432" y="6199539"/>
            <a:ext cx="500108" cy="57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16" r:id="rId13"/>
  </p:sldLayoutIdLst>
  <p:timing>
    <p:tnLst>
      <p:par>
        <p:cTn id="1" dur="indefinite" restart="never" nodeType="tmRoot"/>
      </p:par>
    </p:tnLst>
  </p:timing>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bwMode="auto">
          <a:xfrm>
            <a:off x="381000" y="387350"/>
            <a:ext cx="8382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64547" name="Rectangle 3"/>
          <p:cNvSpPr>
            <a:spLocks noGrp="1" noChangeArrowheads="1"/>
          </p:cNvSpPr>
          <p:nvPr>
            <p:ph type="body" idx="1"/>
          </p:nvPr>
        </p:nvSpPr>
        <p:spPr bwMode="auto">
          <a:xfrm>
            <a:off x="284163" y="1981200"/>
            <a:ext cx="8428037" cy="4114800"/>
          </a:xfrm>
          <a:prstGeom prst="rect">
            <a:avLst/>
          </a:prstGeom>
          <a:noFill/>
          <a:ln w="38100">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lvl1pPr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3400" b="1">
          <a:solidFill>
            <a:schemeClr val="tx2"/>
          </a:solidFill>
          <a:effectLst>
            <a:outerShdw blurRad="38100" dist="38100" dir="2700000" algn="tl">
              <a:srgbClr val="000000"/>
            </a:outerShdw>
          </a:effectLst>
          <a:latin typeface="Arial" pitchFamily="34" charset="0"/>
        </a:defRPr>
      </a:lvl9pPr>
    </p:titleStyle>
    <p:bodyStyle>
      <a:lvl1pPr marL="457200" indent="-457200" algn="l" rtl="0" eaLnBrk="0" fontAlgn="base" hangingPunct="0">
        <a:spcBef>
          <a:spcPct val="30000"/>
        </a:spcBef>
        <a:spcAft>
          <a:spcPct val="0"/>
        </a:spcAft>
        <a:buClr>
          <a:schemeClr val="tx2"/>
        </a:buClr>
        <a:buSzPct val="75000"/>
        <a:buFont typeface="Wingdings" pitchFamily="2" charset="2"/>
        <a:buChar char="l"/>
        <a:defRPr sz="3200" b="1">
          <a:solidFill>
            <a:schemeClr val="tx1"/>
          </a:solidFill>
          <a:effectLst>
            <a:outerShdw blurRad="38100" dist="38100" dir="2700000" algn="tl">
              <a:srgbClr val="000000"/>
            </a:outerShdw>
          </a:effectLst>
          <a:latin typeface="+mn-lt"/>
          <a:ea typeface="+mn-ea"/>
          <a:cs typeface="+mn-cs"/>
        </a:defRPr>
      </a:lvl1pPr>
      <a:lvl2pPr marL="1028700" indent="-457200" algn="l" rtl="0" eaLnBrk="0" fontAlgn="base" hangingPunct="0">
        <a:spcBef>
          <a:spcPct val="30000"/>
        </a:spcBef>
        <a:spcAft>
          <a:spcPct val="0"/>
        </a:spcAft>
        <a:buClr>
          <a:schemeClr val="tx2"/>
        </a:buClr>
        <a:buChar char="–"/>
        <a:defRPr sz="2800" b="1">
          <a:solidFill>
            <a:schemeClr val="tx1"/>
          </a:solidFill>
          <a:effectLst>
            <a:outerShdw blurRad="38100" dist="38100" dir="2700000" algn="tl">
              <a:srgbClr val="000000"/>
            </a:outerShdw>
          </a:effectLst>
          <a:latin typeface="+mn-lt"/>
        </a:defRPr>
      </a:lvl2pPr>
      <a:lvl3pPr marL="1482725" indent="-339725" algn="l" rtl="0" eaLnBrk="0" fontAlgn="base" hangingPunct="0">
        <a:spcBef>
          <a:spcPct val="30000"/>
        </a:spcBef>
        <a:spcAft>
          <a:spcPct val="0"/>
        </a:spcAft>
        <a:buClr>
          <a:schemeClr val="tx2"/>
        </a:buClr>
        <a:buSzPct val="75000"/>
        <a:buFont typeface="Wingdings" pitchFamily="2" charset="2"/>
        <a:buChar char="n"/>
        <a:defRPr sz="2400" b="1">
          <a:solidFill>
            <a:schemeClr val="tx1"/>
          </a:solidFill>
          <a:effectLst>
            <a:outerShdw blurRad="38100" dist="38100" dir="2700000" algn="tl">
              <a:srgbClr val="000000"/>
            </a:outerShdw>
          </a:effectLst>
          <a:latin typeface="+mn-lt"/>
        </a:defRPr>
      </a:lvl3pPr>
      <a:lvl4pPr marL="2112963" indent="-454025" algn="l" rtl="0" eaLnBrk="0" fontAlgn="base" hangingPunct="0">
        <a:spcBef>
          <a:spcPct val="3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682875" indent="-393700" algn="l" rtl="0" eaLnBrk="0" fontAlgn="base" hangingPunct="0">
        <a:spcBef>
          <a:spcPct val="30000"/>
        </a:spcBef>
        <a:spcAft>
          <a:spcPct val="0"/>
        </a:spcAft>
        <a:buClr>
          <a:schemeClr val="tx2"/>
        </a:buClr>
        <a:buSzPct val="75000"/>
        <a:buFont typeface="Wingdings" pitchFamily="2" charset="2"/>
        <a:buChar char="n"/>
        <a:defRPr b="1">
          <a:solidFill>
            <a:schemeClr val="tx1"/>
          </a:solidFill>
          <a:effectLst>
            <a:outerShdw blurRad="38100" dist="38100" dir="2700000" algn="tl">
              <a:srgbClr val="000000"/>
            </a:outerShdw>
          </a:effectLst>
          <a:latin typeface="+mn-lt"/>
        </a:defRPr>
      </a:lvl5pPr>
      <a:lvl6pPr marL="3140075" indent="-393700" algn="l" rtl="0" eaLnBrk="0" fontAlgn="base" hangingPunct="0">
        <a:spcBef>
          <a:spcPct val="30000"/>
        </a:spcBef>
        <a:spcAft>
          <a:spcPct val="0"/>
        </a:spcAft>
        <a:buClr>
          <a:schemeClr val="tx2"/>
        </a:buClr>
        <a:buSzPct val="75000"/>
        <a:buFont typeface="Wingdings" pitchFamily="2" charset="2"/>
        <a:buChar char="n"/>
        <a:defRPr b="1">
          <a:solidFill>
            <a:schemeClr val="tx1"/>
          </a:solidFill>
          <a:effectLst>
            <a:outerShdw blurRad="38100" dist="38100" dir="2700000" algn="tl">
              <a:srgbClr val="000000"/>
            </a:outerShdw>
          </a:effectLst>
          <a:latin typeface="+mn-lt"/>
        </a:defRPr>
      </a:lvl6pPr>
      <a:lvl7pPr marL="3597275" indent="-393700" algn="l" rtl="0" eaLnBrk="0" fontAlgn="base" hangingPunct="0">
        <a:spcBef>
          <a:spcPct val="30000"/>
        </a:spcBef>
        <a:spcAft>
          <a:spcPct val="0"/>
        </a:spcAft>
        <a:buClr>
          <a:schemeClr val="tx2"/>
        </a:buClr>
        <a:buSzPct val="75000"/>
        <a:buFont typeface="Wingdings" pitchFamily="2" charset="2"/>
        <a:buChar char="n"/>
        <a:defRPr b="1">
          <a:solidFill>
            <a:schemeClr val="tx1"/>
          </a:solidFill>
          <a:effectLst>
            <a:outerShdw blurRad="38100" dist="38100" dir="2700000" algn="tl">
              <a:srgbClr val="000000"/>
            </a:outerShdw>
          </a:effectLst>
          <a:latin typeface="+mn-lt"/>
        </a:defRPr>
      </a:lvl7pPr>
      <a:lvl8pPr marL="4054475" indent="-393700" algn="l" rtl="0" eaLnBrk="0" fontAlgn="base" hangingPunct="0">
        <a:spcBef>
          <a:spcPct val="30000"/>
        </a:spcBef>
        <a:spcAft>
          <a:spcPct val="0"/>
        </a:spcAft>
        <a:buClr>
          <a:schemeClr val="tx2"/>
        </a:buClr>
        <a:buSzPct val="75000"/>
        <a:buFont typeface="Wingdings" pitchFamily="2" charset="2"/>
        <a:buChar char="n"/>
        <a:defRPr b="1">
          <a:solidFill>
            <a:schemeClr val="tx1"/>
          </a:solidFill>
          <a:effectLst>
            <a:outerShdw blurRad="38100" dist="38100" dir="2700000" algn="tl">
              <a:srgbClr val="000000"/>
            </a:outerShdw>
          </a:effectLst>
          <a:latin typeface="+mn-lt"/>
        </a:defRPr>
      </a:lvl8pPr>
      <a:lvl9pPr marL="4511675" indent="-393700" algn="l" rtl="0" eaLnBrk="0" fontAlgn="base" hangingPunct="0">
        <a:spcBef>
          <a:spcPct val="30000"/>
        </a:spcBef>
        <a:spcAft>
          <a:spcPct val="0"/>
        </a:spcAft>
        <a:buClr>
          <a:schemeClr val="tx2"/>
        </a:buClr>
        <a:buSzPct val="75000"/>
        <a:buFont typeface="Wingdings" pitchFamily="2" charset="2"/>
        <a:buChar char="n"/>
        <a:defRPr b="1">
          <a:solidFill>
            <a:schemeClr val="tx1"/>
          </a:solidFill>
          <a:effectLst>
            <a:outerShdw blurRad="38100" dist="38100" dir="2700000" algn="tl">
              <a:srgbClr val="000000"/>
            </a:outerShdw>
          </a:effectLst>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146">
              <a:defRPr/>
            </a:pPr>
            <a:fld id="{F45B9287-C95D-BA40-BECD-4D7B2192ECBC}" type="datetimeFigureOut">
              <a:rPr lang="en-US">
                <a:solidFill>
                  <a:prstClr val="black">
                    <a:tint val="75000"/>
                  </a:prstClr>
                </a:solidFill>
              </a:rPr>
              <a:pPr defTabSz="457146">
                <a:defRPr/>
              </a:pPr>
              <a:t>10/4/2017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146">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146">
              <a:defRPr/>
            </a:pPr>
            <a:fld id="{84D304C5-4601-EB47-99D9-89909FAD38E5}" type="slidenum">
              <a:rPr lang="en-US">
                <a:solidFill>
                  <a:prstClr val="black">
                    <a:tint val="75000"/>
                  </a:prstClr>
                </a:solidFill>
              </a:rPr>
              <a:pPr defTabSz="457146">
                <a:defRPr/>
              </a:pPr>
              <a:t>‹Nº›</a:t>
            </a:fld>
            <a:endParaRPr lang="en-US">
              <a:solidFill>
                <a:prstClr val="black">
                  <a:tint val="75000"/>
                </a:prstClr>
              </a:solidFill>
            </a:endParaRPr>
          </a:p>
        </p:txBody>
      </p:sp>
    </p:spTree>
    <p:extLst>
      <p:ext uri="{BB962C8B-B14F-4D97-AF65-F5344CB8AC3E}">
        <p14:creationId xmlns:p14="http://schemas.microsoft.com/office/powerpoint/2010/main" val="40316424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14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46" algn="ctr" defTabSz="45714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93" algn="ctr" defTabSz="45714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40" algn="ctr" defTabSz="45714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86" algn="ctr" defTabSz="45714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60" indent="-342860" algn="l" defTabSz="45714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63" indent="-285717" algn="l" defTabSz="45714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67" indent="-228573" algn="l" defTabSz="45714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013" indent="-228573" algn="l" defTabSz="45714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159" indent="-228573" algn="l" defTabSz="45714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s-ES">
              <a:solidFill>
                <a:srgbClr val="FFFFFF"/>
              </a:solidFill>
            </a:endParaRPr>
          </a:p>
        </p:txBody>
      </p:sp>
      <p:sp>
        <p:nvSpPr>
          <p:cNvPr id="2253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Garamond" panose="02020404030301010803" pitchFamily="18" charset="0"/>
              </a:defRPr>
            </a:lvl1pPr>
          </a:lstStyle>
          <a:p>
            <a:pPr fontAlgn="base">
              <a:spcBef>
                <a:spcPct val="0"/>
              </a:spcBef>
              <a:spcAft>
                <a:spcPct val="0"/>
              </a:spcAft>
              <a:defRPr/>
            </a:pPr>
            <a:fld id="{36695CB8-134C-4718-BCD9-A3329C98FFD1}" type="slidenum">
              <a:rPr lang="es-ES" altLang="es-MX">
                <a:solidFill>
                  <a:srgbClr val="FFFFFF"/>
                </a:solidFill>
              </a:rPr>
              <a:pPr fontAlgn="base">
                <a:spcBef>
                  <a:spcPct val="0"/>
                </a:spcBef>
                <a:spcAft>
                  <a:spcPct val="0"/>
                </a:spcAft>
                <a:defRPr/>
              </a:pPr>
              <a:t>‹Nº›</a:t>
            </a:fld>
            <a:endParaRPr lang="es-ES" altLang="es-MX">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3" name="Group 5"/>
            <p:cNvGrpSpPr>
              <a:grpSpLocks/>
            </p:cNvGrpSpPr>
            <p:nvPr userDrawn="1"/>
          </p:nvGrpSpPr>
          <p:grpSpPr bwMode="auto">
            <a:xfrm>
              <a:off x="1728" y="2230"/>
              <a:ext cx="4027" cy="2085"/>
              <a:chOff x="1728" y="2230"/>
              <a:chExt cx="4027" cy="2085"/>
            </a:xfrm>
          </p:grpSpPr>
          <p:sp>
            <p:nvSpPr>
              <p:cNvPr id="2253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s-ES">
                  <a:solidFill>
                    <a:srgbClr val="FFFFFF"/>
                  </a:solidFill>
                </a:endParaRPr>
              </a:p>
            </p:txBody>
          </p:sp>
          <p:sp>
            <p:nvSpPr>
              <p:cNvPr id="2253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s-ES">
                  <a:solidFill>
                    <a:srgbClr val="FFFFFF"/>
                  </a:solidFill>
                </a:endParaRPr>
              </a:p>
            </p:txBody>
          </p:sp>
          <p:sp>
            <p:nvSpPr>
              <p:cNvPr id="2253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s-ES">
                  <a:solidFill>
                    <a:srgbClr val="FFFFFF"/>
                  </a:solidFill>
                </a:endParaRPr>
              </a:p>
            </p:txBody>
          </p:sp>
          <p:sp>
            <p:nvSpPr>
              <p:cNvPr id="10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s-MX" smtClean="0">
                  <a:solidFill>
                    <a:srgbClr val="FFFFFF"/>
                  </a:solidFill>
                  <a:latin typeface="Arial" panose="020B0604020202020204" pitchFamily="34" charset="0"/>
                </a:endParaRPr>
              </a:p>
            </p:txBody>
          </p:sp>
          <p:sp>
            <p:nvSpPr>
              <p:cNvPr id="2253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s-ES">
                  <a:solidFill>
                    <a:srgbClr val="FFFFFF"/>
                  </a:solidFill>
                </a:endParaRPr>
              </a:p>
            </p:txBody>
          </p:sp>
        </p:grpSp>
        <p:sp>
          <p:nvSpPr>
            <p:cNvPr id="2253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s-ES">
                <a:solidFill>
                  <a:srgbClr val="FFFFFF"/>
                </a:solidFill>
              </a:endParaRPr>
            </a:p>
          </p:txBody>
        </p:sp>
        <p:sp>
          <p:nvSpPr>
            <p:cNvPr id="1035"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s-MX" smtClean="0">
                <a:solidFill>
                  <a:srgbClr val="FFFFFF"/>
                </a:solidFill>
                <a:latin typeface="Arial" panose="020B0604020202020204" pitchFamily="34" charset="0"/>
              </a:endParaRPr>
            </a:p>
          </p:txBody>
        </p:sp>
      </p:grpSp>
      <p:sp>
        <p:nvSpPr>
          <p:cNvPr id="2254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254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auto" hangingPunct="1">
              <a:spcBef>
                <a:spcPts val="0"/>
              </a:spcBef>
              <a:spcAft>
                <a:spcPts val="0"/>
              </a:spcAft>
              <a:defRPr sz="1200">
                <a:latin typeface="+mn-lt"/>
              </a:defRPr>
            </a:lvl1pPr>
          </a:lstStyle>
          <a:p>
            <a:pPr>
              <a:defRPr/>
            </a:pPr>
            <a:endParaRPr lang="es-ES">
              <a:solidFill>
                <a:srgbClr val="FFFFFF"/>
              </a:solidFill>
            </a:endParaRPr>
          </a:p>
        </p:txBody>
      </p:sp>
      <p:sp>
        <p:nvSpPr>
          <p:cNvPr id="2254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pic>
        <p:nvPicPr>
          <p:cNvPr id="1032" name="Picture 17" descr="fondo-misael urib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6988" y="0"/>
            <a:ext cx="65246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462081"/>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 Id="rId4" Type="http://schemas.openxmlformats.org/officeDocument/2006/relationships/image" Target="../media/image10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unav.es/digilab/proyectosenl/2002/lobo_feroz/imagenesnueva/ejercicio.jpg" TargetMode="External"/><Relationship Id="rId1" Type="http://schemas.openxmlformats.org/officeDocument/2006/relationships/slideLayout" Target="../slideLayouts/slideLayout45.xml"/><Relationship Id="rId5" Type="http://schemas.openxmlformats.org/officeDocument/2006/relationships/image" Target="../media/image36.jpeg"/><Relationship Id="rId4" Type="http://schemas.openxmlformats.org/officeDocument/2006/relationships/hyperlink" Target="http://www.larevistaintegral.com/fotos/integral/art_298242_1p.jpg" TargetMode="External"/></Relationships>
</file>

<file path=ppt/slides/_rels/slide2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7.wmf"/><Relationship Id="rId1" Type="http://schemas.openxmlformats.org/officeDocument/2006/relationships/slideLayout" Target="../slideLayouts/slideLayout1.xml"/><Relationship Id="rId4" Type="http://schemas.openxmlformats.org/officeDocument/2006/relationships/image" Target="../media/image9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customXml" Target="../ink/ink7.xml"/><Relationship Id="rId18" Type="http://schemas.openxmlformats.org/officeDocument/2006/relationships/image" Target="../media/image45.emf"/><Relationship Id="rId3" Type="http://schemas.openxmlformats.org/officeDocument/2006/relationships/customXml" Target="../ink/ink2.xml"/><Relationship Id="rId7" Type="http://schemas.openxmlformats.org/officeDocument/2006/relationships/customXml" Target="../ink/ink4.xml"/><Relationship Id="rId12" Type="http://schemas.openxmlformats.org/officeDocument/2006/relationships/image" Target="../media/image42.emf"/><Relationship Id="rId17" Type="http://schemas.openxmlformats.org/officeDocument/2006/relationships/customXml" Target="../ink/ink9.xml"/><Relationship Id="rId2" Type="http://schemas.openxmlformats.org/officeDocument/2006/relationships/image" Target="../media/image39.png"/><Relationship Id="rId16" Type="http://schemas.openxmlformats.org/officeDocument/2006/relationships/image" Target="../media/image44.emf"/><Relationship Id="rId1" Type="http://schemas.openxmlformats.org/officeDocument/2006/relationships/slideLayout" Target="../slideLayouts/slideLayout7.xml"/><Relationship Id="rId6" Type="http://schemas.openxmlformats.org/officeDocument/2006/relationships/image" Target="../media/image39.emf"/><Relationship Id="rId11" Type="http://schemas.openxmlformats.org/officeDocument/2006/relationships/customXml" Target="../ink/ink6.xml"/><Relationship Id="rId5" Type="http://schemas.openxmlformats.org/officeDocument/2006/relationships/customXml" Target="../ink/ink3.xml"/><Relationship Id="rId15" Type="http://schemas.openxmlformats.org/officeDocument/2006/relationships/customXml" Target="../ink/ink8.xml"/><Relationship Id="rId10" Type="http://schemas.openxmlformats.org/officeDocument/2006/relationships/image" Target="../media/image41.emf"/><Relationship Id="rId4" Type="http://schemas.openxmlformats.org/officeDocument/2006/relationships/image" Target="../media/image38.emf"/><Relationship Id="rId9" Type="http://schemas.openxmlformats.org/officeDocument/2006/relationships/customXml" Target="../ink/ink5.xml"/><Relationship Id="rId14" Type="http://schemas.openxmlformats.org/officeDocument/2006/relationships/image" Target="../media/image43.emf"/></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30.emf"/><Relationship Id="rId18" Type="http://schemas.openxmlformats.org/officeDocument/2006/relationships/customXml" Target="../ink/ink17.xml"/><Relationship Id="rId26" Type="http://schemas.openxmlformats.org/officeDocument/2006/relationships/customXml" Target="../ink/ink21.xml"/><Relationship Id="rId3" Type="http://schemas.openxmlformats.org/officeDocument/2006/relationships/image" Target="../media/image51.png"/><Relationship Id="rId21" Type="http://schemas.openxmlformats.org/officeDocument/2006/relationships/image" Target="../media/image34.emf"/><Relationship Id="rId7" Type="http://schemas.openxmlformats.org/officeDocument/2006/relationships/image" Target="../media/image270.emf"/><Relationship Id="rId12" Type="http://schemas.openxmlformats.org/officeDocument/2006/relationships/customXml" Target="../ink/ink14.xml"/><Relationship Id="rId17" Type="http://schemas.openxmlformats.org/officeDocument/2006/relationships/image" Target="../media/image320.emf"/><Relationship Id="rId25" Type="http://schemas.openxmlformats.org/officeDocument/2006/relationships/image" Target="../media/image36.emf"/><Relationship Id="rId2" Type="http://schemas.openxmlformats.org/officeDocument/2006/relationships/image" Target="../media/image50.png"/><Relationship Id="rId16" Type="http://schemas.openxmlformats.org/officeDocument/2006/relationships/customXml" Target="../ink/ink16.xml"/><Relationship Id="rId20" Type="http://schemas.openxmlformats.org/officeDocument/2006/relationships/customXml" Target="../ink/ink18.xml"/><Relationship Id="rId1" Type="http://schemas.openxmlformats.org/officeDocument/2006/relationships/slideLayout" Target="../slideLayouts/slideLayout7.xml"/><Relationship Id="rId6" Type="http://schemas.openxmlformats.org/officeDocument/2006/relationships/customXml" Target="../ink/ink11.xml"/><Relationship Id="rId11" Type="http://schemas.openxmlformats.org/officeDocument/2006/relationships/image" Target="../media/image29.emf"/><Relationship Id="rId24" Type="http://schemas.openxmlformats.org/officeDocument/2006/relationships/customXml" Target="../ink/ink20.xml"/><Relationship Id="rId5" Type="http://schemas.openxmlformats.org/officeDocument/2006/relationships/image" Target="../media/image26.emf"/><Relationship Id="rId15" Type="http://schemas.openxmlformats.org/officeDocument/2006/relationships/image" Target="../media/image31.emf"/><Relationship Id="rId23" Type="http://schemas.openxmlformats.org/officeDocument/2006/relationships/image" Target="../media/image35.emf"/><Relationship Id="rId10" Type="http://schemas.openxmlformats.org/officeDocument/2006/relationships/customXml" Target="../ink/ink13.xml"/><Relationship Id="rId19" Type="http://schemas.openxmlformats.org/officeDocument/2006/relationships/image" Target="../media/image330.emf"/><Relationship Id="rId4" Type="http://schemas.openxmlformats.org/officeDocument/2006/relationships/customXml" Target="../ink/ink10.xml"/><Relationship Id="rId9" Type="http://schemas.openxmlformats.org/officeDocument/2006/relationships/image" Target="../media/image28.emf"/><Relationship Id="rId14" Type="http://schemas.openxmlformats.org/officeDocument/2006/relationships/customXml" Target="../ink/ink15.xml"/><Relationship Id="rId22" Type="http://schemas.openxmlformats.org/officeDocument/2006/relationships/customXml" Target="../ink/ink19.xml"/><Relationship Id="rId27" Type="http://schemas.openxmlformats.org/officeDocument/2006/relationships/image" Target="../media/image37.emf"/></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6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9.png"/><Relationship Id="rId5" Type="http://schemas.openxmlformats.org/officeDocument/2006/relationships/image" Target="../media/image67.png"/><Relationship Id="rId10" Type="http://schemas.openxmlformats.org/officeDocument/2006/relationships/image" Target="../media/image68.jpeg"/><Relationship Id="rId4" Type="http://schemas.openxmlformats.org/officeDocument/2006/relationships/image" Target="../media/image66.png"/><Relationship Id="rId9" Type="http://schemas.openxmlformats.org/officeDocument/2006/relationships/image" Target="../media/image65.emf"/></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73.emf"/></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01 Entrada MS"/>
          <p:cNvPicPr>
            <a:picLocks noChangeAspect="1" noChangeArrowheads="1"/>
          </p:cNvPicPr>
          <p:nvPr/>
        </p:nvPicPr>
        <p:blipFill>
          <a:blip r:embed="rId3" cstate="print"/>
          <a:srcRect/>
          <a:stretch>
            <a:fillRect/>
          </a:stretch>
        </p:blipFill>
        <p:spPr bwMode="auto">
          <a:xfrm>
            <a:off x="251520" y="4725144"/>
            <a:ext cx="3078724" cy="1296144"/>
          </a:xfrm>
          <a:prstGeom prst="rect">
            <a:avLst/>
          </a:prstGeom>
          <a:noFill/>
          <a:effectLst>
            <a:outerShdw dist="101839" dir="8944375" algn="ctr" rotWithShape="0">
              <a:srgbClr val="808080"/>
            </a:outerShdw>
          </a:effectLst>
        </p:spPr>
      </p:pic>
      <p:sp>
        <p:nvSpPr>
          <p:cNvPr id="95235" name="Text Box 3"/>
          <p:cNvSpPr txBox="1">
            <a:spLocks noChangeArrowheads="1"/>
          </p:cNvSpPr>
          <p:nvPr/>
        </p:nvSpPr>
        <p:spPr bwMode="auto">
          <a:xfrm>
            <a:off x="0" y="1146230"/>
            <a:ext cx="9144000" cy="338554"/>
          </a:xfrm>
          <a:prstGeom prst="rect">
            <a:avLst/>
          </a:prstGeom>
          <a:solidFill>
            <a:srgbClr val="00602B"/>
          </a:solidFill>
          <a:ln w="9525">
            <a:noFill/>
            <a:miter lim="800000"/>
            <a:headEnd/>
            <a:tailEnd/>
          </a:ln>
          <a:effectLst>
            <a:outerShdw dist="63500" dir="8587806" algn="ctr" rotWithShape="0">
              <a:srgbClr val="808080">
                <a:alpha val="50000"/>
              </a:srgbClr>
            </a:outerShdw>
          </a:effectLst>
        </p:spPr>
        <p:txBody>
          <a:bodyPr wrap="square">
            <a:spAutoFit/>
          </a:bodyPr>
          <a:lstStyle/>
          <a:p>
            <a:pPr algn="ctr" fontAlgn="auto">
              <a:spcBef>
                <a:spcPct val="50000"/>
              </a:spcBef>
              <a:spcAft>
                <a:spcPts val="0"/>
              </a:spcAft>
              <a:defRPr/>
            </a:pPr>
            <a:r>
              <a:rPr lang="es-ES_tradnl" sz="1600" b="1" dirty="0" smtClean="0"/>
              <a:t>Misael Uribe </a:t>
            </a:r>
          </a:p>
        </p:txBody>
      </p:sp>
      <p:pic>
        <p:nvPicPr>
          <p:cNvPr id="4" name="Picture 2"/>
          <p:cNvPicPr>
            <a:picLocks noChangeAspect="1" noChangeArrowheads="1"/>
          </p:cNvPicPr>
          <p:nvPr/>
        </p:nvPicPr>
        <p:blipFill>
          <a:blip r:embed="rId4" cstate="print"/>
          <a:srcRect/>
          <a:stretch>
            <a:fillRect/>
          </a:stretch>
        </p:blipFill>
        <p:spPr bwMode="auto">
          <a:xfrm>
            <a:off x="7452320" y="260648"/>
            <a:ext cx="1152128" cy="1152128"/>
          </a:xfrm>
          <a:prstGeom prst="rect">
            <a:avLst/>
          </a:prstGeom>
          <a:noFill/>
          <a:ln w="9525">
            <a:noFill/>
            <a:miter lim="800000"/>
            <a:headEnd/>
            <a:tailEnd/>
          </a:ln>
        </p:spPr>
      </p:pic>
      <p:sp>
        <p:nvSpPr>
          <p:cNvPr id="5" name="4 CuadroTexto"/>
          <p:cNvSpPr txBox="1"/>
          <p:nvPr/>
        </p:nvSpPr>
        <p:spPr>
          <a:xfrm>
            <a:off x="884684" y="1700808"/>
            <a:ext cx="8259316" cy="830997"/>
          </a:xfrm>
          <a:prstGeom prst="rect">
            <a:avLst/>
          </a:prstGeom>
          <a:solidFill>
            <a:srgbClr val="00602B"/>
          </a:solidFill>
        </p:spPr>
        <p:txBody>
          <a:bodyPr wrap="square" rtlCol="0">
            <a:spAutoFit/>
          </a:bodyPr>
          <a:lstStyle/>
          <a:p>
            <a:pPr algn="ctr"/>
            <a:r>
              <a:rPr lang="es-MX" sz="2400" b="1" dirty="0" smtClean="0"/>
              <a:t>LOS GRANDES PROBLEMAS QUE YA NOS ALCANZARON</a:t>
            </a:r>
            <a:endParaRPr lang="es-MX" sz="2400" b="1" dirty="0"/>
          </a:p>
        </p:txBody>
      </p:sp>
      <p:pic>
        <p:nvPicPr>
          <p:cNvPr id="7" name="Imagen 6"/>
          <p:cNvPicPr>
            <a:picLocks noChangeAspect="1"/>
          </p:cNvPicPr>
          <p:nvPr/>
        </p:nvPicPr>
        <p:blipFill>
          <a:blip r:embed="rId5"/>
          <a:stretch>
            <a:fillRect/>
          </a:stretch>
        </p:blipFill>
        <p:spPr>
          <a:xfrm>
            <a:off x="323528" y="152671"/>
            <a:ext cx="1008110" cy="1008110"/>
          </a:xfrm>
          <a:prstGeom prst="rect">
            <a:avLst/>
          </a:prstGeom>
        </p:spPr>
      </p:pic>
      <p:sp>
        <p:nvSpPr>
          <p:cNvPr id="2" name="CuadroTexto 1"/>
          <p:cNvSpPr txBox="1"/>
          <p:nvPr/>
        </p:nvSpPr>
        <p:spPr>
          <a:xfrm>
            <a:off x="4788024" y="2555026"/>
            <a:ext cx="3456384" cy="3908762"/>
          </a:xfrm>
          <a:prstGeom prst="rect">
            <a:avLst/>
          </a:prstGeom>
          <a:noFill/>
        </p:spPr>
        <p:txBody>
          <a:bodyPr wrap="square" rtlCol="0">
            <a:spAutoFit/>
          </a:bodyPr>
          <a:lstStyle/>
          <a:p>
            <a:r>
              <a:rPr lang="es-MX" sz="1600" b="1" dirty="0" smtClean="0">
                <a:solidFill>
                  <a:srgbClr val="FFC000"/>
                </a:solidFill>
              </a:rPr>
              <a:t>Sesión del 4 de Octubre</a:t>
            </a:r>
          </a:p>
          <a:p>
            <a:endParaRPr lang="es-MX" sz="1600" b="1" dirty="0">
              <a:solidFill>
                <a:srgbClr val="FFC000"/>
              </a:solidFill>
            </a:endParaRPr>
          </a:p>
          <a:p>
            <a:r>
              <a:rPr lang="es-MX" dirty="0" smtClean="0"/>
              <a:t>Neurología , problemas crónico degenerativos</a:t>
            </a:r>
          </a:p>
          <a:p>
            <a:r>
              <a:rPr lang="es-MX" b="1" dirty="0" smtClean="0">
                <a:solidFill>
                  <a:srgbClr val="FFC000"/>
                </a:solidFill>
              </a:rPr>
              <a:t>Julio Sotelo</a:t>
            </a:r>
          </a:p>
          <a:p>
            <a:r>
              <a:rPr lang="es-MX" dirty="0" err="1" smtClean="0"/>
              <a:t>Sindrome</a:t>
            </a:r>
            <a:r>
              <a:rPr lang="es-MX" dirty="0" smtClean="0"/>
              <a:t> </a:t>
            </a:r>
            <a:r>
              <a:rPr lang="es-MX" dirty="0" err="1" smtClean="0"/>
              <a:t>metabolico</a:t>
            </a:r>
            <a:endParaRPr lang="es-MX" dirty="0" smtClean="0"/>
          </a:p>
          <a:p>
            <a:r>
              <a:rPr lang="es-MX" b="1" dirty="0" smtClean="0">
                <a:solidFill>
                  <a:srgbClr val="FFC000"/>
                </a:solidFill>
              </a:rPr>
              <a:t>Misael Uribe</a:t>
            </a:r>
          </a:p>
          <a:p>
            <a:r>
              <a:rPr lang="es-MX" dirty="0" smtClean="0"/>
              <a:t>Envejecimiento</a:t>
            </a:r>
          </a:p>
          <a:p>
            <a:r>
              <a:rPr lang="es-MX" dirty="0" smtClean="0">
                <a:solidFill>
                  <a:srgbClr val="FFC000"/>
                </a:solidFill>
              </a:rPr>
              <a:t>María del Carmen García </a:t>
            </a:r>
            <a:endParaRPr lang="es-MX" dirty="0" smtClean="0">
              <a:solidFill>
                <a:srgbClr val="FFC000"/>
              </a:solidFill>
            </a:endParaRPr>
          </a:p>
          <a:p>
            <a:r>
              <a:rPr lang="es-MX" dirty="0" smtClean="0"/>
              <a:t>Solución genómica?</a:t>
            </a:r>
          </a:p>
          <a:p>
            <a:r>
              <a:rPr lang="es-MX" b="1" dirty="0" smtClean="0">
                <a:solidFill>
                  <a:srgbClr val="FFC000"/>
                </a:solidFill>
              </a:rPr>
              <a:t>Xavier </a:t>
            </a:r>
            <a:r>
              <a:rPr lang="es-MX" b="1" dirty="0" err="1" smtClean="0">
                <a:solidFill>
                  <a:srgbClr val="FFC000"/>
                </a:solidFill>
              </a:rPr>
              <a:t>Soberón</a:t>
            </a:r>
            <a:endParaRPr lang="es-MX" b="1" dirty="0" smtClean="0">
              <a:solidFill>
                <a:srgbClr val="FFC000"/>
              </a:solidFill>
            </a:endParaRPr>
          </a:p>
          <a:p>
            <a:r>
              <a:rPr lang="es-MX" dirty="0" smtClean="0"/>
              <a:t>Comenta Alberto </a:t>
            </a:r>
            <a:r>
              <a:rPr lang="es-MX" dirty="0" err="1" smtClean="0"/>
              <a:t>Fratti</a:t>
            </a:r>
            <a:r>
              <a:rPr lang="es-MX" dirty="0" smtClean="0"/>
              <a:t> </a:t>
            </a:r>
          </a:p>
          <a:p>
            <a:endParaRPr lang="es-MX" dirty="0"/>
          </a:p>
          <a:p>
            <a:r>
              <a:rPr lang="es-MX" dirty="0" smtClean="0"/>
              <a:t>Tribuna</a:t>
            </a:r>
            <a:endParaRPr lang="es-MX" dirty="0"/>
          </a:p>
        </p:txBody>
      </p:sp>
    </p:spTree>
    <p:extLst>
      <p:ext uri="{BB962C8B-B14F-4D97-AF65-F5344CB8AC3E}">
        <p14:creationId xmlns:p14="http://schemas.microsoft.com/office/powerpoint/2010/main" val="983121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sz="quarter"/>
          </p:nvPr>
        </p:nvSpPr>
        <p:spPr>
          <a:xfrm>
            <a:off x="685800" y="0"/>
            <a:ext cx="7772400" cy="2357438"/>
          </a:xfrm>
        </p:spPr>
        <p:txBody>
          <a:bodyPr/>
          <a:lstStyle/>
          <a:p>
            <a:pPr eaLnBrk="1" hangingPunct="1">
              <a:defRPr/>
            </a:pPr>
            <a:r>
              <a:rPr lang="es-ES" sz="4800" dirty="0" smtClean="0">
                <a:solidFill>
                  <a:schemeClr val="bg2">
                    <a:lumMod val="10000"/>
                    <a:lumOff val="90000"/>
                  </a:schemeClr>
                </a:solidFill>
              </a:rPr>
              <a:t>Historia natural de la </a:t>
            </a:r>
            <a:r>
              <a:rPr lang="es-ES" sz="4800" dirty="0" err="1" smtClean="0">
                <a:solidFill>
                  <a:schemeClr val="bg2">
                    <a:lumMod val="10000"/>
                    <a:lumOff val="90000"/>
                  </a:schemeClr>
                </a:solidFill>
              </a:rPr>
              <a:t>esteato</a:t>
            </a:r>
            <a:r>
              <a:rPr lang="es-ES" sz="4800" dirty="0" smtClean="0">
                <a:solidFill>
                  <a:schemeClr val="bg2">
                    <a:lumMod val="10000"/>
                    <a:lumOff val="90000"/>
                  </a:schemeClr>
                </a:solidFill>
              </a:rPr>
              <a:t> hepatitis no alcohólica?</a:t>
            </a:r>
            <a:endParaRPr lang="es-ES" sz="4800" dirty="0">
              <a:solidFill>
                <a:schemeClr val="bg2">
                  <a:lumMod val="10000"/>
                  <a:lumOff val="90000"/>
                </a:schemeClr>
              </a:solidFill>
            </a:endParaRPr>
          </a:p>
        </p:txBody>
      </p:sp>
      <p:sp>
        <p:nvSpPr>
          <p:cNvPr id="3" name="2 Subtítulo"/>
          <p:cNvSpPr>
            <a:spLocks noGrp="1"/>
          </p:cNvSpPr>
          <p:nvPr>
            <p:ph type="subTitle" sz="quarter" idx="1"/>
          </p:nvPr>
        </p:nvSpPr>
        <p:spPr/>
        <p:txBody>
          <a:bodyPr/>
          <a:lstStyle/>
          <a:p>
            <a:pPr eaLnBrk="1" hangingPunct="1">
              <a:defRPr/>
            </a:pPr>
            <a:endParaRPr lang="es-ES"/>
          </a:p>
        </p:txBody>
      </p:sp>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2714625"/>
            <a:ext cx="75184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9706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a:grpSpLocks/>
          </p:cNvGrpSpPr>
          <p:nvPr/>
        </p:nvGrpSpPr>
        <p:grpSpPr bwMode="auto">
          <a:xfrm>
            <a:off x="-7938" y="1"/>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7" name="Straight Connector 16"/>
          <p:cNvCxnSpPr/>
          <p:nvPr/>
        </p:nvCxnSpPr>
        <p:spPr>
          <a:xfrm>
            <a:off x="0" y="6742114"/>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938" y="1208089"/>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cstate="print"/>
          <a:stretch>
            <a:fillRect/>
          </a:stretch>
        </p:blipFill>
        <p:spPr>
          <a:xfrm>
            <a:off x="62712" y="1935082"/>
            <a:ext cx="9025181" cy="3066809"/>
          </a:xfrm>
          <a:prstGeom prst="rect">
            <a:avLst/>
          </a:prstGeom>
          <a:solidFill>
            <a:schemeClr val="bg1"/>
          </a:solidFill>
        </p:spPr>
      </p:pic>
    </p:spTree>
    <p:extLst>
      <p:ext uri="{BB962C8B-B14F-4D97-AF65-F5344CB8AC3E}">
        <p14:creationId xmlns:p14="http://schemas.microsoft.com/office/powerpoint/2010/main" val="2090548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91880" y="1916832"/>
            <a:ext cx="2038070" cy="3154710"/>
          </a:xfrm>
          <a:prstGeom prst="rect">
            <a:avLst/>
          </a:prstGeom>
          <a:noFill/>
        </p:spPr>
        <p:txBody>
          <a:bodyPr wrap="square" rtlCol="0">
            <a:spAutoFit/>
          </a:bodyPr>
          <a:lstStyle/>
          <a:p>
            <a:r>
              <a:rPr lang="es-MX" sz="19900" b="1" dirty="0" smtClean="0"/>
              <a:t>?</a:t>
            </a:r>
            <a:endParaRPr lang="es-MX" sz="19900" b="1" dirty="0"/>
          </a:p>
        </p:txBody>
      </p:sp>
    </p:spTree>
    <p:extLst>
      <p:ext uri="{BB962C8B-B14F-4D97-AF65-F5344CB8AC3E}">
        <p14:creationId xmlns:p14="http://schemas.microsoft.com/office/powerpoint/2010/main" val="494308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03238" y="304800"/>
            <a:ext cx="8183562" cy="762000"/>
          </a:xfrm>
        </p:spPr>
        <p:txBody>
          <a:bodyPr/>
          <a:lstStyle/>
          <a:p>
            <a:pPr eaLnBrk="1" fontAlgn="auto" hangingPunct="1">
              <a:spcAft>
                <a:spcPts val="0"/>
              </a:spcAft>
              <a:defRPr/>
            </a:pPr>
            <a:r>
              <a:rPr lang="en-US" dirty="0" smtClean="0"/>
              <a:t>Que </a:t>
            </a:r>
            <a:r>
              <a:rPr lang="en-US" dirty="0" err="1" smtClean="0"/>
              <a:t>cambio</a:t>
            </a:r>
            <a:r>
              <a:rPr lang="en-US" dirty="0" smtClean="0"/>
              <a:t> </a:t>
            </a:r>
            <a:r>
              <a:rPr lang="en-US" dirty="0" err="1" smtClean="0"/>
              <a:t>desde</a:t>
            </a:r>
            <a:r>
              <a:rPr lang="en-US" dirty="0" smtClean="0"/>
              <a:t> 1970</a:t>
            </a:r>
            <a:r>
              <a:rPr lang="en-US" dirty="0"/>
              <a:t>?</a:t>
            </a:r>
          </a:p>
        </p:txBody>
      </p:sp>
      <p:sp>
        <p:nvSpPr>
          <p:cNvPr id="93187" name="Rectangle 3"/>
          <p:cNvSpPr>
            <a:spLocks noGrp="1" noChangeArrowheads="1"/>
          </p:cNvSpPr>
          <p:nvPr>
            <p:ph idx="1"/>
          </p:nvPr>
        </p:nvSpPr>
        <p:spPr>
          <a:xfrm>
            <a:off x="503238" y="1143000"/>
            <a:ext cx="8183562" cy="1828800"/>
          </a:xfrm>
        </p:spPr>
        <p:txBody>
          <a:bodyPr/>
          <a:lstStyle/>
          <a:p>
            <a:pPr eaLnBrk="1" hangingPunct="1">
              <a:defRPr/>
            </a:pPr>
            <a:r>
              <a:rPr lang="en-US" altLang="es-MX" sz="3600" b="1" dirty="0" err="1" smtClean="0"/>
              <a:t>En</a:t>
            </a:r>
            <a:r>
              <a:rPr lang="en-US" altLang="es-MX" sz="3600" b="1" dirty="0" smtClean="0"/>
              <a:t> 1970 la </a:t>
            </a:r>
            <a:r>
              <a:rPr lang="en-US" altLang="es-MX" sz="3600" b="1" dirty="0" err="1" smtClean="0"/>
              <a:t>mayoría</a:t>
            </a:r>
            <a:r>
              <a:rPr lang="en-US" altLang="es-MX" sz="3600" b="1" dirty="0" smtClean="0"/>
              <a:t> de la </a:t>
            </a:r>
            <a:r>
              <a:rPr lang="en-US" altLang="es-MX" sz="3600" b="1" dirty="0" err="1" smtClean="0"/>
              <a:t>poblacion</a:t>
            </a:r>
            <a:r>
              <a:rPr lang="en-US" altLang="es-MX" sz="3600" b="1" dirty="0" smtClean="0"/>
              <a:t> no era </a:t>
            </a:r>
            <a:r>
              <a:rPr lang="en-US" altLang="es-MX" sz="3600" b="1" dirty="0" err="1" smtClean="0"/>
              <a:t>obesa</a:t>
            </a:r>
            <a:r>
              <a:rPr lang="en-US" altLang="es-MX" sz="3600" b="1" dirty="0" smtClean="0"/>
              <a:t>.</a:t>
            </a:r>
          </a:p>
          <a:p>
            <a:pPr eaLnBrk="1" hangingPunct="1">
              <a:defRPr/>
            </a:pPr>
            <a:r>
              <a:rPr lang="en-US" altLang="es-MX" sz="3600" b="1" dirty="0"/>
              <a:t>E</a:t>
            </a:r>
            <a:r>
              <a:rPr lang="en-US" altLang="es-MX" sz="3600" b="1" dirty="0" smtClean="0"/>
              <a:t>n 2017  la </a:t>
            </a:r>
            <a:r>
              <a:rPr lang="en-US" altLang="es-MX" sz="3600" b="1" dirty="0" err="1" smtClean="0"/>
              <a:t>obesidad</a:t>
            </a:r>
            <a:r>
              <a:rPr lang="en-US" altLang="es-MX" sz="3600" b="1" dirty="0" smtClean="0"/>
              <a:t> </a:t>
            </a:r>
            <a:r>
              <a:rPr lang="en-US" altLang="es-MX" sz="3600" b="1" dirty="0" err="1" smtClean="0"/>
              <a:t>es</a:t>
            </a:r>
            <a:r>
              <a:rPr lang="en-US" altLang="es-MX" sz="3600" b="1" dirty="0" smtClean="0"/>
              <a:t> </a:t>
            </a:r>
            <a:r>
              <a:rPr lang="en-US" altLang="es-MX" sz="3600" b="1" dirty="0" err="1" smtClean="0"/>
              <a:t>epidemica</a:t>
            </a:r>
            <a:r>
              <a:rPr lang="en-US" altLang="es-MX" sz="3600" b="1" dirty="0" smtClean="0"/>
              <a:t>!</a:t>
            </a:r>
          </a:p>
          <a:p>
            <a:pPr eaLnBrk="1" hangingPunct="1">
              <a:defRPr/>
            </a:pPr>
            <a:r>
              <a:rPr lang="en-US" altLang="es-MX" sz="3600" b="1" dirty="0" smtClean="0"/>
              <a:t>Que </a:t>
            </a:r>
            <a:r>
              <a:rPr lang="en-US" altLang="es-MX" sz="3600" b="1" dirty="0" err="1" smtClean="0"/>
              <a:t>es</a:t>
            </a:r>
            <a:r>
              <a:rPr lang="en-US" altLang="es-MX" sz="3600" b="1" dirty="0" smtClean="0"/>
              <a:t> tan </a:t>
            </a:r>
            <a:r>
              <a:rPr lang="en-US" altLang="es-MX" sz="3600" b="1" dirty="0" err="1" smtClean="0"/>
              <a:t>diferente</a:t>
            </a:r>
            <a:r>
              <a:rPr lang="en-US" altLang="es-MX" sz="3600" b="1" dirty="0" smtClean="0"/>
              <a:t> </a:t>
            </a:r>
            <a:r>
              <a:rPr lang="en-US" altLang="es-MX" sz="3600" b="1" dirty="0" err="1" smtClean="0"/>
              <a:t>ahora</a:t>
            </a:r>
            <a:r>
              <a:rPr lang="en-US" altLang="es-MX" sz="3600" b="1" dirty="0" smtClean="0"/>
              <a:t>?</a:t>
            </a:r>
          </a:p>
          <a:p>
            <a:pPr eaLnBrk="1" hangingPunct="1">
              <a:defRPr/>
            </a:pPr>
            <a:r>
              <a:rPr lang="en-US" altLang="es-MX" sz="3600" b="1" dirty="0" err="1" smtClean="0"/>
              <a:t>Reducira</a:t>
            </a:r>
            <a:r>
              <a:rPr lang="en-US" altLang="es-MX" sz="3600" b="1" dirty="0" smtClean="0"/>
              <a:t> la </a:t>
            </a:r>
            <a:r>
              <a:rPr lang="en-US" altLang="es-MX" sz="3600" b="1" dirty="0" err="1" smtClean="0"/>
              <a:t>esperanza</a:t>
            </a:r>
            <a:r>
              <a:rPr lang="en-US" altLang="es-MX" sz="3600" b="1" dirty="0" smtClean="0"/>
              <a:t> de </a:t>
            </a:r>
            <a:r>
              <a:rPr lang="en-US" altLang="es-MX" sz="3600" b="1" dirty="0" err="1" smtClean="0"/>
              <a:t>vida</a:t>
            </a:r>
            <a:r>
              <a:rPr lang="en-US" altLang="es-MX" sz="3600" b="1" dirty="0" smtClean="0"/>
              <a:t>?, </a:t>
            </a:r>
            <a:r>
              <a:rPr lang="en-US" altLang="es-MX" sz="3600" b="1" dirty="0" err="1" smtClean="0"/>
              <a:t>Arruinara</a:t>
            </a:r>
            <a:r>
              <a:rPr lang="en-US" altLang="es-MX" sz="3600" b="1" dirty="0" smtClean="0"/>
              <a:t> </a:t>
            </a:r>
          </a:p>
          <a:p>
            <a:pPr lvl="1" eaLnBrk="1" hangingPunct="1">
              <a:defRPr/>
            </a:pPr>
            <a:r>
              <a:rPr lang="en-US" altLang="es-MX" sz="3200" b="1" dirty="0" smtClean="0"/>
              <a:t>Los </a:t>
            </a:r>
            <a:r>
              <a:rPr lang="en-US" altLang="es-MX" sz="3200" b="1" dirty="0" err="1" smtClean="0"/>
              <a:t>sistemas</a:t>
            </a:r>
            <a:r>
              <a:rPr lang="en-US" altLang="es-MX" sz="3200" b="1" dirty="0" smtClean="0"/>
              <a:t> de </a:t>
            </a:r>
            <a:r>
              <a:rPr lang="en-US" altLang="es-MX" sz="3200" b="1" dirty="0" err="1" smtClean="0"/>
              <a:t>salud</a:t>
            </a:r>
            <a:r>
              <a:rPr lang="en-US" altLang="es-MX" sz="3200" b="1" dirty="0" smtClean="0"/>
              <a:t>?</a:t>
            </a:r>
          </a:p>
        </p:txBody>
      </p:sp>
      <p:pic>
        <p:nvPicPr>
          <p:cNvPr id="61444" name="Picture 3" descr="Small Jem and Sc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509120"/>
            <a:ext cx="31877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261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79712" y="35220"/>
            <a:ext cx="5184576" cy="6787560"/>
          </a:xfrm>
          <a:prstGeom prst="rect">
            <a:avLst/>
          </a:prstGeom>
        </p:spPr>
      </p:pic>
      <p:pic>
        <p:nvPicPr>
          <p:cNvPr id="3" name="Imagen 2"/>
          <p:cNvPicPr>
            <a:picLocks noChangeAspect="1"/>
          </p:cNvPicPr>
          <p:nvPr/>
        </p:nvPicPr>
        <p:blipFill>
          <a:blip r:embed="rId3"/>
          <a:stretch>
            <a:fillRect/>
          </a:stretch>
        </p:blipFill>
        <p:spPr>
          <a:xfrm>
            <a:off x="1524000" y="1781175"/>
            <a:ext cx="6096000" cy="3295650"/>
          </a:xfrm>
          <a:prstGeom prst="rect">
            <a:avLst/>
          </a:prstGeom>
        </p:spPr>
      </p:pic>
    </p:spTree>
    <p:extLst>
      <p:ext uri="{BB962C8B-B14F-4D97-AF65-F5344CB8AC3E}">
        <p14:creationId xmlns:p14="http://schemas.microsoft.com/office/powerpoint/2010/main" val="238127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95325"/>
            <a:ext cx="83534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CuadroTexto 1"/>
          <p:cNvSpPr txBox="1">
            <a:spLocks noChangeArrowheads="1"/>
          </p:cNvSpPr>
          <p:nvPr/>
        </p:nvSpPr>
        <p:spPr bwMode="auto">
          <a:xfrm>
            <a:off x="2843213" y="115888"/>
            <a:ext cx="3457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s-MX" altLang="es-MX" sz="2400" b="1">
                <a:solidFill>
                  <a:srgbClr val="C00000"/>
                </a:solidFill>
              </a:rPr>
              <a:t>USA CAMBIOS MUY RAPIDOS</a:t>
            </a:r>
          </a:p>
        </p:txBody>
      </p:sp>
    </p:spTree>
    <p:extLst>
      <p:ext uri="{BB962C8B-B14F-4D97-AF65-F5344CB8AC3E}">
        <p14:creationId xmlns:p14="http://schemas.microsoft.com/office/powerpoint/2010/main" val="4187707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imag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27125"/>
            <a:ext cx="41529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2 CuadroTexto"/>
          <p:cNvSpPr txBox="1">
            <a:spLocks noChangeArrowheads="1"/>
          </p:cNvSpPr>
          <p:nvPr/>
        </p:nvSpPr>
        <p:spPr bwMode="auto">
          <a:xfrm>
            <a:off x="357188" y="285750"/>
            <a:ext cx="8215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es-MX" altLang="es-ES" sz="2400" b="1">
                <a:solidFill>
                  <a:srgbClr val="FFFF00"/>
                </a:solidFill>
              </a:rPr>
              <a:t>Además de nuestro Genoma</a:t>
            </a:r>
          </a:p>
          <a:p>
            <a:pPr eaLnBrk="1" hangingPunct="1">
              <a:spcBef>
                <a:spcPct val="0"/>
              </a:spcBef>
              <a:buClrTx/>
              <a:buSzTx/>
              <a:buFontTx/>
              <a:buNone/>
            </a:pPr>
            <a:r>
              <a:rPr lang="es-MX" altLang="es-ES" sz="2400" b="1">
                <a:solidFill>
                  <a:srgbClr val="FFFF00"/>
                </a:solidFill>
              </a:rPr>
              <a:t>Somos lo que comemos</a:t>
            </a:r>
            <a:endParaRPr lang="es-ES" altLang="es-ES" sz="2400" b="1">
              <a:solidFill>
                <a:srgbClr val="FFFF00"/>
              </a:solidFill>
            </a:endParaRPr>
          </a:p>
        </p:txBody>
      </p:sp>
      <p:sp>
        <p:nvSpPr>
          <p:cNvPr id="60420" name="CuadroTexto 1"/>
          <p:cNvSpPr txBox="1">
            <a:spLocks noChangeArrowheads="1"/>
          </p:cNvSpPr>
          <p:nvPr/>
        </p:nvSpPr>
        <p:spPr bwMode="auto">
          <a:xfrm>
            <a:off x="7596188" y="1628775"/>
            <a:ext cx="1296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s-MX" altLang="es-MX" sz="1800"/>
              <a:t>Cambios exógenos</a:t>
            </a:r>
          </a:p>
        </p:txBody>
      </p:sp>
    </p:spTree>
    <p:extLst>
      <p:ext uri="{BB962C8B-B14F-4D97-AF65-F5344CB8AC3E}">
        <p14:creationId xmlns:p14="http://schemas.microsoft.com/office/powerpoint/2010/main" val="2247637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4874" y="980728"/>
            <a:ext cx="5773488" cy="2244442"/>
          </a:xfrm>
          <a:prstGeom prst="rect">
            <a:avLst/>
          </a:prstGeom>
        </p:spPr>
      </p:pic>
      <p:sp>
        <p:nvSpPr>
          <p:cNvPr id="3" name="2 CuadroTexto"/>
          <p:cNvSpPr txBox="1"/>
          <p:nvPr/>
        </p:nvSpPr>
        <p:spPr>
          <a:xfrm>
            <a:off x="827584" y="3313435"/>
            <a:ext cx="7488832" cy="2677656"/>
          </a:xfrm>
          <a:prstGeom prst="rect">
            <a:avLst/>
          </a:prstGeom>
          <a:noFill/>
        </p:spPr>
        <p:txBody>
          <a:bodyPr wrap="square" rtlCol="0">
            <a:spAutoFit/>
          </a:bodyPr>
          <a:lstStyle/>
          <a:p>
            <a:pPr algn="ctr"/>
            <a:r>
              <a:rPr lang="en-US" sz="2800" b="1" dirty="0" smtClean="0">
                <a:solidFill>
                  <a:srgbClr val="FFFF00"/>
                </a:solidFill>
              </a:rPr>
              <a:t>Evolutions :</a:t>
            </a:r>
            <a:endParaRPr lang="en-US" sz="2000" dirty="0" smtClean="0">
              <a:solidFill>
                <a:srgbClr val="FFFF00"/>
              </a:solidFill>
            </a:endParaRPr>
          </a:p>
          <a:p>
            <a:r>
              <a:rPr lang="es-MX" sz="2400" b="1" dirty="0" smtClean="0">
                <a:solidFill>
                  <a:srgbClr val="FFC000"/>
                </a:solidFill>
              </a:rPr>
              <a:t>In 1994</a:t>
            </a:r>
            <a:r>
              <a:rPr lang="es-MX" sz="2400" b="1" dirty="0" smtClean="0"/>
              <a:t>  18 cases of NASH </a:t>
            </a:r>
            <a:r>
              <a:rPr lang="es-MX" sz="2400" b="1" dirty="0" err="1" smtClean="0"/>
              <a:t>were</a:t>
            </a:r>
            <a:r>
              <a:rPr lang="es-MX" sz="2400" b="1" dirty="0" smtClean="0"/>
              <a:t>  </a:t>
            </a:r>
            <a:r>
              <a:rPr lang="es-MX" sz="2400" b="1" dirty="0" err="1" smtClean="0"/>
              <a:t>found</a:t>
            </a:r>
            <a:r>
              <a:rPr lang="es-MX" sz="2400" b="1" dirty="0" smtClean="0"/>
              <a:t> in </a:t>
            </a:r>
            <a:r>
              <a:rPr lang="es-MX" sz="2400" b="1" dirty="0" err="1" smtClean="0"/>
              <a:t>over</a:t>
            </a:r>
            <a:r>
              <a:rPr lang="es-MX" sz="2400" b="1" dirty="0" smtClean="0"/>
              <a:t> 2000  </a:t>
            </a:r>
            <a:r>
              <a:rPr lang="es-MX" sz="2400" b="1" dirty="0" err="1" smtClean="0"/>
              <a:t>Liver</a:t>
            </a:r>
            <a:r>
              <a:rPr lang="es-MX" sz="2400" b="1" dirty="0" smtClean="0"/>
              <a:t> </a:t>
            </a:r>
            <a:r>
              <a:rPr lang="es-MX" sz="2400" b="1" dirty="0" err="1" smtClean="0"/>
              <a:t>biopsies</a:t>
            </a:r>
            <a:r>
              <a:rPr lang="es-MX" sz="2400" b="1" dirty="0" smtClean="0"/>
              <a:t> : </a:t>
            </a:r>
          </a:p>
          <a:p>
            <a:r>
              <a:rPr lang="es-MX" sz="2400" b="1" dirty="0" smtClean="0"/>
              <a:t>In </a:t>
            </a:r>
            <a:r>
              <a:rPr lang="es-MX" sz="2400" b="1" dirty="0" err="1" smtClean="0"/>
              <a:t>only</a:t>
            </a:r>
            <a:r>
              <a:rPr lang="es-MX" sz="2400" b="1" dirty="0" smtClean="0"/>
              <a:t> 7 cases </a:t>
            </a:r>
            <a:r>
              <a:rPr lang="es-MX" sz="2400" b="1" dirty="0" err="1" smtClean="0"/>
              <a:t>an</a:t>
            </a:r>
            <a:r>
              <a:rPr lang="es-MX" sz="2400" b="1" dirty="0" smtClean="0"/>
              <a:t> </a:t>
            </a:r>
            <a:r>
              <a:rPr lang="es-MX" sz="2400" b="1" dirty="0" err="1" smtClean="0"/>
              <a:t>evolution</a:t>
            </a:r>
            <a:r>
              <a:rPr lang="es-MX" sz="2400" b="1" dirty="0" smtClean="0"/>
              <a:t> </a:t>
            </a:r>
            <a:r>
              <a:rPr lang="es-MX" sz="2400" b="1" dirty="0" err="1" smtClean="0"/>
              <a:t>to</a:t>
            </a:r>
            <a:r>
              <a:rPr lang="es-MX" sz="2400" b="1" dirty="0" smtClean="0"/>
              <a:t> </a:t>
            </a:r>
            <a:r>
              <a:rPr lang="es-MX" sz="2400" b="1" dirty="0" err="1" smtClean="0"/>
              <a:t>cirrhosis</a:t>
            </a:r>
            <a:r>
              <a:rPr lang="es-MX" sz="2400" b="1" dirty="0" smtClean="0"/>
              <a:t> </a:t>
            </a:r>
            <a:r>
              <a:rPr lang="es-MX" sz="2400" b="1" dirty="0" err="1" smtClean="0"/>
              <a:t>was</a:t>
            </a:r>
            <a:r>
              <a:rPr lang="es-MX" sz="2400" b="1" dirty="0" smtClean="0"/>
              <a:t> </a:t>
            </a:r>
            <a:r>
              <a:rPr lang="es-MX" sz="2400" b="1" dirty="0" err="1" smtClean="0"/>
              <a:t>found</a:t>
            </a:r>
            <a:r>
              <a:rPr lang="es-MX" sz="2400" b="1" dirty="0" smtClean="0"/>
              <a:t>.</a:t>
            </a:r>
          </a:p>
          <a:p>
            <a:endParaRPr lang="es-MX" sz="2000" b="1" dirty="0" smtClean="0"/>
          </a:p>
          <a:p>
            <a:r>
              <a:rPr lang="es-MX" sz="2400" b="1" dirty="0" smtClean="0">
                <a:solidFill>
                  <a:srgbClr val="FFC000"/>
                </a:solidFill>
              </a:rPr>
              <a:t>In 2008 </a:t>
            </a:r>
            <a:r>
              <a:rPr lang="es-MX" sz="2400" b="1" dirty="0" smtClean="0"/>
              <a:t>, NAFLD and NASH are </a:t>
            </a:r>
            <a:r>
              <a:rPr lang="es-MX" sz="2400" b="1" dirty="0" err="1" smtClean="0"/>
              <a:t>the</a:t>
            </a:r>
            <a:r>
              <a:rPr lang="es-MX" sz="2400" b="1" dirty="0" smtClean="0"/>
              <a:t> </a:t>
            </a:r>
            <a:r>
              <a:rPr lang="es-MX" sz="2400" b="1" dirty="0" err="1" smtClean="0"/>
              <a:t>most</a:t>
            </a:r>
            <a:r>
              <a:rPr lang="es-MX" sz="2400" b="1" dirty="0" smtClean="0"/>
              <a:t> </a:t>
            </a:r>
            <a:r>
              <a:rPr lang="es-MX" sz="2400" b="1" dirty="0" err="1" smtClean="0"/>
              <a:t>common</a:t>
            </a:r>
            <a:r>
              <a:rPr lang="es-MX" sz="2400" b="1" dirty="0" smtClean="0"/>
              <a:t> cause of </a:t>
            </a:r>
            <a:r>
              <a:rPr lang="es-MX" sz="2400" b="1" dirty="0" err="1" smtClean="0"/>
              <a:t>liver</a:t>
            </a:r>
            <a:r>
              <a:rPr lang="es-MX" sz="2400" b="1" dirty="0" smtClean="0"/>
              <a:t> </a:t>
            </a:r>
            <a:r>
              <a:rPr lang="es-MX" sz="2400" b="1" dirty="0" err="1" smtClean="0"/>
              <a:t>consultation</a:t>
            </a:r>
            <a:r>
              <a:rPr lang="es-MX" sz="2400" b="1" dirty="0" smtClean="0"/>
              <a:t>.</a:t>
            </a:r>
            <a:endParaRPr lang="en-US" b="1" dirty="0"/>
          </a:p>
        </p:txBody>
      </p:sp>
      <p:sp>
        <p:nvSpPr>
          <p:cNvPr id="4" name="3 CuadroTexto"/>
          <p:cNvSpPr txBox="1"/>
          <p:nvPr/>
        </p:nvSpPr>
        <p:spPr>
          <a:xfrm>
            <a:off x="251520" y="44624"/>
            <a:ext cx="8892480" cy="954107"/>
          </a:xfrm>
          <a:prstGeom prst="rect">
            <a:avLst/>
          </a:prstGeom>
          <a:noFill/>
        </p:spPr>
        <p:txBody>
          <a:bodyPr wrap="square" rtlCol="0">
            <a:spAutoFit/>
          </a:bodyPr>
          <a:lstStyle/>
          <a:p>
            <a:pPr algn="ctr"/>
            <a:r>
              <a:rPr lang="es-MX" sz="2800" b="1" dirty="0" err="1" smtClean="0"/>
              <a:t>Facing</a:t>
            </a:r>
            <a:r>
              <a:rPr lang="es-MX" sz="2800" b="1" dirty="0" smtClean="0"/>
              <a:t>  </a:t>
            </a:r>
            <a:r>
              <a:rPr lang="es-MX" sz="2800" b="1" dirty="0" err="1" smtClean="0"/>
              <a:t>two</a:t>
            </a:r>
            <a:r>
              <a:rPr lang="es-MX" sz="2800" b="1" dirty="0" smtClean="0"/>
              <a:t> </a:t>
            </a:r>
            <a:r>
              <a:rPr lang="es-MX" sz="2800" b="1" dirty="0" err="1" smtClean="0"/>
              <a:t>related</a:t>
            </a:r>
            <a:r>
              <a:rPr lang="es-MX" sz="2800" b="1" dirty="0" smtClean="0"/>
              <a:t> </a:t>
            </a:r>
            <a:r>
              <a:rPr lang="es-MX" sz="2800" b="1" dirty="0" err="1" smtClean="0"/>
              <a:t>epidemics</a:t>
            </a:r>
            <a:r>
              <a:rPr lang="es-MX" sz="2800" b="1" dirty="0" smtClean="0"/>
              <a:t>: </a:t>
            </a:r>
            <a:r>
              <a:rPr lang="es-MX" sz="2800" b="1" dirty="0" smtClean="0">
                <a:solidFill>
                  <a:srgbClr val="FFC000"/>
                </a:solidFill>
              </a:rPr>
              <a:t>DM-CVD</a:t>
            </a:r>
            <a:r>
              <a:rPr lang="es-MX" sz="2800" b="1" dirty="0" smtClean="0"/>
              <a:t>…NASH-</a:t>
            </a:r>
            <a:r>
              <a:rPr lang="es-MX" sz="2800" b="1" dirty="0" err="1" smtClean="0"/>
              <a:t>Cirrhosis</a:t>
            </a:r>
            <a:r>
              <a:rPr lang="es-MX" sz="2800" b="1" dirty="0" smtClean="0"/>
              <a:t>-HCC</a:t>
            </a:r>
            <a:endParaRPr lang="es-MX" sz="2400" b="1" dirty="0"/>
          </a:p>
        </p:txBody>
      </p:sp>
    </p:spTree>
    <p:extLst>
      <p:ext uri="{BB962C8B-B14F-4D97-AF65-F5344CB8AC3E}">
        <p14:creationId xmlns:p14="http://schemas.microsoft.com/office/powerpoint/2010/main" val="390966248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644900"/>
            <a:ext cx="3816350"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219325"/>
            <a:ext cx="2951162"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888"/>
            <a:ext cx="284321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03738"/>
            <a:ext cx="33766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Imagen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0650" y="188913"/>
            <a:ext cx="3700463"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162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938" y="1"/>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5" name="Straight Connector 14"/>
          <p:cNvCxnSpPr/>
          <p:nvPr/>
        </p:nvCxnSpPr>
        <p:spPr>
          <a:xfrm>
            <a:off x="-7938" y="1208089"/>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6742114"/>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26" name="4 Elipse"/>
          <p:cNvSpPr/>
          <p:nvPr/>
        </p:nvSpPr>
        <p:spPr>
          <a:xfrm>
            <a:off x="2927589" y="1362217"/>
            <a:ext cx="3263960" cy="3263960"/>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6"/>
            <a:endParaRPr lang="en-US" sz="2000" b="1">
              <a:solidFill>
                <a:prstClr val="white"/>
              </a:solidFill>
            </a:endParaRPr>
          </a:p>
        </p:txBody>
      </p:sp>
      <p:sp>
        <p:nvSpPr>
          <p:cNvPr id="27" name="5 Elipse"/>
          <p:cNvSpPr/>
          <p:nvPr/>
        </p:nvSpPr>
        <p:spPr>
          <a:xfrm>
            <a:off x="1350310" y="2325878"/>
            <a:ext cx="3288536" cy="3288536"/>
          </a:xfrm>
          <a:prstGeom prst="ellipse">
            <a:avLst/>
          </a:prstGeom>
          <a:solidFill>
            <a:srgbClr val="FFC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6"/>
            <a:endParaRPr lang="en-US" sz="2000" b="1">
              <a:solidFill>
                <a:prstClr val="white"/>
              </a:solidFill>
            </a:endParaRPr>
          </a:p>
        </p:txBody>
      </p:sp>
      <p:sp>
        <p:nvSpPr>
          <p:cNvPr id="28" name="6 Elipse"/>
          <p:cNvSpPr/>
          <p:nvPr/>
        </p:nvSpPr>
        <p:spPr>
          <a:xfrm>
            <a:off x="2956176" y="3321901"/>
            <a:ext cx="3288536" cy="3288536"/>
          </a:xfrm>
          <a:prstGeom prst="ellipse">
            <a:avLst/>
          </a:prstGeom>
          <a:solidFill>
            <a:srgbClr val="7030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6"/>
            <a:endParaRPr lang="en-US" sz="2000" b="1">
              <a:solidFill>
                <a:prstClr val="white"/>
              </a:solidFill>
            </a:endParaRPr>
          </a:p>
        </p:txBody>
      </p:sp>
      <p:sp>
        <p:nvSpPr>
          <p:cNvPr id="29" name="7 Elipse"/>
          <p:cNvSpPr/>
          <p:nvPr/>
        </p:nvSpPr>
        <p:spPr>
          <a:xfrm>
            <a:off x="4454576" y="2404882"/>
            <a:ext cx="3288536" cy="3288536"/>
          </a:xfrm>
          <a:prstGeom prst="ellipse">
            <a:avLst/>
          </a:prstGeom>
          <a:solidFill>
            <a:srgbClr val="0070C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6"/>
            <a:endParaRPr lang="en-US" sz="2000" b="1">
              <a:solidFill>
                <a:prstClr val="white"/>
              </a:solidFill>
            </a:endParaRPr>
          </a:p>
        </p:txBody>
      </p:sp>
      <p:sp>
        <p:nvSpPr>
          <p:cNvPr id="30" name="8 CuadroTexto"/>
          <p:cNvSpPr txBox="1"/>
          <p:nvPr/>
        </p:nvSpPr>
        <p:spPr>
          <a:xfrm>
            <a:off x="3772578" y="1706583"/>
            <a:ext cx="1620180" cy="523220"/>
          </a:xfrm>
          <a:prstGeom prst="rect">
            <a:avLst/>
          </a:prstGeom>
          <a:noFill/>
        </p:spPr>
        <p:txBody>
          <a:bodyPr wrap="square" rtlCol="0">
            <a:spAutoFit/>
          </a:bodyPr>
          <a:lstStyle/>
          <a:p>
            <a:pPr algn="ctr" defTabSz="457146"/>
            <a:r>
              <a:rPr lang="en-US" sz="2800" b="1" dirty="0" smtClean="0">
                <a:solidFill>
                  <a:prstClr val="white"/>
                </a:solidFill>
              </a:rPr>
              <a:t>Obesity</a:t>
            </a:r>
            <a:endParaRPr lang="en-US" sz="2800" dirty="0">
              <a:solidFill>
                <a:prstClr val="white"/>
              </a:solidFill>
            </a:endParaRPr>
          </a:p>
        </p:txBody>
      </p:sp>
      <p:sp>
        <p:nvSpPr>
          <p:cNvPr id="31" name="9 CuadroTexto"/>
          <p:cNvSpPr txBox="1"/>
          <p:nvPr/>
        </p:nvSpPr>
        <p:spPr>
          <a:xfrm>
            <a:off x="1300284" y="3451860"/>
            <a:ext cx="1944216" cy="1261884"/>
          </a:xfrm>
          <a:prstGeom prst="rect">
            <a:avLst/>
          </a:prstGeom>
          <a:noFill/>
        </p:spPr>
        <p:txBody>
          <a:bodyPr wrap="square" rtlCol="0">
            <a:spAutoFit/>
          </a:bodyPr>
          <a:lstStyle/>
          <a:p>
            <a:pPr algn="ctr" defTabSz="457146"/>
            <a:r>
              <a:rPr lang="en-US" sz="2400" b="1" dirty="0" smtClean="0">
                <a:solidFill>
                  <a:prstClr val="white"/>
                </a:solidFill>
              </a:rPr>
              <a:t>Endothelial dysfunction</a:t>
            </a:r>
          </a:p>
          <a:p>
            <a:pPr algn="ctr" defTabSz="457146"/>
            <a:endParaRPr lang="en-US" sz="2800" dirty="0">
              <a:solidFill>
                <a:prstClr val="white"/>
              </a:solidFill>
            </a:endParaRPr>
          </a:p>
        </p:txBody>
      </p:sp>
      <p:sp>
        <p:nvSpPr>
          <p:cNvPr id="32" name="12 CuadroTexto"/>
          <p:cNvSpPr txBox="1"/>
          <p:nvPr/>
        </p:nvSpPr>
        <p:spPr>
          <a:xfrm>
            <a:off x="3666738" y="5491680"/>
            <a:ext cx="1944216" cy="830997"/>
          </a:xfrm>
          <a:prstGeom prst="rect">
            <a:avLst/>
          </a:prstGeom>
          <a:noFill/>
        </p:spPr>
        <p:txBody>
          <a:bodyPr wrap="square" rtlCol="0">
            <a:spAutoFit/>
          </a:bodyPr>
          <a:lstStyle/>
          <a:p>
            <a:pPr algn="ctr" defTabSz="457146"/>
            <a:r>
              <a:rPr lang="en-US" sz="2400" b="1" dirty="0" smtClean="0">
                <a:solidFill>
                  <a:prstClr val="white"/>
                </a:solidFill>
              </a:rPr>
              <a:t>Insulin</a:t>
            </a:r>
          </a:p>
          <a:p>
            <a:pPr algn="ctr" defTabSz="457146"/>
            <a:r>
              <a:rPr lang="en-US" sz="2400" b="1" dirty="0" smtClean="0">
                <a:solidFill>
                  <a:prstClr val="white"/>
                </a:solidFill>
              </a:rPr>
              <a:t>resistance</a:t>
            </a:r>
            <a:endParaRPr lang="en-US" sz="2400" dirty="0">
              <a:solidFill>
                <a:prstClr val="white"/>
              </a:solidFill>
            </a:endParaRPr>
          </a:p>
        </p:txBody>
      </p:sp>
      <p:sp>
        <p:nvSpPr>
          <p:cNvPr id="33" name="13 CuadroTexto"/>
          <p:cNvSpPr txBox="1"/>
          <p:nvPr/>
        </p:nvSpPr>
        <p:spPr>
          <a:xfrm>
            <a:off x="5609440" y="3693731"/>
            <a:ext cx="2199885" cy="830997"/>
          </a:xfrm>
          <a:prstGeom prst="rect">
            <a:avLst/>
          </a:prstGeom>
          <a:noFill/>
        </p:spPr>
        <p:txBody>
          <a:bodyPr wrap="square" rtlCol="0">
            <a:spAutoFit/>
          </a:bodyPr>
          <a:lstStyle/>
          <a:p>
            <a:pPr algn="ctr" defTabSz="457146"/>
            <a:r>
              <a:rPr lang="en-US" sz="2400" b="1" dirty="0" smtClean="0">
                <a:solidFill>
                  <a:prstClr val="white"/>
                </a:solidFill>
              </a:rPr>
              <a:t>Inflammation</a:t>
            </a:r>
          </a:p>
          <a:p>
            <a:pPr algn="ctr" defTabSz="457146"/>
            <a:r>
              <a:rPr lang="en-US" sz="2400" b="1" dirty="0" smtClean="0">
                <a:solidFill>
                  <a:prstClr val="white"/>
                </a:solidFill>
              </a:rPr>
              <a:t>NASH</a:t>
            </a:r>
            <a:endParaRPr lang="en-US" sz="2400" dirty="0">
              <a:solidFill>
                <a:prstClr val="white"/>
              </a:solidFill>
            </a:endParaRPr>
          </a:p>
        </p:txBody>
      </p:sp>
    </p:spTree>
    <p:extLst>
      <p:ext uri="{BB962C8B-B14F-4D97-AF65-F5344CB8AC3E}">
        <p14:creationId xmlns:p14="http://schemas.microsoft.com/office/powerpoint/2010/main" val="4294326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99592" y="1772816"/>
            <a:ext cx="6603709" cy="2807346"/>
          </a:xfrm>
          <a:prstGeom prst="rect">
            <a:avLst/>
          </a:prstGeom>
        </p:spPr>
      </p:pic>
    </p:spTree>
    <p:extLst>
      <p:ext uri="{BB962C8B-B14F-4D97-AF65-F5344CB8AC3E}">
        <p14:creationId xmlns:p14="http://schemas.microsoft.com/office/powerpoint/2010/main" val="108221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01 Entrada MS"/>
          <p:cNvPicPr>
            <a:picLocks noChangeAspect="1" noChangeArrowheads="1"/>
          </p:cNvPicPr>
          <p:nvPr/>
        </p:nvPicPr>
        <p:blipFill>
          <a:blip r:embed="rId3" cstate="print"/>
          <a:srcRect/>
          <a:stretch>
            <a:fillRect/>
          </a:stretch>
        </p:blipFill>
        <p:spPr bwMode="auto">
          <a:xfrm>
            <a:off x="1259632" y="2852936"/>
            <a:ext cx="3078724" cy="1296144"/>
          </a:xfrm>
          <a:prstGeom prst="rect">
            <a:avLst/>
          </a:prstGeom>
          <a:noFill/>
          <a:effectLst>
            <a:outerShdw dist="101839" dir="8944375" algn="ctr" rotWithShape="0">
              <a:srgbClr val="808080"/>
            </a:outerShdw>
          </a:effectLst>
        </p:spPr>
      </p:pic>
      <p:sp>
        <p:nvSpPr>
          <p:cNvPr id="95235" name="Text Box 3"/>
          <p:cNvSpPr txBox="1">
            <a:spLocks noChangeArrowheads="1"/>
          </p:cNvSpPr>
          <p:nvPr/>
        </p:nvSpPr>
        <p:spPr bwMode="auto">
          <a:xfrm>
            <a:off x="0" y="1146230"/>
            <a:ext cx="9144000" cy="338554"/>
          </a:xfrm>
          <a:prstGeom prst="rect">
            <a:avLst/>
          </a:prstGeom>
          <a:solidFill>
            <a:srgbClr val="00602B"/>
          </a:solidFill>
          <a:ln w="9525">
            <a:noFill/>
            <a:miter lim="800000"/>
            <a:headEnd/>
            <a:tailEnd/>
          </a:ln>
          <a:effectLst>
            <a:outerShdw dist="63500" dir="8587806" algn="ctr" rotWithShape="0">
              <a:srgbClr val="808080">
                <a:alpha val="50000"/>
              </a:srgbClr>
            </a:outerShdw>
          </a:effectLst>
        </p:spPr>
        <p:txBody>
          <a:bodyPr wrap="square">
            <a:spAutoFit/>
          </a:bodyPr>
          <a:lstStyle/>
          <a:p>
            <a:pPr algn="ctr" fontAlgn="auto">
              <a:spcBef>
                <a:spcPct val="50000"/>
              </a:spcBef>
              <a:spcAft>
                <a:spcPts val="0"/>
              </a:spcAft>
              <a:defRPr/>
            </a:pPr>
            <a:r>
              <a:rPr lang="es-ES_tradnl" sz="1600" b="1" dirty="0" smtClean="0"/>
              <a:t>Misael Uribe M.D.,</a:t>
            </a:r>
            <a:r>
              <a:rPr lang="es-ES_tradnl" sz="1600" b="1" dirty="0" err="1" smtClean="0"/>
              <a:t>Ph.D</a:t>
            </a:r>
            <a:endParaRPr lang="es-ES_tradnl" sz="1600" b="1" dirty="0" smtClean="0"/>
          </a:p>
        </p:txBody>
      </p:sp>
      <p:pic>
        <p:nvPicPr>
          <p:cNvPr id="4" name="Picture 2"/>
          <p:cNvPicPr>
            <a:picLocks noChangeAspect="1" noChangeArrowheads="1"/>
          </p:cNvPicPr>
          <p:nvPr/>
        </p:nvPicPr>
        <p:blipFill>
          <a:blip r:embed="rId4" cstate="print"/>
          <a:srcRect/>
          <a:stretch>
            <a:fillRect/>
          </a:stretch>
        </p:blipFill>
        <p:spPr bwMode="auto">
          <a:xfrm>
            <a:off x="7452320" y="260648"/>
            <a:ext cx="1152128" cy="1152128"/>
          </a:xfrm>
          <a:prstGeom prst="rect">
            <a:avLst/>
          </a:prstGeom>
          <a:noFill/>
          <a:ln w="9525">
            <a:noFill/>
            <a:miter lim="800000"/>
            <a:headEnd/>
            <a:tailEnd/>
          </a:ln>
        </p:spPr>
      </p:pic>
      <p:sp>
        <p:nvSpPr>
          <p:cNvPr id="5" name="4 CuadroTexto"/>
          <p:cNvSpPr txBox="1"/>
          <p:nvPr/>
        </p:nvSpPr>
        <p:spPr>
          <a:xfrm>
            <a:off x="884684" y="1700808"/>
            <a:ext cx="8259316" cy="1200329"/>
          </a:xfrm>
          <a:prstGeom prst="rect">
            <a:avLst/>
          </a:prstGeom>
          <a:solidFill>
            <a:srgbClr val="00602B"/>
          </a:solidFill>
        </p:spPr>
        <p:txBody>
          <a:bodyPr wrap="square" rtlCol="0">
            <a:spAutoFit/>
          </a:bodyPr>
          <a:lstStyle/>
          <a:p>
            <a:pPr algn="ctr"/>
            <a:r>
              <a:rPr lang="es-MX" sz="2400" b="1" dirty="0" smtClean="0"/>
              <a:t>.</a:t>
            </a:r>
            <a:r>
              <a:rPr lang="es-MX" sz="3600" b="1" dirty="0" smtClean="0"/>
              <a:t>Hígado graso, obesidad, síndrome </a:t>
            </a:r>
            <a:r>
              <a:rPr lang="es-MX" sz="3600" b="1" dirty="0" err="1" smtClean="0"/>
              <a:t>métabolico</a:t>
            </a:r>
            <a:endParaRPr lang="es-MX" sz="2400" b="1" dirty="0"/>
          </a:p>
        </p:txBody>
      </p:sp>
      <p:pic>
        <p:nvPicPr>
          <p:cNvPr id="7" name="Imagen 6"/>
          <p:cNvPicPr>
            <a:picLocks noChangeAspect="1"/>
          </p:cNvPicPr>
          <p:nvPr/>
        </p:nvPicPr>
        <p:blipFill>
          <a:blip r:embed="rId5"/>
          <a:stretch>
            <a:fillRect/>
          </a:stretch>
        </p:blipFill>
        <p:spPr>
          <a:xfrm>
            <a:off x="323528" y="152671"/>
            <a:ext cx="1008110" cy="10081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938" y="1"/>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5" name="Straight Connector 14"/>
          <p:cNvCxnSpPr/>
          <p:nvPr/>
        </p:nvCxnSpPr>
        <p:spPr>
          <a:xfrm>
            <a:off x="-7938" y="1208089"/>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6742114"/>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79513" y="6102350"/>
            <a:ext cx="9006898" cy="400110"/>
          </a:xfrm>
          <a:prstGeom prst="rect">
            <a:avLst/>
          </a:prstGeom>
        </p:spPr>
        <p:txBody>
          <a:bodyPr wrap="square">
            <a:spAutoFit/>
          </a:bodyPr>
          <a:lstStyle>
            <a:defPPr>
              <a:defRPr lang="en-US"/>
            </a:defPPr>
            <a:lvl1pPr algn="r">
              <a:defRPr sz="2000">
                <a:solidFill>
                  <a:schemeClr val="bg1"/>
                </a:solidFill>
              </a:defRPr>
            </a:lvl1pPr>
          </a:lstStyle>
          <a:p>
            <a:r>
              <a:rPr lang="en-US" dirty="0"/>
              <a:t>Nutrition Metabolism  and Cardio Vascular Diseases  2010 20: </a:t>
            </a:r>
            <a:r>
              <a:rPr lang="en-US" dirty="0" smtClean="0"/>
              <a:t>140-46*</a:t>
            </a:r>
            <a:endParaRPr lang="en-US" dirty="0"/>
          </a:p>
        </p:txBody>
      </p:sp>
      <p:sp>
        <p:nvSpPr>
          <p:cNvPr id="31" name="Line 5"/>
          <p:cNvSpPr>
            <a:spLocks noChangeShapeType="1"/>
          </p:cNvSpPr>
          <p:nvPr/>
        </p:nvSpPr>
        <p:spPr bwMode="auto">
          <a:xfrm rot="5351923" flipV="1">
            <a:off x="5866607" y="4077495"/>
            <a:ext cx="215900" cy="503237"/>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32" name="Line 6"/>
          <p:cNvSpPr>
            <a:spLocks noChangeShapeType="1"/>
          </p:cNvSpPr>
          <p:nvPr/>
        </p:nvSpPr>
        <p:spPr bwMode="auto">
          <a:xfrm rot="8371662" flipV="1">
            <a:off x="5648325" y="4591050"/>
            <a:ext cx="1588" cy="457200"/>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33" name="Line 7"/>
          <p:cNvSpPr>
            <a:spLocks noChangeShapeType="1"/>
          </p:cNvSpPr>
          <p:nvPr/>
        </p:nvSpPr>
        <p:spPr bwMode="auto">
          <a:xfrm rot="13919268" flipV="1">
            <a:off x="3553620" y="4558507"/>
            <a:ext cx="1587" cy="457200"/>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34" name="Line 8"/>
          <p:cNvSpPr>
            <a:spLocks noChangeShapeType="1"/>
          </p:cNvSpPr>
          <p:nvPr/>
        </p:nvSpPr>
        <p:spPr bwMode="auto">
          <a:xfrm rot="16128391" flipV="1">
            <a:off x="3153570" y="3675857"/>
            <a:ext cx="1587" cy="457200"/>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35" name="Line 9"/>
          <p:cNvSpPr>
            <a:spLocks noChangeShapeType="1"/>
          </p:cNvSpPr>
          <p:nvPr/>
        </p:nvSpPr>
        <p:spPr bwMode="auto">
          <a:xfrm rot="19440105" flipV="1">
            <a:off x="3667125" y="2654300"/>
            <a:ext cx="1588" cy="457200"/>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36" name="Line 10"/>
          <p:cNvSpPr>
            <a:spLocks noChangeShapeType="1"/>
          </p:cNvSpPr>
          <p:nvPr/>
        </p:nvSpPr>
        <p:spPr bwMode="auto">
          <a:xfrm rot="2379175" flipV="1">
            <a:off x="5610225" y="2673350"/>
            <a:ext cx="1588" cy="457200"/>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37" name="Oval 11"/>
          <p:cNvSpPr>
            <a:spLocks noChangeArrowheads="1"/>
          </p:cNvSpPr>
          <p:nvPr/>
        </p:nvSpPr>
        <p:spPr bwMode="invGray">
          <a:xfrm>
            <a:off x="3362326" y="2813051"/>
            <a:ext cx="2533650" cy="2127250"/>
          </a:xfrm>
          <a:prstGeom prst="ellipse">
            <a:avLst/>
          </a:prstGeom>
          <a:solidFill>
            <a:srgbClr val="FF0000"/>
          </a:solidFill>
          <a:ln w="28575">
            <a:solidFill>
              <a:schemeClr val="bg1"/>
            </a:solidFill>
            <a:round/>
            <a:headEnd/>
            <a:tailEnd/>
          </a:ln>
        </p:spPr>
        <p:txBody>
          <a:bodyPr wrap="none" lIns="91429" tIns="45714" rIns="91429" bIns="45714" anchor="ctr"/>
          <a:lstStyle/>
          <a:p>
            <a:pPr algn="ctr" defTabSz="265082" fontAlgn="base">
              <a:spcBef>
                <a:spcPct val="45000"/>
              </a:spcBef>
              <a:spcAft>
                <a:spcPct val="0"/>
              </a:spcAft>
              <a:tabLst>
                <a:tab pos="0" algn="l"/>
              </a:tabLst>
            </a:pPr>
            <a:r>
              <a:rPr lang="en-US" sz="2800" b="1" dirty="0">
                <a:solidFill>
                  <a:schemeClr val="bg1"/>
                </a:solidFill>
                <a:latin typeface="Arial Rounded MT Bold" charset="0"/>
                <a:ea typeface="ＭＳ Ｐゴシック" charset="0"/>
                <a:cs typeface="ＭＳ Ｐゴシック" charset="0"/>
              </a:rPr>
              <a:t>Insulin</a:t>
            </a:r>
          </a:p>
          <a:p>
            <a:pPr algn="ctr" defTabSz="265082" fontAlgn="base">
              <a:lnSpc>
                <a:spcPct val="40000"/>
              </a:lnSpc>
              <a:spcBef>
                <a:spcPct val="45000"/>
              </a:spcBef>
              <a:spcAft>
                <a:spcPct val="0"/>
              </a:spcAft>
              <a:tabLst>
                <a:tab pos="0" algn="l"/>
              </a:tabLst>
            </a:pPr>
            <a:r>
              <a:rPr lang="en-US" sz="2800" b="1" dirty="0" smtClean="0">
                <a:solidFill>
                  <a:schemeClr val="bg1"/>
                </a:solidFill>
                <a:latin typeface="Arial Rounded MT Bold" charset="0"/>
                <a:ea typeface="ＭＳ Ｐゴシック" charset="0"/>
                <a:cs typeface="ＭＳ Ｐゴシック" charset="0"/>
              </a:rPr>
              <a:t>Resistance</a:t>
            </a:r>
            <a:endParaRPr lang="en-US" sz="2800" b="1" dirty="0">
              <a:solidFill>
                <a:schemeClr val="bg1"/>
              </a:solidFill>
              <a:latin typeface="Arial Rounded MT Bold" charset="0"/>
              <a:ea typeface="ＭＳ Ｐゴシック" charset="0"/>
              <a:cs typeface="ＭＳ Ｐゴシック" charset="0"/>
            </a:endParaRPr>
          </a:p>
        </p:txBody>
      </p:sp>
      <p:sp>
        <p:nvSpPr>
          <p:cNvPr id="38" name="Line 12"/>
          <p:cNvSpPr>
            <a:spLocks noChangeShapeType="1"/>
          </p:cNvSpPr>
          <p:nvPr/>
        </p:nvSpPr>
        <p:spPr bwMode="auto">
          <a:xfrm flipV="1">
            <a:off x="4638675" y="2349500"/>
            <a:ext cx="0" cy="457200"/>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39" name="Oval 13"/>
          <p:cNvSpPr>
            <a:spLocks noChangeArrowheads="1"/>
          </p:cNvSpPr>
          <p:nvPr/>
        </p:nvSpPr>
        <p:spPr bwMode="auto">
          <a:xfrm>
            <a:off x="1006476" y="4756151"/>
            <a:ext cx="2317750" cy="927100"/>
          </a:xfrm>
          <a:prstGeom prst="ellipse">
            <a:avLst/>
          </a:prstGeom>
          <a:solidFill>
            <a:srgbClr val="FFFF00"/>
          </a:solidFill>
          <a:ln w="9525">
            <a:solidFill>
              <a:schemeClr val="bg1"/>
            </a:solidFill>
            <a:round/>
            <a:headEnd/>
            <a:tailEnd/>
          </a:ln>
        </p:spPr>
        <p:txBody>
          <a:bodyPr wrap="none" lIns="91429" tIns="45714" rIns="91429" bIns="45714" anchor="ctr"/>
          <a:lstStyle/>
          <a:p>
            <a:pPr algn="ctr" defTabSz="914293" fontAlgn="base">
              <a:spcBef>
                <a:spcPct val="0"/>
              </a:spcBef>
              <a:spcAft>
                <a:spcPct val="0"/>
              </a:spcAft>
            </a:pPr>
            <a:r>
              <a:rPr lang="en-US" sz="2000" b="1" dirty="0" err="1" smtClean="0">
                <a:solidFill>
                  <a:srgbClr val="000000"/>
                </a:solidFill>
                <a:latin typeface="Arial Rounded MT Bold" charset="0"/>
                <a:ea typeface="ＭＳ Ｐゴシック" charset="0"/>
                <a:cs typeface="ＭＳ Ｐゴシック" charset="0"/>
              </a:rPr>
              <a:t>Dislipidaemia</a:t>
            </a:r>
            <a:r>
              <a:rPr lang="en-US" sz="2000" b="1" dirty="0" smtClean="0">
                <a:solidFill>
                  <a:srgbClr val="000000"/>
                </a:solidFill>
                <a:latin typeface="Arial Rounded MT Bold" charset="0"/>
                <a:ea typeface="ＭＳ Ｐゴシック" charset="0"/>
                <a:cs typeface="ＭＳ Ｐゴシック" charset="0"/>
              </a:rPr>
              <a:t>*</a:t>
            </a:r>
            <a:endParaRPr lang="en-US" sz="2000" b="1" dirty="0">
              <a:solidFill>
                <a:srgbClr val="000000"/>
              </a:solidFill>
              <a:latin typeface="Arial Rounded MT Bold" charset="0"/>
              <a:ea typeface="ＭＳ Ｐゴシック" charset="0"/>
              <a:cs typeface="ＭＳ Ｐゴシック" charset="0"/>
            </a:endParaRPr>
          </a:p>
        </p:txBody>
      </p:sp>
      <p:sp>
        <p:nvSpPr>
          <p:cNvPr id="40" name="Oval 14"/>
          <p:cNvSpPr>
            <a:spLocks noChangeArrowheads="1"/>
          </p:cNvSpPr>
          <p:nvPr/>
        </p:nvSpPr>
        <p:spPr bwMode="auto">
          <a:xfrm>
            <a:off x="5876926" y="5219700"/>
            <a:ext cx="2152650" cy="647700"/>
          </a:xfrm>
          <a:prstGeom prst="ellipse">
            <a:avLst/>
          </a:prstGeom>
          <a:solidFill>
            <a:srgbClr val="3366FF"/>
          </a:solidFill>
          <a:ln w="9525">
            <a:solidFill>
              <a:schemeClr val="bg1"/>
            </a:solidFill>
            <a:round/>
            <a:headEnd/>
            <a:tailEnd/>
          </a:ln>
        </p:spPr>
        <p:txBody>
          <a:bodyPr wrap="none" lIns="91429" tIns="45714" rIns="91429" bIns="45714" anchor="ctr"/>
          <a:lstStyle/>
          <a:p>
            <a:pPr algn="ctr" defTabSz="914293" fontAlgn="base">
              <a:spcBef>
                <a:spcPct val="0"/>
              </a:spcBef>
              <a:spcAft>
                <a:spcPct val="0"/>
              </a:spcAft>
            </a:pPr>
            <a:r>
              <a:rPr lang="en-US" sz="2000" b="1" dirty="0" smtClean="0">
                <a:solidFill>
                  <a:srgbClr val="FFFFFF"/>
                </a:solidFill>
                <a:latin typeface="Arial Rounded MT Bold" charset="0"/>
                <a:ea typeface="ＭＳ Ｐゴシック" charset="0"/>
                <a:cs typeface="ＭＳ Ｐゴシック" charset="0"/>
              </a:rPr>
              <a:t>Obesity*IMC&gt;30</a:t>
            </a:r>
            <a:endParaRPr lang="en-US" sz="2000" b="1" dirty="0">
              <a:solidFill>
                <a:srgbClr val="FFFFFF"/>
              </a:solidFill>
              <a:latin typeface="Arial Rounded MT Bold" charset="0"/>
              <a:ea typeface="ＭＳ Ｐゴシック" charset="0"/>
              <a:cs typeface="ＭＳ Ｐゴシック" charset="0"/>
            </a:endParaRPr>
          </a:p>
        </p:txBody>
      </p:sp>
      <p:sp>
        <p:nvSpPr>
          <p:cNvPr id="41" name="Oval 15"/>
          <p:cNvSpPr>
            <a:spLocks noChangeArrowheads="1"/>
          </p:cNvSpPr>
          <p:nvPr/>
        </p:nvSpPr>
        <p:spPr bwMode="auto">
          <a:xfrm>
            <a:off x="5838826" y="1981200"/>
            <a:ext cx="2152650" cy="647700"/>
          </a:xfrm>
          <a:prstGeom prst="ellipse">
            <a:avLst/>
          </a:prstGeom>
          <a:solidFill>
            <a:srgbClr val="FF66CC"/>
          </a:solidFill>
          <a:ln w="9525">
            <a:solidFill>
              <a:schemeClr val="bg1"/>
            </a:solidFill>
            <a:round/>
            <a:headEnd/>
            <a:tailEnd/>
          </a:ln>
        </p:spPr>
        <p:txBody>
          <a:bodyPr wrap="none" lIns="91429" tIns="45714" rIns="91429" bIns="45714" anchor="ctr"/>
          <a:lstStyle/>
          <a:p>
            <a:pPr algn="ctr" defTabSz="914293" fontAlgn="base">
              <a:spcBef>
                <a:spcPct val="0"/>
              </a:spcBef>
              <a:spcAft>
                <a:spcPct val="0"/>
              </a:spcAft>
            </a:pPr>
            <a:r>
              <a:rPr lang="en-US" sz="2000" b="1" dirty="0" smtClean="0">
                <a:solidFill>
                  <a:srgbClr val="000000"/>
                </a:solidFill>
                <a:latin typeface="Arial Rounded MT Bold" charset="0"/>
                <a:ea typeface="ＭＳ Ｐゴシック" charset="0"/>
                <a:cs typeface="ＭＳ Ｐゴシック" charset="0"/>
              </a:rPr>
              <a:t>Hypertension*</a:t>
            </a:r>
            <a:endParaRPr lang="en-US" sz="2000" b="1" dirty="0">
              <a:solidFill>
                <a:srgbClr val="000000"/>
              </a:solidFill>
              <a:latin typeface="Arial Rounded MT Bold" charset="0"/>
              <a:ea typeface="ＭＳ Ｐゴシック" charset="0"/>
              <a:cs typeface="ＭＳ Ｐゴシック" charset="0"/>
            </a:endParaRPr>
          </a:p>
        </p:txBody>
      </p:sp>
      <p:sp>
        <p:nvSpPr>
          <p:cNvPr id="42" name="Oval 16"/>
          <p:cNvSpPr>
            <a:spLocks noChangeArrowheads="1"/>
          </p:cNvSpPr>
          <p:nvPr/>
        </p:nvSpPr>
        <p:spPr bwMode="auto">
          <a:xfrm>
            <a:off x="1158876" y="2190751"/>
            <a:ext cx="2279650" cy="711200"/>
          </a:xfrm>
          <a:prstGeom prst="ellipse">
            <a:avLst/>
          </a:prstGeom>
          <a:solidFill>
            <a:srgbClr val="009900"/>
          </a:solidFill>
          <a:ln w="9525">
            <a:solidFill>
              <a:schemeClr val="bg1"/>
            </a:solidFill>
            <a:round/>
            <a:headEnd/>
            <a:tailEnd/>
          </a:ln>
        </p:spPr>
        <p:txBody>
          <a:bodyPr wrap="none" lIns="91429" tIns="45714" rIns="91429" bIns="45714" anchor="ctr"/>
          <a:lstStyle/>
          <a:p>
            <a:pPr algn="ctr" defTabSz="914293" fontAlgn="base">
              <a:spcBef>
                <a:spcPct val="0"/>
              </a:spcBef>
              <a:spcAft>
                <a:spcPct val="0"/>
              </a:spcAft>
            </a:pPr>
            <a:r>
              <a:rPr lang="en-US" sz="2000" b="1" dirty="0" err="1">
                <a:solidFill>
                  <a:srgbClr val="FFFFFF"/>
                </a:solidFill>
                <a:latin typeface="Arial Rounded MT Bold" charset="0"/>
                <a:ea typeface="ＭＳ Ｐゴシック" charset="0"/>
                <a:cs typeface="ＭＳ Ｐゴシック" charset="0"/>
              </a:rPr>
              <a:t>Dysfibrinolysis</a:t>
            </a:r>
            <a:endParaRPr lang="en-US" sz="2000" b="1" dirty="0">
              <a:solidFill>
                <a:srgbClr val="FFFFFF"/>
              </a:solidFill>
              <a:latin typeface="Arial Rounded MT Bold" charset="0"/>
              <a:ea typeface="ＭＳ Ｐゴシック" charset="0"/>
              <a:cs typeface="ＭＳ Ｐゴシック" charset="0"/>
            </a:endParaRPr>
          </a:p>
        </p:txBody>
      </p:sp>
      <p:sp>
        <p:nvSpPr>
          <p:cNvPr id="43" name="Oval 17"/>
          <p:cNvSpPr>
            <a:spLocks noChangeArrowheads="1"/>
          </p:cNvSpPr>
          <p:nvPr/>
        </p:nvSpPr>
        <p:spPr bwMode="auto">
          <a:xfrm>
            <a:off x="3571876" y="1568450"/>
            <a:ext cx="2152650" cy="647700"/>
          </a:xfrm>
          <a:prstGeom prst="ellipse">
            <a:avLst/>
          </a:prstGeom>
          <a:solidFill>
            <a:srgbClr val="FFCC66"/>
          </a:solidFill>
          <a:ln w="9525">
            <a:solidFill>
              <a:schemeClr val="bg1"/>
            </a:solidFill>
            <a:round/>
            <a:headEnd/>
            <a:tailEnd/>
          </a:ln>
        </p:spPr>
        <p:txBody>
          <a:bodyPr wrap="none" lIns="91429" tIns="45714" rIns="91429" bIns="45714" anchor="ctr"/>
          <a:lstStyle/>
          <a:p>
            <a:pPr algn="ctr" defTabSz="914293" fontAlgn="base">
              <a:spcBef>
                <a:spcPct val="0"/>
              </a:spcBef>
              <a:spcAft>
                <a:spcPct val="0"/>
              </a:spcAft>
            </a:pPr>
            <a:r>
              <a:rPr lang="en-US" sz="2000" b="1" dirty="0" smtClean="0">
                <a:solidFill>
                  <a:srgbClr val="000000"/>
                </a:solidFill>
                <a:latin typeface="Arial Rounded MT Bold" charset="0"/>
                <a:ea typeface="ＭＳ Ｐゴシック" charset="0"/>
                <a:cs typeface="ＭＳ Ｐゴシック" charset="0"/>
              </a:rPr>
              <a:t>Hyperglycemia*</a:t>
            </a:r>
            <a:endParaRPr lang="en-US" sz="2000" b="1" dirty="0">
              <a:solidFill>
                <a:srgbClr val="000000"/>
              </a:solidFill>
              <a:latin typeface="Arial Rounded MT Bold" charset="0"/>
              <a:ea typeface="ＭＳ Ｐゴシック" charset="0"/>
              <a:cs typeface="ＭＳ Ｐゴシック" charset="0"/>
            </a:endParaRPr>
          </a:p>
        </p:txBody>
      </p:sp>
      <p:sp>
        <p:nvSpPr>
          <p:cNvPr id="44" name="Oval 18"/>
          <p:cNvSpPr>
            <a:spLocks noChangeArrowheads="1"/>
          </p:cNvSpPr>
          <p:nvPr/>
        </p:nvSpPr>
        <p:spPr bwMode="auto">
          <a:xfrm>
            <a:off x="511176" y="3409950"/>
            <a:ext cx="2317750" cy="838200"/>
          </a:xfrm>
          <a:prstGeom prst="ellipse">
            <a:avLst/>
          </a:prstGeom>
          <a:solidFill>
            <a:schemeClr val="accent2"/>
          </a:solidFill>
          <a:ln w="9525">
            <a:solidFill>
              <a:schemeClr val="bg1"/>
            </a:solidFill>
            <a:round/>
            <a:headEnd/>
            <a:tailEnd/>
          </a:ln>
        </p:spPr>
        <p:txBody>
          <a:bodyPr wrap="none" lIns="91429" tIns="45714" rIns="91429" bIns="45714" anchor="ctr"/>
          <a:lstStyle/>
          <a:p>
            <a:pPr algn="ctr" defTabSz="914293" fontAlgn="base">
              <a:spcBef>
                <a:spcPct val="0"/>
              </a:spcBef>
              <a:spcAft>
                <a:spcPct val="0"/>
              </a:spcAft>
            </a:pPr>
            <a:r>
              <a:rPr lang="en-US" sz="1900" b="1" dirty="0">
                <a:solidFill>
                  <a:srgbClr val="FFFFFF"/>
                </a:solidFill>
                <a:latin typeface="Arial Rounded MT Bold" charset="0"/>
                <a:ea typeface="ＭＳ Ｐゴシック" charset="0"/>
                <a:cs typeface="ＭＳ Ｐゴシック" charset="0"/>
              </a:rPr>
              <a:t>Polycystic</a:t>
            </a:r>
          </a:p>
          <a:p>
            <a:pPr algn="ctr" defTabSz="914293" fontAlgn="base">
              <a:spcBef>
                <a:spcPct val="0"/>
              </a:spcBef>
              <a:spcAft>
                <a:spcPct val="0"/>
              </a:spcAft>
            </a:pPr>
            <a:r>
              <a:rPr lang="en-US" sz="1900" b="1" dirty="0">
                <a:solidFill>
                  <a:srgbClr val="FFFFFF"/>
                </a:solidFill>
                <a:latin typeface="Arial Rounded MT Bold" charset="0"/>
                <a:ea typeface="ＭＳ Ｐゴシック" charset="0"/>
                <a:cs typeface="ＭＳ Ｐゴシック" charset="0"/>
              </a:rPr>
              <a:t>ovary</a:t>
            </a:r>
          </a:p>
        </p:txBody>
      </p:sp>
      <p:sp>
        <p:nvSpPr>
          <p:cNvPr id="45" name="Oval 19"/>
          <p:cNvSpPr>
            <a:spLocks noChangeArrowheads="1"/>
          </p:cNvSpPr>
          <p:nvPr/>
        </p:nvSpPr>
        <p:spPr bwMode="auto">
          <a:xfrm>
            <a:off x="6454776" y="2997201"/>
            <a:ext cx="2152650" cy="787400"/>
          </a:xfrm>
          <a:prstGeom prst="ellipse">
            <a:avLst/>
          </a:prstGeom>
          <a:solidFill>
            <a:srgbClr val="FFFFFF"/>
          </a:solidFill>
          <a:ln w="9525">
            <a:solidFill>
              <a:schemeClr val="bg1"/>
            </a:solidFill>
            <a:round/>
            <a:headEnd/>
            <a:tailEnd/>
          </a:ln>
        </p:spPr>
        <p:txBody>
          <a:bodyPr wrap="none" lIns="91429" tIns="45714" rIns="91429" bIns="45714" anchor="ctr"/>
          <a:lstStyle/>
          <a:p>
            <a:pPr algn="ctr" defTabSz="914293" fontAlgn="base">
              <a:spcBef>
                <a:spcPct val="0"/>
              </a:spcBef>
              <a:spcAft>
                <a:spcPct val="0"/>
              </a:spcAft>
            </a:pPr>
            <a:r>
              <a:rPr lang="en-US" sz="2000" b="1" dirty="0" err="1">
                <a:solidFill>
                  <a:srgbClr val="000000"/>
                </a:solidFill>
                <a:latin typeface="Arial Rounded MT Bold" charset="0"/>
                <a:ea typeface="ＭＳ Ｐゴシック" charset="0"/>
                <a:cs typeface="ＭＳ Ｐゴシック" charset="0"/>
              </a:rPr>
              <a:t>Intolerancia</a:t>
            </a:r>
            <a:r>
              <a:rPr lang="en-US" sz="2000" b="1" dirty="0">
                <a:solidFill>
                  <a:srgbClr val="000000"/>
                </a:solidFill>
                <a:latin typeface="Arial Rounded MT Bold" charset="0"/>
                <a:ea typeface="ＭＳ Ｐゴシック" charset="0"/>
                <a:cs typeface="ＭＳ Ｐゴシック" charset="0"/>
              </a:rPr>
              <a:t> </a:t>
            </a:r>
          </a:p>
          <a:p>
            <a:pPr algn="ctr" defTabSz="914293" fontAlgn="base">
              <a:spcBef>
                <a:spcPct val="0"/>
              </a:spcBef>
              <a:spcAft>
                <a:spcPct val="0"/>
              </a:spcAft>
            </a:pPr>
            <a:r>
              <a:rPr lang="en-US" sz="2000" b="1" dirty="0">
                <a:solidFill>
                  <a:srgbClr val="000000"/>
                </a:solidFill>
                <a:latin typeface="Arial Rounded MT Bold" charset="0"/>
                <a:ea typeface="ＭＳ Ｐゴシック" charset="0"/>
                <a:cs typeface="ＭＳ Ｐゴシック" charset="0"/>
              </a:rPr>
              <a:t>a la </a:t>
            </a:r>
            <a:r>
              <a:rPr lang="en-US" sz="2000" b="1" dirty="0" smtClean="0">
                <a:solidFill>
                  <a:srgbClr val="000000"/>
                </a:solidFill>
                <a:latin typeface="Arial Rounded MT Bold" charset="0"/>
                <a:ea typeface="ＭＳ Ｐゴシック" charset="0"/>
                <a:cs typeface="ＭＳ Ｐゴシック" charset="0"/>
              </a:rPr>
              <a:t>glucose*</a:t>
            </a:r>
            <a:endParaRPr lang="en-US" sz="2000" b="1" dirty="0">
              <a:solidFill>
                <a:srgbClr val="000000"/>
              </a:solidFill>
              <a:latin typeface="Arial Rounded MT Bold" charset="0"/>
              <a:ea typeface="ＭＳ Ｐゴシック" charset="0"/>
              <a:cs typeface="ＭＳ Ｐゴシック" charset="0"/>
            </a:endParaRPr>
          </a:p>
        </p:txBody>
      </p:sp>
      <p:sp>
        <p:nvSpPr>
          <p:cNvPr id="46" name="Line 20"/>
          <p:cNvSpPr>
            <a:spLocks noChangeShapeType="1"/>
          </p:cNvSpPr>
          <p:nvPr/>
        </p:nvSpPr>
        <p:spPr bwMode="auto">
          <a:xfrm rot="10728568" flipV="1">
            <a:off x="4587875" y="4927600"/>
            <a:ext cx="1588" cy="457200"/>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47" name="Oval 21"/>
          <p:cNvSpPr>
            <a:spLocks noChangeArrowheads="1"/>
          </p:cNvSpPr>
          <p:nvPr/>
        </p:nvSpPr>
        <p:spPr bwMode="auto">
          <a:xfrm>
            <a:off x="6248400" y="4165600"/>
            <a:ext cx="2152650" cy="787400"/>
          </a:xfrm>
          <a:prstGeom prst="ellipse">
            <a:avLst/>
          </a:prstGeom>
          <a:solidFill>
            <a:srgbClr val="FF6600"/>
          </a:solidFill>
          <a:ln w="9525">
            <a:solidFill>
              <a:schemeClr val="bg1"/>
            </a:solidFill>
            <a:round/>
            <a:headEnd/>
            <a:tailEnd/>
          </a:ln>
        </p:spPr>
        <p:txBody>
          <a:bodyPr wrap="none" lIns="91429" tIns="45714" rIns="91429" bIns="45714" anchor="ctr"/>
          <a:lstStyle/>
          <a:p>
            <a:pPr algn="ctr" defTabSz="914293" fontAlgn="base">
              <a:spcBef>
                <a:spcPct val="0"/>
              </a:spcBef>
              <a:spcAft>
                <a:spcPct val="0"/>
              </a:spcAft>
            </a:pPr>
            <a:r>
              <a:rPr lang="en-US" sz="2000" b="1" dirty="0" smtClean="0">
                <a:solidFill>
                  <a:srgbClr val="000000"/>
                </a:solidFill>
                <a:latin typeface="Arial Rounded MT Bold" charset="0"/>
                <a:ea typeface="ＭＳ Ｐゴシック" charset="0"/>
                <a:cs typeface="ＭＳ Ｐゴシック" charset="0"/>
              </a:rPr>
              <a:t>NASH*</a:t>
            </a:r>
            <a:endParaRPr lang="en-US" sz="2000" b="1" dirty="0">
              <a:solidFill>
                <a:srgbClr val="000000"/>
              </a:solidFill>
              <a:latin typeface="Arial Rounded MT Bold" charset="0"/>
              <a:ea typeface="ＭＳ Ｐゴシック" charset="0"/>
              <a:cs typeface="ＭＳ Ｐゴシック" charset="0"/>
            </a:endParaRPr>
          </a:p>
        </p:txBody>
      </p:sp>
      <p:sp>
        <p:nvSpPr>
          <p:cNvPr id="48" name="Line 22"/>
          <p:cNvSpPr>
            <a:spLocks noChangeShapeType="1"/>
          </p:cNvSpPr>
          <p:nvPr/>
        </p:nvSpPr>
        <p:spPr bwMode="auto">
          <a:xfrm rot="5351923" flipH="1" flipV="1">
            <a:off x="6048376" y="3319463"/>
            <a:ext cx="142875" cy="504825"/>
          </a:xfrm>
          <a:prstGeom prst="line">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lIns="91429" tIns="45714" rIns="91429" bIns="45714" anchor="ctr"/>
          <a:lstStyle/>
          <a:p>
            <a:pPr defTabSz="914293" fontAlgn="base">
              <a:spcBef>
                <a:spcPct val="0"/>
              </a:spcBef>
              <a:spcAft>
                <a:spcPct val="0"/>
              </a:spcAft>
            </a:pPr>
            <a:endParaRPr lang="en-US" sz="4000">
              <a:solidFill>
                <a:srgbClr val="000000"/>
              </a:solidFill>
              <a:latin typeface="Verdana" charset="0"/>
              <a:ea typeface="ＭＳ Ｐゴシック" charset="0"/>
              <a:cs typeface="ＭＳ Ｐゴシック" charset="0"/>
            </a:endParaRPr>
          </a:p>
        </p:txBody>
      </p:sp>
      <p:sp>
        <p:nvSpPr>
          <p:cNvPr id="49" name="Oval 23"/>
          <p:cNvSpPr>
            <a:spLocks noChangeArrowheads="1"/>
          </p:cNvSpPr>
          <p:nvPr/>
        </p:nvSpPr>
        <p:spPr bwMode="auto">
          <a:xfrm>
            <a:off x="3276600" y="5445126"/>
            <a:ext cx="2457450" cy="774700"/>
          </a:xfrm>
          <a:prstGeom prst="ellipse">
            <a:avLst/>
          </a:prstGeom>
          <a:solidFill>
            <a:schemeClr val="hlink"/>
          </a:solidFill>
          <a:ln w="9525">
            <a:solidFill>
              <a:schemeClr val="bg1"/>
            </a:solidFill>
            <a:round/>
            <a:headEnd/>
            <a:tailEnd/>
          </a:ln>
        </p:spPr>
        <p:txBody>
          <a:bodyPr wrap="none" lIns="0" tIns="45714" rIns="0" bIns="45714" anchor="ctr"/>
          <a:lstStyle/>
          <a:p>
            <a:pPr algn="ctr" defTabSz="914293" fontAlgn="base">
              <a:spcBef>
                <a:spcPct val="0"/>
              </a:spcBef>
              <a:spcAft>
                <a:spcPct val="0"/>
              </a:spcAft>
            </a:pPr>
            <a:r>
              <a:rPr lang="en-US" sz="2000" b="1" dirty="0">
                <a:solidFill>
                  <a:schemeClr val="bg1"/>
                </a:solidFill>
                <a:latin typeface="Arial Rounded MT Bold" charset="0"/>
                <a:ea typeface="ＭＳ Ｐゴシック" charset="0"/>
                <a:cs typeface="ＭＳ Ｐゴシック" charset="0"/>
              </a:rPr>
              <a:t>Endothelial </a:t>
            </a:r>
          </a:p>
          <a:p>
            <a:pPr algn="ctr" defTabSz="914293" fontAlgn="base">
              <a:lnSpc>
                <a:spcPct val="60000"/>
              </a:lnSpc>
              <a:spcBef>
                <a:spcPct val="45000"/>
              </a:spcBef>
              <a:spcAft>
                <a:spcPct val="0"/>
              </a:spcAft>
            </a:pPr>
            <a:r>
              <a:rPr lang="en-US" sz="2000" b="1" dirty="0">
                <a:solidFill>
                  <a:schemeClr val="bg1"/>
                </a:solidFill>
                <a:latin typeface="Arial Rounded MT Bold" charset="0"/>
                <a:ea typeface="ＭＳ Ｐゴシック" charset="0"/>
                <a:cs typeface="ＭＳ Ｐゴシック" charset="0"/>
              </a:rPr>
              <a:t>Dysfunction</a:t>
            </a:r>
          </a:p>
        </p:txBody>
      </p:sp>
    </p:spTree>
    <p:extLst>
      <p:ext uri="{BB962C8B-B14F-4D97-AF65-F5344CB8AC3E}">
        <p14:creationId xmlns:p14="http://schemas.microsoft.com/office/powerpoint/2010/main" val="3964270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mexico.cnn.com/media/2013/07/22/obesidad-en-mx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31" y="866677"/>
            <a:ext cx="8139638" cy="45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083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cstate="print"/>
          <a:srcRect/>
          <a:stretch>
            <a:fillRect/>
          </a:stretch>
        </p:blipFill>
        <p:spPr bwMode="auto">
          <a:xfrm>
            <a:off x="1691680" y="4365104"/>
            <a:ext cx="4505170" cy="2492896"/>
          </a:xfrm>
          <a:prstGeom prst="rect">
            <a:avLst/>
          </a:prstGeom>
          <a:noFill/>
          <a:ln w="9525">
            <a:noFill/>
            <a:miter lim="800000"/>
            <a:headEnd/>
            <a:tailEnd/>
          </a:ln>
        </p:spPr>
      </p:pic>
      <p:sp>
        <p:nvSpPr>
          <p:cNvPr id="3" name="2 Elipse"/>
          <p:cNvSpPr/>
          <p:nvPr/>
        </p:nvSpPr>
        <p:spPr>
          <a:xfrm>
            <a:off x="1187624" y="2348880"/>
            <a:ext cx="2016224" cy="1706488"/>
          </a:xfrm>
          <a:prstGeom prst="ellipse">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err="1" smtClean="0">
                <a:solidFill>
                  <a:schemeClr val="tx1"/>
                </a:solidFill>
              </a:rPr>
              <a:t>Obesity</a:t>
            </a:r>
            <a:endParaRPr lang="es-MX" sz="2400" b="1" dirty="0">
              <a:solidFill>
                <a:schemeClr val="tx1"/>
              </a:solidFill>
            </a:endParaRPr>
          </a:p>
        </p:txBody>
      </p:sp>
      <p:sp>
        <p:nvSpPr>
          <p:cNvPr id="4" name="3 Elipse"/>
          <p:cNvSpPr/>
          <p:nvPr/>
        </p:nvSpPr>
        <p:spPr>
          <a:xfrm>
            <a:off x="3347864" y="2564904"/>
            <a:ext cx="2016224" cy="170648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err="1" smtClean="0">
                <a:solidFill>
                  <a:srgbClr val="000099"/>
                </a:solidFill>
              </a:rPr>
              <a:t>Metabolic</a:t>
            </a:r>
            <a:r>
              <a:rPr lang="es-MX" b="1" dirty="0" smtClean="0">
                <a:solidFill>
                  <a:srgbClr val="000099"/>
                </a:solidFill>
              </a:rPr>
              <a:t> </a:t>
            </a:r>
            <a:r>
              <a:rPr lang="es-MX" b="1" dirty="0" err="1" smtClean="0">
                <a:solidFill>
                  <a:srgbClr val="000099"/>
                </a:solidFill>
              </a:rPr>
              <a:t>Syndrome</a:t>
            </a:r>
            <a:endParaRPr lang="es-MX" b="1" dirty="0">
              <a:solidFill>
                <a:srgbClr val="000099"/>
              </a:solidFill>
            </a:endParaRPr>
          </a:p>
        </p:txBody>
      </p:sp>
      <p:sp>
        <p:nvSpPr>
          <p:cNvPr id="5" name="4 Elipse"/>
          <p:cNvSpPr/>
          <p:nvPr/>
        </p:nvSpPr>
        <p:spPr>
          <a:xfrm>
            <a:off x="5796136" y="2564904"/>
            <a:ext cx="1872208" cy="1872208"/>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rgbClr val="00602B"/>
                </a:solidFill>
              </a:rPr>
              <a:t>T2DM</a:t>
            </a:r>
            <a:endParaRPr lang="es-MX" sz="2400" b="1" dirty="0">
              <a:solidFill>
                <a:srgbClr val="00602B"/>
              </a:solidFill>
            </a:endParaRPr>
          </a:p>
        </p:txBody>
      </p:sp>
      <p:sp>
        <p:nvSpPr>
          <p:cNvPr id="6" name="5 Elipse"/>
          <p:cNvSpPr/>
          <p:nvPr/>
        </p:nvSpPr>
        <p:spPr>
          <a:xfrm>
            <a:off x="2627784" y="0"/>
            <a:ext cx="2448272" cy="2348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err="1" smtClean="0"/>
              <a:t>Cirrhosis</a:t>
            </a:r>
            <a:endParaRPr lang="es-MX" b="1" dirty="0" smtClean="0"/>
          </a:p>
          <a:p>
            <a:pPr algn="ctr"/>
            <a:r>
              <a:rPr lang="en-US" b="1" dirty="0" smtClean="0"/>
              <a:t>Known</a:t>
            </a:r>
          </a:p>
          <a:p>
            <a:pPr algn="ctr"/>
            <a:r>
              <a:rPr lang="en-US" b="1" dirty="0" err="1" smtClean="0"/>
              <a:t>Aetiology</a:t>
            </a:r>
            <a:endParaRPr lang="es-MX" b="1" dirty="0" smtClean="0"/>
          </a:p>
          <a:p>
            <a:pPr algn="ctr"/>
            <a:endParaRPr lang="es-MX" b="1" dirty="0"/>
          </a:p>
        </p:txBody>
      </p:sp>
      <p:sp>
        <p:nvSpPr>
          <p:cNvPr id="12" name="11 Elipse"/>
          <p:cNvSpPr/>
          <p:nvPr/>
        </p:nvSpPr>
        <p:spPr>
          <a:xfrm>
            <a:off x="4427984" y="88900"/>
            <a:ext cx="2376264" cy="23319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err="1" smtClean="0"/>
              <a:t>Cirrhosis</a:t>
            </a:r>
            <a:endParaRPr lang="es-MX" b="1" dirty="0" smtClean="0"/>
          </a:p>
          <a:p>
            <a:pPr algn="ctr"/>
            <a:r>
              <a:rPr lang="es-MX" b="1" dirty="0" err="1" smtClean="0"/>
              <a:t>Cryptogenic</a:t>
            </a:r>
            <a:endParaRPr lang="es-MX" b="1" dirty="0" smtClean="0"/>
          </a:p>
          <a:p>
            <a:pPr algn="ctr"/>
            <a:r>
              <a:rPr lang="en-US" b="1" dirty="0" smtClean="0"/>
              <a:t>10/30%</a:t>
            </a:r>
          </a:p>
          <a:p>
            <a:pPr algn="ctr"/>
            <a:r>
              <a:rPr lang="en-US" b="1" dirty="0" smtClean="0"/>
              <a:t>Non </a:t>
            </a:r>
            <a:r>
              <a:rPr lang="en-US" b="1" dirty="0" err="1" smtClean="0"/>
              <a:t>aetiology</a:t>
            </a:r>
            <a:endParaRPr lang="en-US" b="1" dirty="0" smtClean="0"/>
          </a:p>
          <a:p>
            <a:pPr algn="ctr"/>
            <a:r>
              <a:rPr lang="en-US" b="1" dirty="0" err="1" smtClean="0"/>
              <a:t>Previosly</a:t>
            </a:r>
            <a:endParaRPr lang="en-US" b="1" dirty="0" smtClean="0"/>
          </a:p>
          <a:p>
            <a:pPr algn="ctr"/>
            <a:r>
              <a:rPr lang="en-US" b="1" dirty="0" smtClean="0"/>
              <a:t>found</a:t>
            </a:r>
          </a:p>
          <a:p>
            <a:pPr algn="ctr"/>
            <a:endParaRPr lang="es-MX" b="1" dirty="0" smtClean="0"/>
          </a:p>
          <a:p>
            <a:pPr algn="ctr"/>
            <a:endParaRPr lang="es-MX" b="1" dirty="0"/>
          </a:p>
        </p:txBody>
      </p:sp>
      <p:sp>
        <p:nvSpPr>
          <p:cNvPr id="13" name="12 CuadroTexto"/>
          <p:cNvSpPr txBox="1"/>
          <p:nvPr/>
        </p:nvSpPr>
        <p:spPr>
          <a:xfrm>
            <a:off x="7020272" y="620688"/>
            <a:ext cx="2085827" cy="1631216"/>
          </a:xfrm>
          <a:prstGeom prst="rect">
            <a:avLst/>
          </a:prstGeom>
          <a:noFill/>
        </p:spPr>
        <p:txBody>
          <a:bodyPr wrap="none" rtlCol="0">
            <a:spAutoFit/>
          </a:bodyPr>
          <a:lstStyle/>
          <a:p>
            <a:r>
              <a:rPr lang="es-MX" sz="2000" b="1" dirty="0" smtClean="0"/>
              <a:t>0besity…..16.4%</a:t>
            </a:r>
          </a:p>
          <a:p>
            <a:r>
              <a:rPr lang="es-MX" sz="2000" b="1" dirty="0" smtClean="0"/>
              <a:t>		</a:t>
            </a:r>
          </a:p>
          <a:p>
            <a:r>
              <a:rPr lang="es-MX" sz="2000" b="1" dirty="0" smtClean="0"/>
              <a:t>MS……….29%</a:t>
            </a:r>
          </a:p>
          <a:p>
            <a:endParaRPr lang="es-MX" sz="2000" b="1" dirty="0" smtClean="0"/>
          </a:p>
          <a:p>
            <a:r>
              <a:rPr lang="es-MX" sz="2000" b="1" dirty="0" smtClean="0"/>
              <a:t>T2DM…..40.6%</a:t>
            </a:r>
            <a:endParaRPr lang="es-MX" sz="2000" b="1" dirty="0"/>
          </a:p>
        </p:txBody>
      </p:sp>
      <p:sp>
        <p:nvSpPr>
          <p:cNvPr id="15" name="14 CuadroTexto"/>
          <p:cNvSpPr txBox="1"/>
          <p:nvPr/>
        </p:nvSpPr>
        <p:spPr>
          <a:xfrm>
            <a:off x="179512" y="548680"/>
            <a:ext cx="2160240" cy="1631216"/>
          </a:xfrm>
          <a:prstGeom prst="rect">
            <a:avLst/>
          </a:prstGeom>
          <a:noFill/>
        </p:spPr>
        <p:txBody>
          <a:bodyPr wrap="square" rtlCol="0">
            <a:spAutoFit/>
          </a:bodyPr>
          <a:lstStyle/>
          <a:p>
            <a:r>
              <a:rPr lang="es-MX" sz="2000" b="1" dirty="0" smtClean="0"/>
              <a:t>0besity……%8</a:t>
            </a:r>
          </a:p>
          <a:p>
            <a:endParaRPr lang="es-MX" sz="2000" b="1" dirty="0" smtClean="0"/>
          </a:p>
          <a:p>
            <a:r>
              <a:rPr lang="es-MX" sz="2000" b="1" dirty="0" smtClean="0"/>
              <a:t>MS………..%6</a:t>
            </a:r>
          </a:p>
          <a:p>
            <a:endParaRPr lang="es-MX" sz="2000" b="1" dirty="0" smtClean="0"/>
          </a:p>
          <a:p>
            <a:r>
              <a:rPr lang="es-MX" sz="2000" b="1" dirty="0" smtClean="0"/>
              <a:t>T2DM……..%22</a:t>
            </a:r>
            <a:endParaRPr lang="es-MX" sz="2000" b="1" dirty="0"/>
          </a:p>
        </p:txBody>
      </p:sp>
      <p:sp>
        <p:nvSpPr>
          <p:cNvPr id="16" name="15 CuadroTexto"/>
          <p:cNvSpPr txBox="1"/>
          <p:nvPr/>
        </p:nvSpPr>
        <p:spPr>
          <a:xfrm>
            <a:off x="6876256" y="4653136"/>
            <a:ext cx="2267744" cy="1938992"/>
          </a:xfrm>
          <a:prstGeom prst="rect">
            <a:avLst/>
          </a:prstGeom>
          <a:noFill/>
        </p:spPr>
        <p:txBody>
          <a:bodyPr wrap="square" rtlCol="0">
            <a:spAutoFit/>
          </a:bodyPr>
          <a:lstStyle/>
          <a:p>
            <a:r>
              <a:rPr lang="es-MX" sz="2400" b="1" dirty="0" smtClean="0"/>
              <a:t>Data </a:t>
            </a:r>
            <a:r>
              <a:rPr lang="es-MX" sz="2400" b="1" dirty="0" err="1" smtClean="0"/>
              <a:t>suggest</a:t>
            </a:r>
            <a:endParaRPr lang="es-MX" sz="2400" b="1" dirty="0" smtClean="0"/>
          </a:p>
          <a:p>
            <a:r>
              <a:rPr lang="es-MX" sz="2400" b="1" dirty="0" smtClean="0"/>
              <a:t> </a:t>
            </a:r>
            <a:r>
              <a:rPr lang="es-MX" sz="2400" b="1" dirty="0" err="1" smtClean="0"/>
              <a:t>that</a:t>
            </a:r>
            <a:r>
              <a:rPr lang="es-MX" sz="2400" b="1" dirty="0" smtClean="0"/>
              <a:t> MS</a:t>
            </a:r>
          </a:p>
          <a:p>
            <a:r>
              <a:rPr lang="es-MX" sz="2400" b="1" dirty="0" smtClean="0"/>
              <a:t>Leads </a:t>
            </a:r>
            <a:r>
              <a:rPr lang="es-MX" sz="2400" b="1" dirty="0" err="1" smtClean="0"/>
              <a:t>to</a:t>
            </a:r>
            <a:r>
              <a:rPr lang="es-MX" sz="2400" b="1" dirty="0" smtClean="0"/>
              <a:t> </a:t>
            </a:r>
          </a:p>
          <a:p>
            <a:r>
              <a:rPr lang="es-MX" sz="2400" b="1" dirty="0" err="1" smtClean="0"/>
              <a:t>cryptogenic</a:t>
            </a:r>
            <a:r>
              <a:rPr lang="es-MX" sz="2400" b="1" dirty="0" smtClean="0"/>
              <a:t> </a:t>
            </a:r>
          </a:p>
          <a:p>
            <a:r>
              <a:rPr lang="es-MX" sz="2400" b="1" dirty="0" err="1" smtClean="0"/>
              <a:t>cirrhosis</a:t>
            </a:r>
            <a:endParaRPr lang="es-MX" sz="2400" b="1" dirty="0"/>
          </a:p>
        </p:txBody>
      </p:sp>
      <p:sp>
        <p:nvSpPr>
          <p:cNvPr id="11" name="10 CuadroTexto"/>
          <p:cNvSpPr txBox="1"/>
          <p:nvPr/>
        </p:nvSpPr>
        <p:spPr>
          <a:xfrm>
            <a:off x="251520" y="1"/>
            <a:ext cx="3096344" cy="369332"/>
          </a:xfrm>
          <a:prstGeom prst="rect">
            <a:avLst/>
          </a:prstGeom>
          <a:noFill/>
        </p:spPr>
        <p:txBody>
          <a:bodyPr wrap="square" rtlCol="0">
            <a:spAutoFit/>
          </a:bodyPr>
          <a:lstStyle/>
          <a:p>
            <a:r>
              <a:rPr lang="es-MX" b="1" dirty="0" smtClean="0"/>
              <a:t>AETIOLOLOGY OF CC?</a:t>
            </a:r>
            <a:endParaRPr lang="es-MX"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box(in)">
                                      <p:cBhvr>
                                        <p:cTn id="23" dur="500"/>
                                        <p:tgtEl>
                                          <p:spTgt spid="16">
                                            <p:txEl>
                                              <p:pRg st="0" end="0"/>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box(in)">
                                      <p:cBhvr>
                                        <p:cTn id="26" dur="500"/>
                                        <p:tgtEl>
                                          <p:spTgt spid="16">
                                            <p:txEl>
                                              <p:pRg st="1" end="1"/>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box(in)">
                                      <p:cBhvr>
                                        <p:cTn id="29" dur="500"/>
                                        <p:tgtEl>
                                          <p:spTgt spid="16">
                                            <p:txEl>
                                              <p:pRg st="2" end="2"/>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box(in)">
                                      <p:cBhvr>
                                        <p:cTn id="32" dur="500"/>
                                        <p:tgtEl>
                                          <p:spTgt spid="16">
                                            <p:txEl>
                                              <p:pRg st="3" end="3"/>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box(in)">
                                      <p:cBhvr>
                                        <p:cTn id="35"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reeform 2"/>
          <p:cNvSpPr>
            <a:spLocks/>
          </p:cNvSpPr>
          <p:nvPr/>
        </p:nvSpPr>
        <p:spPr bwMode="auto">
          <a:xfrm>
            <a:off x="4193823" y="4064000"/>
            <a:ext cx="1967089" cy="345723"/>
          </a:xfrm>
          <a:custGeom>
            <a:avLst/>
            <a:gdLst>
              <a:gd name="T0" fmla="*/ 0 w 1239"/>
              <a:gd name="T1" fmla="*/ 2147483647 h 245"/>
              <a:gd name="T2" fmla="*/ 2147483647 w 1239"/>
              <a:gd name="T3" fmla="*/ 2147483647 h 245"/>
              <a:gd name="T4" fmla="*/ 2147483647 w 1239"/>
              <a:gd name="T5" fmla="*/ 2147483647 h 245"/>
              <a:gd name="T6" fmla="*/ 2147483647 w 1239"/>
              <a:gd name="T7" fmla="*/ 2147483647 h 245"/>
              <a:gd name="T8" fmla="*/ 2147483647 w 1239"/>
              <a:gd name="T9" fmla="*/ 2147483647 h 245"/>
              <a:gd name="T10" fmla="*/ 2147483647 w 1239"/>
              <a:gd name="T11" fmla="*/ 2147483647 h 245"/>
              <a:gd name="T12" fmla="*/ 2147483647 w 1239"/>
              <a:gd name="T13" fmla="*/ 2147483647 h 245"/>
              <a:gd name="T14" fmla="*/ 2147483647 w 1239"/>
              <a:gd name="T15" fmla="*/ 2147483647 h 245"/>
              <a:gd name="T16" fmla="*/ 2147483647 w 1239"/>
              <a:gd name="T17" fmla="*/ 2147483647 h 245"/>
              <a:gd name="T18" fmla="*/ 2147483647 w 1239"/>
              <a:gd name="T19" fmla="*/ 2147483647 h 245"/>
              <a:gd name="T20" fmla="*/ 2147483647 w 1239"/>
              <a:gd name="T21" fmla="*/ 2147483647 h 245"/>
              <a:gd name="T22" fmla="*/ 2147483647 w 1239"/>
              <a:gd name="T23" fmla="*/ 2147483647 h 245"/>
              <a:gd name="T24" fmla="*/ 2147483647 w 1239"/>
              <a:gd name="T25" fmla="*/ 2147483647 h 245"/>
              <a:gd name="T26" fmla="*/ 2147483647 w 1239"/>
              <a:gd name="T27" fmla="*/ 2147483647 h 245"/>
              <a:gd name="T28" fmla="*/ 2147483647 w 1239"/>
              <a:gd name="T29" fmla="*/ 2147483647 h 245"/>
              <a:gd name="T30" fmla="*/ 2147483647 w 1239"/>
              <a:gd name="T31" fmla="*/ 2147483647 h 245"/>
              <a:gd name="T32" fmla="*/ 2147483647 w 1239"/>
              <a:gd name="T33" fmla="*/ 2147483647 h 245"/>
              <a:gd name="T34" fmla="*/ 2147483647 w 1239"/>
              <a:gd name="T35" fmla="*/ 2147483647 h 245"/>
              <a:gd name="T36" fmla="*/ 2147483647 w 1239"/>
              <a:gd name="T37" fmla="*/ 2147483647 h 245"/>
              <a:gd name="T38" fmla="*/ 2147483647 w 1239"/>
              <a:gd name="T39" fmla="*/ 2147483647 h 245"/>
              <a:gd name="T40" fmla="*/ 2147483647 w 1239"/>
              <a:gd name="T41" fmla="*/ 2147483647 h 245"/>
              <a:gd name="T42" fmla="*/ 2147483647 w 1239"/>
              <a:gd name="T43" fmla="*/ 2147483647 h 245"/>
              <a:gd name="T44" fmla="*/ 2147483647 w 1239"/>
              <a:gd name="T45" fmla="*/ 2147483647 h 245"/>
              <a:gd name="T46" fmla="*/ 2147483647 w 1239"/>
              <a:gd name="T47" fmla="*/ 2147483647 h 245"/>
              <a:gd name="T48" fmla="*/ 2147483647 w 1239"/>
              <a:gd name="T49" fmla="*/ 2147483647 h 245"/>
              <a:gd name="T50" fmla="*/ 2147483647 w 1239"/>
              <a:gd name="T51" fmla="*/ 2147483647 h 245"/>
              <a:gd name="T52" fmla="*/ 2147483647 w 1239"/>
              <a:gd name="T53" fmla="*/ 2147483647 h 245"/>
              <a:gd name="T54" fmla="*/ 2147483647 w 1239"/>
              <a:gd name="T55" fmla="*/ 2147483647 h 245"/>
              <a:gd name="T56" fmla="*/ 2147483647 w 1239"/>
              <a:gd name="T57" fmla="*/ 2147483647 h 245"/>
              <a:gd name="T58" fmla="*/ 2147483647 w 1239"/>
              <a:gd name="T59" fmla="*/ 2147483647 h 245"/>
              <a:gd name="T60" fmla="*/ 2147483647 w 1239"/>
              <a:gd name="T61" fmla="*/ 2147483647 h 245"/>
              <a:gd name="T62" fmla="*/ 2147483647 w 1239"/>
              <a:gd name="T63" fmla="*/ 2147483647 h 245"/>
              <a:gd name="T64" fmla="*/ 2147483647 w 1239"/>
              <a:gd name="T65" fmla="*/ 2147483647 h 245"/>
              <a:gd name="T66" fmla="*/ 2147483647 w 1239"/>
              <a:gd name="T67" fmla="*/ 2147483647 h 245"/>
              <a:gd name="T68" fmla="*/ 2147483647 w 1239"/>
              <a:gd name="T69" fmla="*/ 2147483647 h 245"/>
              <a:gd name="T70" fmla="*/ 2147483647 w 1239"/>
              <a:gd name="T71" fmla="*/ 2147483647 h 245"/>
              <a:gd name="T72" fmla="*/ 2147483647 w 1239"/>
              <a:gd name="T73" fmla="*/ 2147483647 h 245"/>
              <a:gd name="T74" fmla="*/ 2147483647 w 1239"/>
              <a:gd name="T75" fmla="*/ 2147483647 h 245"/>
              <a:gd name="T76" fmla="*/ 2147483647 w 1239"/>
              <a:gd name="T77" fmla="*/ 0 h 245"/>
              <a:gd name="T78" fmla="*/ 2147483647 w 1239"/>
              <a:gd name="T79" fmla="*/ 0 h 2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9"/>
              <a:gd name="T121" fmla="*/ 0 h 245"/>
              <a:gd name="T122" fmla="*/ 1239 w 1239"/>
              <a:gd name="T123" fmla="*/ 245 h 2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9" h="245">
                <a:moveTo>
                  <a:pt x="0" y="245"/>
                </a:moveTo>
                <a:lnTo>
                  <a:pt x="72" y="245"/>
                </a:lnTo>
                <a:lnTo>
                  <a:pt x="73" y="239"/>
                </a:lnTo>
                <a:lnTo>
                  <a:pt x="271" y="239"/>
                </a:lnTo>
                <a:lnTo>
                  <a:pt x="271" y="233"/>
                </a:lnTo>
                <a:lnTo>
                  <a:pt x="318" y="231"/>
                </a:lnTo>
                <a:lnTo>
                  <a:pt x="319" y="222"/>
                </a:lnTo>
                <a:lnTo>
                  <a:pt x="478" y="221"/>
                </a:lnTo>
                <a:lnTo>
                  <a:pt x="478" y="212"/>
                </a:lnTo>
                <a:lnTo>
                  <a:pt x="549" y="213"/>
                </a:lnTo>
                <a:lnTo>
                  <a:pt x="549" y="201"/>
                </a:lnTo>
                <a:lnTo>
                  <a:pt x="664" y="203"/>
                </a:lnTo>
                <a:lnTo>
                  <a:pt x="664" y="195"/>
                </a:lnTo>
                <a:lnTo>
                  <a:pt x="733" y="197"/>
                </a:lnTo>
                <a:lnTo>
                  <a:pt x="735" y="186"/>
                </a:lnTo>
                <a:lnTo>
                  <a:pt x="753" y="188"/>
                </a:lnTo>
                <a:lnTo>
                  <a:pt x="753" y="177"/>
                </a:lnTo>
                <a:lnTo>
                  <a:pt x="810" y="179"/>
                </a:lnTo>
                <a:lnTo>
                  <a:pt x="808" y="170"/>
                </a:lnTo>
                <a:lnTo>
                  <a:pt x="843" y="170"/>
                </a:lnTo>
                <a:lnTo>
                  <a:pt x="843" y="158"/>
                </a:lnTo>
                <a:lnTo>
                  <a:pt x="870" y="158"/>
                </a:lnTo>
                <a:lnTo>
                  <a:pt x="870" y="147"/>
                </a:lnTo>
                <a:lnTo>
                  <a:pt x="891" y="149"/>
                </a:lnTo>
                <a:lnTo>
                  <a:pt x="892" y="137"/>
                </a:lnTo>
                <a:lnTo>
                  <a:pt x="957" y="135"/>
                </a:lnTo>
                <a:lnTo>
                  <a:pt x="957" y="119"/>
                </a:lnTo>
                <a:lnTo>
                  <a:pt x="967" y="119"/>
                </a:lnTo>
                <a:lnTo>
                  <a:pt x="969" y="101"/>
                </a:lnTo>
                <a:lnTo>
                  <a:pt x="1012" y="101"/>
                </a:lnTo>
                <a:lnTo>
                  <a:pt x="1012" y="87"/>
                </a:lnTo>
                <a:lnTo>
                  <a:pt x="1033" y="90"/>
                </a:lnTo>
                <a:lnTo>
                  <a:pt x="1030" y="77"/>
                </a:lnTo>
                <a:lnTo>
                  <a:pt x="1053" y="78"/>
                </a:lnTo>
                <a:lnTo>
                  <a:pt x="1051" y="59"/>
                </a:lnTo>
                <a:lnTo>
                  <a:pt x="1146" y="57"/>
                </a:lnTo>
                <a:lnTo>
                  <a:pt x="1144" y="32"/>
                </a:lnTo>
                <a:lnTo>
                  <a:pt x="1168" y="33"/>
                </a:lnTo>
                <a:lnTo>
                  <a:pt x="1168" y="0"/>
                </a:lnTo>
                <a:lnTo>
                  <a:pt x="1239" y="0"/>
                </a:lnTo>
              </a:path>
            </a:pathLst>
          </a:custGeom>
          <a:noFill/>
          <a:ln w="19050" cap="flat"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sp>
        <p:nvSpPr>
          <p:cNvPr id="15363" name="Rectangle 3"/>
          <p:cNvSpPr>
            <a:spLocks noGrp="1" noChangeArrowheads="1"/>
          </p:cNvSpPr>
          <p:nvPr>
            <p:ph type="title"/>
          </p:nvPr>
        </p:nvSpPr>
        <p:spPr>
          <a:xfrm>
            <a:off x="342901" y="714022"/>
            <a:ext cx="8801100" cy="762000"/>
          </a:xfrm>
        </p:spPr>
        <p:txBody>
          <a:bodyPr/>
          <a:lstStyle/>
          <a:p>
            <a:r>
              <a:rPr lang="en-US" altLang="es-MX" sz="2489">
                <a:solidFill>
                  <a:srgbClr val="FFFF66"/>
                </a:solidFill>
                <a:latin typeface="Tahoma" panose="020B0604030504040204" pitchFamily="34" charset="0"/>
              </a:rPr>
              <a:t>Riesgo asociado al síndrome metabólico. Curvas de riesgo Kaplan-Meier (no ajusadas)</a:t>
            </a:r>
          </a:p>
        </p:txBody>
      </p:sp>
      <p:grpSp>
        <p:nvGrpSpPr>
          <p:cNvPr id="26627" name="Group 4"/>
          <p:cNvGrpSpPr>
            <a:grpSpLocks/>
          </p:cNvGrpSpPr>
          <p:nvPr/>
        </p:nvGrpSpPr>
        <p:grpSpPr bwMode="auto">
          <a:xfrm>
            <a:off x="1305278" y="2480733"/>
            <a:ext cx="2143477" cy="2077156"/>
            <a:chOff x="822" y="1248"/>
            <a:chExt cx="1350" cy="1472"/>
          </a:xfrm>
        </p:grpSpPr>
        <p:sp>
          <p:nvSpPr>
            <p:cNvPr id="26731" name="Freeform 5"/>
            <p:cNvSpPr>
              <a:spLocks/>
            </p:cNvSpPr>
            <p:nvPr/>
          </p:nvSpPr>
          <p:spPr bwMode="auto">
            <a:xfrm>
              <a:off x="870" y="1248"/>
              <a:ext cx="1302" cy="1416"/>
            </a:xfrm>
            <a:custGeom>
              <a:avLst/>
              <a:gdLst>
                <a:gd name="T0" fmla="*/ 0 w 1302"/>
                <a:gd name="T1" fmla="*/ 0 h 1416"/>
                <a:gd name="T2" fmla="*/ 0 w 1302"/>
                <a:gd name="T3" fmla="*/ 1416 h 1416"/>
                <a:gd name="T4" fmla="*/ 1302 w 1302"/>
                <a:gd name="T5" fmla="*/ 1416 h 1416"/>
                <a:gd name="T6" fmla="*/ 0 60000 65536"/>
                <a:gd name="T7" fmla="*/ 0 60000 65536"/>
                <a:gd name="T8" fmla="*/ 0 60000 65536"/>
                <a:gd name="T9" fmla="*/ 0 w 1302"/>
                <a:gd name="T10" fmla="*/ 0 h 1416"/>
                <a:gd name="T11" fmla="*/ 1302 w 1302"/>
                <a:gd name="T12" fmla="*/ 1416 h 1416"/>
              </a:gdLst>
              <a:ahLst/>
              <a:cxnLst>
                <a:cxn ang="T6">
                  <a:pos x="T0" y="T1"/>
                </a:cxn>
                <a:cxn ang="T7">
                  <a:pos x="T2" y="T3"/>
                </a:cxn>
                <a:cxn ang="T8">
                  <a:pos x="T4" y="T5"/>
                </a:cxn>
              </a:cxnLst>
              <a:rect l="T9" t="T10" r="T11" b="T12"/>
              <a:pathLst>
                <a:path w="1302" h="1416">
                  <a:moveTo>
                    <a:pt x="0" y="0"/>
                  </a:moveTo>
                  <a:lnTo>
                    <a:pt x="0" y="1416"/>
                  </a:lnTo>
                  <a:lnTo>
                    <a:pt x="1302" y="1416"/>
                  </a:lnTo>
                </a:path>
              </a:pathLst>
            </a:custGeom>
            <a:noFill/>
            <a:ln w="254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grpSp>
          <p:nvGrpSpPr>
            <p:cNvPr id="26732" name="Group 6"/>
            <p:cNvGrpSpPr>
              <a:grpSpLocks/>
            </p:cNvGrpSpPr>
            <p:nvPr/>
          </p:nvGrpSpPr>
          <p:grpSpPr bwMode="auto">
            <a:xfrm>
              <a:off x="920" y="2667"/>
              <a:ext cx="1133" cy="53"/>
              <a:chOff x="920" y="2667"/>
              <a:chExt cx="1133" cy="53"/>
            </a:xfrm>
          </p:grpSpPr>
          <p:sp>
            <p:nvSpPr>
              <p:cNvPr id="26739" name="Line 7"/>
              <p:cNvSpPr>
                <a:spLocks noChangeShapeType="1"/>
              </p:cNvSpPr>
              <p:nvPr/>
            </p:nvSpPr>
            <p:spPr bwMode="auto">
              <a:xfrm>
                <a:off x="920"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40" name="Line 8"/>
              <p:cNvSpPr>
                <a:spLocks noChangeShapeType="1"/>
              </p:cNvSpPr>
              <p:nvPr/>
            </p:nvSpPr>
            <p:spPr bwMode="auto">
              <a:xfrm>
                <a:off x="1108"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41" name="Line 9"/>
              <p:cNvSpPr>
                <a:spLocks noChangeShapeType="1"/>
              </p:cNvSpPr>
              <p:nvPr/>
            </p:nvSpPr>
            <p:spPr bwMode="auto">
              <a:xfrm>
                <a:off x="1297"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42" name="Line 10"/>
              <p:cNvSpPr>
                <a:spLocks noChangeShapeType="1"/>
              </p:cNvSpPr>
              <p:nvPr/>
            </p:nvSpPr>
            <p:spPr bwMode="auto">
              <a:xfrm>
                <a:off x="1486"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43" name="Line 11"/>
              <p:cNvSpPr>
                <a:spLocks noChangeShapeType="1"/>
              </p:cNvSpPr>
              <p:nvPr/>
            </p:nvSpPr>
            <p:spPr bwMode="auto">
              <a:xfrm>
                <a:off x="1675"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44" name="Line 12"/>
              <p:cNvSpPr>
                <a:spLocks noChangeShapeType="1"/>
              </p:cNvSpPr>
              <p:nvPr/>
            </p:nvSpPr>
            <p:spPr bwMode="auto">
              <a:xfrm>
                <a:off x="1864"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45" name="Line 13"/>
              <p:cNvSpPr>
                <a:spLocks noChangeShapeType="1"/>
              </p:cNvSpPr>
              <p:nvPr/>
            </p:nvSpPr>
            <p:spPr bwMode="auto">
              <a:xfrm>
                <a:off x="2053"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grpSp>
        <p:grpSp>
          <p:nvGrpSpPr>
            <p:cNvPr id="26733" name="Group 14"/>
            <p:cNvGrpSpPr>
              <a:grpSpLocks/>
            </p:cNvGrpSpPr>
            <p:nvPr/>
          </p:nvGrpSpPr>
          <p:grpSpPr bwMode="auto">
            <a:xfrm>
              <a:off x="822" y="1254"/>
              <a:ext cx="54" cy="1361"/>
              <a:chOff x="822" y="1254"/>
              <a:chExt cx="54" cy="1361"/>
            </a:xfrm>
          </p:grpSpPr>
          <p:sp>
            <p:nvSpPr>
              <p:cNvPr id="26734" name="Line 15"/>
              <p:cNvSpPr>
                <a:spLocks noChangeShapeType="1"/>
              </p:cNvSpPr>
              <p:nvPr/>
            </p:nvSpPr>
            <p:spPr bwMode="auto">
              <a:xfrm flipH="1">
                <a:off x="822" y="125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35" name="Line 16"/>
              <p:cNvSpPr>
                <a:spLocks noChangeShapeType="1"/>
              </p:cNvSpPr>
              <p:nvPr/>
            </p:nvSpPr>
            <p:spPr bwMode="auto">
              <a:xfrm flipH="1">
                <a:off x="822" y="159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36" name="Line 17"/>
              <p:cNvSpPr>
                <a:spLocks noChangeShapeType="1"/>
              </p:cNvSpPr>
              <p:nvPr/>
            </p:nvSpPr>
            <p:spPr bwMode="auto">
              <a:xfrm flipH="1">
                <a:off x="822" y="227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37" name="Line 18"/>
              <p:cNvSpPr>
                <a:spLocks noChangeShapeType="1"/>
              </p:cNvSpPr>
              <p:nvPr/>
            </p:nvSpPr>
            <p:spPr bwMode="auto">
              <a:xfrm flipH="1">
                <a:off x="822" y="2615"/>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38" name="Line 19"/>
              <p:cNvSpPr>
                <a:spLocks noChangeShapeType="1"/>
              </p:cNvSpPr>
              <p:nvPr/>
            </p:nvSpPr>
            <p:spPr bwMode="auto">
              <a:xfrm flipH="1">
                <a:off x="822" y="193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grpSp>
      </p:grpSp>
      <p:sp>
        <p:nvSpPr>
          <p:cNvPr id="26628" name="Text Box 20"/>
          <p:cNvSpPr txBox="1">
            <a:spLocks noChangeArrowheads="1"/>
          </p:cNvSpPr>
          <p:nvPr/>
        </p:nvSpPr>
        <p:spPr bwMode="auto">
          <a:xfrm>
            <a:off x="1410390"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0</a:t>
            </a:r>
          </a:p>
        </p:txBody>
      </p:sp>
      <p:sp>
        <p:nvSpPr>
          <p:cNvPr id="26629" name="Text Box 21"/>
          <p:cNvSpPr txBox="1">
            <a:spLocks noChangeArrowheads="1"/>
          </p:cNvSpPr>
          <p:nvPr/>
        </p:nvSpPr>
        <p:spPr bwMode="auto">
          <a:xfrm>
            <a:off x="1709545"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2</a:t>
            </a:r>
          </a:p>
        </p:txBody>
      </p:sp>
      <p:sp>
        <p:nvSpPr>
          <p:cNvPr id="26630" name="Text Box 22"/>
          <p:cNvSpPr txBox="1">
            <a:spLocks noChangeArrowheads="1"/>
          </p:cNvSpPr>
          <p:nvPr/>
        </p:nvSpPr>
        <p:spPr bwMode="auto">
          <a:xfrm>
            <a:off x="2007289"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4</a:t>
            </a:r>
          </a:p>
        </p:txBody>
      </p:sp>
      <p:sp>
        <p:nvSpPr>
          <p:cNvPr id="26631" name="Text Box 23"/>
          <p:cNvSpPr txBox="1">
            <a:spLocks noChangeArrowheads="1"/>
          </p:cNvSpPr>
          <p:nvPr/>
        </p:nvSpPr>
        <p:spPr bwMode="auto">
          <a:xfrm>
            <a:off x="2306445"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6</a:t>
            </a:r>
          </a:p>
        </p:txBody>
      </p:sp>
      <p:sp>
        <p:nvSpPr>
          <p:cNvPr id="26632" name="Text Box 24"/>
          <p:cNvSpPr txBox="1">
            <a:spLocks noChangeArrowheads="1"/>
          </p:cNvSpPr>
          <p:nvPr/>
        </p:nvSpPr>
        <p:spPr bwMode="auto">
          <a:xfrm>
            <a:off x="2604190"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8</a:t>
            </a:r>
          </a:p>
        </p:txBody>
      </p:sp>
      <p:sp>
        <p:nvSpPr>
          <p:cNvPr id="26633" name="Text Box 25"/>
          <p:cNvSpPr txBox="1">
            <a:spLocks noChangeArrowheads="1"/>
          </p:cNvSpPr>
          <p:nvPr/>
        </p:nvSpPr>
        <p:spPr bwMode="auto">
          <a:xfrm>
            <a:off x="2856762" y="4563757"/>
            <a:ext cx="189154"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10</a:t>
            </a:r>
          </a:p>
        </p:txBody>
      </p:sp>
      <p:sp>
        <p:nvSpPr>
          <p:cNvPr id="26634" name="Text Box 26"/>
          <p:cNvSpPr txBox="1">
            <a:spLocks noChangeArrowheads="1"/>
          </p:cNvSpPr>
          <p:nvPr/>
        </p:nvSpPr>
        <p:spPr bwMode="auto">
          <a:xfrm>
            <a:off x="3155213" y="4563757"/>
            <a:ext cx="189154"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12</a:t>
            </a:r>
          </a:p>
        </p:txBody>
      </p:sp>
      <p:sp>
        <p:nvSpPr>
          <p:cNvPr id="26635" name="Text Box 27"/>
          <p:cNvSpPr txBox="1">
            <a:spLocks noChangeArrowheads="1"/>
          </p:cNvSpPr>
          <p:nvPr/>
        </p:nvSpPr>
        <p:spPr bwMode="auto">
          <a:xfrm>
            <a:off x="1555633" y="4733091"/>
            <a:ext cx="1608902"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Seguimiento en años</a:t>
            </a:r>
          </a:p>
        </p:txBody>
      </p:sp>
      <p:sp>
        <p:nvSpPr>
          <p:cNvPr id="26636" name="Text Box 28"/>
          <p:cNvSpPr txBox="1">
            <a:spLocks noChangeArrowheads="1"/>
          </p:cNvSpPr>
          <p:nvPr/>
        </p:nvSpPr>
        <p:spPr bwMode="auto">
          <a:xfrm>
            <a:off x="1176517" y="4298890"/>
            <a:ext cx="10900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0</a:t>
            </a:r>
          </a:p>
        </p:txBody>
      </p:sp>
      <p:sp>
        <p:nvSpPr>
          <p:cNvPr id="26637" name="Text Box 29"/>
          <p:cNvSpPr txBox="1">
            <a:spLocks noChangeArrowheads="1"/>
          </p:cNvSpPr>
          <p:nvPr/>
        </p:nvSpPr>
        <p:spPr bwMode="auto">
          <a:xfrm>
            <a:off x="1176517" y="3819112"/>
            <a:ext cx="10900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5</a:t>
            </a:r>
          </a:p>
        </p:txBody>
      </p:sp>
      <p:sp>
        <p:nvSpPr>
          <p:cNvPr id="26638" name="Text Box 30"/>
          <p:cNvSpPr txBox="1">
            <a:spLocks noChangeArrowheads="1"/>
          </p:cNvSpPr>
          <p:nvPr/>
        </p:nvSpPr>
        <p:spPr bwMode="auto">
          <a:xfrm>
            <a:off x="1067515" y="3339335"/>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10</a:t>
            </a:r>
          </a:p>
        </p:txBody>
      </p:sp>
      <p:sp>
        <p:nvSpPr>
          <p:cNvPr id="26639" name="Text Box 31"/>
          <p:cNvSpPr txBox="1">
            <a:spLocks noChangeArrowheads="1"/>
          </p:cNvSpPr>
          <p:nvPr/>
        </p:nvSpPr>
        <p:spPr bwMode="auto">
          <a:xfrm>
            <a:off x="1067515" y="2859557"/>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15</a:t>
            </a:r>
          </a:p>
        </p:txBody>
      </p:sp>
      <p:sp>
        <p:nvSpPr>
          <p:cNvPr id="26640" name="Text Box 32"/>
          <p:cNvSpPr txBox="1">
            <a:spLocks noChangeArrowheads="1"/>
          </p:cNvSpPr>
          <p:nvPr/>
        </p:nvSpPr>
        <p:spPr bwMode="auto">
          <a:xfrm>
            <a:off x="1067515" y="2379779"/>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20</a:t>
            </a:r>
          </a:p>
        </p:txBody>
      </p:sp>
      <p:sp>
        <p:nvSpPr>
          <p:cNvPr id="26641" name="Text Box 33"/>
          <p:cNvSpPr txBox="1">
            <a:spLocks noChangeArrowheads="1"/>
          </p:cNvSpPr>
          <p:nvPr/>
        </p:nvSpPr>
        <p:spPr bwMode="auto">
          <a:xfrm rot="-5400000">
            <a:off x="-178129" y="3328046"/>
            <a:ext cx="1887313"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422">
                <a:solidFill>
                  <a:srgbClr val="FFFFFF"/>
                </a:solidFill>
              </a:rPr>
              <a:t>Riesgo acumulado, %</a:t>
            </a:r>
          </a:p>
        </p:txBody>
      </p:sp>
      <p:sp>
        <p:nvSpPr>
          <p:cNvPr id="26642" name="Text Box 34"/>
          <p:cNvSpPr txBox="1">
            <a:spLocks noChangeArrowheads="1"/>
          </p:cNvSpPr>
          <p:nvPr/>
        </p:nvSpPr>
        <p:spPr bwMode="auto">
          <a:xfrm>
            <a:off x="855133" y="5458178"/>
            <a:ext cx="214802"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eaLnBrk="1" hangingPunct="1"/>
            <a:r>
              <a:rPr lang="en-US" altLang="es-MX" sz="1244">
                <a:solidFill>
                  <a:srgbClr val="FFFFFF"/>
                </a:solidFill>
                <a:latin typeface="Verdana" panose="020B0604030504040204" pitchFamily="34" charset="0"/>
              </a:rPr>
              <a:t>Si</a:t>
            </a:r>
          </a:p>
          <a:p>
            <a:pPr eaLnBrk="1" hangingPunct="1"/>
            <a:r>
              <a:rPr lang="en-US" altLang="es-MX" sz="1244">
                <a:solidFill>
                  <a:srgbClr val="FFFFFF"/>
                </a:solidFill>
                <a:latin typeface="Verdana" panose="020B0604030504040204" pitchFamily="34" charset="0"/>
              </a:rPr>
              <a:t>No</a:t>
            </a:r>
          </a:p>
        </p:txBody>
      </p:sp>
      <p:sp>
        <p:nvSpPr>
          <p:cNvPr id="26643" name="Text Box 35"/>
          <p:cNvSpPr txBox="1">
            <a:spLocks noChangeArrowheads="1"/>
          </p:cNvSpPr>
          <p:nvPr/>
        </p:nvSpPr>
        <p:spPr bwMode="auto">
          <a:xfrm>
            <a:off x="1326866"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866</a:t>
            </a:r>
          </a:p>
          <a:p>
            <a:pPr algn="r" eaLnBrk="1" hangingPunct="1"/>
            <a:r>
              <a:rPr lang="en-US" altLang="es-MX" sz="1244">
                <a:solidFill>
                  <a:srgbClr val="FFFFFF"/>
                </a:solidFill>
                <a:latin typeface="Verdana" panose="020B0604030504040204" pitchFamily="34" charset="0"/>
              </a:rPr>
              <a:t>288</a:t>
            </a:r>
          </a:p>
        </p:txBody>
      </p:sp>
      <p:sp>
        <p:nvSpPr>
          <p:cNvPr id="26644" name="Text Box 36"/>
          <p:cNvSpPr txBox="1">
            <a:spLocks noChangeArrowheads="1"/>
          </p:cNvSpPr>
          <p:nvPr/>
        </p:nvSpPr>
        <p:spPr bwMode="auto">
          <a:xfrm>
            <a:off x="1926588"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852</a:t>
            </a:r>
          </a:p>
          <a:p>
            <a:pPr algn="r" eaLnBrk="1" hangingPunct="1"/>
            <a:r>
              <a:rPr lang="en-US" altLang="es-MX" sz="1244">
                <a:solidFill>
                  <a:srgbClr val="FFFFFF"/>
                </a:solidFill>
                <a:latin typeface="Verdana" panose="020B0604030504040204" pitchFamily="34" charset="0"/>
              </a:rPr>
              <a:t>279</a:t>
            </a:r>
          </a:p>
        </p:txBody>
      </p:sp>
      <p:sp>
        <p:nvSpPr>
          <p:cNvPr id="26645" name="Text Box 37"/>
          <p:cNvSpPr txBox="1">
            <a:spLocks noChangeArrowheads="1"/>
          </p:cNvSpPr>
          <p:nvPr/>
        </p:nvSpPr>
        <p:spPr bwMode="auto">
          <a:xfrm>
            <a:off x="2524899"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834</a:t>
            </a:r>
          </a:p>
          <a:p>
            <a:pPr algn="r" eaLnBrk="1" hangingPunct="1"/>
            <a:r>
              <a:rPr lang="en-US" altLang="es-MX" sz="1244">
                <a:solidFill>
                  <a:srgbClr val="FFFFFF"/>
                </a:solidFill>
                <a:latin typeface="Verdana" panose="020B0604030504040204" pitchFamily="34" charset="0"/>
              </a:rPr>
              <a:t>234</a:t>
            </a:r>
          </a:p>
        </p:txBody>
      </p:sp>
      <p:sp>
        <p:nvSpPr>
          <p:cNvPr id="26646" name="Text Box 38"/>
          <p:cNvSpPr txBox="1">
            <a:spLocks noChangeArrowheads="1"/>
          </p:cNvSpPr>
          <p:nvPr/>
        </p:nvSpPr>
        <p:spPr bwMode="auto">
          <a:xfrm>
            <a:off x="3124621"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292</a:t>
            </a:r>
          </a:p>
          <a:p>
            <a:pPr algn="r" eaLnBrk="1" hangingPunct="1"/>
            <a:r>
              <a:rPr lang="en-US" altLang="es-MX" sz="1244">
                <a:solidFill>
                  <a:srgbClr val="FFFFFF"/>
                </a:solidFill>
                <a:latin typeface="Verdana" panose="020B0604030504040204" pitchFamily="34" charset="0"/>
              </a:rPr>
              <a:t>100</a:t>
            </a:r>
          </a:p>
        </p:txBody>
      </p:sp>
      <p:sp>
        <p:nvSpPr>
          <p:cNvPr id="26647" name="Text Box 39"/>
          <p:cNvSpPr txBox="1">
            <a:spLocks noChangeArrowheads="1"/>
          </p:cNvSpPr>
          <p:nvPr/>
        </p:nvSpPr>
        <p:spPr bwMode="auto">
          <a:xfrm>
            <a:off x="1471789" y="2489200"/>
            <a:ext cx="120545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eaLnBrk="1" hangingPunct="1"/>
            <a:r>
              <a:rPr lang="en-US" altLang="es-MX" sz="1244">
                <a:solidFill>
                  <a:srgbClr val="FFFFFF"/>
                </a:solidFill>
              </a:rPr>
              <a:t>PR (95% CI),</a:t>
            </a:r>
            <a:br>
              <a:rPr lang="en-US" altLang="es-MX" sz="1244">
                <a:solidFill>
                  <a:srgbClr val="FFFFFF"/>
                </a:solidFill>
              </a:rPr>
            </a:br>
            <a:r>
              <a:rPr lang="en-US" altLang="es-MX" sz="1244">
                <a:solidFill>
                  <a:srgbClr val="FFFFFF"/>
                </a:solidFill>
              </a:rPr>
              <a:t>3.77 (1.74-8.17)</a:t>
            </a:r>
          </a:p>
        </p:txBody>
      </p:sp>
      <p:sp>
        <p:nvSpPr>
          <p:cNvPr id="26648" name="Text Box 40"/>
          <p:cNvSpPr txBox="1">
            <a:spLocks noChangeArrowheads="1"/>
          </p:cNvSpPr>
          <p:nvPr/>
        </p:nvSpPr>
        <p:spPr bwMode="auto">
          <a:xfrm>
            <a:off x="1152160" y="1833947"/>
            <a:ext cx="24299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b"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400" b="1" dirty="0" err="1">
                <a:solidFill>
                  <a:srgbClr val="FFCC66"/>
                </a:solidFill>
              </a:rPr>
              <a:t>Mortalidad</a:t>
            </a:r>
            <a:r>
              <a:rPr lang="en-US" altLang="es-MX" sz="1400" b="1" dirty="0">
                <a:solidFill>
                  <a:srgbClr val="FFCC66"/>
                </a:solidFill>
              </a:rPr>
              <a:t> </a:t>
            </a:r>
            <a:r>
              <a:rPr lang="en-US" altLang="es-MX" sz="1400" b="1" dirty="0" err="1">
                <a:solidFill>
                  <a:srgbClr val="FFCC66"/>
                </a:solidFill>
              </a:rPr>
              <a:t>por</a:t>
            </a:r>
            <a:r>
              <a:rPr lang="en-US" altLang="es-MX" sz="1400" b="1" dirty="0">
                <a:solidFill>
                  <a:srgbClr val="FFCC66"/>
                </a:solidFill>
              </a:rPr>
              <a:t> </a:t>
            </a:r>
            <a:r>
              <a:rPr lang="en-US" altLang="es-MX" sz="1400" b="1" dirty="0" err="1">
                <a:solidFill>
                  <a:srgbClr val="FFCC66"/>
                </a:solidFill>
              </a:rPr>
              <a:t>enfermedad</a:t>
            </a:r>
            <a:r>
              <a:rPr lang="en-US" altLang="es-MX" sz="1400" b="1" dirty="0">
                <a:solidFill>
                  <a:srgbClr val="FFCC66"/>
                </a:solidFill>
              </a:rPr>
              <a:t> </a:t>
            </a:r>
          </a:p>
          <a:p>
            <a:pPr algn="ctr" eaLnBrk="1" hangingPunct="1"/>
            <a:r>
              <a:rPr lang="en-US" altLang="es-MX" sz="1400" b="1" dirty="0" err="1">
                <a:solidFill>
                  <a:srgbClr val="FFCC66"/>
                </a:solidFill>
              </a:rPr>
              <a:t>coronaria</a:t>
            </a:r>
            <a:endParaRPr lang="en-US" altLang="es-MX" sz="1400" b="1" dirty="0">
              <a:solidFill>
                <a:srgbClr val="FFCC66"/>
              </a:solidFill>
            </a:endParaRPr>
          </a:p>
        </p:txBody>
      </p:sp>
      <p:grpSp>
        <p:nvGrpSpPr>
          <p:cNvPr id="26649" name="Group 41"/>
          <p:cNvGrpSpPr>
            <a:grpSpLocks/>
          </p:cNvGrpSpPr>
          <p:nvPr/>
        </p:nvGrpSpPr>
        <p:grpSpPr bwMode="auto">
          <a:xfrm>
            <a:off x="4038601" y="2480733"/>
            <a:ext cx="2143478" cy="2077156"/>
            <a:chOff x="822" y="1248"/>
            <a:chExt cx="1350" cy="1472"/>
          </a:xfrm>
        </p:grpSpPr>
        <p:sp>
          <p:nvSpPr>
            <p:cNvPr id="26716" name="Freeform 42"/>
            <p:cNvSpPr>
              <a:spLocks/>
            </p:cNvSpPr>
            <p:nvPr/>
          </p:nvSpPr>
          <p:spPr bwMode="auto">
            <a:xfrm>
              <a:off x="870" y="1248"/>
              <a:ext cx="1302" cy="1416"/>
            </a:xfrm>
            <a:custGeom>
              <a:avLst/>
              <a:gdLst>
                <a:gd name="T0" fmla="*/ 0 w 1302"/>
                <a:gd name="T1" fmla="*/ 0 h 1416"/>
                <a:gd name="T2" fmla="*/ 0 w 1302"/>
                <a:gd name="T3" fmla="*/ 1416 h 1416"/>
                <a:gd name="T4" fmla="*/ 1302 w 1302"/>
                <a:gd name="T5" fmla="*/ 1416 h 1416"/>
                <a:gd name="T6" fmla="*/ 0 60000 65536"/>
                <a:gd name="T7" fmla="*/ 0 60000 65536"/>
                <a:gd name="T8" fmla="*/ 0 60000 65536"/>
                <a:gd name="T9" fmla="*/ 0 w 1302"/>
                <a:gd name="T10" fmla="*/ 0 h 1416"/>
                <a:gd name="T11" fmla="*/ 1302 w 1302"/>
                <a:gd name="T12" fmla="*/ 1416 h 1416"/>
              </a:gdLst>
              <a:ahLst/>
              <a:cxnLst>
                <a:cxn ang="T6">
                  <a:pos x="T0" y="T1"/>
                </a:cxn>
                <a:cxn ang="T7">
                  <a:pos x="T2" y="T3"/>
                </a:cxn>
                <a:cxn ang="T8">
                  <a:pos x="T4" y="T5"/>
                </a:cxn>
              </a:cxnLst>
              <a:rect l="T9" t="T10" r="T11" b="T12"/>
              <a:pathLst>
                <a:path w="1302" h="1416">
                  <a:moveTo>
                    <a:pt x="0" y="0"/>
                  </a:moveTo>
                  <a:lnTo>
                    <a:pt x="0" y="1416"/>
                  </a:lnTo>
                  <a:lnTo>
                    <a:pt x="1302" y="1416"/>
                  </a:lnTo>
                </a:path>
              </a:pathLst>
            </a:custGeom>
            <a:noFill/>
            <a:ln w="254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grpSp>
          <p:nvGrpSpPr>
            <p:cNvPr id="26717" name="Group 43"/>
            <p:cNvGrpSpPr>
              <a:grpSpLocks/>
            </p:cNvGrpSpPr>
            <p:nvPr/>
          </p:nvGrpSpPr>
          <p:grpSpPr bwMode="auto">
            <a:xfrm>
              <a:off x="920" y="2667"/>
              <a:ext cx="1133" cy="53"/>
              <a:chOff x="920" y="2667"/>
              <a:chExt cx="1133" cy="53"/>
            </a:xfrm>
          </p:grpSpPr>
          <p:sp>
            <p:nvSpPr>
              <p:cNvPr id="26724" name="Line 44"/>
              <p:cNvSpPr>
                <a:spLocks noChangeShapeType="1"/>
              </p:cNvSpPr>
              <p:nvPr/>
            </p:nvSpPr>
            <p:spPr bwMode="auto">
              <a:xfrm>
                <a:off x="920"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5" name="Line 45"/>
              <p:cNvSpPr>
                <a:spLocks noChangeShapeType="1"/>
              </p:cNvSpPr>
              <p:nvPr/>
            </p:nvSpPr>
            <p:spPr bwMode="auto">
              <a:xfrm>
                <a:off x="1108"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6" name="Line 46"/>
              <p:cNvSpPr>
                <a:spLocks noChangeShapeType="1"/>
              </p:cNvSpPr>
              <p:nvPr/>
            </p:nvSpPr>
            <p:spPr bwMode="auto">
              <a:xfrm>
                <a:off x="1297"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7" name="Line 47"/>
              <p:cNvSpPr>
                <a:spLocks noChangeShapeType="1"/>
              </p:cNvSpPr>
              <p:nvPr/>
            </p:nvSpPr>
            <p:spPr bwMode="auto">
              <a:xfrm>
                <a:off x="1486"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8" name="Line 48"/>
              <p:cNvSpPr>
                <a:spLocks noChangeShapeType="1"/>
              </p:cNvSpPr>
              <p:nvPr/>
            </p:nvSpPr>
            <p:spPr bwMode="auto">
              <a:xfrm>
                <a:off x="1675"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9" name="Line 49"/>
              <p:cNvSpPr>
                <a:spLocks noChangeShapeType="1"/>
              </p:cNvSpPr>
              <p:nvPr/>
            </p:nvSpPr>
            <p:spPr bwMode="auto">
              <a:xfrm>
                <a:off x="1864"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30" name="Line 50"/>
              <p:cNvSpPr>
                <a:spLocks noChangeShapeType="1"/>
              </p:cNvSpPr>
              <p:nvPr/>
            </p:nvSpPr>
            <p:spPr bwMode="auto">
              <a:xfrm>
                <a:off x="2053"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grpSp>
        <p:grpSp>
          <p:nvGrpSpPr>
            <p:cNvPr id="26718" name="Group 51"/>
            <p:cNvGrpSpPr>
              <a:grpSpLocks/>
            </p:cNvGrpSpPr>
            <p:nvPr/>
          </p:nvGrpSpPr>
          <p:grpSpPr bwMode="auto">
            <a:xfrm>
              <a:off x="822" y="1254"/>
              <a:ext cx="54" cy="1361"/>
              <a:chOff x="822" y="1254"/>
              <a:chExt cx="54" cy="1361"/>
            </a:xfrm>
          </p:grpSpPr>
          <p:sp>
            <p:nvSpPr>
              <p:cNvPr id="26719" name="Line 52"/>
              <p:cNvSpPr>
                <a:spLocks noChangeShapeType="1"/>
              </p:cNvSpPr>
              <p:nvPr/>
            </p:nvSpPr>
            <p:spPr bwMode="auto">
              <a:xfrm flipH="1">
                <a:off x="822" y="125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0" name="Line 53"/>
              <p:cNvSpPr>
                <a:spLocks noChangeShapeType="1"/>
              </p:cNvSpPr>
              <p:nvPr/>
            </p:nvSpPr>
            <p:spPr bwMode="auto">
              <a:xfrm flipH="1">
                <a:off x="822" y="159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1" name="Line 54"/>
              <p:cNvSpPr>
                <a:spLocks noChangeShapeType="1"/>
              </p:cNvSpPr>
              <p:nvPr/>
            </p:nvSpPr>
            <p:spPr bwMode="auto">
              <a:xfrm flipH="1">
                <a:off x="822" y="227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2" name="Line 55"/>
              <p:cNvSpPr>
                <a:spLocks noChangeShapeType="1"/>
              </p:cNvSpPr>
              <p:nvPr/>
            </p:nvSpPr>
            <p:spPr bwMode="auto">
              <a:xfrm flipH="1">
                <a:off x="822" y="2615"/>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23" name="Line 56"/>
              <p:cNvSpPr>
                <a:spLocks noChangeShapeType="1"/>
              </p:cNvSpPr>
              <p:nvPr/>
            </p:nvSpPr>
            <p:spPr bwMode="auto">
              <a:xfrm flipH="1">
                <a:off x="822" y="193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grpSp>
      </p:grpSp>
      <p:sp>
        <p:nvSpPr>
          <p:cNvPr id="26650" name="Text Box 57"/>
          <p:cNvSpPr txBox="1">
            <a:spLocks noChangeArrowheads="1"/>
          </p:cNvSpPr>
          <p:nvPr/>
        </p:nvSpPr>
        <p:spPr bwMode="auto">
          <a:xfrm>
            <a:off x="4144417"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0</a:t>
            </a:r>
          </a:p>
        </p:txBody>
      </p:sp>
      <p:sp>
        <p:nvSpPr>
          <p:cNvPr id="26651" name="Text Box 58"/>
          <p:cNvSpPr txBox="1">
            <a:spLocks noChangeArrowheads="1"/>
          </p:cNvSpPr>
          <p:nvPr/>
        </p:nvSpPr>
        <p:spPr bwMode="auto">
          <a:xfrm>
            <a:off x="4442867"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2</a:t>
            </a:r>
          </a:p>
        </p:txBody>
      </p:sp>
      <p:sp>
        <p:nvSpPr>
          <p:cNvPr id="26652" name="Text Box 59"/>
          <p:cNvSpPr txBox="1">
            <a:spLocks noChangeArrowheads="1"/>
          </p:cNvSpPr>
          <p:nvPr/>
        </p:nvSpPr>
        <p:spPr bwMode="auto">
          <a:xfrm>
            <a:off x="4741317"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4</a:t>
            </a:r>
          </a:p>
        </p:txBody>
      </p:sp>
      <p:sp>
        <p:nvSpPr>
          <p:cNvPr id="26653" name="Text Box 60"/>
          <p:cNvSpPr txBox="1">
            <a:spLocks noChangeArrowheads="1"/>
          </p:cNvSpPr>
          <p:nvPr/>
        </p:nvSpPr>
        <p:spPr bwMode="auto">
          <a:xfrm>
            <a:off x="5039768"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6</a:t>
            </a:r>
          </a:p>
        </p:txBody>
      </p:sp>
      <p:sp>
        <p:nvSpPr>
          <p:cNvPr id="26654" name="Text Box 61"/>
          <p:cNvSpPr txBox="1">
            <a:spLocks noChangeArrowheads="1"/>
          </p:cNvSpPr>
          <p:nvPr/>
        </p:nvSpPr>
        <p:spPr bwMode="auto">
          <a:xfrm>
            <a:off x="5338217"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8</a:t>
            </a:r>
          </a:p>
        </p:txBody>
      </p:sp>
      <p:sp>
        <p:nvSpPr>
          <p:cNvPr id="26655" name="Text Box 62"/>
          <p:cNvSpPr txBox="1">
            <a:spLocks noChangeArrowheads="1"/>
          </p:cNvSpPr>
          <p:nvPr/>
        </p:nvSpPr>
        <p:spPr bwMode="auto">
          <a:xfrm>
            <a:off x="5590085" y="4563757"/>
            <a:ext cx="189154"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10</a:t>
            </a:r>
          </a:p>
        </p:txBody>
      </p:sp>
      <p:sp>
        <p:nvSpPr>
          <p:cNvPr id="26656" name="Text Box 63"/>
          <p:cNvSpPr txBox="1">
            <a:spLocks noChangeArrowheads="1"/>
          </p:cNvSpPr>
          <p:nvPr/>
        </p:nvSpPr>
        <p:spPr bwMode="auto">
          <a:xfrm>
            <a:off x="5888535" y="4563757"/>
            <a:ext cx="189154"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12</a:t>
            </a:r>
          </a:p>
        </p:txBody>
      </p:sp>
      <p:sp>
        <p:nvSpPr>
          <p:cNvPr id="26657" name="Text Box 64"/>
          <p:cNvSpPr txBox="1">
            <a:spLocks noChangeArrowheads="1"/>
          </p:cNvSpPr>
          <p:nvPr/>
        </p:nvSpPr>
        <p:spPr bwMode="auto">
          <a:xfrm>
            <a:off x="4288955" y="4733091"/>
            <a:ext cx="1608902"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Seguimiento en años</a:t>
            </a:r>
          </a:p>
        </p:txBody>
      </p:sp>
      <p:sp>
        <p:nvSpPr>
          <p:cNvPr id="26658" name="Text Box 65"/>
          <p:cNvSpPr txBox="1">
            <a:spLocks noChangeArrowheads="1"/>
          </p:cNvSpPr>
          <p:nvPr/>
        </p:nvSpPr>
        <p:spPr bwMode="auto">
          <a:xfrm>
            <a:off x="3911251" y="4298890"/>
            <a:ext cx="10900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0</a:t>
            </a:r>
          </a:p>
        </p:txBody>
      </p:sp>
      <p:sp>
        <p:nvSpPr>
          <p:cNvPr id="26659" name="Text Box 66"/>
          <p:cNvSpPr txBox="1">
            <a:spLocks noChangeArrowheads="1"/>
          </p:cNvSpPr>
          <p:nvPr/>
        </p:nvSpPr>
        <p:spPr bwMode="auto">
          <a:xfrm>
            <a:off x="3911251" y="3819112"/>
            <a:ext cx="10900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5</a:t>
            </a:r>
          </a:p>
        </p:txBody>
      </p:sp>
      <p:sp>
        <p:nvSpPr>
          <p:cNvPr id="26660" name="Text Box 67"/>
          <p:cNvSpPr txBox="1">
            <a:spLocks noChangeArrowheads="1"/>
          </p:cNvSpPr>
          <p:nvPr/>
        </p:nvSpPr>
        <p:spPr bwMode="auto">
          <a:xfrm>
            <a:off x="3802248" y="3339335"/>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10</a:t>
            </a:r>
          </a:p>
        </p:txBody>
      </p:sp>
      <p:sp>
        <p:nvSpPr>
          <p:cNvPr id="26661" name="Text Box 68"/>
          <p:cNvSpPr txBox="1">
            <a:spLocks noChangeArrowheads="1"/>
          </p:cNvSpPr>
          <p:nvPr/>
        </p:nvSpPr>
        <p:spPr bwMode="auto">
          <a:xfrm>
            <a:off x="3802248" y="2859557"/>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15</a:t>
            </a:r>
          </a:p>
        </p:txBody>
      </p:sp>
      <p:sp>
        <p:nvSpPr>
          <p:cNvPr id="26662" name="Text Box 69"/>
          <p:cNvSpPr txBox="1">
            <a:spLocks noChangeArrowheads="1"/>
          </p:cNvSpPr>
          <p:nvPr/>
        </p:nvSpPr>
        <p:spPr bwMode="auto">
          <a:xfrm>
            <a:off x="3802248" y="2379779"/>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20</a:t>
            </a:r>
          </a:p>
        </p:txBody>
      </p:sp>
      <p:sp>
        <p:nvSpPr>
          <p:cNvPr id="26663" name="Text Box 70"/>
          <p:cNvSpPr txBox="1">
            <a:spLocks noChangeArrowheads="1"/>
          </p:cNvSpPr>
          <p:nvPr/>
        </p:nvSpPr>
        <p:spPr bwMode="auto">
          <a:xfrm>
            <a:off x="4061599"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866</a:t>
            </a:r>
          </a:p>
          <a:p>
            <a:pPr algn="r" eaLnBrk="1" hangingPunct="1"/>
            <a:r>
              <a:rPr lang="en-US" altLang="es-MX" sz="1244">
                <a:solidFill>
                  <a:srgbClr val="FFFFFF"/>
                </a:solidFill>
                <a:latin typeface="Verdana" panose="020B0604030504040204" pitchFamily="34" charset="0"/>
              </a:rPr>
              <a:t>288</a:t>
            </a:r>
          </a:p>
        </p:txBody>
      </p:sp>
      <p:sp>
        <p:nvSpPr>
          <p:cNvPr id="26664" name="Text Box 71"/>
          <p:cNvSpPr txBox="1">
            <a:spLocks noChangeArrowheads="1"/>
          </p:cNvSpPr>
          <p:nvPr/>
        </p:nvSpPr>
        <p:spPr bwMode="auto">
          <a:xfrm>
            <a:off x="4659910"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852</a:t>
            </a:r>
          </a:p>
          <a:p>
            <a:pPr algn="r" eaLnBrk="1" hangingPunct="1"/>
            <a:r>
              <a:rPr lang="en-US" altLang="es-MX" sz="1244">
                <a:solidFill>
                  <a:srgbClr val="FFFFFF"/>
                </a:solidFill>
                <a:latin typeface="Verdana" panose="020B0604030504040204" pitchFamily="34" charset="0"/>
              </a:rPr>
              <a:t>279</a:t>
            </a:r>
          </a:p>
        </p:txBody>
      </p:sp>
      <p:sp>
        <p:nvSpPr>
          <p:cNvPr id="26665" name="Text Box 72"/>
          <p:cNvSpPr txBox="1">
            <a:spLocks noChangeArrowheads="1"/>
          </p:cNvSpPr>
          <p:nvPr/>
        </p:nvSpPr>
        <p:spPr bwMode="auto">
          <a:xfrm>
            <a:off x="5258221"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834</a:t>
            </a:r>
          </a:p>
          <a:p>
            <a:pPr algn="r" eaLnBrk="1" hangingPunct="1"/>
            <a:r>
              <a:rPr lang="en-US" altLang="es-MX" sz="1244">
                <a:solidFill>
                  <a:srgbClr val="FFFFFF"/>
                </a:solidFill>
                <a:latin typeface="Verdana" panose="020B0604030504040204" pitchFamily="34" charset="0"/>
              </a:rPr>
              <a:t>234</a:t>
            </a:r>
          </a:p>
        </p:txBody>
      </p:sp>
      <p:sp>
        <p:nvSpPr>
          <p:cNvPr id="26666" name="Text Box 73"/>
          <p:cNvSpPr txBox="1">
            <a:spLocks noChangeArrowheads="1"/>
          </p:cNvSpPr>
          <p:nvPr/>
        </p:nvSpPr>
        <p:spPr bwMode="auto">
          <a:xfrm>
            <a:off x="5857944"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292</a:t>
            </a:r>
          </a:p>
          <a:p>
            <a:pPr algn="r" eaLnBrk="1" hangingPunct="1"/>
            <a:r>
              <a:rPr lang="en-US" altLang="es-MX" sz="1244">
                <a:solidFill>
                  <a:srgbClr val="FFFFFF"/>
                </a:solidFill>
                <a:latin typeface="Verdana" panose="020B0604030504040204" pitchFamily="34" charset="0"/>
              </a:rPr>
              <a:t>100</a:t>
            </a:r>
          </a:p>
        </p:txBody>
      </p:sp>
      <p:sp>
        <p:nvSpPr>
          <p:cNvPr id="26667" name="Text Box 74"/>
          <p:cNvSpPr txBox="1">
            <a:spLocks noChangeArrowheads="1"/>
          </p:cNvSpPr>
          <p:nvPr/>
        </p:nvSpPr>
        <p:spPr bwMode="auto">
          <a:xfrm>
            <a:off x="4205111" y="2489200"/>
            <a:ext cx="120545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eaLnBrk="1" hangingPunct="1"/>
            <a:r>
              <a:rPr lang="en-US" altLang="es-MX" sz="1244">
                <a:solidFill>
                  <a:srgbClr val="FFFFFF"/>
                </a:solidFill>
              </a:rPr>
              <a:t>PR (95% CI),</a:t>
            </a:r>
            <a:br>
              <a:rPr lang="en-US" altLang="es-MX" sz="1244">
                <a:solidFill>
                  <a:srgbClr val="FFFFFF"/>
                </a:solidFill>
              </a:rPr>
            </a:br>
            <a:r>
              <a:rPr lang="en-US" altLang="es-MX" sz="1244">
                <a:solidFill>
                  <a:srgbClr val="FFFFFF"/>
                </a:solidFill>
              </a:rPr>
              <a:t>3.55 (1.96-6.43)</a:t>
            </a:r>
          </a:p>
        </p:txBody>
      </p:sp>
      <p:sp>
        <p:nvSpPr>
          <p:cNvPr id="26668" name="Text Box 75"/>
          <p:cNvSpPr txBox="1">
            <a:spLocks noChangeArrowheads="1"/>
          </p:cNvSpPr>
          <p:nvPr/>
        </p:nvSpPr>
        <p:spPr bwMode="auto">
          <a:xfrm>
            <a:off x="3908629" y="1833947"/>
            <a:ext cx="23850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b"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400" b="1" dirty="0" err="1">
                <a:solidFill>
                  <a:srgbClr val="FFCC66"/>
                </a:solidFill>
              </a:rPr>
              <a:t>Mortalidad</a:t>
            </a:r>
            <a:r>
              <a:rPr lang="en-US" altLang="es-MX" sz="1400" b="1" dirty="0">
                <a:solidFill>
                  <a:srgbClr val="FFCC66"/>
                </a:solidFill>
              </a:rPr>
              <a:t> </a:t>
            </a:r>
            <a:r>
              <a:rPr lang="en-US" altLang="es-MX" sz="1400" b="1" dirty="0" err="1">
                <a:solidFill>
                  <a:srgbClr val="FFCC66"/>
                </a:solidFill>
              </a:rPr>
              <a:t>por</a:t>
            </a:r>
            <a:r>
              <a:rPr lang="en-US" altLang="es-MX" sz="1400" b="1" dirty="0">
                <a:solidFill>
                  <a:srgbClr val="FFCC66"/>
                </a:solidFill>
              </a:rPr>
              <a:t> </a:t>
            </a:r>
            <a:r>
              <a:rPr lang="en-US" altLang="es-MX" sz="1400" b="1" dirty="0" err="1">
                <a:solidFill>
                  <a:srgbClr val="FFCC66"/>
                </a:solidFill>
              </a:rPr>
              <a:t>enfermedad</a:t>
            </a:r>
            <a:endParaRPr lang="en-US" altLang="es-MX" sz="1400" b="1" dirty="0">
              <a:solidFill>
                <a:srgbClr val="FFCC66"/>
              </a:solidFill>
            </a:endParaRPr>
          </a:p>
          <a:p>
            <a:pPr algn="ctr" eaLnBrk="1" hangingPunct="1"/>
            <a:r>
              <a:rPr lang="en-US" altLang="es-MX" sz="1400" b="1" dirty="0">
                <a:solidFill>
                  <a:srgbClr val="FFCC66"/>
                </a:solidFill>
              </a:rPr>
              <a:t>cardiovascular </a:t>
            </a:r>
          </a:p>
        </p:txBody>
      </p:sp>
      <p:grpSp>
        <p:nvGrpSpPr>
          <p:cNvPr id="26669" name="Group 76"/>
          <p:cNvGrpSpPr>
            <a:grpSpLocks/>
          </p:cNvGrpSpPr>
          <p:nvPr/>
        </p:nvGrpSpPr>
        <p:grpSpPr bwMode="auto">
          <a:xfrm>
            <a:off x="6763456" y="2480733"/>
            <a:ext cx="2142067" cy="2077156"/>
            <a:chOff x="822" y="1248"/>
            <a:chExt cx="1350" cy="1472"/>
          </a:xfrm>
        </p:grpSpPr>
        <p:sp>
          <p:nvSpPr>
            <p:cNvPr id="26701" name="Freeform 77"/>
            <p:cNvSpPr>
              <a:spLocks/>
            </p:cNvSpPr>
            <p:nvPr/>
          </p:nvSpPr>
          <p:spPr bwMode="auto">
            <a:xfrm>
              <a:off x="870" y="1248"/>
              <a:ext cx="1302" cy="1416"/>
            </a:xfrm>
            <a:custGeom>
              <a:avLst/>
              <a:gdLst>
                <a:gd name="T0" fmla="*/ 0 w 1302"/>
                <a:gd name="T1" fmla="*/ 0 h 1416"/>
                <a:gd name="T2" fmla="*/ 0 w 1302"/>
                <a:gd name="T3" fmla="*/ 1416 h 1416"/>
                <a:gd name="T4" fmla="*/ 1302 w 1302"/>
                <a:gd name="T5" fmla="*/ 1416 h 1416"/>
                <a:gd name="T6" fmla="*/ 0 60000 65536"/>
                <a:gd name="T7" fmla="*/ 0 60000 65536"/>
                <a:gd name="T8" fmla="*/ 0 60000 65536"/>
                <a:gd name="T9" fmla="*/ 0 w 1302"/>
                <a:gd name="T10" fmla="*/ 0 h 1416"/>
                <a:gd name="T11" fmla="*/ 1302 w 1302"/>
                <a:gd name="T12" fmla="*/ 1416 h 1416"/>
              </a:gdLst>
              <a:ahLst/>
              <a:cxnLst>
                <a:cxn ang="T6">
                  <a:pos x="T0" y="T1"/>
                </a:cxn>
                <a:cxn ang="T7">
                  <a:pos x="T2" y="T3"/>
                </a:cxn>
                <a:cxn ang="T8">
                  <a:pos x="T4" y="T5"/>
                </a:cxn>
              </a:cxnLst>
              <a:rect l="T9" t="T10" r="T11" b="T12"/>
              <a:pathLst>
                <a:path w="1302" h="1416">
                  <a:moveTo>
                    <a:pt x="0" y="0"/>
                  </a:moveTo>
                  <a:lnTo>
                    <a:pt x="0" y="1416"/>
                  </a:lnTo>
                  <a:lnTo>
                    <a:pt x="1302" y="1416"/>
                  </a:lnTo>
                </a:path>
              </a:pathLst>
            </a:custGeom>
            <a:noFill/>
            <a:ln w="254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grpSp>
          <p:nvGrpSpPr>
            <p:cNvPr id="26702" name="Group 78"/>
            <p:cNvGrpSpPr>
              <a:grpSpLocks/>
            </p:cNvGrpSpPr>
            <p:nvPr/>
          </p:nvGrpSpPr>
          <p:grpSpPr bwMode="auto">
            <a:xfrm>
              <a:off x="920" y="2667"/>
              <a:ext cx="1133" cy="53"/>
              <a:chOff x="920" y="2667"/>
              <a:chExt cx="1133" cy="53"/>
            </a:xfrm>
          </p:grpSpPr>
          <p:sp>
            <p:nvSpPr>
              <p:cNvPr id="26709" name="Line 79"/>
              <p:cNvSpPr>
                <a:spLocks noChangeShapeType="1"/>
              </p:cNvSpPr>
              <p:nvPr/>
            </p:nvSpPr>
            <p:spPr bwMode="auto">
              <a:xfrm>
                <a:off x="920"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10" name="Line 80"/>
              <p:cNvSpPr>
                <a:spLocks noChangeShapeType="1"/>
              </p:cNvSpPr>
              <p:nvPr/>
            </p:nvSpPr>
            <p:spPr bwMode="auto">
              <a:xfrm>
                <a:off x="1108"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11" name="Line 81"/>
              <p:cNvSpPr>
                <a:spLocks noChangeShapeType="1"/>
              </p:cNvSpPr>
              <p:nvPr/>
            </p:nvSpPr>
            <p:spPr bwMode="auto">
              <a:xfrm>
                <a:off x="1297"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12" name="Line 82"/>
              <p:cNvSpPr>
                <a:spLocks noChangeShapeType="1"/>
              </p:cNvSpPr>
              <p:nvPr/>
            </p:nvSpPr>
            <p:spPr bwMode="auto">
              <a:xfrm>
                <a:off x="1486"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13" name="Line 83"/>
              <p:cNvSpPr>
                <a:spLocks noChangeShapeType="1"/>
              </p:cNvSpPr>
              <p:nvPr/>
            </p:nvSpPr>
            <p:spPr bwMode="auto">
              <a:xfrm>
                <a:off x="1675"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14" name="Line 84"/>
              <p:cNvSpPr>
                <a:spLocks noChangeShapeType="1"/>
              </p:cNvSpPr>
              <p:nvPr/>
            </p:nvSpPr>
            <p:spPr bwMode="auto">
              <a:xfrm>
                <a:off x="1864"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15" name="Line 85"/>
              <p:cNvSpPr>
                <a:spLocks noChangeShapeType="1"/>
              </p:cNvSpPr>
              <p:nvPr/>
            </p:nvSpPr>
            <p:spPr bwMode="auto">
              <a:xfrm>
                <a:off x="2053" y="2667"/>
                <a:ext cx="0" cy="5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grpSp>
        <p:grpSp>
          <p:nvGrpSpPr>
            <p:cNvPr id="26703" name="Group 86"/>
            <p:cNvGrpSpPr>
              <a:grpSpLocks/>
            </p:cNvGrpSpPr>
            <p:nvPr/>
          </p:nvGrpSpPr>
          <p:grpSpPr bwMode="auto">
            <a:xfrm>
              <a:off x="822" y="1254"/>
              <a:ext cx="54" cy="1361"/>
              <a:chOff x="822" y="1254"/>
              <a:chExt cx="54" cy="1361"/>
            </a:xfrm>
          </p:grpSpPr>
          <p:sp>
            <p:nvSpPr>
              <p:cNvPr id="26704" name="Line 87"/>
              <p:cNvSpPr>
                <a:spLocks noChangeShapeType="1"/>
              </p:cNvSpPr>
              <p:nvPr/>
            </p:nvSpPr>
            <p:spPr bwMode="auto">
              <a:xfrm flipH="1">
                <a:off x="822" y="125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05" name="Line 88"/>
              <p:cNvSpPr>
                <a:spLocks noChangeShapeType="1"/>
              </p:cNvSpPr>
              <p:nvPr/>
            </p:nvSpPr>
            <p:spPr bwMode="auto">
              <a:xfrm flipH="1">
                <a:off x="822" y="159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06" name="Line 89"/>
              <p:cNvSpPr>
                <a:spLocks noChangeShapeType="1"/>
              </p:cNvSpPr>
              <p:nvPr/>
            </p:nvSpPr>
            <p:spPr bwMode="auto">
              <a:xfrm flipH="1">
                <a:off x="822" y="227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07" name="Line 90"/>
              <p:cNvSpPr>
                <a:spLocks noChangeShapeType="1"/>
              </p:cNvSpPr>
              <p:nvPr/>
            </p:nvSpPr>
            <p:spPr bwMode="auto">
              <a:xfrm flipH="1">
                <a:off x="822" y="2615"/>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708" name="Line 91"/>
              <p:cNvSpPr>
                <a:spLocks noChangeShapeType="1"/>
              </p:cNvSpPr>
              <p:nvPr/>
            </p:nvSpPr>
            <p:spPr bwMode="auto">
              <a:xfrm flipH="1">
                <a:off x="822" y="1934"/>
                <a:ext cx="5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grpSp>
      </p:grpSp>
      <p:sp>
        <p:nvSpPr>
          <p:cNvPr id="26670" name="Text Box 92"/>
          <p:cNvSpPr txBox="1">
            <a:spLocks noChangeArrowheads="1"/>
          </p:cNvSpPr>
          <p:nvPr/>
        </p:nvSpPr>
        <p:spPr bwMode="auto">
          <a:xfrm>
            <a:off x="6868568"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0</a:t>
            </a:r>
          </a:p>
        </p:txBody>
      </p:sp>
      <p:sp>
        <p:nvSpPr>
          <p:cNvPr id="26671" name="Text Box 93"/>
          <p:cNvSpPr txBox="1">
            <a:spLocks noChangeArrowheads="1"/>
          </p:cNvSpPr>
          <p:nvPr/>
        </p:nvSpPr>
        <p:spPr bwMode="auto">
          <a:xfrm>
            <a:off x="7167017"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2</a:t>
            </a:r>
          </a:p>
        </p:txBody>
      </p:sp>
      <p:sp>
        <p:nvSpPr>
          <p:cNvPr id="26672" name="Text Box 94"/>
          <p:cNvSpPr txBox="1">
            <a:spLocks noChangeArrowheads="1"/>
          </p:cNvSpPr>
          <p:nvPr/>
        </p:nvSpPr>
        <p:spPr bwMode="auto">
          <a:xfrm>
            <a:off x="7465467"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4</a:t>
            </a:r>
          </a:p>
        </p:txBody>
      </p:sp>
      <p:sp>
        <p:nvSpPr>
          <p:cNvPr id="26673" name="Text Box 95"/>
          <p:cNvSpPr txBox="1">
            <a:spLocks noChangeArrowheads="1"/>
          </p:cNvSpPr>
          <p:nvPr/>
        </p:nvSpPr>
        <p:spPr bwMode="auto">
          <a:xfrm>
            <a:off x="7763917"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6</a:t>
            </a:r>
          </a:p>
        </p:txBody>
      </p:sp>
      <p:sp>
        <p:nvSpPr>
          <p:cNvPr id="26674" name="Text Box 96"/>
          <p:cNvSpPr txBox="1">
            <a:spLocks noChangeArrowheads="1"/>
          </p:cNvSpPr>
          <p:nvPr/>
        </p:nvSpPr>
        <p:spPr bwMode="auto">
          <a:xfrm>
            <a:off x="8062368" y="4563757"/>
            <a:ext cx="94578"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8</a:t>
            </a:r>
          </a:p>
        </p:txBody>
      </p:sp>
      <p:sp>
        <p:nvSpPr>
          <p:cNvPr id="26675" name="Text Box 97"/>
          <p:cNvSpPr txBox="1">
            <a:spLocks noChangeArrowheads="1"/>
          </p:cNvSpPr>
          <p:nvPr/>
        </p:nvSpPr>
        <p:spPr bwMode="auto">
          <a:xfrm>
            <a:off x="8314235" y="4563757"/>
            <a:ext cx="189154"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10</a:t>
            </a:r>
          </a:p>
        </p:txBody>
      </p:sp>
      <p:sp>
        <p:nvSpPr>
          <p:cNvPr id="26676" name="Text Box 98"/>
          <p:cNvSpPr txBox="1">
            <a:spLocks noChangeArrowheads="1"/>
          </p:cNvSpPr>
          <p:nvPr/>
        </p:nvSpPr>
        <p:spPr bwMode="auto">
          <a:xfrm>
            <a:off x="8612685" y="4563757"/>
            <a:ext cx="189154"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12</a:t>
            </a:r>
          </a:p>
        </p:txBody>
      </p:sp>
      <p:sp>
        <p:nvSpPr>
          <p:cNvPr id="26677" name="Text Box 99"/>
          <p:cNvSpPr txBox="1">
            <a:spLocks noChangeArrowheads="1"/>
          </p:cNvSpPr>
          <p:nvPr/>
        </p:nvSpPr>
        <p:spPr bwMode="auto">
          <a:xfrm>
            <a:off x="7013105" y="4733091"/>
            <a:ext cx="1608902"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244">
                <a:solidFill>
                  <a:srgbClr val="FFFFFF"/>
                </a:solidFill>
              </a:rPr>
              <a:t>Seguimiento en años</a:t>
            </a:r>
          </a:p>
        </p:txBody>
      </p:sp>
      <p:sp>
        <p:nvSpPr>
          <p:cNvPr id="26678" name="Text Box 100"/>
          <p:cNvSpPr txBox="1">
            <a:spLocks noChangeArrowheads="1"/>
          </p:cNvSpPr>
          <p:nvPr/>
        </p:nvSpPr>
        <p:spPr bwMode="auto">
          <a:xfrm>
            <a:off x="6634695" y="4298890"/>
            <a:ext cx="10900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0</a:t>
            </a:r>
          </a:p>
        </p:txBody>
      </p:sp>
      <p:sp>
        <p:nvSpPr>
          <p:cNvPr id="26679" name="Text Box 101"/>
          <p:cNvSpPr txBox="1">
            <a:spLocks noChangeArrowheads="1"/>
          </p:cNvSpPr>
          <p:nvPr/>
        </p:nvSpPr>
        <p:spPr bwMode="auto">
          <a:xfrm>
            <a:off x="6634695" y="3819112"/>
            <a:ext cx="10900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5</a:t>
            </a:r>
          </a:p>
        </p:txBody>
      </p:sp>
      <p:sp>
        <p:nvSpPr>
          <p:cNvPr id="26680" name="Text Box 102"/>
          <p:cNvSpPr txBox="1">
            <a:spLocks noChangeArrowheads="1"/>
          </p:cNvSpPr>
          <p:nvPr/>
        </p:nvSpPr>
        <p:spPr bwMode="auto">
          <a:xfrm>
            <a:off x="6525693" y="3339335"/>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10</a:t>
            </a:r>
          </a:p>
        </p:txBody>
      </p:sp>
      <p:sp>
        <p:nvSpPr>
          <p:cNvPr id="26681" name="Text Box 103"/>
          <p:cNvSpPr txBox="1">
            <a:spLocks noChangeArrowheads="1"/>
          </p:cNvSpPr>
          <p:nvPr/>
        </p:nvSpPr>
        <p:spPr bwMode="auto">
          <a:xfrm>
            <a:off x="6525693" y="2859557"/>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15</a:t>
            </a:r>
          </a:p>
        </p:txBody>
      </p:sp>
      <p:sp>
        <p:nvSpPr>
          <p:cNvPr id="26682" name="Text Box 104"/>
          <p:cNvSpPr txBox="1">
            <a:spLocks noChangeArrowheads="1"/>
          </p:cNvSpPr>
          <p:nvPr/>
        </p:nvSpPr>
        <p:spPr bwMode="auto">
          <a:xfrm>
            <a:off x="6525693" y="2379779"/>
            <a:ext cx="218008"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422">
                <a:solidFill>
                  <a:srgbClr val="FFFFFF"/>
                </a:solidFill>
              </a:rPr>
              <a:t>20</a:t>
            </a:r>
          </a:p>
        </p:txBody>
      </p:sp>
      <p:sp>
        <p:nvSpPr>
          <p:cNvPr id="26683" name="Text Box 105"/>
          <p:cNvSpPr txBox="1">
            <a:spLocks noChangeArrowheads="1"/>
          </p:cNvSpPr>
          <p:nvPr/>
        </p:nvSpPr>
        <p:spPr bwMode="auto">
          <a:xfrm>
            <a:off x="6785044"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866</a:t>
            </a:r>
          </a:p>
          <a:p>
            <a:pPr algn="r" eaLnBrk="1" hangingPunct="1"/>
            <a:r>
              <a:rPr lang="en-US" altLang="es-MX" sz="1244">
                <a:solidFill>
                  <a:srgbClr val="FFFFFF"/>
                </a:solidFill>
                <a:latin typeface="Verdana" panose="020B0604030504040204" pitchFamily="34" charset="0"/>
              </a:rPr>
              <a:t>288</a:t>
            </a:r>
          </a:p>
        </p:txBody>
      </p:sp>
      <p:sp>
        <p:nvSpPr>
          <p:cNvPr id="26684" name="Text Box 106"/>
          <p:cNvSpPr txBox="1">
            <a:spLocks noChangeArrowheads="1"/>
          </p:cNvSpPr>
          <p:nvPr/>
        </p:nvSpPr>
        <p:spPr bwMode="auto">
          <a:xfrm>
            <a:off x="7383355"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852</a:t>
            </a:r>
          </a:p>
          <a:p>
            <a:pPr algn="r" eaLnBrk="1" hangingPunct="1"/>
            <a:r>
              <a:rPr lang="en-US" altLang="es-MX" sz="1244">
                <a:solidFill>
                  <a:srgbClr val="FFFFFF"/>
                </a:solidFill>
                <a:latin typeface="Verdana" panose="020B0604030504040204" pitchFamily="34" charset="0"/>
              </a:rPr>
              <a:t>279</a:t>
            </a:r>
          </a:p>
        </p:txBody>
      </p:sp>
      <p:sp>
        <p:nvSpPr>
          <p:cNvPr id="26685" name="Text Box 107"/>
          <p:cNvSpPr txBox="1">
            <a:spLocks noChangeArrowheads="1"/>
          </p:cNvSpPr>
          <p:nvPr/>
        </p:nvSpPr>
        <p:spPr bwMode="auto">
          <a:xfrm>
            <a:off x="7981666"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834</a:t>
            </a:r>
          </a:p>
          <a:p>
            <a:pPr algn="r" eaLnBrk="1" hangingPunct="1"/>
            <a:r>
              <a:rPr lang="en-US" altLang="es-MX" sz="1244">
                <a:solidFill>
                  <a:srgbClr val="FFFFFF"/>
                </a:solidFill>
                <a:latin typeface="Verdana" panose="020B0604030504040204" pitchFamily="34" charset="0"/>
              </a:rPr>
              <a:t>234</a:t>
            </a:r>
          </a:p>
        </p:txBody>
      </p:sp>
      <p:sp>
        <p:nvSpPr>
          <p:cNvPr id="26686" name="Text Box 108"/>
          <p:cNvSpPr txBox="1">
            <a:spLocks noChangeArrowheads="1"/>
          </p:cNvSpPr>
          <p:nvPr/>
        </p:nvSpPr>
        <p:spPr bwMode="auto">
          <a:xfrm>
            <a:off x="8582799" y="5458178"/>
            <a:ext cx="30296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292</a:t>
            </a:r>
          </a:p>
          <a:p>
            <a:pPr algn="r" eaLnBrk="1" hangingPunct="1"/>
            <a:r>
              <a:rPr lang="en-US" altLang="es-MX" sz="1244">
                <a:solidFill>
                  <a:srgbClr val="FFFFFF"/>
                </a:solidFill>
                <a:latin typeface="Verdana" panose="020B0604030504040204" pitchFamily="34" charset="0"/>
              </a:rPr>
              <a:t>100</a:t>
            </a:r>
          </a:p>
        </p:txBody>
      </p:sp>
      <p:sp>
        <p:nvSpPr>
          <p:cNvPr id="26687" name="Text Box 109"/>
          <p:cNvSpPr txBox="1">
            <a:spLocks noChangeArrowheads="1"/>
          </p:cNvSpPr>
          <p:nvPr/>
        </p:nvSpPr>
        <p:spPr bwMode="auto">
          <a:xfrm>
            <a:off x="6929967" y="2489200"/>
            <a:ext cx="1205458"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eaLnBrk="1" hangingPunct="1"/>
            <a:r>
              <a:rPr lang="en-US" altLang="es-MX" sz="1244">
                <a:solidFill>
                  <a:srgbClr val="FFFFFF"/>
                </a:solidFill>
              </a:rPr>
              <a:t>PR (95% CI),</a:t>
            </a:r>
            <a:br>
              <a:rPr lang="en-US" altLang="es-MX" sz="1244">
                <a:solidFill>
                  <a:srgbClr val="FFFFFF"/>
                </a:solidFill>
              </a:rPr>
            </a:br>
            <a:r>
              <a:rPr lang="en-US" altLang="es-MX" sz="1244">
                <a:solidFill>
                  <a:srgbClr val="FFFFFF"/>
                </a:solidFill>
              </a:rPr>
              <a:t>2.43 (1.64-3.61)</a:t>
            </a:r>
          </a:p>
        </p:txBody>
      </p:sp>
      <p:sp>
        <p:nvSpPr>
          <p:cNvPr id="26688" name="Text Box 110"/>
          <p:cNvSpPr txBox="1">
            <a:spLocks noChangeArrowheads="1"/>
          </p:cNvSpPr>
          <p:nvPr/>
        </p:nvSpPr>
        <p:spPr bwMode="auto">
          <a:xfrm>
            <a:off x="6694016" y="1833947"/>
            <a:ext cx="22696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b" anchorCtr="1">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ctr" eaLnBrk="1" hangingPunct="1"/>
            <a:r>
              <a:rPr lang="en-US" altLang="es-MX" sz="1400" b="1" dirty="0" err="1">
                <a:solidFill>
                  <a:srgbClr val="FFCC66"/>
                </a:solidFill>
              </a:rPr>
              <a:t>Mortalidad</a:t>
            </a:r>
            <a:r>
              <a:rPr lang="en-US" altLang="es-MX" sz="1400" b="1" dirty="0">
                <a:solidFill>
                  <a:srgbClr val="FFCC66"/>
                </a:solidFill>
              </a:rPr>
              <a:t> </a:t>
            </a:r>
            <a:r>
              <a:rPr lang="en-US" altLang="es-MX" sz="1400" b="1" dirty="0" err="1">
                <a:solidFill>
                  <a:srgbClr val="FFCC66"/>
                </a:solidFill>
              </a:rPr>
              <a:t>debido</a:t>
            </a:r>
            <a:r>
              <a:rPr lang="en-US" altLang="es-MX" sz="1400" b="1" dirty="0">
                <a:solidFill>
                  <a:srgbClr val="FFCC66"/>
                </a:solidFill>
              </a:rPr>
              <a:t> a </a:t>
            </a:r>
            <a:r>
              <a:rPr lang="en-US" altLang="es-MX" sz="1400" b="1" dirty="0" err="1">
                <a:solidFill>
                  <a:srgbClr val="FFCC66"/>
                </a:solidFill>
              </a:rPr>
              <a:t>todas</a:t>
            </a:r>
            <a:endParaRPr lang="en-US" altLang="es-MX" sz="1400" b="1" dirty="0">
              <a:solidFill>
                <a:srgbClr val="FFCC66"/>
              </a:solidFill>
            </a:endParaRPr>
          </a:p>
          <a:p>
            <a:pPr algn="ctr" eaLnBrk="1" hangingPunct="1"/>
            <a:r>
              <a:rPr lang="en-US" altLang="es-MX" sz="1400" b="1" dirty="0">
                <a:solidFill>
                  <a:srgbClr val="FFCC66"/>
                </a:solidFill>
              </a:rPr>
              <a:t> las </a:t>
            </a:r>
            <a:r>
              <a:rPr lang="en-US" altLang="es-MX" sz="1400" b="1" dirty="0" err="1">
                <a:solidFill>
                  <a:srgbClr val="FFCC66"/>
                </a:solidFill>
              </a:rPr>
              <a:t>causas</a:t>
            </a:r>
            <a:endParaRPr lang="en-US" altLang="es-MX" sz="1400" b="1" dirty="0">
              <a:solidFill>
                <a:srgbClr val="FFCC66"/>
              </a:solidFill>
            </a:endParaRPr>
          </a:p>
        </p:txBody>
      </p:sp>
      <p:sp>
        <p:nvSpPr>
          <p:cNvPr id="26689" name="Text Box 111"/>
          <p:cNvSpPr txBox="1">
            <a:spLocks noChangeArrowheads="1"/>
          </p:cNvSpPr>
          <p:nvPr/>
        </p:nvSpPr>
        <p:spPr bwMode="auto">
          <a:xfrm>
            <a:off x="1524000" y="3039534"/>
            <a:ext cx="1630062"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eaLnBrk="1" hangingPunct="1"/>
            <a:r>
              <a:rPr lang="en-US" altLang="es-MX" sz="1244">
                <a:solidFill>
                  <a:srgbClr val="FFFFFF"/>
                </a:solidFill>
              </a:rPr>
              <a:t>Sindrome Metabólico</a:t>
            </a:r>
          </a:p>
        </p:txBody>
      </p:sp>
      <p:sp>
        <p:nvSpPr>
          <p:cNvPr id="26690" name="Text Box 112"/>
          <p:cNvSpPr txBox="1">
            <a:spLocks noChangeArrowheads="1"/>
          </p:cNvSpPr>
          <p:nvPr/>
        </p:nvSpPr>
        <p:spPr bwMode="auto">
          <a:xfrm>
            <a:off x="1876778" y="3225800"/>
            <a:ext cx="192360"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eaLnBrk="1" hangingPunct="1"/>
            <a:r>
              <a:rPr lang="en-US" altLang="es-MX" sz="1244">
                <a:solidFill>
                  <a:srgbClr val="FFFFFF"/>
                </a:solidFill>
              </a:rPr>
              <a:t>si</a:t>
            </a:r>
          </a:p>
          <a:p>
            <a:pPr eaLnBrk="1" hangingPunct="1"/>
            <a:r>
              <a:rPr lang="en-US" altLang="es-MX" sz="1244">
                <a:solidFill>
                  <a:srgbClr val="FFFFFF"/>
                </a:solidFill>
              </a:rPr>
              <a:t>no</a:t>
            </a:r>
          </a:p>
        </p:txBody>
      </p:sp>
      <p:sp>
        <p:nvSpPr>
          <p:cNvPr id="26691" name="Rectangle 113"/>
          <p:cNvSpPr>
            <a:spLocks noChangeArrowheads="1"/>
          </p:cNvSpPr>
          <p:nvPr/>
        </p:nvSpPr>
        <p:spPr bwMode="auto">
          <a:xfrm>
            <a:off x="1485901" y="3031067"/>
            <a:ext cx="1905000" cy="59266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eaLnBrk="1" hangingPunct="1"/>
            <a:endParaRPr lang="en-CA" altLang="es-MX" sz="1956"/>
          </a:p>
        </p:txBody>
      </p:sp>
      <p:sp>
        <p:nvSpPr>
          <p:cNvPr id="26692" name="Line 114"/>
          <p:cNvSpPr>
            <a:spLocks noChangeShapeType="1"/>
          </p:cNvSpPr>
          <p:nvPr/>
        </p:nvSpPr>
        <p:spPr bwMode="auto">
          <a:xfrm flipH="1">
            <a:off x="1533879" y="3327400"/>
            <a:ext cx="2949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693" name="Line 115"/>
          <p:cNvSpPr>
            <a:spLocks noChangeShapeType="1"/>
          </p:cNvSpPr>
          <p:nvPr/>
        </p:nvSpPr>
        <p:spPr bwMode="auto">
          <a:xfrm flipH="1">
            <a:off x="1533879" y="3513667"/>
            <a:ext cx="294922" cy="0"/>
          </a:xfrm>
          <a:prstGeom prst="line">
            <a:avLst/>
          </a:prstGeom>
          <a:noFill/>
          <a:ln w="1905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MX" sz="1600"/>
          </a:p>
        </p:txBody>
      </p:sp>
      <p:sp>
        <p:nvSpPr>
          <p:cNvPr id="26694" name="Freeform 116"/>
          <p:cNvSpPr>
            <a:spLocks/>
          </p:cNvSpPr>
          <p:nvPr/>
        </p:nvSpPr>
        <p:spPr bwMode="auto">
          <a:xfrm>
            <a:off x="1461912" y="4191000"/>
            <a:ext cx="1984022" cy="218723"/>
          </a:xfrm>
          <a:custGeom>
            <a:avLst/>
            <a:gdLst>
              <a:gd name="T0" fmla="*/ 0 w 1250"/>
              <a:gd name="T1" fmla="*/ 2147483647 h 155"/>
              <a:gd name="T2" fmla="*/ 2147483647 w 1250"/>
              <a:gd name="T3" fmla="*/ 2147483647 h 155"/>
              <a:gd name="T4" fmla="*/ 2147483647 w 1250"/>
              <a:gd name="T5" fmla="*/ 2147483647 h 155"/>
              <a:gd name="T6" fmla="*/ 2147483647 w 1250"/>
              <a:gd name="T7" fmla="*/ 2147483647 h 155"/>
              <a:gd name="T8" fmla="*/ 2147483647 w 1250"/>
              <a:gd name="T9" fmla="*/ 2147483647 h 155"/>
              <a:gd name="T10" fmla="*/ 2147483647 w 1250"/>
              <a:gd name="T11" fmla="*/ 2147483647 h 155"/>
              <a:gd name="T12" fmla="*/ 2147483647 w 1250"/>
              <a:gd name="T13" fmla="*/ 2147483647 h 155"/>
              <a:gd name="T14" fmla="*/ 2147483647 w 1250"/>
              <a:gd name="T15" fmla="*/ 2147483647 h 155"/>
              <a:gd name="T16" fmla="*/ 2147483647 w 1250"/>
              <a:gd name="T17" fmla="*/ 2147483647 h 155"/>
              <a:gd name="T18" fmla="*/ 2147483647 w 1250"/>
              <a:gd name="T19" fmla="*/ 2147483647 h 155"/>
              <a:gd name="T20" fmla="*/ 2147483647 w 1250"/>
              <a:gd name="T21" fmla="*/ 2147483647 h 155"/>
              <a:gd name="T22" fmla="*/ 2147483647 w 1250"/>
              <a:gd name="T23" fmla="*/ 2147483647 h 155"/>
              <a:gd name="T24" fmla="*/ 2147483647 w 1250"/>
              <a:gd name="T25" fmla="*/ 2147483647 h 155"/>
              <a:gd name="T26" fmla="*/ 2147483647 w 1250"/>
              <a:gd name="T27" fmla="*/ 2147483647 h 155"/>
              <a:gd name="T28" fmla="*/ 2147483647 w 1250"/>
              <a:gd name="T29" fmla="*/ 2147483647 h 155"/>
              <a:gd name="T30" fmla="*/ 2147483647 w 1250"/>
              <a:gd name="T31" fmla="*/ 2147483647 h 155"/>
              <a:gd name="T32" fmla="*/ 2147483647 w 1250"/>
              <a:gd name="T33" fmla="*/ 2147483647 h 155"/>
              <a:gd name="T34" fmla="*/ 2147483647 w 1250"/>
              <a:gd name="T35" fmla="*/ 2147483647 h 155"/>
              <a:gd name="T36" fmla="*/ 2147483647 w 1250"/>
              <a:gd name="T37" fmla="*/ 2147483647 h 155"/>
              <a:gd name="T38" fmla="*/ 2147483647 w 1250"/>
              <a:gd name="T39" fmla="*/ 2147483647 h 155"/>
              <a:gd name="T40" fmla="*/ 2147483647 w 1250"/>
              <a:gd name="T41" fmla="*/ 2147483647 h 155"/>
              <a:gd name="T42" fmla="*/ 2147483647 w 1250"/>
              <a:gd name="T43" fmla="*/ 0 h 155"/>
              <a:gd name="T44" fmla="*/ 2147483647 w 1250"/>
              <a:gd name="T45" fmla="*/ 0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0"/>
              <a:gd name="T70" fmla="*/ 0 h 155"/>
              <a:gd name="T71" fmla="*/ 1250 w 1250"/>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0" h="155">
                <a:moveTo>
                  <a:pt x="0" y="155"/>
                </a:moveTo>
                <a:lnTo>
                  <a:pt x="92" y="153"/>
                </a:lnTo>
                <a:lnTo>
                  <a:pt x="332" y="149"/>
                </a:lnTo>
                <a:lnTo>
                  <a:pt x="332" y="137"/>
                </a:lnTo>
                <a:lnTo>
                  <a:pt x="344" y="138"/>
                </a:lnTo>
                <a:lnTo>
                  <a:pt x="344" y="131"/>
                </a:lnTo>
                <a:lnTo>
                  <a:pt x="474" y="131"/>
                </a:lnTo>
                <a:lnTo>
                  <a:pt x="474" y="119"/>
                </a:lnTo>
                <a:lnTo>
                  <a:pt x="674" y="119"/>
                </a:lnTo>
                <a:lnTo>
                  <a:pt x="672" y="111"/>
                </a:lnTo>
                <a:lnTo>
                  <a:pt x="810" y="110"/>
                </a:lnTo>
                <a:lnTo>
                  <a:pt x="810" y="102"/>
                </a:lnTo>
                <a:lnTo>
                  <a:pt x="915" y="101"/>
                </a:lnTo>
                <a:lnTo>
                  <a:pt x="915" y="83"/>
                </a:lnTo>
                <a:lnTo>
                  <a:pt x="1016" y="83"/>
                </a:lnTo>
                <a:lnTo>
                  <a:pt x="1016" y="72"/>
                </a:lnTo>
                <a:lnTo>
                  <a:pt x="1034" y="72"/>
                </a:lnTo>
                <a:lnTo>
                  <a:pt x="1031" y="59"/>
                </a:lnTo>
                <a:lnTo>
                  <a:pt x="1145" y="59"/>
                </a:lnTo>
                <a:lnTo>
                  <a:pt x="1145" y="35"/>
                </a:lnTo>
                <a:lnTo>
                  <a:pt x="1170" y="35"/>
                </a:lnTo>
                <a:lnTo>
                  <a:pt x="1170" y="0"/>
                </a:lnTo>
                <a:lnTo>
                  <a:pt x="1250" y="0"/>
                </a:lnTo>
              </a:path>
            </a:pathLst>
          </a:custGeom>
          <a:noFill/>
          <a:ln w="19050" cap="flat"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sp>
        <p:nvSpPr>
          <p:cNvPr id="26695" name="Freeform 117"/>
          <p:cNvSpPr>
            <a:spLocks/>
          </p:cNvSpPr>
          <p:nvPr/>
        </p:nvSpPr>
        <p:spPr bwMode="auto">
          <a:xfrm>
            <a:off x="6918678" y="3537656"/>
            <a:ext cx="2003778" cy="860778"/>
          </a:xfrm>
          <a:custGeom>
            <a:avLst/>
            <a:gdLst>
              <a:gd name="T0" fmla="*/ 0 w 1262"/>
              <a:gd name="T1" fmla="*/ 2147483647 h 610"/>
              <a:gd name="T2" fmla="*/ 2147483647 w 1262"/>
              <a:gd name="T3" fmla="*/ 2147483647 h 610"/>
              <a:gd name="T4" fmla="*/ 2147483647 w 1262"/>
              <a:gd name="T5" fmla="*/ 2147483647 h 610"/>
              <a:gd name="T6" fmla="*/ 2147483647 w 1262"/>
              <a:gd name="T7" fmla="*/ 2147483647 h 610"/>
              <a:gd name="T8" fmla="*/ 2147483647 w 1262"/>
              <a:gd name="T9" fmla="*/ 2147483647 h 610"/>
              <a:gd name="T10" fmla="*/ 2147483647 w 1262"/>
              <a:gd name="T11" fmla="*/ 2147483647 h 610"/>
              <a:gd name="T12" fmla="*/ 2147483647 w 1262"/>
              <a:gd name="T13" fmla="*/ 2147483647 h 610"/>
              <a:gd name="T14" fmla="*/ 2147483647 w 1262"/>
              <a:gd name="T15" fmla="*/ 2147483647 h 610"/>
              <a:gd name="T16" fmla="*/ 2147483647 w 1262"/>
              <a:gd name="T17" fmla="*/ 2147483647 h 610"/>
              <a:gd name="T18" fmla="*/ 2147483647 w 1262"/>
              <a:gd name="T19" fmla="*/ 2147483647 h 610"/>
              <a:gd name="T20" fmla="*/ 2147483647 w 1262"/>
              <a:gd name="T21" fmla="*/ 2147483647 h 610"/>
              <a:gd name="T22" fmla="*/ 2147483647 w 1262"/>
              <a:gd name="T23" fmla="*/ 2147483647 h 610"/>
              <a:gd name="T24" fmla="*/ 2147483647 w 1262"/>
              <a:gd name="T25" fmla="*/ 2147483647 h 610"/>
              <a:gd name="T26" fmla="*/ 2147483647 w 1262"/>
              <a:gd name="T27" fmla="*/ 2147483647 h 610"/>
              <a:gd name="T28" fmla="*/ 2147483647 w 1262"/>
              <a:gd name="T29" fmla="*/ 2147483647 h 610"/>
              <a:gd name="T30" fmla="*/ 2147483647 w 1262"/>
              <a:gd name="T31" fmla="*/ 2147483647 h 610"/>
              <a:gd name="T32" fmla="*/ 2147483647 w 1262"/>
              <a:gd name="T33" fmla="*/ 2147483647 h 610"/>
              <a:gd name="T34" fmla="*/ 2147483647 w 1262"/>
              <a:gd name="T35" fmla="*/ 2147483647 h 610"/>
              <a:gd name="T36" fmla="*/ 2147483647 w 1262"/>
              <a:gd name="T37" fmla="*/ 2147483647 h 610"/>
              <a:gd name="T38" fmla="*/ 2147483647 w 1262"/>
              <a:gd name="T39" fmla="*/ 2147483647 h 610"/>
              <a:gd name="T40" fmla="*/ 2147483647 w 1262"/>
              <a:gd name="T41" fmla="*/ 2147483647 h 610"/>
              <a:gd name="T42" fmla="*/ 2147483647 w 1262"/>
              <a:gd name="T43" fmla="*/ 2147483647 h 610"/>
              <a:gd name="T44" fmla="*/ 2147483647 w 1262"/>
              <a:gd name="T45" fmla="*/ 2147483647 h 610"/>
              <a:gd name="T46" fmla="*/ 2147483647 w 1262"/>
              <a:gd name="T47" fmla="*/ 2147483647 h 610"/>
              <a:gd name="T48" fmla="*/ 2147483647 w 1262"/>
              <a:gd name="T49" fmla="*/ 2147483647 h 610"/>
              <a:gd name="T50" fmla="*/ 2147483647 w 1262"/>
              <a:gd name="T51" fmla="*/ 2147483647 h 610"/>
              <a:gd name="T52" fmla="*/ 2147483647 w 1262"/>
              <a:gd name="T53" fmla="*/ 2147483647 h 610"/>
              <a:gd name="T54" fmla="*/ 2147483647 w 1262"/>
              <a:gd name="T55" fmla="*/ 2147483647 h 610"/>
              <a:gd name="T56" fmla="*/ 2147483647 w 1262"/>
              <a:gd name="T57" fmla="*/ 2147483647 h 610"/>
              <a:gd name="T58" fmla="*/ 2147483647 w 1262"/>
              <a:gd name="T59" fmla="*/ 2147483647 h 610"/>
              <a:gd name="T60" fmla="*/ 2147483647 w 1262"/>
              <a:gd name="T61" fmla="*/ 2147483647 h 610"/>
              <a:gd name="T62" fmla="*/ 2147483647 w 1262"/>
              <a:gd name="T63" fmla="*/ 2147483647 h 610"/>
              <a:gd name="T64" fmla="*/ 2147483647 w 1262"/>
              <a:gd name="T65" fmla="*/ 2147483647 h 610"/>
              <a:gd name="T66" fmla="*/ 2147483647 w 1262"/>
              <a:gd name="T67" fmla="*/ 2147483647 h 610"/>
              <a:gd name="T68" fmla="*/ 2147483647 w 1262"/>
              <a:gd name="T69" fmla="*/ 2147483647 h 610"/>
              <a:gd name="T70" fmla="*/ 2147483647 w 1262"/>
              <a:gd name="T71" fmla="*/ 2147483647 h 610"/>
              <a:gd name="T72" fmla="*/ 2147483647 w 1262"/>
              <a:gd name="T73" fmla="*/ 2147483647 h 610"/>
              <a:gd name="T74" fmla="*/ 2147483647 w 1262"/>
              <a:gd name="T75" fmla="*/ 2147483647 h 610"/>
              <a:gd name="T76" fmla="*/ 2147483647 w 1262"/>
              <a:gd name="T77" fmla="*/ 0 h 610"/>
              <a:gd name="T78" fmla="*/ 2147483647 w 1262"/>
              <a:gd name="T79" fmla="*/ 0 h 6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2"/>
              <a:gd name="T121" fmla="*/ 0 h 610"/>
              <a:gd name="T122" fmla="*/ 1262 w 1262"/>
              <a:gd name="T123" fmla="*/ 610 h 6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2" h="610">
                <a:moveTo>
                  <a:pt x="0" y="610"/>
                </a:moveTo>
                <a:lnTo>
                  <a:pt x="85" y="610"/>
                </a:lnTo>
                <a:lnTo>
                  <a:pt x="85" y="594"/>
                </a:lnTo>
                <a:lnTo>
                  <a:pt x="136" y="600"/>
                </a:lnTo>
                <a:lnTo>
                  <a:pt x="138" y="584"/>
                </a:lnTo>
                <a:lnTo>
                  <a:pt x="233" y="584"/>
                </a:lnTo>
                <a:lnTo>
                  <a:pt x="266" y="566"/>
                </a:lnTo>
                <a:lnTo>
                  <a:pt x="281" y="543"/>
                </a:lnTo>
                <a:lnTo>
                  <a:pt x="304" y="549"/>
                </a:lnTo>
                <a:lnTo>
                  <a:pt x="345" y="523"/>
                </a:lnTo>
                <a:lnTo>
                  <a:pt x="386" y="495"/>
                </a:lnTo>
                <a:lnTo>
                  <a:pt x="462" y="495"/>
                </a:lnTo>
                <a:lnTo>
                  <a:pt x="483" y="474"/>
                </a:lnTo>
                <a:lnTo>
                  <a:pt x="519" y="474"/>
                </a:lnTo>
                <a:lnTo>
                  <a:pt x="531" y="454"/>
                </a:lnTo>
                <a:lnTo>
                  <a:pt x="570" y="452"/>
                </a:lnTo>
                <a:lnTo>
                  <a:pt x="608" y="423"/>
                </a:lnTo>
                <a:lnTo>
                  <a:pt x="662" y="416"/>
                </a:lnTo>
                <a:lnTo>
                  <a:pt x="672" y="390"/>
                </a:lnTo>
                <a:lnTo>
                  <a:pt x="710" y="388"/>
                </a:lnTo>
                <a:lnTo>
                  <a:pt x="741" y="370"/>
                </a:lnTo>
                <a:lnTo>
                  <a:pt x="756" y="352"/>
                </a:lnTo>
                <a:lnTo>
                  <a:pt x="810" y="352"/>
                </a:lnTo>
                <a:lnTo>
                  <a:pt x="848" y="324"/>
                </a:lnTo>
                <a:lnTo>
                  <a:pt x="879" y="316"/>
                </a:lnTo>
                <a:lnTo>
                  <a:pt x="909" y="280"/>
                </a:lnTo>
                <a:lnTo>
                  <a:pt x="958" y="280"/>
                </a:lnTo>
                <a:lnTo>
                  <a:pt x="960" y="252"/>
                </a:lnTo>
                <a:lnTo>
                  <a:pt x="991" y="217"/>
                </a:lnTo>
                <a:lnTo>
                  <a:pt x="1019" y="181"/>
                </a:lnTo>
                <a:lnTo>
                  <a:pt x="1034" y="155"/>
                </a:lnTo>
                <a:lnTo>
                  <a:pt x="1052" y="145"/>
                </a:lnTo>
                <a:lnTo>
                  <a:pt x="1052" y="109"/>
                </a:lnTo>
                <a:lnTo>
                  <a:pt x="1147" y="109"/>
                </a:lnTo>
                <a:lnTo>
                  <a:pt x="1147" y="79"/>
                </a:lnTo>
                <a:lnTo>
                  <a:pt x="1167" y="79"/>
                </a:lnTo>
                <a:lnTo>
                  <a:pt x="1167" y="46"/>
                </a:lnTo>
                <a:lnTo>
                  <a:pt x="1203" y="46"/>
                </a:lnTo>
                <a:lnTo>
                  <a:pt x="1203" y="0"/>
                </a:lnTo>
                <a:lnTo>
                  <a:pt x="1262" y="0"/>
                </a:lnTo>
              </a:path>
            </a:pathLst>
          </a:custGeom>
          <a:noFill/>
          <a:ln w="19050" cap="flat"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sp>
        <p:nvSpPr>
          <p:cNvPr id="26696" name="Text Box 118"/>
          <p:cNvSpPr txBox="1">
            <a:spLocks noChangeArrowheads="1"/>
          </p:cNvSpPr>
          <p:nvPr/>
        </p:nvSpPr>
        <p:spPr bwMode="auto">
          <a:xfrm>
            <a:off x="211841" y="4854223"/>
            <a:ext cx="1106137" cy="3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tabLst>
                <a:tab pos="628650" algn="ctr"/>
                <a:tab pos="1139825" algn="ctr"/>
                <a:tab pos="1717675" algn="ctr"/>
                <a:tab pos="2632075" algn="ctr"/>
                <a:tab pos="2801938" algn="ctr"/>
                <a:tab pos="3313113" algn="ctr"/>
              </a:tabLst>
              <a:defRPr sz="2200">
                <a:solidFill>
                  <a:schemeClr val="tx1"/>
                </a:solidFill>
                <a:latin typeface="Arial Rounded MT Bold" panose="020F0704030504030204" pitchFamily="34" charset="0"/>
                <a:ea typeface="MS PGothic" panose="020B0600070205080204" pitchFamily="34" charset="-128"/>
              </a:defRPr>
            </a:lvl9pPr>
          </a:lstStyle>
          <a:p>
            <a:pPr algn="r" eaLnBrk="1" hangingPunct="1"/>
            <a:r>
              <a:rPr lang="en-US" altLang="es-MX" sz="1244">
                <a:solidFill>
                  <a:srgbClr val="FFFFFF"/>
                </a:solidFill>
                <a:latin typeface="Verdana" panose="020B0604030504040204" pitchFamily="34" charset="0"/>
              </a:rPr>
              <a:t>No. en Riesgo</a:t>
            </a:r>
          </a:p>
          <a:p>
            <a:pPr algn="r" eaLnBrk="1" hangingPunct="1"/>
            <a:r>
              <a:rPr lang="en-US" altLang="es-MX" sz="1244">
                <a:solidFill>
                  <a:srgbClr val="FFFFFF"/>
                </a:solidFill>
                <a:latin typeface="Verdana" panose="020B0604030504040204" pitchFamily="34" charset="0"/>
              </a:rPr>
              <a:t>SM</a:t>
            </a:r>
          </a:p>
        </p:txBody>
      </p:sp>
      <p:sp>
        <p:nvSpPr>
          <p:cNvPr id="26697" name="Freeform 119"/>
          <p:cNvSpPr>
            <a:spLocks/>
          </p:cNvSpPr>
          <p:nvPr/>
        </p:nvSpPr>
        <p:spPr bwMode="auto">
          <a:xfrm>
            <a:off x="4191000" y="3509434"/>
            <a:ext cx="1913467" cy="901700"/>
          </a:xfrm>
          <a:custGeom>
            <a:avLst/>
            <a:gdLst>
              <a:gd name="T0" fmla="*/ 0 w 1205"/>
              <a:gd name="T1" fmla="*/ 2147483647 h 639"/>
              <a:gd name="T2" fmla="*/ 2147483647 w 1205"/>
              <a:gd name="T3" fmla="*/ 2147483647 h 639"/>
              <a:gd name="T4" fmla="*/ 2147483647 w 1205"/>
              <a:gd name="T5" fmla="*/ 2147483647 h 639"/>
              <a:gd name="T6" fmla="*/ 2147483647 w 1205"/>
              <a:gd name="T7" fmla="*/ 2147483647 h 639"/>
              <a:gd name="T8" fmla="*/ 2147483647 w 1205"/>
              <a:gd name="T9" fmla="*/ 2147483647 h 639"/>
              <a:gd name="T10" fmla="*/ 2147483647 w 1205"/>
              <a:gd name="T11" fmla="*/ 2147483647 h 639"/>
              <a:gd name="T12" fmla="*/ 2147483647 w 1205"/>
              <a:gd name="T13" fmla="*/ 2147483647 h 639"/>
              <a:gd name="T14" fmla="*/ 2147483647 w 1205"/>
              <a:gd name="T15" fmla="*/ 2147483647 h 639"/>
              <a:gd name="T16" fmla="*/ 2147483647 w 1205"/>
              <a:gd name="T17" fmla="*/ 2147483647 h 639"/>
              <a:gd name="T18" fmla="*/ 2147483647 w 1205"/>
              <a:gd name="T19" fmla="*/ 2147483647 h 639"/>
              <a:gd name="T20" fmla="*/ 2147483647 w 1205"/>
              <a:gd name="T21" fmla="*/ 2147483647 h 639"/>
              <a:gd name="T22" fmla="*/ 2147483647 w 1205"/>
              <a:gd name="T23" fmla="*/ 2147483647 h 639"/>
              <a:gd name="T24" fmla="*/ 2147483647 w 1205"/>
              <a:gd name="T25" fmla="*/ 2147483647 h 639"/>
              <a:gd name="T26" fmla="*/ 2147483647 w 1205"/>
              <a:gd name="T27" fmla="*/ 2147483647 h 639"/>
              <a:gd name="T28" fmla="*/ 2147483647 w 1205"/>
              <a:gd name="T29" fmla="*/ 2147483647 h 639"/>
              <a:gd name="T30" fmla="*/ 2147483647 w 1205"/>
              <a:gd name="T31" fmla="*/ 2147483647 h 639"/>
              <a:gd name="T32" fmla="*/ 2147483647 w 1205"/>
              <a:gd name="T33" fmla="*/ 2147483647 h 639"/>
              <a:gd name="T34" fmla="*/ 2147483647 w 1205"/>
              <a:gd name="T35" fmla="*/ 2147483647 h 639"/>
              <a:gd name="T36" fmla="*/ 2147483647 w 1205"/>
              <a:gd name="T37" fmla="*/ 2147483647 h 639"/>
              <a:gd name="T38" fmla="*/ 2147483647 w 1205"/>
              <a:gd name="T39" fmla="*/ 2147483647 h 639"/>
              <a:gd name="T40" fmla="*/ 2147483647 w 1205"/>
              <a:gd name="T41" fmla="*/ 2147483647 h 639"/>
              <a:gd name="T42" fmla="*/ 2147483647 w 1205"/>
              <a:gd name="T43" fmla="*/ 2147483647 h 639"/>
              <a:gd name="T44" fmla="*/ 2147483647 w 1205"/>
              <a:gd name="T45" fmla="*/ 2147483647 h 639"/>
              <a:gd name="T46" fmla="*/ 2147483647 w 1205"/>
              <a:gd name="T47" fmla="*/ 2147483647 h 639"/>
              <a:gd name="T48" fmla="*/ 2147483647 w 1205"/>
              <a:gd name="T49" fmla="*/ 2147483647 h 639"/>
              <a:gd name="T50" fmla="*/ 2147483647 w 1205"/>
              <a:gd name="T51" fmla="*/ 2147483647 h 639"/>
              <a:gd name="T52" fmla="*/ 2147483647 w 1205"/>
              <a:gd name="T53" fmla="*/ 2147483647 h 639"/>
              <a:gd name="T54" fmla="*/ 2147483647 w 1205"/>
              <a:gd name="T55" fmla="*/ 2147483647 h 639"/>
              <a:gd name="T56" fmla="*/ 2147483647 w 1205"/>
              <a:gd name="T57" fmla="*/ 2147483647 h 639"/>
              <a:gd name="T58" fmla="*/ 2147483647 w 1205"/>
              <a:gd name="T59" fmla="*/ 2147483647 h 639"/>
              <a:gd name="T60" fmla="*/ 2147483647 w 1205"/>
              <a:gd name="T61" fmla="*/ 2147483647 h 639"/>
              <a:gd name="T62" fmla="*/ 2147483647 w 1205"/>
              <a:gd name="T63" fmla="*/ 2147483647 h 639"/>
              <a:gd name="T64" fmla="*/ 2147483647 w 1205"/>
              <a:gd name="T65" fmla="*/ 2147483647 h 639"/>
              <a:gd name="T66" fmla="*/ 2147483647 w 1205"/>
              <a:gd name="T67" fmla="*/ 2147483647 h 639"/>
              <a:gd name="T68" fmla="*/ 2147483647 w 1205"/>
              <a:gd name="T69" fmla="*/ 2147483647 h 639"/>
              <a:gd name="T70" fmla="*/ 2147483647 w 1205"/>
              <a:gd name="T71" fmla="*/ 2147483647 h 639"/>
              <a:gd name="T72" fmla="*/ 2147483647 w 1205"/>
              <a:gd name="T73" fmla="*/ 2147483647 h 639"/>
              <a:gd name="T74" fmla="*/ 2147483647 w 1205"/>
              <a:gd name="T75" fmla="*/ 2147483647 h 639"/>
              <a:gd name="T76" fmla="*/ 2147483647 w 1205"/>
              <a:gd name="T77" fmla="*/ 2147483647 h 639"/>
              <a:gd name="T78" fmla="*/ 2147483647 w 1205"/>
              <a:gd name="T79" fmla="*/ 2147483647 h 639"/>
              <a:gd name="T80" fmla="*/ 2147483647 w 1205"/>
              <a:gd name="T81" fmla="*/ 0 h 639"/>
              <a:gd name="T82" fmla="*/ 2147483647 w 1205"/>
              <a:gd name="T83" fmla="*/ 0 h 6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05"/>
              <a:gd name="T127" fmla="*/ 0 h 639"/>
              <a:gd name="T128" fmla="*/ 1205 w 1205"/>
              <a:gd name="T129" fmla="*/ 639 h 6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05" h="639">
                <a:moveTo>
                  <a:pt x="0" y="639"/>
                </a:moveTo>
                <a:lnTo>
                  <a:pt x="72" y="639"/>
                </a:lnTo>
                <a:lnTo>
                  <a:pt x="71" y="632"/>
                </a:lnTo>
                <a:lnTo>
                  <a:pt x="98" y="632"/>
                </a:lnTo>
                <a:lnTo>
                  <a:pt x="98" y="612"/>
                </a:lnTo>
                <a:lnTo>
                  <a:pt x="116" y="612"/>
                </a:lnTo>
                <a:lnTo>
                  <a:pt x="116" y="588"/>
                </a:lnTo>
                <a:lnTo>
                  <a:pt x="233" y="588"/>
                </a:lnTo>
                <a:lnTo>
                  <a:pt x="233" y="569"/>
                </a:lnTo>
                <a:lnTo>
                  <a:pt x="329" y="569"/>
                </a:lnTo>
                <a:lnTo>
                  <a:pt x="329" y="542"/>
                </a:lnTo>
                <a:lnTo>
                  <a:pt x="410" y="542"/>
                </a:lnTo>
                <a:lnTo>
                  <a:pt x="410" y="519"/>
                </a:lnTo>
                <a:lnTo>
                  <a:pt x="450" y="519"/>
                </a:lnTo>
                <a:lnTo>
                  <a:pt x="450" y="494"/>
                </a:lnTo>
                <a:lnTo>
                  <a:pt x="467" y="494"/>
                </a:lnTo>
                <a:lnTo>
                  <a:pt x="467" y="464"/>
                </a:lnTo>
                <a:lnTo>
                  <a:pt x="554" y="464"/>
                </a:lnTo>
                <a:lnTo>
                  <a:pt x="554" y="440"/>
                </a:lnTo>
                <a:lnTo>
                  <a:pt x="564" y="440"/>
                </a:lnTo>
                <a:lnTo>
                  <a:pt x="564" y="408"/>
                </a:lnTo>
                <a:lnTo>
                  <a:pt x="570" y="407"/>
                </a:lnTo>
                <a:lnTo>
                  <a:pt x="569" y="390"/>
                </a:lnTo>
                <a:lnTo>
                  <a:pt x="680" y="389"/>
                </a:lnTo>
                <a:lnTo>
                  <a:pt x="681" y="365"/>
                </a:lnTo>
                <a:lnTo>
                  <a:pt x="746" y="366"/>
                </a:lnTo>
                <a:lnTo>
                  <a:pt x="746" y="332"/>
                </a:lnTo>
                <a:lnTo>
                  <a:pt x="756" y="332"/>
                </a:lnTo>
                <a:lnTo>
                  <a:pt x="756" y="311"/>
                </a:lnTo>
                <a:lnTo>
                  <a:pt x="797" y="311"/>
                </a:lnTo>
                <a:lnTo>
                  <a:pt x="797" y="261"/>
                </a:lnTo>
                <a:lnTo>
                  <a:pt x="828" y="261"/>
                </a:lnTo>
                <a:lnTo>
                  <a:pt x="828" y="231"/>
                </a:lnTo>
                <a:lnTo>
                  <a:pt x="887" y="231"/>
                </a:lnTo>
                <a:lnTo>
                  <a:pt x="887" y="176"/>
                </a:lnTo>
                <a:lnTo>
                  <a:pt x="917" y="176"/>
                </a:lnTo>
                <a:lnTo>
                  <a:pt x="917" y="150"/>
                </a:lnTo>
                <a:lnTo>
                  <a:pt x="962" y="150"/>
                </a:lnTo>
                <a:lnTo>
                  <a:pt x="962" y="75"/>
                </a:lnTo>
                <a:lnTo>
                  <a:pt x="1011" y="75"/>
                </a:lnTo>
                <a:lnTo>
                  <a:pt x="1011" y="0"/>
                </a:lnTo>
                <a:lnTo>
                  <a:pt x="1205" y="0"/>
                </a:lnTo>
              </a:path>
            </a:pathLst>
          </a:custGeom>
          <a:noFill/>
          <a:ln w="19050"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sp>
        <p:nvSpPr>
          <p:cNvPr id="26698" name="Freeform 120"/>
          <p:cNvSpPr>
            <a:spLocks/>
          </p:cNvSpPr>
          <p:nvPr/>
        </p:nvSpPr>
        <p:spPr bwMode="auto">
          <a:xfrm>
            <a:off x="1464734" y="3846689"/>
            <a:ext cx="1984022" cy="563034"/>
          </a:xfrm>
          <a:custGeom>
            <a:avLst/>
            <a:gdLst>
              <a:gd name="T0" fmla="*/ 0 w 1249"/>
              <a:gd name="T1" fmla="*/ 2147483647 h 399"/>
              <a:gd name="T2" fmla="*/ 2147483647 w 1249"/>
              <a:gd name="T3" fmla="*/ 2147483647 h 399"/>
              <a:gd name="T4" fmla="*/ 2147483647 w 1249"/>
              <a:gd name="T5" fmla="*/ 2147483647 h 399"/>
              <a:gd name="T6" fmla="*/ 2147483647 w 1249"/>
              <a:gd name="T7" fmla="*/ 2147483647 h 399"/>
              <a:gd name="T8" fmla="*/ 2147483647 w 1249"/>
              <a:gd name="T9" fmla="*/ 2147483647 h 399"/>
              <a:gd name="T10" fmla="*/ 2147483647 w 1249"/>
              <a:gd name="T11" fmla="*/ 2147483647 h 399"/>
              <a:gd name="T12" fmla="*/ 2147483647 w 1249"/>
              <a:gd name="T13" fmla="*/ 2147483647 h 399"/>
              <a:gd name="T14" fmla="*/ 2147483647 w 1249"/>
              <a:gd name="T15" fmla="*/ 2147483647 h 399"/>
              <a:gd name="T16" fmla="*/ 2147483647 w 1249"/>
              <a:gd name="T17" fmla="*/ 2147483647 h 399"/>
              <a:gd name="T18" fmla="*/ 2147483647 w 1249"/>
              <a:gd name="T19" fmla="*/ 2147483647 h 399"/>
              <a:gd name="T20" fmla="*/ 2147483647 w 1249"/>
              <a:gd name="T21" fmla="*/ 2147483647 h 399"/>
              <a:gd name="T22" fmla="*/ 2147483647 w 1249"/>
              <a:gd name="T23" fmla="*/ 2147483647 h 399"/>
              <a:gd name="T24" fmla="*/ 2147483647 w 1249"/>
              <a:gd name="T25" fmla="*/ 2147483647 h 399"/>
              <a:gd name="T26" fmla="*/ 2147483647 w 1249"/>
              <a:gd name="T27" fmla="*/ 2147483647 h 399"/>
              <a:gd name="T28" fmla="*/ 2147483647 w 1249"/>
              <a:gd name="T29" fmla="*/ 2147483647 h 399"/>
              <a:gd name="T30" fmla="*/ 2147483647 w 1249"/>
              <a:gd name="T31" fmla="*/ 2147483647 h 399"/>
              <a:gd name="T32" fmla="*/ 2147483647 w 1249"/>
              <a:gd name="T33" fmla="*/ 2147483647 h 399"/>
              <a:gd name="T34" fmla="*/ 2147483647 w 1249"/>
              <a:gd name="T35" fmla="*/ 2147483647 h 399"/>
              <a:gd name="T36" fmla="*/ 2147483647 w 1249"/>
              <a:gd name="T37" fmla="*/ 2147483647 h 399"/>
              <a:gd name="T38" fmla="*/ 2147483647 w 1249"/>
              <a:gd name="T39" fmla="*/ 2147483647 h 399"/>
              <a:gd name="T40" fmla="*/ 2147483647 w 1249"/>
              <a:gd name="T41" fmla="*/ 2147483647 h 399"/>
              <a:gd name="T42" fmla="*/ 2147483647 w 1249"/>
              <a:gd name="T43" fmla="*/ 2147483647 h 399"/>
              <a:gd name="T44" fmla="*/ 2147483647 w 1249"/>
              <a:gd name="T45" fmla="*/ 2147483647 h 399"/>
              <a:gd name="T46" fmla="*/ 2147483647 w 1249"/>
              <a:gd name="T47" fmla="*/ 2147483647 h 399"/>
              <a:gd name="T48" fmla="*/ 2147483647 w 1249"/>
              <a:gd name="T49" fmla="*/ 2147483647 h 399"/>
              <a:gd name="T50" fmla="*/ 2147483647 w 1249"/>
              <a:gd name="T51" fmla="*/ 2147483647 h 399"/>
              <a:gd name="T52" fmla="*/ 2147483647 w 1249"/>
              <a:gd name="T53" fmla="*/ 0 h 399"/>
              <a:gd name="T54" fmla="*/ 2147483647 w 1249"/>
              <a:gd name="T55" fmla="*/ 0 h 3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49"/>
              <a:gd name="T85" fmla="*/ 0 h 399"/>
              <a:gd name="T86" fmla="*/ 1249 w 1249"/>
              <a:gd name="T87" fmla="*/ 399 h 3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49" h="399">
                <a:moveTo>
                  <a:pt x="0" y="399"/>
                </a:moveTo>
                <a:lnTo>
                  <a:pt x="90" y="399"/>
                </a:lnTo>
                <a:lnTo>
                  <a:pt x="90" y="387"/>
                </a:lnTo>
                <a:lnTo>
                  <a:pt x="99" y="384"/>
                </a:lnTo>
                <a:lnTo>
                  <a:pt x="99" y="375"/>
                </a:lnTo>
                <a:lnTo>
                  <a:pt x="237" y="375"/>
                </a:lnTo>
                <a:lnTo>
                  <a:pt x="237" y="349"/>
                </a:lnTo>
                <a:lnTo>
                  <a:pt x="333" y="349"/>
                </a:lnTo>
                <a:lnTo>
                  <a:pt x="333" y="327"/>
                </a:lnTo>
                <a:lnTo>
                  <a:pt x="442" y="327"/>
                </a:lnTo>
                <a:lnTo>
                  <a:pt x="442" y="301"/>
                </a:lnTo>
                <a:lnTo>
                  <a:pt x="564" y="301"/>
                </a:lnTo>
                <a:lnTo>
                  <a:pt x="564" y="247"/>
                </a:lnTo>
                <a:lnTo>
                  <a:pt x="682" y="247"/>
                </a:lnTo>
                <a:lnTo>
                  <a:pt x="682" y="222"/>
                </a:lnTo>
                <a:lnTo>
                  <a:pt x="757" y="222"/>
                </a:lnTo>
                <a:lnTo>
                  <a:pt x="757" y="196"/>
                </a:lnTo>
                <a:lnTo>
                  <a:pt x="798" y="196"/>
                </a:lnTo>
                <a:lnTo>
                  <a:pt x="798" y="165"/>
                </a:lnTo>
                <a:lnTo>
                  <a:pt x="885" y="165"/>
                </a:lnTo>
                <a:lnTo>
                  <a:pt x="885" y="111"/>
                </a:lnTo>
                <a:lnTo>
                  <a:pt x="958" y="111"/>
                </a:lnTo>
                <a:lnTo>
                  <a:pt x="958" y="78"/>
                </a:lnTo>
                <a:lnTo>
                  <a:pt x="1005" y="78"/>
                </a:lnTo>
                <a:lnTo>
                  <a:pt x="1005" y="40"/>
                </a:lnTo>
                <a:lnTo>
                  <a:pt x="1014" y="37"/>
                </a:lnTo>
                <a:lnTo>
                  <a:pt x="1014" y="0"/>
                </a:lnTo>
                <a:lnTo>
                  <a:pt x="1249" y="0"/>
                </a:lnTo>
              </a:path>
            </a:pathLst>
          </a:custGeom>
          <a:noFill/>
          <a:ln w="19050"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sp>
        <p:nvSpPr>
          <p:cNvPr id="26699" name="Freeform 121"/>
          <p:cNvSpPr>
            <a:spLocks/>
          </p:cNvSpPr>
          <p:nvPr/>
        </p:nvSpPr>
        <p:spPr bwMode="auto">
          <a:xfrm>
            <a:off x="6918679" y="2531533"/>
            <a:ext cx="2006600" cy="1869723"/>
          </a:xfrm>
          <a:custGeom>
            <a:avLst/>
            <a:gdLst>
              <a:gd name="T0" fmla="*/ 0 w 1264"/>
              <a:gd name="T1" fmla="*/ 2147483647 h 1325"/>
              <a:gd name="T2" fmla="*/ 2147483647 w 1264"/>
              <a:gd name="T3" fmla="*/ 2147483647 h 1325"/>
              <a:gd name="T4" fmla="*/ 2147483647 w 1264"/>
              <a:gd name="T5" fmla="*/ 2147483647 h 1325"/>
              <a:gd name="T6" fmla="*/ 2147483647 w 1264"/>
              <a:gd name="T7" fmla="*/ 2147483647 h 1325"/>
              <a:gd name="T8" fmla="*/ 2147483647 w 1264"/>
              <a:gd name="T9" fmla="*/ 2147483647 h 1325"/>
              <a:gd name="T10" fmla="*/ 2147483647 w 1264"/>
              <a:gd name="T11" fmla="*/ 2147483647 h 1325"/>
              <a:gd name="T12" fmla="*/ 2147483647 w 1264"/>
              <a:gd name="T13" fmla="*/ 2147483647 h 1325"/>
              <a:gd name="T14" fmla="*/ 2147483647 w 1264"/>
              <a:gd name="T15" fmla="*/ 2147483647 h 1325"/>
              <a:gd name="T16" fmla="*/ 2147483647 w 1264"/>
              <a:gd name="T17" fmla="*/ 2147483647 h 1325"/>
              <a:gd name="T18" fmla="*/ 2147483647 w 1264"/>
              <a:gd name="T19" fmla="*/ 2147483647 h 1325"/>
              <a:gd name="T20" fmla="*/ 2147483647 w 1264"/>
              <a:gd name="T21" fmla="*/ 2147483647 h 1325"/>
              <a:gd name="T22" fmla="*/ 2147483647 w 1264"/>
              <a:gd name="T23" fmla="*/ 2147483647 h 1325"/>
              <a:gd name="T24" fmla="*/ 2147483647 w 1264"/>
              <a:gd name="T25" fmla="*/ 2147483647 h 1325"/>
              <a:gd name="T26" fmla="*/ 2147483647 w 1264"/>
              <a:gd name="T27" fmla="*/ 2147483647 h 1325"/>
              <a:gd name="T28" fmla="*/ 2147483647 w 1264"/>
              <a:gd name="T29" fmla="*/ 2147483647 h 1325"/>
              <a:gd name="T30" fmla="*/ 2147483647 w 1264"/>
              <a:gd name="T31" fmla="*/ 2147483647 h 1325"/>
              <a:gd name="T32" fmla="*/ 2147483647 w 1264"/>
              <a:gd name="T33" fmla="*/ 2147483647 h 1325"/>
              <a:gd name="T34" fmla="*/ 2147483647 w 1264"/>
              <a:gd name="T35" fmla="*/ 2147483647 h 1325"/>
              <a:gd name="T36" fmla="*/ 2147483647 w 1264"/>
              <a:gd name="T37" fmla="*/ 2147483647 h 1325"/>
              <a:gd name="T38" fmla="*/ 2147483647 w 1264"/>
              <a:gd name="T39" fmla="*/ 2147483647 h 1325"/>
              <a:gd name="T40" fmla="*/ 2147483647 w 1264"/>
              <a:gd name="T41" fmla="*/ 2147483647 h 1325"/>
              <a:gd name="T42" fmla="*/ 2147483647 w 1264"/>
              <a:gd name="T43" fmla="*/ 2147483647 h 1325"/>
              <a:gd name="T44" fmla="*/ 2147483647 w 1264"/>
              <a:gd name="T45" fmla="*/ 2147483647 h 1325"/>
              <a:gd name="T46" fmla="*/ 2147483647 w 1264"/>
              <a:gd name="T47" fmla="*/ 2147483647 h 1325"/>
              <a:gd name="T48" fmla="*/ 2147483647 w 1264"/>
              <a:gd name="T49" fmla="*/ 2147483647 h 1325"/>
              <a:gd name="T50" fmla="*/ 2147483647 w 1264"/>
              <a:gd name="T51" fmla="*/ 2147483647 h 1325"/>
              <a:gd name="T52" fmla="*/ 2147483647 w 1264"/>
              <a:gd name="T53" fmla="*/ 2147483647 h 1325"/>
              <a:gd name="T54" fmla="*/ 2147483647 w 1264"/>
              <a:gd name="T55" fmla="*/ 2147483647 h 1325"/>
              <a:gd name="T56" fmla="*/ 2147483647 w 1264"/>
              <a:gd name="T57" fmla="*/ 2147483647 h 1325"/>
              <a:gd name="T58" fmla="*/ 2147483647 w 1264"/>
              <a:gd name="T59" fmla="*/ 2147483647 h 1325"/>
              <a:gd name="T60" fmla="*/ 2147483647 w 1264"/>
              <a:gd name="T61" fmla="*/ 2147483647 h 1325"/>
              <a:gd name="T62" fmla="*/ 2147483647 w 1264"/>
              <a:gd name="T63" fmla="*/ 2147483647 h 1325"/>
              <a:gd name="T64" fmla="*/ 2147483647 w 1264"/>
              <a:gd name="T65" fmla="*/ 2147483647 h 1325"/>
              <a:gd name="T66" fmla="*/ 2147483647 w 1264"/>
              <a:gd name="T67" fmla="*/ 2147483647 h 1325"/>
              <a:gd name="T68" fmla="*/ 2147483647 w 1264"/>
              <a:gd name="T69" fmla="*/ 2147483647 h 1325"/>
              <a:gd name="T70" fmla="*/ 2147483647 w 1264"/>
              <a:gd name="T71" fmla="*/ 2147483647 h 1325"/>
              <a:gd name="T72" fmla="*/ 2147483647 w 1264"/>
              <a:gd name="T73" fmla="*/ 2147483647 h 1325"/>
              <a:gd name="T74" fmla="*/ 2147483647 w 1264"/>
              <a:gd name="T75" fmla="*/ 2147483647 h 1325"/>
              <a:gd name="T76" fmla="*/ 2147483647 w 1264"/>
              <a:gd name="T77" fmla="*/ 2147483647 h 1325"/>
              <a:gd name="T78" fmla="*/ 2147483647 w 1264"/>
              <a:gd name="T79" fmla="*/ 2147483647 h 1325"/>
              <a:gd name="T80" fmla="*/ 2147483647 w 1264"/>
              <a:gd name="T81" fmla="*/ 2147483647 h 1325"/>
              <a:gd name="T82" fmla="*/ 2147483647 w 1264"/>
              <a:gd name="T83" fmla="*/ 2147483647 h 1325"/>
              <a:gd name="T84" fmla="*/ 2147483647 w 1264"/>
              <a:gd name="T85" fmla="*/ 2147483647 h 1325"/>
              <a:gd name="T86" fmla="*/ 2147483647 w 1264"/>
              <a:gd name="T87" fmla="*/ 2147483647 h 1325"/>
              <a:gd name="T88" fmla="*/ 2147483647 w 1264"/>
              <a:gd name="T89" fmla="*/ 2147483647 h 1325"/>
              <a:gd name="T90" fmla="*/ 2147483647 w 1264"/>
              <a:gd name="T91" fmla="*/ 2147483647 h 1325"/>
              <a:gd name="T92" fmla="*/ 2147483647 w 1264"/>
              <a:gd name="T93" fmla="*/ 2147483647 h 1325"/>
              <a:gd name="T94" fmla="*/ 2147483647 w 1264"/>
              <a:gd name="T95" fmla="*/ 2147483647 h 1325"/>
              <a:gd name="T96" fmla="*/ 2147483647 w 1264"/>
              <a:gd name="T97" fmla="*/ 2147483647 h 1325"/>
              <a:gd name="T98" fmla="*/ 2147483647 w 1264"/>
              <a:gd name="T99" fmla="*/ 2147483647 h 1325"/>
              <a:gd name="T100" fmla="*/ 2147483647 w 1264"/>
              <a:gd name="T101" fmla="*/ 2147483647 h 1325"/>
              <a:gd name="T102" fmla="*/ 2147483647 w 1264"/>
              <a:gd name="T103" fmla="*/ 2147483647 h 1325"/>
              <a:gd name="T104" fmla="*/ 2147483647 w 1264"/>
              <a:gd name="T105" fmla="*/ 2147483647 h 1325"/>
              <a:gd name="T106" fmla="*/ 2147483647 w 1264"/>
              <a:gd name="T107" fmla="*/ 2147483647 h 1325"/>
              <a:gd name="T108" fmla="*/ 2147483647 w 1264"/>
              <a:gd name="T109" fmla="*/ 2147483647 h 1325"/>
              <a:gd name="T110" fmla="*/ 2147483647 w 1264"/>
              <a:gd name="T111" fmla="*/ 2147483647 h 1325"/>
              <a:gd name="T112" fmla="*/ 2147483647 w 1264"/>
              <a:gd name="T113" fmla="*/ 2147483647 h 1325"/>
              <a:gd name="T114" fmla="*/ 2147483647 w 1264"/>
              <a:gd name="T115" fmla="*/ 2147483647 h 1325"/>
              <a:gd name="T116" fmla="*/ 2147483647 w 1264"/>
              <a:gd name="T117" fmla="*/ 2147483647 h 1325"/>
              <a:gd name="T118" fmla="*/ 2147483647 w 1264"/>
              <a:gd name="T119" fmla="*/ 0 h 1325"/>
              <a:gd name="T120" fmla="*/ 2147483647 w 1264"/>
              <a:gd name="T121" fmla="*/ 0 h 13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4"/>
              <a:gd name="T184" fmla="*/ 0 h 1325"/>
              <a:gd name="T185" fmla="*/ 1264 w 1264"/>
              <a:gd name="T186" fmla="*/ 1325 h 13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4" h="1325">
                <a:moveTo>
                  <a:pt x="0" y="1325"/>
                </a:moveTo>
                <a:lnTo>
                  <a:pt x="72" y="1325"/>
                </a:lnTo>
                <a:lnTo>
                  <a:pt x="92" y="1318"/>
                </a:lnTo>
                <a:lnTo>
                  <a:pt x="110" y="1305"/>
                </a:lnTo>
                <a:lnTo>
                  <a:pt x="110" y="1279"/>
                </a:lnTo>
                <a:lnTo>
                  <a:pt x="176" y="1279"/>
                </a:lnTo>
                <a:lnTo>
                  <a:pt x="176" y="1249"/>
                </a:lnTo>
                <a:lnTo>
                  <a:pt x="192" y="1249"/>
                </a:lnTo>
                <a:lnTo>
                  <a:pt x="192" y="1228"/>
                </a:lnTo>
                <a:lnTo>
                  <a:pt x="233" y="1228"/>
                </a:lnTo>
                <a:lnTo>
                  <a:pt x="284" y="1216"/>
                </a:lnTo>
                <a:lnTo>
                  <a:pt x="284" y="1159"/>
                </a:lnTo>
                <a:lnTo>
                  <a:pt x="330" y="1159"/>
                </a:lnTo>
                <a:lnTo>
                  <a:pt x="330" y="1103"/>
                </a:lnTo>
                <a:lnTo>
                  <a:pt x="406" y="1103"/>
                </a:lnTo>
                <a:lnTo>
                  <a:pt x="406" y="1078"/>
                </a:lnTo>
                <a:lnTo>
                  <a:pt x="442" y="1078"/>
                </a:lnTo>
                <a:lnTo>
                  <a:pt x="457" y="1060"/>
                </a:lnTo>
                <a:lnTo>
                  <a:pt x="457" y="1029"/>
                </a:lnTo>
                <a:lnTo>
                  <a:pt x="468" y="1011"/>
                </a:lnTo>
                <a:lnTo>
                  <a:pt x="478" y="991"/>
                </a:lnTo>
                <a:lnTo>
                  <a:pt x="480" y="965"/>
                </a:lnTo>
                <a:lnTo>
                  <a:pt x="549" y="965"/>
                </a:lnTo>
                <a:lnTo>
                  <a:pt x="549" y="940"/>
                </a:lnTo>
                <a:lnTo>
                  <a:pt x="567" y="932"/>
                </a:lnTo>
                <a:lnTo>
                  <a:pt x="567" y="922"/>
                </a:lnTo>
                <a:lnTo>
                  <a:pt x="567" y="884"/>
                </a:lnTo>
                <a:lnTo>
                  <a:pt x="641" y="884"/>
                </a:lnTo>
                <a:lnTo>
                  <a:pt x="641" y="853"/>
                </a:lnTo>
                <a:lnTo>
                  <a:pt x="679" y="853"/>
                </a:lnTo>
                <a:lnTo>
                  <a:pt x="679" y="833"/>
                </a:lnTo>
                <a:lnTo>
                  <a:pt x="743" y="833"/>
                </a:lnTo>
                <a:lnTo>
                  <a:pt x="743" y="784"/>
                </a:lnTo>
                <a:lnTo>
                  <a:pt x="743" y="756"/>
                </a:lnTo>
                <a:lnTo>
                  <a:pt x="746" y="738"/>
                </a:lnTo>
                <a:lnTo>
                  <a:pt x="756" y="738"/>
                </a:lnTo>
                <a:lnTo>
                  <a:pt x="756" y="697"/>
                </a:lnTo>
                <a:lnTo>
                  <a:pt x="792" y="697"/>
                </a:lnTo>
                <a:lnTo>
                  <a:pt x="792" y="649"/>
                </a:lnTo>
                <a:lnTo>
                  <a:pt x="810" y="649"/>
                </a:lnTo>
                <a:lnTo>
                  <a:pt x="810" y="626"/>
                </a:lnTo>
                <a:lnTo>
                  <a:pt x="820" y="572"/>
                </a:lnTo>
                <a:lnTo>
                  <a:pt x="833" y="547"/>
                </a:lnTo>
                <a:lnTo>
                  <a:pt x="866" y="547"/>
                </a:lnTo>
                <a:lnTo>
                  <a:pt x="866" y="516"/>
                </a:lnTo>
                <a:lnTo>
                  <a:pt x="873" y="491"/>
                </a:lnTo>
                <a:lnTo>
                  <a:pt x="891" y="488"/>
                </a:lnTo>
                <a:lnTo>
                  <a:pt x="889" y="434"/>
                </a:lnTo>
                <a:lnTo>
                  <a:pt x="914" y="434"/>
                </a:lnTo>
                <a:lnTo>
                  <a:pt x="914" y="401"/>
                </a:lnTo>
                <a:lnTo>
                  <a:pt x="940" y="401"/>
                </a:lnTo>
                <a:lnTo>
                  <a:pt x="940" y="370"/>
                </a:lnTo>
                <a:lnTo>
                  <a:pt x="963" y="370"/>
                </a:lnTo>
                <a:lnTo>
                  <a:pt x="963" y="302"/>
                </a:lnTo>
                <a:lnTo>
                  <a:pt x="1009" y="302"/>
                </a:lnTo>
                <a:lnTo>
                  <a:pt x="1009" y="182"/>
                </a:lnTo>
                <a:lnTo>
                  <a:pt x="1108" y="182"/>
                </a:lnTo>
                <a:lnTo>
                  <a:pt x="1108" y="120"/>
                </a:lnTo>
                <a:lnTo>
                  <a:pt x="1216" y="120"/>
                </a:lnTo>
                <a:lnTo>
                  <a:pt x="1216" y="0"/>
                </a:lnTo>
                <a:lnTo>
                  <a:pt x="1264" y="0"/>
                </a:lnTo>
              </a:path>
            </a:pathLst>
          </a:custGeom>
          <a:noFill/>
          <a:ln w="19050" cap="flat" cmpd="sng">
            <a:solidFill>
              <a:schemeClr val="accent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s-MX" sz="1600"/>
          </a:p>
        </p:txBody>
      </p:sp>
      <p:sp>
        <p:nvSpPr>
          <p:cNvPr id="26700" name="Text Box 122"/>
          <p:cNvSpPr txBox="1">
            <a:spLocks noChangeArrowheads="1"/>
          </p:cNvSpPr>
          <p:nvPr/>
        </p:nvSpPr>
        <p:spPr bwMode="auto">
          <a:xfrm>
            <a:off x="351367" y="6088945"/>
            <a:ext cx="3300904"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200">
                <a:solidFill>
                  <a:schemeClr val="tx1"/>
                </a:solidFill>
                <a:latin typeface="Arial Rounded MT Bold" panose="020F0704030504030204" pitchFamily="34" charset="0"/>
                <a:ea typeface="MS PGothic" panose="020B0600070205080204" pitchFamily="34" charset="-128"/>
              </a:defRPr>
            </a:lvl1pPr>
            <a:lvl2pPr marL="742950" indent="-285750" eaLnBrk="0" hangingPunct="0">
              <a:defRPr sz="2200">
                <a:solidFill>
                  <a:schemeClr val="tx1"/>
                </a:solidFill>
                <a:latin typeface="Arial Rounded MT Bold" panose="020F0704030504030204" pitchFamily="34" charset="0"/>
                <a:ea typeface="MS PGothic" panose="020B0600070205080204" pitchFamily="34" charset="-128"/>
              </a:defRPr>
            </a:lvl2pPr>
            <a:lvl3pPr marL="1143000" indent="-228600" eaLnBrk="0" hangingPunct="0">
              <a:defRPr sz="2200">
                <a:solidFill>
                  <a:schemeClr val="tx1"/>
                </a:solidFill>
                <a:latin typeface="Arial Rounded MT Bold" panose="020F0704030504030204" pitchFamily="34" charset="0"/>
                <a:ea typeface="MS PGothic" panose="020B0600070205080204" pitchFamily="34" charset="-128"/>
              </a:defRPr>
            </a:lvl3pPr>
            <a:lvl4pPr marL="1600200" indent="-228600" eaLnBrk="0" hangingPunct="0">
              <a:defRPr sz="2200">
                <a:solidFill>
                  <a:schemeClr val="tx1"/>
                </a:solidFill>
                <a:latin typeface="Arial Rounded MT Bold" panose="020F0704030504030204" pitchFamily="34" charset="0"/>
                <a:ea typeface="MS PGothic" panose="020B0600070205080204" pitchFamily="34" charset="-128"/>
              </a:defRPr>
            </a:lvl4pPr>
            <a:lvl5pPr marL="2057400" indent="-228600" eaLnBrk="0" hangingPunct="0">
              <a:defRPr sz="2200">
                <a:solidFill>
                  <a:schemeClr val="tx1"/>
                </a:solidFill>
                <a:latin typeface="Arial Rounded MT Bold" panose="020F070403050403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Arial Rounded MT Bold" panose="020F0704030504030204" pitchFamily="34" charset="0"/>
                <a:ea typeface="MS PGothic" panose="020B0600070205080204" pitchFamily="34" charset="-128"/>
              </a:defRPr>
            </a:lvl9pPr>
          </a:lstStyle>
          <a:p>
            <a:pPr eaLnBrk="1" hangingPunct="1"/>
            <a:r>
              <a:rPr lang="en-US" altLang="es-MX" sz="1067">
                <a:latin typeface="Verdana" panose="020B0604030504040204" pitchFamily="34" charset="0"/>
              </a:rPr>
              <a:t>Lakka HM et al. </a:t>
            </a:r>
            <a:r>
              <a:rPr lang="en-US" altLang="es-MX" sz="1067" i="1">
                <a:latin typeface="Verdana" panose="020B0604030504040204" pitchFamily="34" charset="0"/>
              </a:rPr>
              <a:t>JAMA.</a:t>
            </a:r>
            <a:r>
              <a:rPr lang="en-US" altLang="es-MX" sz="1067">
                <a:latin typeface="Verdana" panose="020B0604030504040204" pitchFamily="34" charset="0"/>
              </a:rPr>
              <a:t> 2002;288:2709-2716.</a:t>
            </a:r>
          </a:p>
        </p:txBody>
      </p:sp>
    </p:spTree>
    <p:extLst>
      <p:ext uri="{BB962C8B-B14F-4D97-AF65-F5344CB8AC3E}">
        <p14:creationId xmlns:p14="http://schemas.microsoft.com/office/powerpoint/2010/main" val="336594008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7 Grupo"/>
          <p:cNvGrpSpPr>
            <a:grpSpLocks/>
          </p:cNvGrpSpPr>
          <p:nvPr/>
        </p:nvGrpSpPr>
        <p:grpSpPr bwMode="auto">
          <a:xfrm>
            <a:off x="266700" y="323850"/>
            <a:ext cx="8661400" cy="6302375"/>
            <a:chOff x="266703" y="323853"/>
            <a:chExt cx="8661370" cy="6302374"/>
          </a:xfrm>
        </p:grpSpPr>
        <p:sp>
          <p:nvSpPr>
            <p:cNvPr id="119811" name="AutoShape 153"/>
            <p:cNvSpPr>
              <a:spLocks/>
            </p:cNvSpPr>
            <p:nvPr/>
          </p:nvSpPr>
          <p:spPr bwMode="auto">
            <a:xfrm>
              <a:off x="3686175" y="2330448"/>
              <a:ext cx="2251079" cy="1501773"/>
            </a:xfrm>
            <a:custGeom>
              <a:avLst/>
              <a:gdLst>
                <a:gd name="T0" fmla="*/ 1125544 w 2251079"/>
                <a:gd name="T1" fmla="*/ 0 h 1501773"/>
                <a:gd name="T2" fmla="*/ 2251079 w 2251079"/>
                <a:gd name="T3" fmla="*/ 750887 h 1501773"/>
                <a:gd name="T4" fmla="*/ 1125544 w 2251079"/>
                <a:gd name="T5" fmla="*/ 1501773 h 1501773"/>
                <a:gd name="T6" fmla="*/ 0 w 2251079"/>
                <a:gd name="T7" fmla="*/ 750887 h 1501773"/>
                <a:gd name="T8" fmla="*/ 17694720 60000 65536"/>
                <a:gd name="T9" fmla="*/ 0 60000 65536"/>
                <a:gd name="T10" fmla="*/ 5898240 60000 65536"/>
                <a:gd name="T11" fmla="*/ 11796480 60000 65536"/>
                <a:gd name="T12" fmla="*/ 45657 w 2251079"/>
                <a:gd name="T13" fmla="*/ 45657 h 1501773"/>
                <a:gd name="T14" fmla="*/ 2205423 w 2251079"/>
                <a:gd name="T15" fmla="*/ 1456116 h 1501773"/>
              </a:gdLst>
              <a:ahLst/>
              <a:cxnLst>
                <a:cxn ang="T8">
                  <a:pos x="T0" y="T1"/>
                </a:cxn>
                <a:cxn ang="T9">
                  <a:pos x="T2" y="T3"/>
                </a:cxn>
                <a:cxn ang="T10">
                  <a:pos x="T4" y="T5"/>
                </a:cxn>
                <a:cxn ang="T11">
                  <a:pos x="T6" y="T7"/>
                </a:cxn>
              </a:cxnLst>
              <a:rect l="T12" t="T13" r="T14" b="T15"/>
              <a:pathLst>
                <a:path w="2251079" h="1501773">
                  <a:moveTo>
                    <a:pt x="155878" y="0"/>
                  </a:moveTo>
                  <a:lnTo>
                    <a:pt x="155877" y="0"/>
                  </a:lnTo>
                  <a:cubicBezTo>
                    <a:pt x="69788" y="0"/>
                    <a:pt x="0" y="69788"/>
                    <a:pt x="0" y="155877"/>
                  </a:cubicBezTo>
                  <a:lnTo>
                    <a:pt x="0" y="1345895"/>
                  </a:lnTo>
                  <a:cubicBezTo>
                    <a:pt x="0" y="1431984"/>
                    <a:pt x="69788" y="1501772"/>
                    <a:pt x="155877" y="1501773"/>
                  </a:cubicBezTo>
                  <a:lnTo>
                    <a:pt x="2095201" y="1501773"/>
                  </a:lnTo>
                  <a:cubicBezTo>
                    <a:pt x="2181290" y="1501772"/>
                    <a:pt x="2251079" y="1431984"/>
                    <a:pt x="2251079" y="1345895"/>
                  </a:cubicBezTo>
                  <a:lnTo>
                    <a:pt x="2251079" y="155878"/>
                  </a:lnTo>
                  <a:cubicBezTo>
                    <a:pt x="2251079" y="69788"/>
                    <a:pt x="2181290" y="0"/>
                    <a:pt x="2095201" y="0"/>
                  </a:cubicBezTo>
                  <a:close/>
                </a:path>
              </a:pathLst>
            </a:custGeom>
            <a:gradFill rotWithShape="0">
              <a:gsLst>
                <a:gs pos="0">
                  <a:srgbClr val="000099"/>
                </a:gs>
                <a:gs pos="100000">
                  <a:srgbClr val="0033CC"/>
                </a:gs>
              </a:gsLst>
              <a:lin ang="5400000"/>
            </a:gradFill>
            <a:ln w="9525">
              <a:noFill/>
              <a:prstDash val="solid"/>
              <a:round/>
              <a:headEnd/>
              <a:tailEnd/>
            </a:ln>
          </p:spPr>
          <p:txBody>
            <a:bodyPr wrap="none" anchor="ctr"/>
            <a:lstStyle/>
            <a:p>
              <a:endParaRPr lang="es-MX"/>
            </a:p>
          </p:txBody>
        </p:sp>
        <p:sp>
          <p:nvSpPr>
            <p:cNvPr id="119812" name="AutoShape 154"/>
            <p:cNvSpPr>
              <a:spLocks/>
            </p:cNvSpPr>
            <p:nvPr/>
          </p:nvSpPr>
          <p:spPr bwMode="auto">
            <a:xfrm>
              <a:off x="6372225" y="2330448"/>
              <a:ext cx="2251079" cy="1501773"/>
            </a:xfrm>
            <a:custGeom>
              <a:avLst/>
              <a:gdLst>
                <a:gd name="T0" fmla="*/ 1125544 w 2251079"/>
                <a:gd name="T1" fmla="*/ 0 h 1501773"/>
                <a:gd name="T2" fmla="*/ 2251079 w 2251079"/>
                <a:gd name="T3" fmla="*/ 750887 h 1501773"/>
                <a:gd name="T4" fmla="*/ 1125544 w 2251079"/>
                <a:gd name="T5" fmla="*/ 1501773 h 1501773"/>
                <a:gd name="T6" fmla="*/ 0 w 2251079"/>
                <a:gd name="T7" fmla="*/ 750887 h 1501773"/>
                <a:gd name="T8" fmla="*/ 17694720 60000 65536"/>
                <a:gd name="T9" fmla="*/ 0 60000 65536"/>
                <a:gd name="T10" fmla="*/ 5898240 60000 65536"/>
                <a:gd name="T11" fmla="*/ 11796480 60000 65536"/>
                <a:gd name="T12" fmla="*/ 45657 w 2251079"/>
                <a:gd name="T13" fmla="*/ 45657 h 1501773"/>
                <a:gd name="T14" fmla="*/ 2205423 w 2251079"/>
                <a:gd name="T15" fmla="*/ 1456116 h 1501773"/>
              </a:gdLst>
              <a:ahLst/>
              <a:cxnLst>
                <a:cxn ang="T8">
                  <a:pos x="T0" y="T1"/>
                </a:cxn>
                <a:cxn ang="T9">
                  <a:pos x="T2" y="T3"/>
                </a:cxn>
                <a:cxn ang="T10">
                  <a:pos x="T4" y="T5"/>
                </a:cxn>
                <a:cxn ang="T11">
                  <a:pos x="T6" y="T7"/>
                </a:cxn>
              </a:cxnLst>
              <a:rect l="T12" t="T13" r="T14" b="T15"/>
              <a:pathLst>
                <a:path w="2251079" h="1501773">
                  <a:moveTo>
                    <a:pt x="155878" y="0"/>
                  </a:moveTo>
                  <a:lnTo>
                    <a:pt x="155877" y="0"/>
                  </a:lnTo>
                  <a:cubicBezTo>
                    <a:pt x="69788" y="0"/>
                    <a:pt x="0" y="69788"/>
                    <a:pt x="0" y="155877"/>
                  </a:cubicBezTo>
                  <a:lnTo>
                    <a:pt x="0" y="1345895"/>
                  </a:lnTo>
                  <a:cubicBezTo>
                    <a:pt x="0" y="1431984"/>
                    <a:pt x="69788" y="1501772"/>
                    <a:pt x="155877" y="1501773"/>
                  </a:cubicBezTo>
                  <a:lnTo>
                    <a:pt x="2095201" y="1501773"/>
                  </a:lnTo>
                  <a:cubicBezTo>
                    <a:pt x="2181290" y="1501772"/>
                    <a:pt x="2251079" y="1431984"/>
                    <a:pt x="2251079" y="1345895"/>
                  </a:cubicBezTo>
                  <a:lnTo>
                    <a:pt x="2251079" y="155878"/>
                  </a:lnTo>
                  <a:cubicBezTo>
                    <a:pt x="2251079" y="69788"/>
                    <a:pt x="2181290" y="0"/>
                    <a:pt x="2095201" y="0"/>
                  </a:cubicBezTo>
                  <a:close/>
                </a:path>
              </a:pathLst>
            </a:custGeom>
            <a:gradFill rotWithShape="0">
              <a:gsLst>
                <a:gs pos="0">
                  <a:srgbClr val="000099"/>
                </a:gs>
                <a:gs pos="100000">
                  <a:srgbClr val="0033CC"/>
                </a:gs>
              </a:gsLst>
              <a:lin ang="5400000"/>
            </a:gradFill>
            <a:ln w="9525">
              <a:noFill/>
              <a:prstDash val="solid"/>
              <a:round/>
              <a:headEnd/>
              <a:tailEnd/>
            </a:ln>
          </p:spPr>
          <p:txBody>
            <a:bodyPr wrap="none" anchor="ctr"/>
            <a:lstStyle/>
            <a:p>
              <a:endParaRPr lang="es-MX"/>
            </a:p>
          </p:txBody>
        </p:sp>
        <p:sp>
          <p:nvSpPr>
            <p:cNvPr id="119813" name="AutoShape 152"/>
            <p:cNvSpPr>
              <a:spLocks/>
            </p:cNvSpPr>
            <p:nvPr/>
          </p:nvSpPr>
          <p:spPr bwMode="auto">
            <a:xfrm>
              <a:off x="904871" y="2330448"/>
              <a:ext cx="2251079" cy="1501773"/>
            </a:xfrm>
            <a:custGeom>
              <a:avLst/>
              <a:gdLst>
                <a:gd name="T0" fmla="*/ 1125544 w 2251079"/>
                <a:gd name="T1" fmla="*/ 0 h 1501773"/>
                <a:gd name="T2" fmla="*/ 2251079 w 2251079"/>
                <a:gd name="T3" fmla="*/ 750887 h 1501773"/>
                <a:gd name="T4" fmla="*/ 1125544 w 2251079"/>
                <a:gd name="T5" fmla="*/ 1501773 h 1501773"/>
                <a:gd name="T6" fmla="*/ 0 w 2251079"/>
                <a:gd name="T7" fmla="*/ 750887 h 1501773"/>
                <a:gd name="T8" fmla="*/ 17694720 60000 65536"/>
                <a:gd name="T9" fmla="*/ 0 60000 65536"/>
                <a:gd name="T10" fmla="*/ 5898240 60000 65536"/>
                <a:gd name="T11" fmla="*/ 11796480 60000 65536"/>
                <a:gd name="T12" fmla="*/ 45657 w 2251079"/>
                <a:gd name="T13" fmla="*/ 45657 h 1501773"/>
                <a:gd name="T14" fmla="*/ 2205423 w 2251079"/>
                <a:gd name="T15" fmla="*/ 1456116 h 1501773"/>
              </a:gdLst>
              <a:ahLst/>
              <a:cxnLst>
                <a:cxn ang="T8">
                  <a:pos x="T0" y="T1"/>
                </a:cxn>
                <a:cxn ang="T9">
                  <a:pos x="T2" y="T3"/>
                </a:cxn>
                <a:cxn ang="T10">
                  <a:pos x="T4" y="T5"/>
                </a:cxn>
                <a:cxn ang="T11">
                  <a:pos x="T6" y="T7"/>
                </a:cxn>
              </a:cxnLst>
              <a:rect l="T12" t="T13" r="T14" b="T15"/>
              <a:pathLst>
                <a:path w="2251079" h="1501773">
                  <a:moveTo>
                    <a:pt x="155878" y="0"/>
                  </a:moveTo>
                  <a:lnTo>
                    <a:pt x="155877" y="0"/>
                  </a:lnTo>
                  <a:cubicBezTo>
                    <a:pt x="69788" y="0"/>
                    <a:pt x="0" y="69788"/>
                    <a:pt x="0" y="155877"/>
                  </a:cubicBezTo>
                  <a:lnTo>
                    <a:pt x="0" y="1345895"/>
                  </a:lnTo>
                  <a:cubicBezTo>
                    <a:pt x="0" y="1431984"/>
                    <a:pt x="69788" y="1501772"/>
                    <a:pt x="155877" y="1501773"/>
                  </a:cubicBezTo>
                  <a:lnTo>
                    <a:pt x="2095201" y="1501773"/>
                  </a:lnTo>
                  <a:cubicBezTo>
                    <a:pt x="2181290" y="1501772"/>
                    <a:pt x="2251079" y="1431984"/>
                    <a:pt x="2251079" y="1345895"/>
                  </a:cubicBezTo>
                  <a:lnTo>
                    <a:pt x="2251079" y="155878"/>
                  </a:lnTo>
                  <a:cubicBezTo>
                    <a:pt x="2251079" y="69788"/>
                    <a:pt x="2181290" y="0"/>
                    <a:pt x="2095201" y="0"/>
                  </a:cubicBezTo>
                  <a:close/>
                </a:path>
              </a:pathLst>
            </a:custGeom>
            <a:gradFill rotWithShape="0">
              <a:gsLst>
                <a:gs pos="0">
                  <a:srgbClr val="000099"/>
                </a:gs>
                <a:gs pos="100000">
                  <a:srgbClr val="0033CC"/>
                </a:gs>
              </a:gsLst>
              <a:lin ang="5400000"/>
            </a:gradFill>
            <a:ln w="9525">
              <a:noFill/>
              <a:prstDash val="solid"/>
              <a:round/>
              <a:headEnd/>
              <a:tailEnd/>
            </a:ln>
          </p:spPr>
          <p:txBody>
            <a:bodyPr wrap="none" anchor="ctr"/>
            <a:lstStyle/>
            <a:p>
              <a:endParaRPr lang="es-MX"/>
            </a:p>
          </p:txBody>
        </p:sp>
        <p:sp>
          <p:nvSpPr>
            <p:cNvPr id="119814" name="Rectangle 4"/>
            <p:cNvSpPr txBox="1">
              <a:spLocks noChangeArrowheads="1"/>
            </p:cNvSpPr>
            <p:nvPr/>
          </p:nvSpPr>
          <p:spPr bwMode="auto">
            <a:xfrm>
              <a:off x="285722" y="323853"/>
              <a:ext cx="8642351" cy="1427158"/>
            </a:xfrm>
            <a:prstGeom prst="rect">
              <a:avLst/>
            </a:prstGeom>
            <a:noFill/>
            <a:ln w="9525">
              <a:noFill/>
              <a:miter lim="800000"/>
              <a:headEnd/>
              <a:tailEnd/>
            </a:ln>
          </p:spPr>
          <p:txBody>
            <a:bodyPr anchorCtr="1"/>
            <a:lstStyle/>
            <a:p>
              <a:pPr algn="ctr" hangingPunct="1">
                <a:lnSpc>
                  <a:spcPct val="90000"/>
                </a:lnSpc>
              </a:pPr>
              <a:r>
                <a:rPr lang="en-US" sz="4400">
                  <a:solidFill>
                    <a:srgbClr val="FFFFFF"/>
                  </a:solidFill>
                  <a:latin typeface="Calibri" pitchFamily="34" charset="0"/>
                </a:rPr>
                <a:t>Relative Risk of Mortality, CHD, and Type 2 Diabetes According to BMI</a:t>
              </a:r>
            </a:p>
          </p:txBody>
        </p:sp>
        <p:sp>
          <p:nvSpPr>
            <p:cNvPr id="119815" name="Rectangle 5"/>
            <p:cNvSpPr>
              <a:spLocks noChangeArrowheads="1"/>
            </p:cNvSpPr>
            <p:nvPr/>
          </p:nvSpPr>
          <p:spPr bwMode="auto">
            <a:xfrm>
              <a:off x="284158" y="6169027"/>
              <a:ext cx="6126159" cy="457200"/>
            </a:xfrm>
            <a:prstGeom prst="rect">
              <a:avLst/>
            </a:prstGeom>
            <a:noFill/>
            <a:ln w="9525">
              <a:noFill/>
              <a:miter lim="800000"/>
              <a:headEnd/>
              <a:tailEnd/>
            </a:ln>
          </p:spPr>
          <p:txBody>
            <a:bodyPr lIns="92070" tIns="46040" rIns="92070" bIns="46040" anchor="b">
              <a:spAutoFit/>
            </a:bodyPr>
            <a:lstStyle/>
            <a:p>
              <a:r>
                <a:rPr lang="en-US" sz="1200">
                  <a:solidFill>
                    <a:srgbClr val="FFFFFF"/>
                  </a:solidFill>
                </a:rPr>
                <a:t>Manson JE, et al. </a:t>
              </a:r>
              <a:r>
                <a:rPr lang="en-US" sz="1200" i="1">
                  <a:solidFill>
                    <a:srgbClr val="FFFFFF"/>
                  </a:solidFill>
                </a:rPr>
                <a:t>N Engl J Med.</a:t>
              </a:r>
              <a:r>
                <a:rPr lang="en-US" sz="1200">
                  <a:solidFill>
                    <a:srgbClr val="FFFFFF"/>
                  </a:solidFill>
                </a:rPr>
                <a:t> 1995;333:677</a:t>
              </a:r>
              <a:r>
                <a:rPr lang="en-US" sz="1200">
                  <a:solidFill>
                    <a:srgbClr val="FFFFFF"/>
                  </a:solidFill>
                  <a:cs typeface="Arial" pitchFamily="34" charset="0"/>
                </a:rPr>
                <a:t>–</a:t>
              </a:r>
              <a:r>
                <a:rPr lang="en-US" sz="1200">
                  <a:solidFill>
                    <a:srgbClr val="FFFFFF"/>
                  </a:solidFill>
                </a:rPr>
                <a:t>685; Willett WC, et al. </a:t>
              </a:r>
              <a:r>
                <a:rPr lang="en-US" sz="1200" i="1">
                  <a:solidFill>
                    <a:srgbClr val="FFFFFF"/>
                  </a:solidFill>
                </a:rPr>
                <a:t>JAMA.</a:t>
              </a:r>
              <a:r>
                <a:rPr lang="en-US" sz="1200">
                  <a:solidFill>
                    <a:srgbClr val="FFFFFF"/>
                  </a:solidFill>
                </a:rPr>
                <a:t> 1995;273:461–465; Colditz GA, et al. </a:t>
              </a:r>
              <a:r>
                <a:rPr lang="en-US" sz="1200" i="1">
                  <a:solidFill>
                    <a:srgbClr val="FFFFFF"/>
                  </a:solidFill>
                </a:rPr>
                <a:t>Ann Intern Med.</a:t>
              </a:r>
              <a:r>
                <a:rPr lang="en-US" sz="1200">
                  <a:solidFill>
                    <a:srgbClr val="FFFFFF"/>
                  </a:solidFill>
                </a:rPr>
                <a:t> 1995;122:481–486.</a:t>
              </a:r>
            </a:p>
          </p:txBody>
        </p:sp>
        <p:grpSp>
          <p:nvGrpSpPr>
            <p:cNvPr id="3" name="Group 107"/>
            <p:cNvGrpSpPr>
              <a:grpSpLocks/>
            </p:cNvGrpSpPr>
            <p:nvPr/>
          </p:nvGrpSpPr>
          <p:grpSpPr bwMode="auto">
            <a:xfrm>
              <a:off x="266703" y="2773366"/>
              <a:ext cx="3032123" cy="2478088"/>
              <a:chOff x="266703" y="2773366"/>
              <a:chExt cx="3032123" cy="2478088"/>
            </a:xfrm>
          </p:grpSpPr>
          <p:sp>
            <p:nvSpPr>
              <p:cNvPr id="119865" name="Text Box 16"/>
              <p:cNvSpPr txBox="1">
                <a:spLocks noChangeArrowheads="1"/>
              </p:cNvSpPr>
              <p:nvPr/>
            </p:nvSpPr>
            <p:spPr bwMode="auto">
              <a:xfrm>
                <a:off x="266703" y="2773366"/>
                <a:ext cx="595310" cy="1797052"/>
              </a:xfrm>
              <a:prstGeom prst="rect">
                <a:avLst/>
              </a:prstGeom>
              <a:noFill/>
              <a:ln w="9525">
                <a:noFill/>
                <a:miter lim="800000"/>
                <a:headEnd/>
                <a:tailEnd/>
              </a:ln>
            </p:spPr>
            <p:txBody>
              <a:bodyPr>
                <a:spAutoFit/>
              </a:bodyPr>
              <a:lstStyle/>
              <a:p>
                <a:pPr algn="r">
                  <a:spcBef>
                    <a:spcPts val="1300"/>
                  </a:spcBef>
                </a:pPr>
                <a:r>
                  <a:rPr lang="en-US" sz="1400">
                    <a:solidFill>
                      <a:srgbClr val="FFFFFF"/>
                    </a:solidFill>
                  </a:rPr>
                  <a:t>2.0</a:t>
                </a:r>
              </a:p>
              <a:p>
                <a:pPr algn="r">
                  <a:spcBef>
                    <a:spcPts val="1300"/>
                  </a:spcBef>
                </a:pPr>
                <a:r>
                  <a:rPr lang="en-US" sz="1400">
                    <a:solidFill>
                      <a:srgbClr val="FFFFFF"/>
                    </a:solidFill>
                  </a:rPr>
                  <a:t>1.5</a:t>
                </a:r>
              </a:p>
              <a:p>
                <a:pPr algn="r">
                  <a:spcBef>
                    <a:spcPts val="1300"/>
                  </a:spcBef>
                </a:pPr>
                <a:r>
                  <a:rPr lang="en-US" sz="1400">
                    <a:solidFill>
                      <a:srgbClr val="FFFFFF"/>
                    </a:solidFill>
                  </a:rPr>
                  <a:t>1.0</a:t>
                </a:r>
              </a:p>
              <a:p>
                <a:pPr algn="r">
                  <a:spcBef>
                    <a:spcPts val="1300"/>
                  </a:spcBef>
                </a:pPr>
                <a:r>
                  <a:rPr lang="en-US" sz="1400">
                    <a:solidFill>
                      <a:srgbClr val="FFFFFF"/>
                    </a:solidFill>
                  </a:rPr>
                  <a:t>0.5</a:t>
                </a:r>
              </a:p>
              <a:p>
                <a:pPr algn="r">
                  <a:spcBef>
                    <a:spcPts val="1300"/>
                  </a:spcBef>
                </a:pPr>
                <a:r>
                  <a:rPr lang="en-US" sz="1400">
                    <a:solidFill>
                      <a:srgbClr val="FFFFFF"/>
                    </a:solidFill>
                  </a:rPr>
                  <a:t>0.0</a:t>
                </a:r>
                <a:endParaRPr lang="en-US" sz="1400" baseline="-25000">
                  <a:solidFill>
                    <a:srgbClr val="FFFFFF"/>
                  </a:solidFill>
                </a:endParaRPr>
              </a:p>
            </p:txBody>
          </p:sp>
          <p:grpSp>
            <p:nvGrpSpPr>
              <p:cNvPr id="4" name="Group 67"/>
              <p:cNvGrpSpPr>
                <a:grpSpLocks/>
              </p:cNvGrpSpPr>
              <p:nvPr/>
            </p:nvGrpSpPr>
            <p:grpSpPr bwMode="auto">
              <a:xfrm>
                <a:off x="796927" y="2838453"/>
                <a:ext cx="2370133" cy="1676396"/>
                <a:chOff x="796927" y="2838453"/>
                <a:chExt cx="2370133" cy="1676396"/>
              </a:xfrm>
            </p:grpSpPr>
            <p:grpSp>
              <p:nvGrpSpPr>
                <p:cNvPr id="5" name="Group 65"/>
                <p:cNvGrpSpPr>
                  <a:grpSpLocks/>
                </p:cNvGrpSpPr>
                <p:nvPr/>
              </p:nvGrpSpPr>
              <p:grpSpPr bwMode="auto">
                <a:xfrm>
                  <a:off x="796927" y="2933696"/>
                  <a:ext cx="166649" cy="1476382"/>
                  <a:chOff x="796927" y="2933696"/>
                  <a:chExt cx="166649" cy="1476382"/>
                </a:xfrm>
              </p:grpSpPr>
              <p:sp>
                <p:nvSpPr>
                  <p:cNvPr id="119881" name="Line 9"/>
                  <p:cNvSpPr>
                    <a:spLocks/>
                  </p:cNvSpPr>
                  <p:nvPr/>
                </p:nvSpPr>
                <p:spPr bwMode="auto">
                  <a:xfrm flipH="1">
                    <a:off x="796927" y="2933696"/>
                    <a:ext cx="166649" cy="0"/>
                  </a:xfrm>
                  <a:custGeom>
                    <a:avLst/>
                    <a:gdLst>
                      <a:gd name="T0" fmla="*/ 83325 w 166649"/>
                      <a:gd name="T1" fmla="*/ 166649 w 166649"/>
                      <a:gd name="T2" fmla="*/ 83325 w 166649"/>
                      <a:gd name="T3" fmla="*/ 0 w 166649"/>
                      <a:gd name="T4" fmla="*/ 0 w 166649"/>
                      <a:gd name="T5" fmla="*/ 166649 w 166649"/>
                      <a:gd name="T6" fmla="*/ 17694720 60000 65536"/>
                      <a:gd name="T7" fmla="*/ 0 60000 65536"/>
                      <a:gd name="T8" fmla="*/ 5898240 60000 65536"/>
                      <a:gd name="T9" fmla="*/ 11796480 60000 65536"/>
                      <a:gd name="T10" fmla="*/ 5898240 60000 65536"/>
                      <a:gd name="T11" fmla="*/ 17694720 60000 65536"/>
                      <a:gd name="T12" fmla="*/ 0 w 166649"/>
                      <a:gd name="T13" fmla="*/ 166649 w 166649"/>
                    </a:gdLst>
                    <a:ahLst/>
                    <a:cxnLst>
                      <a:cxn ang="T6">
                        <a:pos x="T0" y="0"/>
                      </a:cxn>
                      <a:cxn ang="T7">
                        <a:pos x="T1" y="0"/>
                      </a:cxn>
                      <a:cxn ang="T8">
                        <a:pos x="T2" y="0"/>
                      </a:cxn>
                      <a:cxn ang="T9">
                        <a:pos x="T3" y="0"/>
                      </a:cxn>
                      <a:cxn ang="T10">
                        <a:pos x="T4" y="0"/>
                      </a:cxn>
                      <a:cxn ang="T11">
                        <a:pos x="T5" y="0"/>
                      </a:cxn>
                    </a:cxnLst>
                    <a:rect l="T12" t="0" r="T13" b="0"/>
                    <a:pathLst>
                      <a:path w="166649">
                        <a:moveTo>
                          <a:pt x="0" y="0"/>
                        </a:moveTo>
                        <a:lnTo>
                          <a:pt x="166649" y="1"/>
                        </a:lnTo>
                      </a:path>
                    </a:pathLst>
                  </a:custGeom>
                  <a:noFill/>
                  <a:ln w="28575">
                    <a:solidFill>
                      <a:srgbClr val="99CCFF"/>
                    </a:solidFill>
                    <a:prstDash val="solid"/>
                    <a:round/>
                    <a:headEnd/>
                    <a:tailEnd/>
                  </a:ln>
                </p:spPr>
                <p:txBody>
                  <a:bodyPr/>
                  <a:lstStyle/>
                  <a:p>
                    <a:endParaRPr lang="es-MX"/>
                  </a:p>
                </p:txBody>
              </p:sp>
              <p:sp>
                <p:nvSpPr>
                  <p:cNvPr id="119882" name="Line 10"/>
                  <p:cNvSpPr>
                    <a:spLocks/>
                  </p:cNvSpPr>
                  <p:nvPr/>
                </p:nvSpPr>
                <p:spPr bwMode="auto">
                  <a:xfrm flipH="1">
                    <a:off x="796927" y="3301998"/>
                    <a:ext cx="166649" cy="0"/>
                  </a:xfrm>
                  <a:custGeom>
                    <a:avLst/>
                    <a:gdLst>
                      <a:gd name="T0" fmla="*/ 83325 w 166649"/>
                      <a:gd name="T1" fmla="*/ 166649 w 166649"/>
                      <a:gd name="T2" fmla="*/ 83325 w 166649"/>
                      <a:gd name="T3" fmla="*/ 0 w 166649"/>
                      <a:gd name="T4" fmla="*/ 0 w 166649"/>
                      <a:gd name="T5" fmla="*/ 166649 w 166649"/>
                      <a:gd name="T6" fmla="*/ 17694720 60000 65536"/>
                      <a:gd name="T7" fmla="*/ 0 60000 65536"/>
                      <a:gd name="T8" fmla="*/ 5898240 60000 65536"/>
                      <a:gd name="T9" fmla="*/ 11796480 60000 65536"/>
                      <a:gd name="T10" fmla="*/ 5898240 60000 65536"/>
                      <a:gd name="T11" fmla="*/ 17694720 60000 65536"/>
                      <a:gd name="T12" fmla="*/ 0 w 166649"/>
                      <a:gd name="T13" fmla="*/ 166649 w 166649"/>
                    </a:gdLst>
                    <a:ahLst/>
                    <a:cxnLst>
                      <a:cxn ang="T6">
                        <a:pos x="T0" y="0"/>
                      </a:cxn>
                      <a:cxn ang="T7">
                        <a:pos x="T1" y="0"/>
                      </a:cxn>
                      <a:cxn ang="T8">
                        <a:pos x="T2" y="0"/>
                      </a:cxn>
                      <a:cxn ang="T9">
                        <a:pos x="T3" y="0"/>
                      </a:cxn>
                      <a:cxn ang="T10">
                        <a:pos x="T4" y="0"/>
                      </a:cxn>
                      <a:cxn ang="T11">
                        <a:pos x="T5" y="0"/>
                      </a:cxn>
                    </a:cxnLst>
                    <a:rect l="T12" t="0" r="T13" b="0"/>
                    <a:pathLst>
                      <a:path w="166649">
                        <a:moveTo>
                          <a:pt x="0" y="0"/>
                        </a:moveTo>
                        <a:lnTo>
                          <a:pt x="166649" y="1"/>
                        </a:lnTo>
                      </a:path>
                    </a:pathLst>
                  </a:custGeom>
                  <a:noFill/>
                  <a:ln w="28575">
                    <a:solidFill>
                      <a:srgbClr val="99CCFF"/>
                    </a:solidFill>
                    <a:prstDash val="solid"/>
                    <a:round/>
                    <a:headEnd/>
                    <a:tailEnd/>
                  </a:ln>
                </p:spPr>
                <p:txBody>
                  <a:bodyPr/>
                  <a:lstStyle/>
                  <a:p>
                    <a:endParaRPr lang="es-MX"/>
                  </a:p>
                </p:txBody>
              </p:sp>
              <p:sp>
                <p:nvSpPr>
                  <p:cNvPr id="119883" name="Line 11"/>
                  <p:cNvSpPr>
                    <a:spLocks/>
                  </p:cNvSpPr>
                  <p:nvPr/>
                </p:nvSpPr>
                <p:spPr bwMode="auto">
                  <a:xfrm flipH="1">
                    <a:off x="796927" y="3671892"/>
                    <a:ext cx="166649" cy="0"/>
                  </a:xfrm>
                  <a:custGeom>
                    <a:avLst/>
                    <a:gdLst>
                      <a:gd name="T0" fmla="*/ 83325 w 166649"/>
                      <a:gd name="T1" fmla="*/ 166649 w 166649"/>
                      <a:gd name="T2" fmla="*/ 83325 w 166649"/>
                      <a:gd name="T3" fmla="*/ 0 w 166649"/>
                      <a:gd name="T4" fmla="*/ 0 w 166649"/>
                      <a:gd name="T5" fmla="*/ 166649 w 166649"/>
                      <a:gd name="T6" fmla="*/ 17694720 60000 65536"/>
                      <a:gd name="T7" fmla="*/ 0 60000 65536"/>
                      <a:gd name="T8" fmla="*/ 5898240 60000 65536"/>
                      <a:gd name="T9" fmla="*/ 11796480 60000 65536"/>
                      <a:gd name="T10" fmla="*/ 5898240 60000 65536"/>
                      <a:gd name="T11" fmla="*/ 17694720 60000 65536"/>
                      <a:gd name="T12" fmla="*/ 0 w 166649"/>
                      <a:gd name="T13" fmla="*/ 166649 w 166649"/>
                    </a:gdLst>
                    <a:ahLst/>
                    <a:cxnLst>
                      <a:cxn ang="T6">
                        <a:pos x="T0" y="0"/>
                      </a:cxn>
                      <a:cxn ang="T7">
                        <a:pos x="T1" y="0"/>
                      </a:cxn>
                      <a:cxn ang="T8">
                        <a:pos x="T2" y="0"/>
                      </a:cxn>
                      <a:cxn ang="T9">
                        <a:pos x="T3" y="0"/>
                      </a:cxn>
                      <a:cxn ang="T10">
                        <a:pos x="T4" y="0"/>
                      </a:cxn>
                      <a:cxn ang="T11">
                        <a:pos x="T5" y="0"/>
                      </a:cxn>
                    </a:cxnLst>
                    <a:rect l="T12" t="0" r="T13" b="0"/>
                    <a:pathLst>
                      <a:path w="166649">
                        <a:moveTo>
                          <a:pt x="0" y="0"/>
                        </a:moveTo>
                        <a:lnTo>
                          <a:pt x="166649" y="1"/>
                        </a:lnTo>
                      </a:path>
                    </a:pathLst>
                  </a:custGeom>
                  <a:noFill/>
                  <a:ln w="28575">
                    <a:solidFill>
                      <a:srgbClr val="99CCFF"/>
                    </a:solidFill>
                    <a:prstDash val="solid"/>
                    <a:round/>
                    <a:headEnd/>
                    <a:tailEnd/>
                  </a:ln>
                </p:spPr>
                <p:txBody>
                  <a:bodyPr/>
                  <a:lstStyle/>
                  <a:p>
                    <a:endParaRPr lang="es-MX"/>
                  </a:p>
                </p:txBody>
              </p:sp>
              <p:sp>
                <p:nvSpPr>
                  <p:cNvPr id="119884" name="Line 12"/>
                  <p:cNvSpPr>
                    <a:spLocks/>
                  </p:cNvSpPr>
                  <p:nvPr/>
                </p:nvSpPr>
                <p:spPr bwMode="auto">
                  <a:xfrm flipH="1">
                    <a:off x="796927" y="4040184"/>
                    <a:ext cx="166649" cy="0"/>
                  </a:xfrm>
                  <a:custGeom>
                    <a:avLst/>
                    <a:gdLst>
                      <a:gd name="T0" fmla="*/ 83325 w 166649"/>
                      <a:gd name="T1" fmla="*/ 166649 w 166649"/>
                      <a:gd name="T2" fmla="*/ 83325 w 166649"/>
                      <a:gd name="T3" fmla="*/ 0 w 166649"/>
                      <a:gd name="T4" fmla="*/ 0 w 166649"/>
                      <a:gd name="T5" fmla="*/ 166649 w 166649"/>
                      <a:gd name="T6" fmla="*/ 17694720 60000 65536"/>
                      <a:gd name="T7" fmla="*/ 0 60000 65536"/>
                      <a:gd name="T8" fmla="*/ 5898240 60000 65536"/>
                      <a:gd name="T9" fmla="*/ 11796480 60000 65536"/>
                      <a:gd name="T10" fmla="*/ 5898240 60000 65536"/>
                      <a:gd name="T11" fmla="*/ 17694720 60000 65536"/>
                      <a:gd name="T12" fmla="*/ 0 w 166649"/>
                      <a:gd name="T13" fmla="*/ 166649 w 166649"/>
                    </a:gdLst>
                    <a:ahLst/>
                    <a:cxnLst>
                      <a:cxn ang="T6">
                        <a:pos x="T0" y="0"/>
                      </a:cxn>
                      <a:cxn ang="T7">
                        <a:pos x="T1" y="0"/>
                      </a:cxn>
                      <a:cxn ang="T8">
                        <a:pos x="T2" y="0"/>
                      </a:cxn>
                      <a:cxn ang="T9">
                        <a:pos x="T3" y="0"/>
                      </a:cxn>
                      <a:cxn ang="T10">
                        <a:pos x="T4" y="0"/>
                      </a:cxn>
                      <a:cxn ang="T11">
                        <a:pos x="T5" y="0"/>
                      </a:cxn>
                    </a:cxnLst>
                    <a:rect l="T12" t="0" r="T13" b="0"/>
                    <a:pathLst>
                      <a:path w="166649">
                        <a:moveTo>
                          <a:pt x="0" y="0"/>
                        </a:moveTo>
                        <a:lnTo>
                          <a:pt x="166649" y="1"/>
                        </a:lnTo>
                      </a:path>
                    </a:pathLst>
                  </a:custGeom>
                  <a:noFill/>
                  <a:ln w="28575">
                    <a:solidFill>
                      <a:srgbClr val="99CCFF"/>
                    </a:solidFill>
                    <a:prstDash val="solid"/>
                    <a:round/>
                    <a:headEnd/>
                    <a:tailEnd/>
                  </a:ln>
                </p:spPr>
                <p:txBody>
                  <a:bodyPr/>
                  <a:lstStyle/>
                  <a:p>
                    <a:endParaRPr lang="es-MX"/>
                  </a:p>
                </p:txBody>
              </p:sp>
              <p:sp>
                <p:nvSpPr>
                  <p:cNvPr id="119885" name="Line 13"/>
                  <p:cNvSpPr>
                    <a:spLocks/>
                  </p:cNvSpPr>
                  <p:nvPr/>
                </p:nvSpPr>
                <p:spPr bwMode="auto">
                  <a:xfrm flipH="1">
                    <a:off x="796927" y="4410078"/>
                    <a:ext cx="166649" cy="0"/>
                  </a:xfrm>
                  <a:custGeom>
                    <a:avLst/>
                    <a:gdLst>
                      <a:gd name="T0" fmla="*/ 83325 w 166649"/>
                      <a:gd name="T1" fmla="*/ 166649 w 166649"/>
                      <a:gd name="T2" fmla="*/ 83325 w 166649"/>
                      <a:gd name="T3" fmla="*/ 0 w 166649"/>
                      <a:gd name="T4" fmla="*/ 0 w 166649"/>
                      <a:gd name="T5" fmla="*/ 166649 w 166649"/>
                      <a:gd name="T6" fmla="*/ 17694720 60000 65536"/>
                      <a:gd name="T7" fmla="*/ 0 60000 65536"/>
                      <a:gd name="T8" fmla="*/ 5898240 60000 65536"/>
                      <a:gd name="T9" fmla="*/ 11796480 60000 65536"/>
                      <a:gd name="T10" fmla="*/ 5898240 60000 65536"/>
                      <a:gd name="T11" fmla="*/ 17694720 60000 65536"/>
                      <a:gd name="T12" fmla="*/ 0 w 166649"/>
                      <a:gd name="T13" fmla="*/ 166649 w 166649"/>
                    </a:gdLst>
                    <a:ahLst/>
                    <a:cxnLst>
                      <a:cxn ang="T6">
                        <a:pos x="T0" y="0"/>
                      </a:cxn>
                      <a:cxn ang="T7">
                        <a:pos x="T1" y="0"/>
                      </a:cxn>
                      <a:cxn ang="T8">
                        <a:pos x="T2" y="0"/>
                      </a:cxn>
                      <a:cxn ang="T9">
                        <a:pos x="T3" y="0"/>
                      </a:cxn>
                      <a:cxn ang="T10">
                        <a:pos x="T4" y="0"/>
                      </a:cxn>
                      <a:cxn ang="T11">
                        <a:pos x="T5" y="0"/>
                      </a:cxn>
                    </a:cxnLst>
                    <a:rect l="T12" t="0" r="T13" b="0"/>
                    <a:pathLst>
                      <a:path w="166649">
                        <a:moveTo>
                          <a:pt x="0" y="0"/>
                        </a:moveTo>
                        <a:lnTo>
                          <a:pt x="166649" y="1"/>
                        </a:lnTo>
                      </a:path>
                    </a:pathLst>
                  </a:custGeom>
                  <a:noFill/>
                  <a:ln w="28575">
                    <a:solidFill>
                      <a:srgbClr val="99CCFF"/>
                    </a:solidFill>
                    <a:prstDash val="solid"/>
                    <a:round/>
                    <a:headEnd/>
                    <a:tailEnd/>
                  </a:ln>
                </p:spPr>
                <p:txBody>
                  <a:bodyPr/>
                  <a:lstStyle/>
                  <a:p>
                    <a:endParaRPr lang="es-MX"/>
                  </a:p>
                </p:txBody>
              </p:sp>
            </p:grpSp>
            <p:sp>
              <p:nvSpPr>
                <p:cNvPr id="119874" name="AutoShape 6"/>
                <p:cNvSpPr>
                  <a:spLocks/>
                </p:cNvSpPr>
                <p:nvPr/>
              </p:nvSpPr>
              <p:spPr bwMode="auto">
                <a:xfrm>
                  <a:off x="852476" y="2838453"/>
                  <a:ext cx="2314584" cy="1676396"/>
                </a:xfrm>
                <a:custGeom>
                  <a:avLst/>
                  <a:gdLst>
                    <a:gd name="T0" fmla="*/ 1157292 w 2314584"/>
                    <a:gd name="T1" fmla="*/ 0 h 1676396"/>
                    <a:gd name="T2" fmla="*/ 2314584 w 2314584"/>
                    <a:gd name="T3" fmla="*/ 838198 h 1676396"/>
                    <a:gd name="T4" fmla="*/ 1157292 w 2314584"/>
                    <a:gd name="T5" fmla="*/ 1676396 h 1676396"/>
                    <a:gd name="T6" fmla="*/ 0 w 2314584"/>
                    <a:gd name="T7" fmla="*/ 838198 h 1676396"/>
                    <a:gd name="T8" fmla="*/ 2241476 w 2314584"/>
                    <a:gd name="T9" fmla="*/ 838198 h 1676396"/>
                    <a:gd name="T10" fmla="*/ 1157292 w 2314584"/>
                    <a:gd name="T11" fmla="*/ 1603288 h 1676396"/>
                    <a:gd name="T12" fmla="*/ 73108 w 2314584"/>
                    <a:gd name="T13" fmla="*/ 838198 h 1676396"/>
                    <a:gd name="T14" fmla="*/ 1157292 w 2314584"/>
                    <a:gd name="T15" fmla="*/ 73108 h 1676396"/>
                    <a:gd name="T16" fmla="*/ 17694720 60000 65536"/>
                    <a:gd name="T17" fmla="*/ 0 60000 65536"/>
                    <a:gd name="T18" fmla="*/ 5898240 60000 65536"/>
                    <a:gd name="T19" fmla="*/ 11796480 60000 65536"/>
                    <a:gd name="T20" fmla="*/ 0 60000 65536"/>
                    <a:gd name="T21" fmla="*/ 5898240 60000 65536"/>
                    <a:gd name="T22" fmla="*/ 11796480 60000 65536"/>
                    <a:gd name="T23" fmla="*/ 17694720 60000 65536"/>
                    <a:gd name="T24" fmla="*/ 73108 w 2314584"/>
                    <a:gd name="T25" fmla="*/ 73108 h 1676396"/>
                    <a:gd name="T26" fmla="*/ 2241476 w 2314584"/>
                    <a:gd name="T27" fmla="*/ 1603288 h 1676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4584" h="1676396" stroke="0">
                      <a:moveTo>
                        <a:pt x="73108" y="73108"/>
                      </a:moveTo>
                      <a:lnTo>
                        <a:pt x="2241476" y="73108"/>
                      </a:lnTo>
                      <a:lnTo>
                        <a:pt x="2241476" y="1603288"/>
                      </a:lnTo>
                      <a:lnTo>
                        <a:pt x="73108" y="1603288"/>
                      </a:lnTo>
                      <a:close/>
                    </a:path>
                    <a:path w="2314584" h="1676396" stroke="0">
                      <a:moveTo>
                        <a:pt x="0" y="0"/>
                      </a:moveTo>
                      <a:lnTo>
                        <a:pt x="2314584" y="0"/>
                      </a:lnTo>
                      <a:lnTo>
                        <a:pt x="2241476" y="73108"/>
                      </a:lnTo>
                      <a:lnTo>
                        <a:pt x="73108" y="73108"/>
                      </a:lnTo>
                      <a:close/>
                    </a:path>
                    <a:path w="2314584" h="1676396" stroke="0">
                      <a:moveTo>
                        <a:pt x="0" y="1676396"/>
                      </a:moveTo>
                      <a:lnTo>
                        <a:pt x="73108" y="1603288"/>
                      </a:lnTo>
                      <a:lnTo>
                        <a:pt x="2241476" y="1603288"/>
                      </a:lnTo>
                      <a:lnTo>
                        <a:pt x="2314584" y="1676396"/>
                      </a:lnTo>
                      <a:close/>
                    </a:path>
                    <a:path w="2314584" h="1676396" stroke="0">
                      <a:moveTo>
                        <a:pt x="0" y="0"/>
                      </a:moveTo>
                      <a:lnTo>
                        <a:pt x="73108" y="73108"/>
                      </a:lnTo>
                      <a:lnTo>
                        <a:pt x="73108" y="1603288"/>
                      </a:lnTo>
                      <a:lnTo>
                        <a:pt x="0" y="1676396"/>
                      </a:lnTo>
                      <a:close/>
                    </a:path>
                    <a:path w="2314584" h="1676396" stroke="0">
                      <a:moveTo>
                        <a:pt x="2314584" y="0"/>
                      </a:moveTo>
                      <a:lnTo>
                        <a:pt x="2314584" y="1676396"/>
                      </a:lnTo>
                      <a:lnTo>
                        <a:pt x="2241476" y="1603288"/>
                      </a:lnTo>
                      <a:lnTo>
                        <a:pt x="2241476" y="73108"/>
                      </a:lnTo>
                      <a:close/>
                    </a:path>
                    <a:path w="2314584" h="1676396" fill="none">
                      <a:moveTo>
                        <a:pt x="0" y="0"/>
                      </a:moveTo>
                      <a:lnTo>
                        <a:pt x="2314584" y="0"/>
                      </a:lnTo>
                      <a:lnTo>
                        <a:pt x="2314584" y="1676396"/>
                      </a:lnTo>
                      <a:lnTo>
                        <a:pt x="0" y="1676396"/>
                      </a:lnTo>
                      <a:close/>
                      <a:moveTo>
                        <a:pt x="73108" y="73108"/>
                      </a:moveTo>
                      <a:lnTo>
                        <a:pt x="2241476" y="73108"/>
                      </a:lnTo>
                      <a:lnTo>
                        <a:pt x="2241476" y="1603288"/>
                      </a:lnTo>
                      <a:lnTo>
                        <a:pt x="73108" y="1603288"/>
                      </a:lnTo>
                      <a:close/>
                      <a:moveTo>
                        <a:pt x="0" y="0"/>
                      </a:moveTo>
                      <a:lnTo>
                        <a:pt x="73108" y="73108"/>
                      </a:lnTo>
                      <a:moveTo>
                        <a:pt x="0" y="1676396"/>
                      </a:moveTo>
                      <a:lnTo>
                        <a:pt x="73108" y="1603288"/>
                      </a:lnTo>
                      <a:moveTo>
                        <a:pt x="2314584" y="0"/>
                      </a:moveTo>
                      <a:lnTo>
                        <a:pt x="2241476" y="73108"/>
                      </a:lnTo>
                      <a:moveTo>
                        <a:pt x="2314584" y="1676396"/>
                      </a:moveTo>
                      <a:lnTo>
                        <a:pt x="2241476" y="1603288"/>
                      </a:lnTo>
                    </a:path>
                  </a:pathLst>
                </a:custGeom>
                <a:solidFill>
                  <a:srgbClr val="000099"/>
                </a:solidFill>
                <a:ln w="9525">
                  <a:noFill/>
                  <a:prstDash val="solid"/>
                  <a:round/>
                  <a:headEnd/>
                  <a:tailEnd/>
                </a:ln>
              </p:spPr>
              <p:txBody>
                <a:bodyPr wrap="none" anchor="ctr"/>
                <a:lstStyle/>
                <a:p>
                  <a:endParaRPr lang="es-MX"/>
                </a:p>
              </p:txBody>
            </p:sp>
            <p:grpSp>
              <p:nvGrpSpPr>
                <p:cNvPr id="6" name="Group 32"/>
                <p:cNvGrpSpPr>
                  <a:grpSpLocks/>
                </p:cNvGrpSpPr>
                <p:nvPr/>
              </p:nvGrpSpPr>
              <p:grpSpPr bwMode="auto">
                <a:xfrm>
                  <a:off x="931170" y="2924178"/>
                  <a:ext cx="2157197" cy="1485900"/>
                  <a:chOff x="931170" y="2924178"/>
                  <a:chExt cx="2157197" cy="1485900"/>
                </a:xfrm>
              </p:grpSpPr>
              <p:sp>
                <p:nvSpPr>
                  <p:cNvPr id="119876" name="Line 27"/>
                  <p:cNvSpPr>
                    <a:spLocks/>
                  </p:cNvSpPr>
                  <p:nvPr/>
                </p:nvSpPr>
                <p:spPr bwMode="auto">
                  <a:xfrm>
                    <a:off x="931170" y="3295653"/>
                    <a:ext cx="2157197" cy="0"/>
                  </a:xfrm>
                  <a:custGeom>
                    <a:avLst/>
                    <a:gdLst>
                      <a:gd name="T0" fmla="*/ 1078603 w 2157197"/>
                      <a:gd name="T1" fmla="*/ 2157197 w 2157197"/>
                      <a:gd name="T2" fmla="*/ 1078603 w 2157197"/>
                      <a:gd name="T3" fmla="*/ 0 w 2157197"/>
                      <a:gd name="T4" fmla="*/ 0 w 2157197"/>
                      <a:gd name="T5" fmla="*/ 2157197 w 2157197"/>
                      <a:gd name="T6" fmla="*/ 17694720 60000 65536"/>
                      <a:gd name="T7" fmla="*/ 0 60000 65536"/>
                      <a:gd name="T8" fmla="*/ 5898240 60000 65536"/>
                      <a:gd name="T9" fmla="*/ 11796480 60000 65536"/>
                      <a:gd name="T10" fmla="*/ 5898240 60000 65536"/>
                      <a:gd name="T11" fmla="*/ 17694720 60000 65536"/>
                      <a:gd name="T12" fmla="*/ 0 w 2157197"/>
                      <a:gd name="T13" fmla="*/ 2157197 w 2157197"/>
                    </a:gdLst>
                    <a:ahLst/>
                    <a:cxnLst>
                      <a:cxn ang="T6">
                        <a:pos x="T0" y="0"/>
                      </a:cxn>
                      <a:cxn ang="T7">
                        <a:pos x="T1" y="0"/>
                      </a:cxn>
                      <a:cxn ang="T8">
                        <a:pos x="T2" y="0"/>
                      </a:cxn>
                      <a:cxn ang="T9">
                        <a:pos x="T3" y="0"/>
                      </a:cxn>
                      <a:cxn ang="T10">
                        <a:pos x="T4" y="0"/>
                      </a:cxn>
                      <a:cxn ang="T11">
                        <a:pos x="T5" y="0"/>
                      </a:cxn>
                    </a:cxnLst>
                    <a:rect l="T12" t="0" r="T13" b="0"/>
                    <a:pathLst>
                      <a:path w="2157197">
                        <a:moveTo>
                          <a:pt x="0" y="0"/>
                        </a:moveTo>
                        <a:lnTo>
                          <a:pt x="2157197" y="1"/>
                        </a:lnTo>
                      </a:path>
                    </a:pathLst>
                  </a:custGeom>
                  <a:noFill/>
                  <a:ln w="28575">
                    <a:solidFill>
                      <a:srgbClr val="0033CC"/>
                    </a:solidFill>
                    <a:prstDash val="solid"/>
                    <a:round/>
                    <a:headEnd/>
                    <a:tailEnd/>
                  </a:ln>
                </p:spPr>
                <p:txBody>
                  <a:bodyPr/>
                  <a:lstStyle/>
                  <a:p>
                    <a:endParaRPr lang="es-MX"/>
                  </a:p>
                </p:txBody>
              </p:sp>
              <p:sp>
                <p:nvSpPr>
                  <p:cNvPr id="119877" name="Line 28"/>
                  <p:cNvSpPr>
                    <a:spLocks/>
                  </p:cNvSpPr>
                  <p:nvPr/>
                </p:nvSpPr>
                <p:spPr bwMode="auto">
                  <a:xfrm>
                    <a:off x="931170" y="3667128"/>
                    <a:ext cx="2157197" cy="0"/>
                  </a:xfrm>
                  <a:custGeom>
                    <a:avLst/>
                    <a:gdLst>
                      <a:gd name="T0" fmla="*/ 1078603 w 2157197"/>
                      <a:gd name="T1" fmla="*/ 2157197 w 2157197"/>
                      <a:gd name="T2" fmla="*/ 1078603 w 2157197"/>
                      <a:gd name="T3" fmla="*/ 0 w 2157197"/>
                      <a:gd name="T4" fmla="*/ 0 w 2157197"/>
                      <a:gd name="T5" fmla="*/ 2157197 w 2157197"/>
                      <a:gd name="T6" fmla="*/ 17694720 60000 65536"/>
                      <a:gd name="T7" fmla="*/ 0 60000 65536"/>
                      <a:gd name="T8" fmla="*/ 5898240 60000 65536"/>
                      <a:gd name="T9" fmla="*/ 11796480 60000 65536"/>
                      <a:gd name="T10" fmla="*/ 5898240 60000 65536"/>
                      <a:gd name="T11" fmla="*/ 17694720 60000 65536"/>
                      <a:gd name="T12" fmla="*/ 0 w 2157197"/>
                      <a:gd name="T13" fmla="*/ 2157197 w 2157197"/>
                    </a:gdLst>
                    <a:ahLst/>
                    <a:cxnLst>
                      <a:cxn ang="T6">
                        <a:pos x="T0" y="0"/>
                      </a:cxn>
                      <a:cxn ang="T7">
                        <a:pos x="T1" y="0"/>
                      </a:cxn>
                      <a:cxn ang="T8">
                        <a:pos x="T2" y="0"/>
                      </a:cxn>
                      <a:cxn ang="T9">
                        <a:pos x="T3" y="0"/>
                      </a:cxn>
                      <a:cxn ang="T10">
                        <a:pos x="T4" y="0"/>
                      </a:cxn>
                      <a:cxn ang="T11">
                        <a:pos x="T5" y="0"/>
                      </a:cxn>
                    </a:cxnLst>
                    <a:rect l="T12" t="0" r="T13" b="0"/>
                    <a:pathLst>
                      <a:path w="2157197">
                        <a:moveTo>
                          <a:pt x="0" y="0"/>
                        </a:moveTo>
                        <a:lnTo>
                          <a:pt x="2157197" y="1"/>
                        </a:lnTo>
                      </a:path>
                    </a:pathLst>
                  </a:custGeom>
                  <a:noFill/>
                  <a:ln w="28575">
                    <a:solidFill>
                      <a:srgbClr val="0033CC"/>
                    </a:solidFill>
                    <a:prstDash val="solid"/>
                    <a:round/>
                    <a:headEnd/>
                    <a:tailEnd/>
                  </a:ln>
                </p:spPr>
                <p:txBody>
                  <a:bodyPr/>
                  <a:lstStyle/>
                  <a:p>
                    <a:endParaRPr lang="es-MX"/>
                  </a:p>
                </p:txBody>
              </p:sp>
              <p:sp>
                <p:nvSpPr>
                  <p:cNvPr id="119878" name="Line 29"/>
                  <p:cNvSpPr>
                    <a:spLocks/>
                  </p:cNvSpPr>
                  <p:nvPr/>
                </p:nvSpPr>
                <p:spPr bwMode="auto">
                  <a:xfrm>
                    <a:off x="931170" y="4038603"/>
                    <a:ext cx="2157197" cy="0"/>
                  </a:xfrm>
                  <a:custGeom>
                    <a:avLst/>
                    <a:gdLst>
                      <a:gd name="T0" fmla="*/ 1078603 w 2157197"/>
                      <a:gd name="T1" fmla="*/ 2157197 w 2157197"/>
                      <a:gd name="T2" fmla="*/ 1078603 w 2157197"/>
                      <a:gd name="T3" fmla="*/ 0 w 2157197"/>
                      <a:gd name="T4" fmla="*/ 0 w 2157197"/>
                      <a:gd name="T5" fmla="*/ 2157197 w 2157197"/>
                      <a:gd name="T6" fmla="*/ 17694720 60000 65536"/>
                      <a:gd name="T7" fmla="*/ 0 60000 65536"/>
                      <a:gd name="T8" fmla="*/ 5898240 60000 65536"/>
                      <a:gd name="T9" fmla="*/ 11796480 60000 65536"/>
                      <a:gd name="T10" fmla="*/ 5898240 60000 65536"/>
                      <a:gd name="T11" fmla="*/ 17694720 60000 65536"/>
                      <a:gd name="T12" fmla="*/ 0 w 2157197"/>
                      <a:gd name="T13" fmla="*/ 2157197 w 2157197"/>
                    </a:gdLst>
                    <a:ahLst/>
                    <a:cxnLst>
                      <a:cxn ang="T6">
                        <a:pos x="T0" y="0"/>
                      </a:cxn>
                      <a:cxn ang="T7">
                        <a:pos x="T1" y="0"/>
                      </a:cxn>
                      <a:cxn ang="T8">
                        <a:pos x="T2" y="0"/>
                      </a:cxn>
                      <a:cxn ang="T9">
                        <a:pos x="T3" y="0"/>
                      </a:cxn>
                      <a:cxn ang="T10">
                        <a:pos x="T4" y="0"/>
                      </a:cxn>
                      <a:cxn ang="T11">
                        <a:pos x="T5" y="0"/>
                      </a:cxn>
                    </a:cxnLst>
                    <a:rect l="T12" t="0" r="T13" b="0"/>
                    <a:pathLst>
                      <a:path w="2157197">
                        <a:moveTo>
                          <a:pt x="0" y="0"/>
                        </a:moveTo>
                        <a:lnTo>
                          <a:pt x="2157197" y="1"/>
                        </a:lnTo>
                      </a:path>
                    </a:pathLst>
                  </a:custGeom>
                  <a:noFill/>
                  <a:ln w="28575">
                    <a:solidFill>
                      <a:srgbClr val="0033CC"/>
                    </a:solidFill>
                    <a:prstDash val="solid"/>
                    <a:round/>
                    <a:headEnd/>
                    <a:tailEnd/>
                  </a:ln>
                </p:spPr>
                <p:txBody>
                  <a:bodyPr/>
                  <a:lstStyle/>
                  <a:p>
                    <a:endParaRPr lang="es-MX"/>
                  </a:p>
                </p:txBody>
              </p:sp>
              <p:sp>
                <p:nvSpPr>
                  <p:cNvPr id="119879" name="Line 30"/>
                  <p:cNvSpPr>
                    <a:spLocks/>
                  </p:cNvSpPr>
                  <p:nvPr/>
                </p:nvSpPr>
                <p:spPr bwMode="auto">
                  <a:xfrm>
                    <a:off x="931170" y="2924178"/>
                    <a:ext cx="2157197" cy="0"/>
                  </a:xfrm>
                  <a:custGeom>
                    <a:avLst/>
                    <a:gdLst>
                      <a:gd name="T0" fmla="*/ 1078603 w 2157197"/>
                      <a:gd name="T1" fmla="*/ 2157197 w 2157197"/>
                      <a:gd name="T2" fmla="*/ 1078603 w 2157197"/>
                      <a:gd name="T3" fmla="*/ 0 w 2157197"/>
                      <a:gd name="T4" fmla="*/ 0 w 2157197"/>
                      <a:gd name="T5" fmla="*/ 2157197 w 2157197"/>
                      <a:gd name="T6" fmla="*/ 17694720 60000 65536"/>
                      <a:gd name="T7" fmla="*/ 0 60000 65536"/>
                      <a:gd name="T8" fmla="*/ 5898240 60000 65536"/>
                      <a:gd name="T9" fmla="*/ 11796480 60000 65536"/>
                      <a:gd name="T10" fmla="*/ 5898240 60000 65536"/>
                      <a:gd name="T11" fmla="*/ 17694720 60000 65536"/>
                      <a:gd name="T12" fmla="*/ 0 w 2157197"/>
                      <a:gd name="T13" fmla="*/ 2157197 w 2157197"/>
                    </a:gdLst>
                    <a:ahLst/>
                    <a:cxnLst>
                      <a:cxn ang="T6">
                        <a:pos x="T0" y="0"/>
                      </a:cxn>
                      <a:cxn ang="T7">
                        <a:pos x="T1" y="0"/>
                      </a:cxn>
                      <a:cxn ang="T8">
                        <a:pos x="T2" y="0"/>
                      </a:cxn>
                      <a:cxn ang="T9">
                        <a:pos x="T3" y="0"/>
                      </a:cxn>
                      <a:cxn ang="T10">
                        <a:pos x="T4" y="0"/>
                      </a:cxn>
                      <a:cxn ang="T11">
                        <a:pos x="T5" y="0"/>
                      </a:cxn>
                    </a:cxnLst>
                    <a:rect l="T12" t="0" r="T13" b="0"/>
                    <a:pathLst>
                      <a:path w="2157197">
                        <a:moveTo>
                          <a:pt x="0" y="0"/>
                        </a:moveTo>
                        <a:lnTo>
                          <a:pt x="2157197" y="1"/>
                        </a:lnTo>
                      </a:path>
                    </a:pathLst>
                  </a:custGeom>
                  <a:noFill/>
                  <a:ln w="28575">
                    <a:solidFill>
                      <a:srgbClr val="0033CC"/>
                    </a:solidFill>
                    <a:prstDash val="solid"/>
                    <a:round/>
                    <a:headEnd/>
                    <a:tailEnd/>
                  </a:ln>
                </p:spPr>
                <p:txBody>
                  <a:bodyPr/>
                  <a:lstStyle/>
                  <a:p>
                    <a:endParaRPr lang="es-MX"/>
                  </a:p>
                </p:txBody>
              </p:sp>
              <p:sp>
                <p:nvSpPr>
                  <p:cNvPr id="119880" name="Line 31"/>
                  <p:cNvSpPr>
                    <a:spLocks/>
                  </p:cNvSpPr>
                  <p:nvPr/>
                </p:nvSpPr>
                <p:spPr bwMode="auto">
                  <a:xfrm>
                    <a:off x="931170" y="4410078"/>
                    <a:ext cx="2157197" cy="0"/>
                  </a:xfrm>
                  <a:custGeom>
                    <a:avLst/>
                    <a:gdLst>
                      <a:gd name="T0" fmla="*/ 1078603 w 2157197"/>
                      <a:gd name="T1" fmla="*/ 2157197 w 2157197"/>
                      <a:gd name="T2" fmla="*/ 1078603 w 2157197"/>
                      <a:gd name="T3" fmla="*/ 0 w 2157197"/>
                      <a:gd name="T4" fmla="*/ 0 w 2157197"/>
                      <a:gd name="T5" fmla="*/ 2157197 w 2157197"/>
                      <a:gd name="T6" fmla="*/ 17694720 60000 65536"/>
                      <a:gd name="T7" fmla="*/ 0 60000 65536"/>
                      <a:gd name="T8" fmla="*/ 5898240 60000 65536"/>
                      <a:gd name="T9" fmla="*/ 11796480 60000 65536"/>
                      <a:gd name="T10" fmla="*/ 5898240 60000 65536"/>
                      <a:gd name="T11" fmla="*/ 17694720 60000 65536"/>
                      <a:gd name="T12" fmla="*/ 0 w 2157197"/>
                      <a:gd name="T13" fmla="*/ 2157197 w 2157197"/>
                    </a:gdLst>
                    <a:ahLst/>
                    <a:cxnLst>
                      <a:cxn ang="T6">
                        <a:pos x="T0" y="0"/>
                      </a:cxn>
                      <a:cxn ang="T7">
                        <a:pos x="T1" y="0"/>
                      </a:cxn>
                      <a:cxn ang="T8">
                        <a:pos x="T2" y="0"/>
                      </a:cxn>
                      <a:cxn ang="T9">
                        <a:pos x="T3" y="0"/>
                      </a:cxn>
                      <a:cxn ang="T10">
                        <a:pos x="T4" y="0"/>
                      </a:cxn>
                      <a:cxn ang="T11">
                        <a:pos x="T5" y="0"/>
                      </a:cxn>
                    </a:cxnLst>
                    <a:rect l="T12" t="0" r="T13" b="0"/>
                    <a:pathLst>
                      <a:path w="2157197">
                        <a:moveTo>
                          <a:pt x="0" y="0"/>
                        </a:moveTo>
                        <a:lnTo>
                          <a:pt x="2157197" y="1"/>
                        </a:lnTo>
                      </a:path>
                    </a:pathLst>
                  </a:custGeom>
                  <a:noFill/>
                  <a:ln w="28575">
                    <a:solidFill>
                      <a:srgbClr val="0033CC"/>
                    </a:solidFill>
                    <a:prstDash val="solid"/>
                    <a:round/>
                    <a:headEnd/>
                    <a:tailEnd/>
                  </a:ln>
                </p:spPr>
                <p:txBody>
                  <a:bodyPr/>
                  <a:lstStyle/>
                  <a:p>
                    <a:endParaRPr lang="es-MX"/>
                  </a:p>
                </p:txBody>
              </p:sp>
            </p:grpSp>
          </p:grpSp>
          <p:sp>
            <p:nvSpPr>
              <p:cNvPr id="24" name="Freeform 99"/>
              <p:cNvSpPr/>
              <p:nvPr/>
            </p:nvSpPr>
            <p:spPr>
              <a:xfrm>
                <a:off x="1073150" y="3321053"/>
                <a:ext cx="1882768" cy="517525"/>
              </a:xfrm>
              <a:custGeom>
                <a:avLst/>
                <a:gdLst>
                  <a:gd name="f0" fmla="val 10800000"/>
                  <a:gd name="f1" fmla="val 5400000"/>
                  <a:gd name="f2" fmla="val 180"/>
                  <a:gd name="f3" fmla="val w"/>
                  <a:gd name="f4" fmla="val h"/>
                  <a:gd name="f5" fmla="val 0"/>
                  <a:gd name="f6" fmla="val 1496"/>
                  <a:gd name="f7" fmla="val 393"/>
                  <a:gd name="f8" fmla="val 268"/>
                  <a:gd name="f9" fmla="val 23"/>
                  <a:gd name="f10" fmla="val 276"/>
                  <a:gd name="f11" fmla="val 45"/>
                  <a:gd name="f12" fmla="val 290"/>
                  <a:gd name="f13" fmla="val 68"/>
                  <a:gd name="f14" fmla="val 300"/>
                  <a:gd name="f15" fmla="val 86"/>
                  <a:gd name="f16" fmla="val 308"/>
                  <a:gd name="f17" fmla="val 106"/>
                  <a:gd name="f18" fmla="val 311"/>
                  <a:gd name="f19" fmla="val 124"/>
                  <a:gd name="f20" fmla="val 320"/>
                  <a:gd name="f21" fmla="val 144"/>
                  <a:gd name="f22" fmla="val 330"/>
                  <a:gd name="f23" fmla="val 166"/>
                  <a:gd name="f24" fmla="val 343"/>
                  <a:gd name="f25" fmla="val 188"/>
                  <a:gd name="f26" fmla="val 348"/>
                  <a:gd name="f27" fmla="val 256"/>
                  <a:gd name="f28" fmla="val 388"/>
                  <a:gd name="f29" fmla="val 386"/>
                  <a:gd name="f30" fmla="val 452"/>
                  <a:gd name="f31" fmla="val 459"/>
                  <a:gd name="f32" fmla="val 653"/>
                  <a:gd name="f33" fmla="val 720"/>
                  <a:gd name="f34" fmla="val 380"/>
                  <a:gd name="f35" fmla="val 773"/>
                  <a:gd name="f36" fmla="val 374"/>
                  <a:gd name="f37" fmla="val 833"/>
                  <a:gd name="f38" fmla="val 880"/>
                  <a:gd name="f39" fmla="val 941"/>
                  <a:gd name="f40" fmla="val 295"/>
                  <a:gd name="f41" fmla="val 1001"/>
                  <a:gd name="f42" fmla="val 267"/>
                  <a:gd name="f43" fmla="val 1084"/>
                  <a:gd name="f44" fmla="val 228"/>
                  <a:gd name="f45" fmla="val 1147"/>
                  <a:gd name="f46" fmla="val 199"/>
                  <a:gd name="f47" fmla="val 1322"/>
                  <a:gd name="f48" fmla="val 112"/>
                  <a:gd name="f49" fmla="val 1376"/>
                  <a:gd name="f50" fmla="val 84"/>
                  <a:gd name="f51" fmla="val 1444"/>
                  <a:gd name="f52" fmla="val 46"/>
                  <a:gd name="f53" fmla="val 1476"/>
                  <a:gd name="f54" fmla="val 14"/>
                  <a:gd name="f55" fmla="+- 0 0 -90"/>
                  <a:gd name="f56" fmla="*/ f3 1 1496"/>
                  <a:gd name="f57" fmla="*/ f4 1 393"/>
                  <a:gd name="f58" fmla="val f5"/>
                  <a:gd name="f59" fmla="val f6"/>
                  <a:gd name="f60" fmla="val f7"/>
                  <a:gd name="f61" fmla="*/ f55 f0 1"/>
                  <a:gd name="f62" fmla="+- f60 0 f58"/>
                  <a:gd name="f63" fmla="+- f59 0 f58"/>
                  <a:gd name="f64" fmla="*/ f61 1 f2"/>
                  <a:gd name="f65" fmla="*/ f63 1 1496"/>
                  <a:gd name="f66" fmla="*/ f62 1 393"/>
                  <a:gd name="f67" fmla="+- f64 0 f1"/>
                  <a:gd name="f68" fmla="*/ 0 1 f65"/>
                  <a:gd name="f69" fmla="*/ 268 1 f66"/>
                  <a:gd name="f70" fmla="*/ 68 1 f65"/>
                  <a:gd name="f71" fmla="*/ 300 1 f66"/>
                  <a:gd name="f72" fmla="*/ 124 1 f65"/>
                  <a:gd name="f73" fmla="*/ 320 1 f66"/>
                  <a:gd name="f74" fmla="*/ 188 1 f65"/>
                  <a:gd name="f75" fmla="*/ 348 1 f66"/>
                  <a:gd name="f76" fmla="*/ 452 1 f65"/>
                  <a:gd name="f77" fmla="*/ 388 1 f66"/>
                  <a:gd name="f78" fmla="*/ 720 1 f65"/>
                  <a:gd name="f79" fmla="*/ 380 1 f66"/>
                  <a:gd name="f80" fmla="*/ 880 1 f65"/>
                  <a:gd name="f81" fmla="*/ 1084 1 f65"/>
                  <a:gd name="f82" fmla="*/ 228 1 f66"/>
                  <a:gd name="f83" fmla="*/ 1376 1 f65"/>
                  <a:gd name="f84" fmla="*/ 84 1 f66"/>
                  <a:gd name="f85" fmla="*/ 1496 1 f65"/>
                  <a:gd name="f86" fmla="*/ 0 1 f66"/>
                  <a:gd name="f87" fmla="*/ f59 1 f65"/>
                  <a:gd name="f88" fmla="*/ f60 1 f66"/>
                  <a:gd name="f89" fmla="*/ f68 f56 1"/>
                  <a:gd name="f90" fmla="*/ f87 f56 1"/>
                  <a:gd name="f91" fmla="*/ f88 f57 1"/>
                  <a:gd name="f92" fmla="*/ f86 f57 1"/>
                  <a:gd name="f93" fmla="*/ f69 f57 1"/>
                  <a:gd name="f94" fmla="*/ f70 f56 1"/>
                  <a:gd name="f95" fmla="*/ f71 f57 1"/>
                  <a:gd name="f96" fmla="*/ f72 f56 1"/>
                  <a:gd name="f97" fmla="*/ f73 f57 1"/>
                  <a:gd name="f98" fmla="*/ f74 f56 1"/>
                  <a:gd name="f99" fmla="*/ f75 f57 1"/>
                  <a:gd name="f100" fmla="*/ f76 f56 1"/>
                  <a:gd name="f101" fmla="*/ f77 f57 1"/>
                  <a:gd name="f102" fmla="*/ f78 f56 1"/>
                  <a:gd name="f103" fmla="*/ f79 f57 1"/>
                  <a:gd name="f104" fmla="*/ f80 f56 1"/>
                  <a:gd name="f105" fmla="*/ f81 f56 1"/>
                  <a:gd name="f106" fmla="*/ f82 f57 1"/>
                  <a:gd name="f107" fmla="*/ f83 f56 1"/>
                  <a:gd name="f108" fmla="*/ f84 f57 1"/>
                  <a:gd name="f109" fmla="*/ f85 f56 1"/>
                </a:gdLst>
                <a:ahLst/>
                <a:cxnLst>
                  <a:cxn ang="3cd4">
                    <a:pos x="hc" y="t"/>
                  </a:cxn>
                  <a:cxn ang="0">
                    <a:pos x="r" y="vc"/>
                  </a:cxn>
                  <a:cxn ang="cd4">
                    <a:pos x="hc" y="b"/>
                  </a:cxn>
                  <a:cxn ang="cd2">
                    <a:pos x="l" y="vc"/>
                  </a:cxn>
                  <a:cxn ang="f67">
                    <a:pos x="f89" y="f93"/>
                  </a:cxn>
                  <a:cxn ang="f67">
                    <a:pos x="f94" y="f95"/>
                  </a:cxn>
                  <a:cxn ang="f67">
                    <a:pos x="f96" y="f97"/>
                  </a:cxn>
                  <a:cxn ang="f67">
                    <a:pos x="f98" y="f99"/>
                  </a:cxn>
                  <a:cxn ang="f67">
                    <a:pos x="f100" y="f101"/>
                  </a:cxn>
                  <a:cxn ang="f67">
                    <a:pos x="f102" y="f103"/>
                  </a:cxn>
                  <a:cxn ang="f67">
                    <a:pos x="f104" y="f97"/>
                  </a:cxn>
                  <a:cxn ang="f67">
                    <a:pos x="f105" y="f106"/>
                  </a:cxn>
                  <a:cxn ang="f67">
                    <a:pos x="f107" y="f108"/>
                  </a:cxn>
                  <a:cxn ang="f67">
                    <a:pos x="f109" y="f92"/>
                  </a:cxn>
                </a:cxnLst>
                <a:rect l="f89" t="f92" r="f90" b="f91"/>
                <a:pathLst>
                  <a:path w="1496" h="393">
                    <a:moveTo>
                      <a:pt x="f5" y="f8"/>
                    </a:moveTo>
                    <a:cubicBezTo>
                      <a:pt x="f9" y="f10"/>
                      <a:pt x="f11" y="f12"/>
                      <a:pt x="f13" y="f14"/>
                    </a:cubicBezTo>
                    <a:cubicBezTo>
                      <a:pt x="f15" y="f16"/>
                      <a:pt x="f17" y="f18"/>
                      <a:pt x="f19" y="f20"/>
                    </a:cubicBezTo>
                    <a:cubicBezTo>
                      <a:pt x="f21" y="f22"/>
                      <a:pt x="f23" y="f24"/>
                      <a:pt x="f25" y="f26"/>
                    </a:cubicBezTo>
                    <a:cubicBezTo>
                      <a:pt x="f27" y="f7"/>
                      <a:pt x="f28" y="f29"/>
                      <a:pt x="f30" y="f28"/>
                    </a:cubicBezTo>
                    <a:cubicBezTo>
                      <a:pt x="f31" y="f28"/>
                      <a:pt x="f32" y="f28"/>
                      <a:pt x="f33" y="f34"/>
                    </a:cubicBezTo>
                    <a:cubicBezTo>
                      <a:pt x="f35" y="f36"/>
                      <a:pt x="f37" y="f24"/>
                      <a:pt x="f38" y="f20"/>
                    </a:cubicBezTo>
                    <a:cubicBezTo>
                      <a:pt x="f39" y="f40"/>
                      <a:pt x="f41" y="f42"/>
                      <a:pt x="f43" y="f44"/>
                    </a:cubicBezTo>
                    <a:cubicBezTo>
                      <a:pt x="f45" y="f46"/>
                      <a:pt x="f47" y="f48"/>
                      <a:pt x="f49" y="f50"/>
                    </a:cubicBezTo>
                    <a:cubicBezTo>
                      <a:pt x="f51" y="f52"/>
                      <a:pt x="f53" y="f54"/>
                      <a:pt x="f6" y="f5"/>
                    </a:cubicBezTo>
                  </a:path>
                </a:pathLst>
              </a:custGeom>
              <a:noFill/>
              <a:ln w="57150">
                <a:solidFill>
                  <a:srgbClr val="66FF66"/>
                </a:solidFill>
                <a:prstDash val="solid"/>
                <a:round/>
              </a:ln>
              <a:effectLst>
                <a:outerShdw dist="35924" dir="2700000" algn="tl">
                  <a:srgbClr val="1F497D"/>
                </a:outerShdw>
              </a:effectLst>
            </p:spPr>
            <p:txBody>
              <a:bodyPr/>
              <a:lstStyle/>
              <a:p>
                <a:pPr algn="r" fontAlgn="auto">
                  <a:spcBef>
                    <a:spcPts val="0"/>
                  </a:spcBef>
                  <a:spcAft>
                    <a:spcPts val="0"/>
                  </a:spcAft>
                  <a:defRPr sz="1800" b="0" i="0" u="none" strike="noStrike" kern="0" cap="none" spc="0" baseline="0">
                    <a:solidFill>
                      <a:srgbClr val="000000"/>
                    </a:solidFill>
                    <a:uFillTx/>
                  </a:defRPr>
                </a:pPr>
                <a:endParaRPr lang="es-MX" sz="2500" kern="0">
                  <a:solidFill>
                    <a:srgbClr val="FFFFFF"/>
                  </a:solidFill>
                  <a:latin typeface="Univers Condensed" pitchFamily="34"/>
                </a:endParaRPr>
              </a:p>
            </p:txBody>
          </p:sp>
          <p:sp>
            <p:nvSpPr>
              <p:cNvPr id="119868" name="Rectangle 100"/>
              <p:cNvSpPr>
                <a:spLocks noChangeArrowheads="1"/>
              </p:cNvSpPr>
              <p:nvPr/>
            </p:nvSpPr>
            <p:spPr bwMode="auto">
              <a:xfrm>
                <a:off x="919164" y="2941633"/>
                <a:ext cx="2187573" cy="1468434"/>
              </a:xfrm>
              <a:prstGeom prst="rect">
                <a:avLst/>
              </a:prstGeom>
              <a:noFill/>
              <a:ln w="9525">
                <a:noFill/>
                <a:miter lim="800000"/>
                <a:headEnd/>
                <a:tailEnd/>
              </a:ln>
            </p:spPr>
            <p:txBody>
              <a:bodyPr/>
              <a:lstStyle/>
              <a:p>
                <a:pPr algn="r"/>
                <a:endParaRPr lang="es-MX" sz="2500">
                  <a:solidFill>
                    <a:srgbClr val="FFFFFF"/>
                  </a:solidFill>
                  <a:latin typeface="Univers Condensed"/>
                </a:endParaRPr>
              </a:p>
            </p:txBody>
          </p:sp>
          <p:sp>
            <p:nvSpPr>
              <p:cNvPr id="119869" name="Text Box 103"/>
              <p:cNvSpPr txBox="1">
                <a:spLocks noChangeArrowheads="1"/>
              </p:cNvSpPr>
              <p:nvPr/>
            </p:nvSpPr>
            <p:spPr bwMode="auto">
              <a:xfrm>
                <a:off x="1069976" y="4899026"/>
                <a:ext cx="1866903" cy="352428"/>
              </a:xfrm>
              <a:prstGeom prst="rect">
                <a:avLst/>
              </a:prstGeom>
              <a:noFill/>
              <a:ln w="9525">
                <a:noFill/>
                <a:miter lim="800000"/>
                <a:headEnd/>
                <a:tailEnd/>
              </a:ln>
            </p:spPr>
            <p:txBody>
              <a:bodyPr anchorCtr="1">
                <a:spAutoFit/>
              </a:bodyPr>
              <a:lstStyle/>
              <a:p>
                <a:pPr algn="ctr">
                  <a:lnSpc>
                    <a:spcPct val="95000"/>
                  </a:lnSpc>
                  <a:spcBef>
                    <a:spcPts val="200"/>
                  </a:spcBef>
                </a:pPr>
                <a:r>
                  <a:rPr lang="en-US">
                    <a:solidFill>
                      <a:srgbClr val="FFFFFF"/>
                    </a:solidFill>
                  </a:rPr>
                  <a:t>BMI (kg/m</a:t>
                </a:r>
                <a:r>
                  <a:rPr lang="en-US" sz="2000" baseline="30000">
                    <a:solidFill>
                      <a:srgbClr val="FFFFFF"/>
                    </a:solidFill>
                  </a:rPr>
                  <a:t>2</a:t>
                </a:r>
                <a:r>
                  <a:rPr lang="en-US">
                    <a:solidFill>
                      <a:srgbClr val="FFFFFF"/>
                    </a:solidFill>
                  </a:rPr>
                  <a:t>)</a:t>
                </a:r>
                <a:endParaRPr lang="en-US" baseline="-25000">
                  <a:solidFill>
                    <a:srgbClr val="FFFFFF"/>
                  </a:solidFill>
                </a:endParaRPr>
              </a:p>
            </p:txBody>
          </p:sp>
          <p:sp>
            <p:nvSpPr>
              <p:cNvPr id="119870" name="Text Box 104"/>
              <p:cNvSpPr txBox="1">
                <a:spLocks noChangeArrowheads="1"/>
              </p:cNvSpPr>
              <p:nvPr/>
            </p:nvSpPr>
            <p:spPr bwMode="auto">
              <a:xfrm>
                <a:off x="555626" y="4508504"/>
                <a:ext cx="1104896" cy="323853"/>
              </a:xfrm>
              <a:prstGeom prst="rect">
                <a:avLst/>
              </a:prstGeom>
              <a:noFill/>
              <a:ln w="9525">
                <a:noFill/>
                <a:miter lim="800000"/>
                <a:headEnd/>
                <a:tailEnd/>
              </a:ln>
            </p:spPr>
            <p:txBody>
              <a:bodyPr anchorCtr="1">
                <a:spAutoFit/>
              </a:bodyPr>
              <a:lstStyle/>
              <a:p>
                <a:pPr algn="ctr">
                  <a:lnSpc>
                    <a:spcPct val="95000"/>
                  </a:lnSpc>
                  <a:spcBef>
                    <a:spcPts val="200"/>
                  </a:spcBef>
                </a:pPr>
                <a:r>
                  <a:rPr lang="en-US" sz="1600">
                    <a:solidFill>
                      <a:srgbClr val="FFFFFF"/>
                    </a:solidFill>
                  </a:rPr>
                  <a:t>&lt;19.0</a:t>
                </a:r>
                <a:endParaRPr lang="en-US" sz="1600" baseline="-25000">
                  <a:solidFill>
                    <a:srgbClr val="FFFFFF"/>
                  </a:solidFill>
                </a:endParaRPr>
              </a:p>
            </p:txBody>
          </p:sp>
          <p:sp>
            <p:nvSpPr>
              <p:cNvPr id="119871" name="Text Box 105"/>
              <p:cNvSpPr txBox="1">
                <a:spLocks noChangeArrowheads="1"/>
              </p:cNvSpPr>
              <p:nvPr/>
            </p:nvSpPr>
            <p:spPr bwMode="auto">
              <a:xfrm>
                <a:off x="2384426" y="4508504"/>
                <a:ext cx="914400" cy="323853"/>
              </a:xfrm>
              <a:prstGeom prst="rect">
                <a:avLst/>
              </a:prstGeom>
              <a:noFill/>
              <a:ln w="9525">
                <a:noFill/>
                <a:miter lim="800000"/>
                <a:headEnd/>
                <a:tailEnd/>
              </a:ln>
            </p:spPr>
            <p:txBody>
              <a:bodyPr anchorCtr="1">
                <a:spAutoFit/>
              </a:bodyPr>
              <a:lstStyle/>
              <a:p>
                <a:pPr algn="ctr">
                  <a:lnSpc>
                    <a:spcPct val="95000"/>
                  </a:lnSpc>
                  <a:spcBef>
                    <a:spcPts val="200"/>
                  </a:spcBef>
                </a:pPr>
                <a:r>
                  <a:rPr lang="en-US" sz="1600" u="sng">
                    <a:solidFill>
                      <a:srgbClr val="FFFFFF"/>
                    </a:solidFill>
                  </a:rPr>
                  <a:t>&gt;</a:t>
                </a:r>
                <a:r>
                  <a:rPr lang="en-US" sz="1600">
                    <a:solidFill>
                      <a:srgbClr val="FFFFFF"/>
                    </a:solidFill>
                  </a:rPr>
                  <a:t>32.0</a:t>
                </a:r>
                <a:endParaRPr lang="en-US" sz="1600" baseline="-25000">
                  <a:solidFill>
                    <a:srgbClr val="FFFFFF"/>
                  </a:solidFill>
                </a:endParaRPr>
              </a:p>
            </p:txBody>
          </p:sp>
          <p:sp>
            <p:nvSpPr>
              <p:cNvPr id="119872" name="Line 106"/>
              <p:cNvSpPr>
                <a:spLocks/>
              </p:cNvSpPr>
              <p:nvPr/>
            </p:nvSpPr>
            <p:spPr bwMode="auto">
              <a:xfrm>
                <a:off x="1504946" y="4667253"/>
                <a:ext cx="952503" cy="0"/>
              </a:xfrm>
              <a:custGeom>
                <a:avLst/>
                <a:gdLst>
                  <a:gd name="T0" fmla="*/ 476252 w 952503"/>
                  <a:gd name="T1" fmla="*/ 952503 w 952503"/>
                  <a:gd name="T2" fmla="*/ 476252 w 952503"/>
                  <a:gd name="T3" fmla="*/ 0 w 952503"/>
                  <a:gd name="T4" fmla="*/ 0 w 952503"/>
                  <a:gd name="T5" fmla="*/ 952503 w 952503"/>
                  <a:gd name="T6" fmla="*/ 17694720 60000 65536"/>
                  <a:gd name="T7" fmla="*/ 0 60000 65536"/>
                  <a:gd name="T8" fmla="*/ 5898240 60000 65536"/>
                  <a:gd name="T9" fmla="*/ 11796480 60000 65536"/>
                  <a:gd name="T10" fmla="*/ 5898240 60000 65536"/>
                  <a:gd name="T11" fmla="*/ 17694720 60000 65536"/>
                  <a:gd name="T12" fmla="*/ 0 w 952503"/>
                  <a:gd name="T13" fmla="*/ 952503 w 952503"/>
                </a:gdLst>
                <a:ahLst/>
                <a:cxnLst>
                  <a:cxn ang="T6">
                    <a:pos x="T0" y="0"/>
                  </a:cxn>
                  <a:cxn ang="T7">
                    <a:pos x="T1" y="0"/>
                  </a:cxn>
                  <a:cxn ang="T8">
                    <a:pos x="T2" y="0"/>
                  </a:cxn>
                  <a:cxn ang="T9">
                    <a:pos x="T3" y="0"/>
                  </a:cxn>
                  <a:cxn ang="T10">
                    <a:pos x="T4" y="0"/>
                  </a:cxn>
                  <a:cxn ang="T11">
                    <a:pos x="T5" y="0"/>
                  </a:cxn>
                </a:cxnLst>
                <a:rect l="T12" t="0" r="T13" b="0"/>
                <a:pathLst>
                  <a:path w="952503">
                    <a:moveTo>
                      <a:pt x="0" y="0"/>
                    </a:moveTo>
                    <a:lnTo>
                      <a:pt x="952503" y="1"/>
                    </a:lnTo>
                  </a:path>
                </a:pathLst>
              </a:custGeom>
              <a:noFill/>
              <a:ln w="28575">
                <a:solidFill>
                  <a:srgbClr val="FFFFFF"/>
                </a:solidFill>
                <a:round/>
                <a:headEnd/>
                <a:tailEnd type="arrow" w="med" len="med"/>
              </a:ln>
            </p:spPr>
            <p:txBody>
              <a:bodyPr/>
              <a:lstStyle/>
              <a:p>
                <a:endParaRPr lang="es-MX"/>
              </a:p>
            </p:txBody>
          </p:sp>
        </p:grpSp>
        <p:sp>
          <p:nvSpPr>
            <p:cNvPr id="119817" name="Text Box 109"/>
            <p:cNvSpPr txBox="1">
              <a:spLocks noChangeArrowheads="1"/>
            </p:cNvSpPr>
            <p:nvPr/>
          </p:nvSpPr>
          <p:spPr bwMode="auto">
            <a:xfrm>
              <a:off x="3067053" y="2773366"/>
              <a:ext cx="595310" cy="1797052"/>
            </a:xfrm>
            <a:prstGeom prst="rect">
              <a:avLst/>
            </a:prstGeom>
            <a:noFill/>
            <a:ln w="9525">
              <a:noFill/>
              <a:miter lim="800000"/>
              <a:headEnd/>
              <a:tailEnd/>
            </a:ln>
          </p:spPr>
          <p:txBody>
            <a:bodyPr>
              <a:spAutoFit/>
            </a:bodyPr>
            <a:lstStyle/>
            <a:p>
              <a:pPr algn="r">
                <a:spcBef>
                  <a:spcPts val="1300"/>
                </a:spcBef>
              </a:pPr>
              <a:r>
                <a:rPr lang="en-US" sz="1400">
                  <a:solidFill>
                    <a:srgbClr val="FFFFFF"/>
                  </a:solidFill>
                </a:rPr>
                <a:t>4.0</a:t>
              </a:r>
            </a:p>
            <a:p>
              <a:pPr algn="r">
                <a:spcBef>
                  <a:spcPts val="1300"/>
                </a:spcBef>
              </a:pPr>
              <a:r>
                <a:rPr lang="en-US" sz="1400">
                  <a:solidFill>
                    <a:srgbClr val="FFFFFF"/>
                  </a:solidFill>
                </a:rPr>
                <a:t>3.0</a:t>
              </a:r>
            </a:p>
            <a:p>
              <a:pPr algn="r">
                <a:spcBef>
                  <a:spcPts val="1300"/>
                </a:spcBef>
              </a:pPr>
              <a:r>
                <a:rPr lang="en-US" sz="1400">
                  <a:solidFill>
                    <a:srgbClr val="FFFFFF"/>
                  </a:solidFill>
                </a:rPr>
                <a:t>2.0</a:t>
              </a:r>
            </a:p>
            <a:p>
              <a:pPr algn="r">
                <a:spcBef>
                  <a:spcPts val="1300"/>
                </a:spcBef>
              </a:pPr>
              <a:r>
                <a:rPr lang="en-US" sz="1400">
                  <a:solidFill>
                    <a:srgbClr val="FFFFFF"/>
                  </a:solidFill>
                </a:rPr>
                <a:t>1.0</a:t>
              </a:r>
            </a:p>
            <a:p>
              <a:pPr algn="r">
                <a:spcBef>
                  <a:spcPts val="1300"/>
                </a:spcBef>
              </a:pPr>
              <a:r>
                <a:rPr lang="en-US" sz="1400">
                  <a:solidFill>
                    <a:srgbClr val="FFFFFF"/>
                  </a:solidFill>
                </a:rPr>
                <a:t>0.0</a:t>
              </a:r>
              <a:endParaRPr lang="en-US" sz="1400" baseline="-25000">
                <a:solidFill>
                  <a:srgbClr val="FFFFFF"/>
                </a:solidFill>
              </a:endParaRPr>
            </a:p>
          </p:txBody>
        </p:sp>
        <p:grpSp>
          <p:nvGrpSpPr>
            <p:cNvPr id="7" name="Group 110"/>
            <p:cNvGrpSpPr>
              <a:grpSpLocks/>
            </p:cNvGrpSpPr>
            <p:nvPr/>
          </p:nvGrpSpPr>
          <p:grpSpPr bwMode="auto">
            <a:xfrm>
              <a:off x="3600450" y="2838453"/>
              <a:ext cx="2381252" cy="1676396"/>
              <a:chOff x="3600450" y="2838453"/>
              <a:chExt cx="2381252" cy="1676396"/>
            </a:xfrm>
          </p:grpSpPr>
          <p:grpSp>
            <p:nvGrpSpPr>
              <p:cNvPr id="8" name="Group 111"/>
              <p:cNvGrpSpPr>
                <a:grpSpLocks/>
              </p:cNvGrpSpPr>
              <p:nvPr/>
            </p:nvGrpSpPr>
            <p:grpSpPr bwMode="auto">
              <a:xfrm>
                <a:off x="3600450" y="2933696"/>
                <a:ext cx="167435" cy="1476382"/>
                <a:chOff x="3600450" y="2933696"/>
                <a:chExt cx="167435" cy="1476382"/>
              </a:xfrm>
            </p:grpSpPr>
            <p:sp>
              <p:nvSpPr>
                <p:cNvPr id="119860" name="Line 112"/>
                <p:cNvSpPr>
                  <a:spLocks/>
                </p:cNvSpPr>
                <p:nvPr/>
              </p:nvSpPr>
              <p:spPr bwMode="auto">
                <a:xfrm flipH="1">
                  <a:off x="3600450" y="2933696"/>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sp>
              <p:nvSpPr>
                <p:cNvPr id="119861" name="Line 113"/>
                <p:cNvSpPr>
                  <a:spLocks/>
                </p:cNvSpPr>
                <p:nvPr/>
              </p:nvSpPr>
              <p:spPr bwMode="auto">
                <a:xfrm flipH="1">
                  <a:off x="3600450" y="3301998"/>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sp>
              <p:nvSpPr>
                <p:cNvPr id="119862" name="Line 114"/>
                <p:cNvSpPr>
                  <a:spLocks/>
                </p:cNvSpPr>
                <p:nvPr/>
              </p:nvSpPr>
              <p:spPr bwMode="auto">
                <a:xfrm flipH="1">
                  <a:off x="3600450" y="3671892"/>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sp>
              <p:nvSpPr>
                <p:cNvPr id="119863" name="Line 115"/>
                <p:cNvSpPr>
                  <a:spLocks/>
                </p:cNvSpPr>
                <p:nvPr/>
              </p:nvSpPr>
              <p:spPr bwMode="auto">
                <a:xfrm flipH="1">
                  <a:off x="3600450" y="4040184"/>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sp>
              <p:nvSpPr>
                <p:cNvPr id="119864" name="Line 116"/>
                <p:cNvSpPr>
                  <a:spLocks/>
                </p:cNvSpPr>
                <p:nvPr/>
              </p:nvSpPr>
              <p:spPr bwMode="auto">
                <a:xfrm flipH="1">
                  <a:off x="3600450" y="4410078"/>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grpSp>
          <p:sp>
            <p:nvSpPr>
              <p:cNvPr id="119853" name="AutoShape 117"/>
              <p:cNvSpPr>
                <a:spLocks/>
              </p:cNvSpPr>
              <p:nvPr/>
            </p:nvSpPr>
            <p:spPr bwMode="auto">
              <a:xfrm>
                <a:off x="3656264" y="2838453"/>
                <a:ext cx="2325438" cy="1676396"/>
              </a:xfrm>
              <a:custGeom>
                <a:avLst/>
                <a:gdLst>
                  <a:gd name="T0" fmla="*/ 1162719 w 2325438"/>
                  <a:gd name="T1" fmla="*/ 0 h 1676396"/>
                  <a:gd name="T2" fmla="*/ 2325438 w 2325438"/>
                  <a:gd name="T3" fmla="*/ 838198 h 1676396"/>
                  <a:gd name="T4" fmla="*/ 1162719 w 2325438"/>
                  <a:gd name="T5" fmla="*/ 1676396 h 1676396"/>
                  <a:gd name="T6" fmla="*/ 0 w 2325438"/>
                  <a:gd name="T7" fmla="*/ 838198 h 1676396"/>
                  <a:gd name="T8" fmla="*/ 2252330 w 2325438"/>
                  <a:gd name="T9" fmla="*/ 838198 h 1676396"/>
                  <a:gd name="T10" fmla="*/ 1162719 w 2325438"/>
                  <a:gd name="T11" fmla="*/ 1603288 h 1676396"/>
                  <a:gd name="T12" fmla="*/ 73108 w 2325438"/>
                  <a:gd name="T13" fmla="*/ 838198 h 1676396"/>
                  <a:gd name="T14" fmla="*/ 1162719 w 2325438"/>
                  <a:gd name="T15" fmla="*/ 73108 h 1676396"/>
                  <a:gd name="T16" fmla="*/ 17694720 60000 65536"/>
                  <a:gd name="T17" fmla="*/ 0 60000 65536"/>
                  <a:gd name="T18" fmla="*/ 5898240 60000 65536"/>
                  <a:gd name="T19" fmla="*/ 11796480 60000 65536"/>
                  <a:gd name="T20" fmla="*/ 0 60000 65536"/>
                  <a:gd name="T21" fmla="*/ 5898240 60000 65536"/>
                  <a:gd name="T22" fmla="*/ 11796480 60000 65536"/>
                  <a:gd name="T23" fmla="*/ 17694720 60000 65536"/>
                  <a:gd name="T24" fmla="*/ 73108 w 2325438"/>
                  <a:gd name="T25" fmla="*/ 73108 h 1676396"/>
                  <a:gd name="T26" fmla="*/ 2252330 w 2325438"/>
                  <a:gd name="T27" fmla="*/ 1603288 h 1676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5438" h="1676396" stroke="0">
                    <a:moveTo>
                      <a:pt x="73108" y="73108"/>
                    </a:moveTo>
                    <a:lnTo>
                      <a:pt x="2252330" y="73108"/>
                    </a:lnTo>
                    <a:lnTo>
                      <a:pt x="2252330" y="1603288"/>
                    </a:lnTo>
                    <a:lnTo>
                      <a:pt x="73108" y="1603288"/>
                    </a:lnTo>
                    <a:close/>
                  </a:path>
                  <a:path w="2325438" h="1676396" stroke="0">
                    <a:moveTo>
                      <a:pt x="0" y="0"/>
                    </a:moveTo>
                    <a:lnTo>
                      <a:pt x="2325438" y="0"/>
                    </a:lnTo>
                    <a:lnTo>
                      <a:pt x="2252330" y="73108"/>
                    </a:lnTo>
                    <a:lnTo>
                      <a:pt x="73108" y="73108"/>
                    </a:lnTo>
                    <a:close/>
                  </a:path>
                  <a:path w="2325438" h="1676396" stroke="0">
                    <a:moveTo>
                      <a:pt x="0" y="1676396"/>
                    </a:moveTo>
                    <a:lnTo>
                      <a:pt x="73108" y="1603288"/>
                    </a:lnTo>
                    <a:lnTo>
                      <a:pt x="2252330" y="1603288"/>
                    </a:lnTo>
                    <a:lnTo>
                      <a:pt x="2325438" y="1676396"/>
                    </a:lnTo>
                    <a:close/>
                  </a:path>
                  <a:path w="2325438" h="1676396" stroke="0">
                    <a:moveTo>
                      <a:pt x="0" y="0"/>
                    </a:moveTo>
                    <a:lnTo>
                      <a:pt x="73108" y="73108"/>
                    </a:lnTo>
                    <a:lnTo>
                      <a:pt x="73108" y="1603288"/>
                    </a:lnTo>
                    <a:lnTo>
                      <a:pt x="0" y="1676396"/>
                    </a:lnTo>
                    <a:close/>
                  </a:path>
                  <a:path w="2325438" h="1676396" stroke="0">
                    <a:moveTo>
                      <a:pt x="2325438" y="0"/>
                    </a:moveTo>
                    <a:lnTo>
                      <a:pt x="2325438" y="1676396"/>
                    </a:lnTo>
                    <a:lnTo>
                      <a:pt x="2252330" y="1603288"/>
                    </a:lnTo>
                    <a:lnTo>
                      <a:pt x="2252330" y="73108"/>
                    </a:lnTo>
                    <a:close/>
                  </a:path>
                  <a:path w="2325438" h="1676396" fill="none">
                    <a:moveTo>
                      <a:pt x="0" y="0"/>
                    </a:moveTo>
                    <a:lnTo>
                      <a:pt x="2325438" y="0"/>
                    </a:lnTo>
                    <a:lnTo>
                      <a:pt x="2325438" y="1676396"/>
                    </a:lnTo>
                    <a:lnTo>
                      <a:pt x="0" y="1676396"/>
                    </a:lnTo>
                    <a:close/>
                    <a:moveTo>
                      <a:pt x="73108" y="73108"/>
                    </a:moveTo>
                    <a:lnTo>
                      <a:pt x="2252330" y="73108"/>
                    </a:lnTo>
                    <a:lnTo>
                      <a:pt x="2252330" y="1603288"/>
                    </a:lnTo>
                    <a:lnTo>
                      <a:pt x="73108" y="1603288"/>
                    </a:lnTo>
                    <a:close/>
                    <a:moveTo>
                      <a:pt x="0" y="0"/>
                    </a:moveTo>
                    <a:lnTo>
                      <a:pt x="73108" y="73108"/>
                    </a:lnTo>
                    <a:moveTo>
                      <a:pt x="0" y="1676396"/>
                    </a:moveTo>
                    <a:lnTo>
                      <a:pt x="73108" y="1603288"/>
                    </a:lnTo>
                    <a:moveTo>
                      <a:pt x="2325438" y="0"/>
                    </a:moveTo>
                    <a:lnTo>
                      <a:pt x="2252330" y="73108"/>
                    </a:lnTo>
                    <a:moveTo>
                      <a:pt x="2325438" y="1676396"/>
                    </a:moveTo>
                    <a:lnTo>
                      <a:pt x="2252330" y="1603288"/>
                    </a:lnTo>
                  </a:path>
                </a:pathLst>
              </a:custGeom>
              <a:solidFill>
                <a:srgbClr val="000099"/>
              </a:solidFill>
              <a:ln w="9525">
                <a:noFill/>
                <a:prstDash val="solid"/>
                <a:round/>
                <a:headEnd/>
                <a:tailEnd/>
              </a:ln>
            </p:spPr>
            <p:txBody>
              <a:bodyPr wrap="none" anchor="ctr"/>
              <a:lstStyle/>
              <a:p>
                <a:endParaRPr lang="es-MX"/>
              </a:p>
            </p:txBody>
          </p:sp>
          <p:grpSp>
            <p:nvGrpSpPr>
              <p:cNvPr id="9" name="Group 118"/>
              <p:cNvGrpSpPr>
                <a:grpSpLocks/>
              </p:cNvGrpSpPr>
              <p:nvPr/>
            </p:nvGrpSpPr>
            <p:grpSpPr bwMode="auto">
              <a:xfrm>
                <a:off x="3735324" y="2924178"/>
                <a:ext cx="2167310" cy="1485900"/>
                <a:chOff x="3735324" y="2924178"/>
                <a:chExt cx="2167310" cy="1485900"/>
              </a:xfrm>
            </p:grpSpPr>
            <p:sp>
              <p:nvSpPr>
                <p:cNvPr id="119855" name="Line 119"/>
                <p:cNvSpPr>
                  <a:spLocks/>
                </p:cNvSpPr>
                <p:nvPr/>
              </p:nvSpPr>
              <p:spPr bwMode="auto">
                <a:xfrm>
                  <a:off x="3735324" y="3295653"/>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sp>
              <p:nvSpPr>
                <p:cNvPr id="119856" name="Line 120"/>
                <p:cNvSpPr>
                  <a:spLocks/>
                </p:cNvSpPr>
                <p:nvPr/>
              </p:nvSpPr>
              <p:spPr bwMode="auto">
                <a:xfrm>
                  <a:off x="3735324" y="3667128"/>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sp>
              <p:nvSpPr>
                <p:cNvPr id="119857" name="Line 121"/>
                <p:cNvSpPr>
                  <a:spLocks/>
                </p:cNvSpPr>
                <p:nvPr/>
              </p:nvSpPr>
              <p:spPr bwMode="auto">
                <a:xfrm>
                  <a:off x="3735324" y="4038603"/>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sp>
              <p:nvSpPr>
                <p:cNvPr id="119858" name="Line 122"/>
                <p:cNvSpPr>
                  <a:spLocks/>
                </p:cNvSpPr>
                <p:nvPr/>
              </p:nvSpPr>
              <p:spPr bwMode="auto">
                <a:xfrm>
                  <a:off x="3735324" y="2924178"/>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sp>
              <p:nvSpPr>
                <p:cNvPr id="119859" name="Line 123"/>
                <p:cNvSpPr>
                  <a:spLocks/>
                </p:cNvSpPr>
                <p:nvPr/>
              </p:nvSpPr>
              <p:spPr bwMode="auto">
                <a:xfrm>
                  <a:off x="3735324" y="4410078"/>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grpSp>
        </p:grpSp>
        <p:sp>
          <p:nvSpPr>
            <p:cNvPr id="119819" name="Rectangle 125"/>
            <p:cNvSpPr>
              <a:spLocks noChangeArrowheads="1"/>
            </p:cNvSpPr>
            <p:nvPr/>
          </p:nvSpPr>
          <p:spPr bwMode="auto">
            <a:xfrm>
              <a:off x="3719514" y="2941633"/>
              <a:ext cx="2187573" cy="1468434"/>
            </a:xfrm>
            <a:prstGeom prst="rect">
              <a:avLst/>
            </a:prstGeom>
            <a:noFill/>
            <a:ln w="9525">
              <a:noFill/>
              <a:miter lim="800000"/>
              <a:headEnd/>
              <a:tailEnd/>
            </a:ln>
          </p:spPr>
          <p:txBody>
            <a:bodyPr/>
            <a:lstStyle/>
            <a:p>
              <a:pPr algn="r"/>
              <a:endParaRPr lang="es-MX" sz="2500">
                <a:solidFill>
                  <a:srgbClr val="FFFFFF"/>
                </a:solidFill>
                <a:latin typeface="Univers Condensed"/>
              </a:endParaRPr>
            </a:p>
          </p:txBody>
        </p:sp>
        <p:sp>
          <p:nvSpPr>
            <p:cNvPr id="119820" name="Text Box 126"/>
            <p:cNvSpPr txBox="1">
              <a:spLocks noChangeArrowheads="1"/>
            </p:cNvSpPr>
            <p:nvPr/>
          </p:nvSpPr>
          <p:spPr bwMode="auto">
            <a:xfrm>
              <a:off x="3870326" y="4899026"/>
              <a:ext cx="1866903" cy="352428"/>
            </a:xfrm>
            <a:prstGeom prst="rect">
              <a:avLst/>
            </a:prstGeom>
            <a:noFill/>
            <a:ln w="9525">
              <a:noFill/>
              <a:miter lim="800000"/>
              <a:headEnd/>
              <a:tailEnd/>
            </a:ln>
          </p:spPr>
          <p:txBody>
            <a:bodyPr anchorCtr="1">
              <a:spAutoFit/>
            </a:bodyPr>
            <a:lstStyle/>
            <a:p>
              <a:pPr algn="ctr">
                <a:lnSpc>
                  <a:spcPct val="95000"/>
                </a:lnSpc>
                <a:spcBef>
                  <a:spcPts val="200"/>
                </a:spcBef>
              </a:pPr>
              <a:r>
                <a:rPr lang="en-US">
                  <a:solidFill>
                    <a:srgbClr val="FFFFFF"/>
                  </a:solidFill>
                </a:rPr>
                <a:t>BMI (kg/m</a:t>
              </a:r>
              <a:r>
                <a:rPr lang="en-US" sz="2000" baseline="30000">
                  <a:solidFill>
                    <a:srgbClr val="FFFFFF"/>
                  </a:solidFill>
                </a:rPr>
                <a:t>2</a:t>
              </a:r>
              <a:r>
                <a:rPr lang="en-US">
                  <a:solidFill>
                    <a:srgbClr val="FFFFFF"/>
                  </a:solidFill>
                </a:rPr>
                <a:t>)</a:t>
              </a:r>
              <a:endParaRPr lang="en-US" baseline="-25000">
                <a:solidFill>
                  <a:srgbClr val="FFFFFF"/>
                </a:solidFill>
              </a:endParaRPr>
            </a:p>
          </p:txBody>
        </p:sp>
        <p:sp>
          <p:nvSpPr>
            <p:cNvPr id="119821" name="Text Box 127"/>
            <p:cNvSpPr txBox="1">
              <a:spLocks noChangeArrowheads="1"/>
            </p:cNvSpPr>
            <p:nvPr/>
          </p:nvSpPr>
          <p:spPr bwMode="auto">
            <a:xfrm>
              <a:off x="3355976" y="4508504"/>
              <a:ext cx="1104896" cy="323853"/>
            </a:xfrm>
            <a:prstGeom prst="rect">
              <a:avLst/>
            </a:prstGeom>
            <a:noFill/>
            <a:ln w="9525">
              <a:noFill/>
              <a:miter lim="800000"/>
              <a:headEnd/>
              <a:tailEnd/>
            </a:ln>
          </p:spPr>
          <p:txBody>
            <a:bodyPr anchorCtr="1">
              <a:spAutoFit/>
            </a:bodyPr>
            <a:lstStyle/>
            <a:p>
              <a:pPr algn="ctr">
                <a:lnSpc>
                  <a:spcPct val="95000"/>
                </a:lnSpc>
                <a:spcBef>
                  <a:spcPts val="200"/>
                </a:spcBef>
              </a:pPr>
              <a:r>
                <a:rPr lang="en-US" sz="1600">
                  <a:solidFill>
                    <a:srgbClr val="FFFFFF"/>
                  </a:solidFill>
                </a:rPr>
                <a:t>&lt;21.0</a:t>
              </a:r>
              <a:endParaRPr lang="en-US" sz="1600" baseline="-25000">
                <a:solidFill>
                  <a:srgbClr val="FFFFFF"/>
                </a:solidFill>
              </a:endParaRPr>
            </a:p>
          </p:txBody>
        </p:sp>
        <p:sp>
          <p:nvSpPr>
            <p:cNvPr id="119822" name="Text Box 128"/>
            <p:cNvSpPr txBox="1">
              <a:spLocks noChangeArrowheads="1"/>
            </p:cNvSpPr>
            <p:nvPr/>
          </p:nvSpPr>
          <p:spPr bwMode="auto">
            <a:xfrm>
              <a:off x="5184776" y="4508504"/>
              <a:ext cx="914400" cy="323853"/>
            </a:xfrm>
            <a:prstGeom prst="rect">
              <a:avLst/>
            </a:prstGeom>
            <a:noFill/>
            <a:ln w="9525">
              <a:noFill/>
              <a:miter lim="800000"/>
              <a:headEnd/>
              <a:tailEnd/>
            </a:ln>
          </p:spPr>
          <p:txBody>
            <a:bodyPr anchorCtr="1">
              <a:spAutoFit/>
            </a:bodyPr>
            <a:lstStyle/>
            <a:p>
              <a:pPr algn="ctr">
                <a:lnSpc>
                  <a:spcPct val="95000"/>
                </a:lnSpc>
                <a:spcBef>
                  <a:spcPts val="200"/>
                </a:spcBef>
              </a:pPr>
              <a:r>
                <a:rPr lang="en-US" sz="1600" u="sng">
                  <a:solidFill>
                    <a:srgbClr val="FFFFFF"/>
                  </a:solidFill>
                </a:rPr>
                <a:t>&gt;</a:t>
              </a:r>
              <a:r>
                <a:rPr lang="en-US" sz="1600">
                  <a:solidFill>
                    <a:srgbClr val="FFFFFF"/>
                  </a:solidFill>
                </a:rPr>
                <a:t>29.0</a:t>
              </a:r>
              <a:endParaRPr lang="en-US" sz="1600" baseline="-25000">
                <a:solidFill>
                  <a:srgbClr val="FFFFFF"/>
                </a:solidFill>
              </a:endParaRPr>
            </a:p>
          </p:txBody>
        </p:sp>
        <p:sp>
          <p:nvSpPr>
            <p:cNvPr id="119823" name="Line 129"/>
            <p:cNvSpPr>
              <a:spLocks/>
            </p:cNvSpPr>
            <p:nvPr/>
          </p:nvSpPr>
          <p:spPr bwMode="auto">
            <a:xfrm>
              <a:off x="4305296" y="4667253"/>
              <a:ext cx="952503" cy="0"/>
            </a:xfrm>
            <a:custGeom>
              <a:avLst/>
              <a:gdLst>
                <a:gd name="T0" fmla="*/ 476252 w 952503"/>
                <a:gd name="T1" fmla="*/ 952503 w 952503"/>
                <a:gd name="T2" fmla="*/ 476252 w 952503"/>
                <a:gd name="T3" fmla="*/ 0 w 952503"/>
                <a:gd name="T4" fmla="*/ 0 w 952503"/>
                <a:gd name="T5" fmla="*/ 952503 w 952503"/>
                <a:gd name="T6" fmla="*/ 17694720 60000 65536"/>
                <a:gd name="T7" fmla="*/ 0 60000 65536"/>
                <a:gd name="T8" fmla="*/ 5898240 60000 65536"/>
                <a:gd name="T9" fmla="*/ 11796480 60000 65536"/>
                <a:gd name="T10" fmla="*/ 5898240 60000 65536"/>
                <a:gd name="T11" fmla="*/ 17694720 60000 65536"/>
                <a:gd name="T12" fmla="*/ 0 w 952503"/>
                <a:gd name="T13" fmla="*/ 952503 w 952503"/>
              </a:gdLst>
              <a:ahLst/>
              <a:cxnLst>
                <a:cxn ang="T6">
                  <a:pos x="T0" y="0"/>
                </a:cxn>
                <a:cxn ang="T7">
                  <a:pos x="T1" y="0"/>
                </a:cxn>
                <a:cxn ang="T8">
                  <a:pos x="T2" y="0"/>
                </a:cxn>
                <a:cxn ang="T9">
                  <a:pos x="T3" y="0"/>
                </a:cxn>
                <a:cxn ang="T10">
                  <a:pos x="T4" y="0"/>
                </a:cxn>
                <a:cxn ang="T11">
                  <a:pos x="T5" y="0"/>
                </a:cxn>
              </a:cxnLst>
              <a:rect l="T12" t="0" r="T13" b="0"/>
              <a:pathLst>
                <a:path w="952503">
                  <a:moveTo>
                    <a:pt x="0" y="0"/>
                  </a:moveTo>
                  <a:lnTo>
                    <a:pt x="952503" y="1"/>
                  </a:lnTo>
                </a:path>
              </a:pathLst>
            </a:custGeom>
            <a:noFill/>
            <a:ln w="28575">
              <a:solidFill>
                <a:srgbClr val="FFFFFF"/>
              </a:solidFill>
              <a:round/>
              <a:headEnd/>
              <a:tailEnd type="arrow" w="med" len="med"/>
            </a:ln>
          </p:spPr>
          <p:txBody>
            <a:bodyPr/>
            <a:lstStyle/>
            <a:p>
              <a:endParaRPr lang="es-MX"/>
            </a:p>
          </p:txBody>
        </p:sp>
        <p:sp>
          <p:nvSpPr>
            <p:cNvPr id="119824" name="Text Box 131"/>
            <p:cNvSpPr txBox="1">
              <a:spLocks noChangeArrowheads="1"/>
            </p:cNvSpPr>
            <p:nvPr/>
          </p:nvSpPr>
          <p:spPr bwMode="auto">
            <a:xfrm>
              <a:off x="5734046" y="2773366"/>
              <a:ext cx="595310" cy="1797052"/>
            </a:xfrm>
            <a:prstGeom prst="rect">
              <a:avLst/>
            </a:prstGeom>
            <a:noFill/>
            <a:ln w="9525">
              <a:noFill/>
              <a:miter lim="800000"/>
              <a:headEnd/>
              <a:tailEnd/>
            </a:ln>
          </p:spPr>
          <p:txBody>
            <a:bodyPr>
              <a:spAutoFit/>
            </a:bodyPr>
            <a:lstStyle/>
            <a:p>
              <a:pPr algn="r">
                <a:spcBef>
                  <a:spcPts val="1300"/>
                </a:spcBef>
              </a:pPr>
              <a:r>
                <a:rPr lang="en-US" sz="1400">
                  <a:solidFill>
                    <a:srgbClr val="FFFFFF"/>
                  </a:solidFill>
                </a:rPr>
                <a:t>8</a:t>
              </a:r>
            </a:p>
            <a:p>
              <a:pPr algn="r">
                <a:spcBef>
                  <a:spcPts val="1300"/>
                </a:spcBef>
              </a:pPr>
              <a:r>
                <a:rPr lang="en-US" sz="1400">
                  <a:solidFill>
                    <a:srgbClr val="FFFFFF"/>
                  </a:solidFill>
                </a:rPr>
                <a:t>6</a:t>
              </a:r>
            </a:p>
            <a:p>
              <a:pPr algn="r">
                <a:spcBef>
                  <a:spcPts val="1300"/>
                </a:spcBef>
              </a:pPr>
              <a:r>
                <a:rPr lang="en-US" sz="1400">
                  <a:solidFill>
                    <a:srgbClr val="FFFFFF"/>
                  </a:solidFill>
                </a:rPr>
                <a:t>4</a:t>
              </a:r>
            </a:p>
            <a:p>
              <a:pPr algn="r">
                <a:spcBef>
                  <a:spcPts val="1300"/>
                </a:spcBef>
              </a:pPr>
              <a:r>
                <a:rPr lang="en-US" sz="1400">
                  <a:solidFill>
                    <a:srgbClr val="FFFFFF"/>
                  </a:solidFill>
                </a:rPr>
                <a:t>2</a:t>
              </a:r>
            </a:p>
            <a:p>
              <a:pPr algn="r">
                <a:spcBef>
                  <a:spcPts val="1300"/>
                </a:spcBef>
              </a:pPr>
              <a:r>
                <a:rPr lang="en-US" sz="1400">
                  <a:solidFill>
                    <a:srgbClr val="FFFFFF"/>
                  </a:solidFill>
                </a:rPr>
                <a:t>0</a:t>
              </a:r>
              <a:endParaRPr lang="en-US" sz="1400" baseline="-25000">
                <a:solidFill>
                  <a:srgbClr val="FFFFFF"/>
                </a:solidFill>
              </a:endParaRPr>
            </a:p>
          </p:txBody>
        </p:sp>
        <p:grpSp>
          <p:nvGrpSpPr>
            <p:cNvPr id="10" name="Group 132"/>
            <p:cNvGrpSpPr>
              <a:grpSpLocks/>
            </p:cNvGrpSpPr>
            <p:nvPr/>
          </p:nvGrpSpPr>
          <p:grpSpPr bwMode="auto">
            <a:xfrm>
              <a:off x="6267453" y="2838453"/>
              <a:ext cx="2381243" cy="1676396"/>
              <a:chOff x="6267453" y="2838453"/>
              <a:chExt cx="2381243" cy="1676396"/>
            </a:xfrm>
          </p:grpSpPr>
          <p:grpSp>
            <p:nvGrpSpPr>
              <p:cNvPr id="11" name="Group 133"/>
              <p:cNvGrpSpPr>
                <a:grpSpLocks/>
              </p:cNvGrpSpPr>
              <p:nvPr/>
            </p:nvGrpSpPr>
            <p:grpSpPr bwMode="auto">
              <a:xfrm>
                <a:off x="6267453" y="2933696"/>
                <a:ext cx="167435" cy="1476382"/>
                <a:chOff x="6267453" y="2933696"/>
                <a:chExt cx="167435" cy="1476382"/>
              </a:xfrm>
            </p:grpSpPr>
            <p:sp>
              <p:nvSpPr>
                <p:cNvPr id="119847" name="Line 134"/>
                <p:cNvSpPr>
                  <a:spLocks/>
                </p:cNvSpPr>
                <p:nvPr/>
              </p:nvSpPr>
              <p:spPr bwMode="auto">
                <a:xfrm flipH="1">
                  <a:off x="6267453" y="2933696"/>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sp>
              <p:nvSpPr>
                <p:cNvPr id="119848" name="Line 135"/>
                <p:cNvSpPr>
                  <a:spLocks/>
                </p:cNvSpPr>
                <p:nvPr/>
              </p:nvSpPr>
              <p:spPr bwMode="auto">
                <a:xfrm flipH="1">
                  <a:off x="6267453" y="3301998"/>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sp>
              <p:nvSpPr>
                <p:cNvPr id="119849" name="Line 136"/>
                <p:cNvSpPr>
                  <a:spLocks/>
                </p:cNvSpPr>
                <p:nvPr/>
              </p:nvSpPr>
              <p:spPr bwMode="auto">
                <a:xfrm flipH="1">
                  <a:off x="6267453" y="3671892"/>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sp>
              <p:nvSpPr>
                <p:cNvPr id="119850" name="Line 137"/>
                <p:cNvSpPr>
                  <a:spLocks/>
                </p:cNvSpPr>
                <p:nvPr/>
              </p:nvSpPr>
              <p:spPr bwMode="auto">
                <a:xfrm flipH="1">
                  <a:off x="6267453" y="4040184"/>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sp>
              <p:nvSpPr>
                <p:cNvPr id="119851" name="Line 138"/>
                <p:cNvSpPr>
                  <a:spLocks/>
                </p:cNvSpPr>
                <p:nvPr/>
              </p:nvSpPr>
              <p:spPr bwMode="auto">
                <a:xfrm flipH="1">
                  <a:off x="6267453" y="4410078"/>
                  <a:ext cx="167435" cy="0"/>
                </a:xfrm>
                <a:custGeom>
                  <a:avLst/>
                  <a:gdLst>
                    <a:gd name="T0" fmla="*/ 83718 w 167435"/>
                    <a:gd name="T1" fmla="*/ 167435 w 167435"/>
                    <a:gd name="T2" fmla="*/ 83718 w 167435"/>
                    <a:gd name="T3" fmla="*/ 0 w 167435"/>
                    <a:gd name="T4" fmla="*/ 0 w 167435"/>
                    <a:gd name="T5" fmla="*/ 167435 w 167435"/>
                    <a:gd name="T6" fmla="*/ 17694720 60000 65536"/>
                    <a:gd name="T7" fmla="*/ 0 60000 65536"/>
                    <a:gd name="T8" fmla="*/ 5898240 60000 65536"/>
                    <a:gd name="T9" fmla="*/ 11796480 60000 65536"/>
                    <a:gd name="T10" fmla="*/ 5898240 60000 65536"/>
                    <a:gd name="T11" fmla="*/ 17694720 60000 65536"/>
                    <a:gd name="T12" fmla="*/ 0 w 167435"/>
                    <a:gd name="T13" fmla="*/ 167435 w 167435"/>
                  </a:gdLst>
                  <a:ahLst/>
                  <a:cxnLst>
                    <a:cxn ang="T6">
                      <a:pos x="T0" y="0"/>
                    </a:cxn>
                    <a:cxn ang="T7">
                      <a:pos x="T1" y="0"/>
                    </a:cxn>
                    <a:cxn ang="T8">
                      <a:pos x="T2" y="0"/>
                    </a:cxn>
                    <a:cxn ang="T9">
                      <a:pos x="T3" y="0"/>
                    </a:cxn>
                    <a:cxn ang="T10">
                      <a:pos x="T4" y="0"/>
                    </a:cxn>
                    <a:cxn ang="T11">
                      <a:pos x="T5" y="0"/>
                    </a:cxn>
                  </a:cxnLst>
                  <a:rect l="T12" t="0" r="T13" b="0"/>
                  <a:pathLst>
                    <a:path w="167435">
                      <a:moveTo>
                        <a:pt x="0" y="0"/>
                      </a:moveTo>
                      <a:lnTo>
                        <a:pt x="167435" y="1"/>
                      </a:lnTo>
                    </a:path>
                  </a:pathLst>
                </a:custGeom>
                <a:noFill/>
                <a:ln w="28575">
                  <a:solidFill>
                    <a:srgbClr val="99CCFF"/>
                  </a:solidFill>
                  <a:prstDash val="solid"/>
                  <a:round/>
                  <a:headEnd/>
                  <a:tailEnd/>
                </a:ln>
              </p:spPr>
              <p:txBody>
                <a:bodyPr/>
                <a:lstStyle/>
                <a:p>
                  <a:endParaRPr lang="es-MX"/>
                </a:p>
              </p:txBody>
            </p:sp>
          </p:grpSp>
          <p:sp>
            <p:nvSpPr>
              <p:cNvPr id="119840" name="AutoShape 139"/>
              <p:cNvSpPr>
                <a:spLocks/>
              </p:cNvSpPr>
              <p:nvPr/>
            </p:nvSpPr>
            <p:spPr bwMode="auto">
              <a:xfrm>
                <a:off x="6323258" y="2838453"/>
                <a:ext cx="2325438" cy="1676396"/>
              </a:xfrm>
              <a:custGeom>
                <a:avLst/>
                <a:gdLst>
                  <a:gd name="T0" fmla="*/ 1162719 w 2325438"/>
                  <a:gd name="T1" fmla="*/ 0 h 1676396"/>
                  <a:gd name="T2" fmla="*/ 2325438 w 2325438"/>
                  <a:gd name="T3" fmla="*/ 838198 h 1676396"/>
                  <a:gd name="T4" fmla="*/ 1162719 w 2325438"/>
                  <a:gd name="T5" fmla="*/ 1676396 h 1676396"/>
                  <a:gd name="T6" fmla="*/ 0 w 2325438"/>
                  <a:gd name="T7" fmla="*/ 838198 h 1676396"/>
                  <a:gd name="T8" fmla="*/ 2252330 w 2325438"/>
                  <a:gd name="T9" fmla="*/ 838198 h 1676396"/>
                  <a:gd name="T10" fmla="*/ 1162719 w 2325438"/>
                  <a:gd name="T11" fmla="*/ 1603288 h 1676396"/>
                  <a:gd name="T12" fmla="*/ 73108 w 2325438"/>
                  <a:gd name="T13" fmla="*/ 838198 h 1676396"/>
                  <a:gd name="T14" fmla="*/ 1162719 w 2325438"/>
                  <a:gd name="T15" fmla="*/ 73108 h 1676396"/>
                  <a:gd name="T16" fmla="*/ 17694720 60000 65536"/>
                  <a:gd name="T17" fmla="*/ 0 60000 65536"/>
                  <a:gd name="T18" fmla="*/ 5898240 60000 65536"/>
                  <a:gd name="T19" fmla="*/ 11796480 60000 65536"/>
                  <a:gd name="T20" fmla="*/ 0 60000 65536"/>
                  <a:gd name="T21" fmla="*/ 5898240 60000 65536"/>
                  <a:gd name="T22" fmla="*/ 11796480 60000 65536"/>
                  <a:gd name="T23" fmla="*/ 17694720 60000 65536"/>
                  <a:gd name="T24" fmla="*/ 73108 w 2325438"/>
                  <a:gd name="T25" fmla="*/ 73108 h 1676396"/>
                  <a:gd name="T26" fmla="*/ 2252330 w 2325438"/>
                  <a:gd name="T27" fmla="*/ 1603288 h 1676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5438" h="1676396" stroke="0">
                    <a:moveTo>
                      <a:pt x="73108" y="73108"/>
                    </a:moveTo>
                    <a:lnTo>
                      <a:pt x="2252330" y="73108"/>
                    </a:lnTo>
                    <a:lnTo>
                      <a:pt x="2252330" y="1603288"/>
                    </a:lnTo>
                    <a:lnTo>
                      <a:pt x="73108" y="1603288"/>
                    </a:lnTo>
                    <a:close/>
                  </a:path>
                  <a:path w="2325438" h="1676396" stroke="0">
                    <a:moveTo>
                      <a:pt x="0" y="0"/>
                    </a:moveTo>
                    <a:lnTo>
                      <a:pt x="2325438" y="0"/>
                    </a:lnTo>
                    <a:lnTo>
                      <a:pt x="2252330" y="73108"/>
                    </a:lnTo>
                    <a:lnTo>
                      <a:pt x="73108" y="73108"/>
                    </a:lnTo>
                    <a:close/>
                  </a:path>
                  <a:path w="2325438" h="1676396" stroke="0">
                    <a:moveTo>
                      <a:pt x="0" y="1676396"/>
                    </a:moveTo>
                    <a:lnTo>
                      <a:pt x="73108" y="1603288"/>
                    </a:lnTo>
                    <a:lnTo>
                      <a:pt x="2252330" y="1603288"/>
                    </a:lnTo>
                    <a:lnTo>
                      <a:pt x="2325438" y="1676396"/>
                    </a:lnTo>
                    <a:close/>
                  </a:path>
                  <a:path w="2325438" h="1676396" stroke="0">
                    <a:moveTo>
                      <a:pt x="0" y="0"/>
                    </a:moveTo>
                    <a:lnTo>
                      <a:pt x="73108" y="73108"/>
                    </a:lnTo>
                    <a:lnTo>
                      <a:pt x="73108" y="1603288"/>
                    </a:lnTo>
                    <a:lnTo>
                      <a:pt x="0" y="1676396"/>
                    </a:lnTo>
                    <a:close/>
                  </a:path>
                  <a:path w="2325438" h="1676396" stroke="0">
                    <a:moveTo>
                      <a:pt x="2325438" y="0"/>
                    </a:moveTo>
                    <a:lnTo>
                      <a:pt x="2325438" y="1676396"/>
                    </a:lnTo>
                    <a:lnTo>
                      <a:pt x="2252330" y="1603288"/>
                    </a:lnTo>
                    <a:lnTo>
                      <a:pt x="2252330" y="73108"/>
                    </a:lnTo>
                    <a:close/>
                  </a:path>
                  <a:path w="2325438" h="1676396" fill="none">
                    <a:moveTo>
                      <a:pt x="0" y="0"/>
                    </a:moveTo>
                    <a:lnTo>
                      <a:pt x="2325438" y="0"/>
                    </a:lnTo>
                    <a:lnTo>
                      <a:pt x="2325438" y="1676396"/>
                    </a:lnTo>
                    <a:lnTo>
                      <a:pt x="0" y="1676396"/>
                    </a:lnTo>
                    <a:close/>
                    <a:moveTo>
                      <a:pt x="73108" y="73108"/>
                    </a:moveTo>
                    <a:lnTo>
                      <a:pt x="2252330" y="73108"/>
                    </a:lnTo>
                    <a:lnTo>
                      <a:pt x="2252330" y="1603288"/>
                    </a:lnTo>
                    <a:lnTo>
                      <a:pt x="73108" y="1603288"/>
                    </a:lnTo>
                    <a:close/>
                    <a:moveTo>
                      <a:pt x="0" y="0"/>
                    </a:moveTo>
                    <a:lnTo>
                      <a:pt x="73108" y="73108"/>
                    </a:lnTo>
                    <a:moveTo>
                      <a:pt x="0" y="1676396"/>
                    </a:moveTo>
                    <a:lnTo>
                      <a:pt x="73108" y="1603288"/>
                    </a:lnTo>
                    <a:moveTo>
                      <a:pt x="2325438" y="0"/>
                    </a:moveTo>
                    <a:lnTo>
                      <a:pt x="2252330" y="73108"/>
                    </a:lnTo>
                    <a:moveTo>
                      <a:pt x="2325438" y="1676396"/>
                    </a:moveTo>
                    <a:lnTo>
                      <a:pt x="2252330" y="1603288"/>
                    </a:lnTo>
                  </a:path>
                </a:pathLst>
              </a:custGeom>
              <a:solidFill>
                <a:srgbClr val="000099"/>
              </a:solidFill>
              <a:ln w="9525">
                <a:noFill/>
                <a:prstDash val="solid"/>
                <a:round/>
                <a:headEnd/>
                <a:tailEnd/>
              </a:ln>
            </p:spPr>
            <p:txBody>
              <a:bodyPr wrap="none" anchor="ctr"/>
              <a:lstStyle/>
              <a:p>
                <a:endParaRPr lang="es-MX"/>
              </a:p>
            </p:txBody>
          </p:sp>
          <p:grpSp>
            <p:nvGrpSpPr>
              <p:cNvPr id="12" name="Group 140"/>
              <p:cNvGrpSpPr>
                <a:grpSpLocks/>
              </p:cNvGrpSpPr>
              <p:nvPr/>
            </p:nvGrpSpPr>
            <p:grpSpPr bwMode="auto">
              <a:xfrm>
                <a:off x="6402327" y="2924178"/>
                <a:ext cx="2167310" cy="1485900"/>
                <a:chOff x="6402327" y="2924178"/>
                <a:chExt cx="2167310" cy="1485900"/>
              </a:xfrm>
            </p:grpSpPr>
            <p:sp>
              <p:nvSpPr>
                <p:cNvPr id="119842" name="Line 141"/>
                <p:cNvSpPr>
                  <a:spLocks/>
                </p:cNvSpPr>
                <p:nvPr/>
              </p:nvSpPr>
              <p:spPr bwMode="auto">
                <a:xfrm>
                  <a:off x="6402327" y="3295653"/>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sp>
              <p:nvSpPr>
                <p:cNvPr id="119843" name="Line 142"/>
                <p:cNvSpPr>
                  <a:spLocks/>
                </p:cNvSpPr>
                <p:nvPr/>
              </p:nvSpPr>
              <p:spPr bwMode="auto">
                <a:xfrm>
                  <a:off x="6402327" y="3667128"/>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sp>
              <p:nvSpPr>
                <p:cNvPr id="119844" name="Line 143"/>
                <p:cNvSpPr>
                  <a:spLocks/>
                </p:cNvSpPr>
                <p:nvPr/>
              </p:nvSpPr>
              <p:spPr bwMode="auto">
                <a:xfrm>
                  <a:off x="6402327" y="4038603"/>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sp>
              <p:nvSpPr>
                <p:cNvPr id="119845" name="Line 144"/>
                <p:cNvSpPr>
                  <a:spLocks/>
                </p:cNvSpPr>
                <p:nvPr/>
              </p:nvSpPr>
              <p:spPr bwMode="auto">
                <a:xfrm>
                  <a:off x="6402327" y="2924178"/>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sp>
              <p:nvSpPr>
                <p:cNvPr id="119846" name="Line 145"/>
                <p:cNvSpPr>
                  <a:spLocks/>
                </p:cNvSpPr>
                <p:nvPr/>
              </p:nvSpPr>
              <p:spPr bwMode="auto">
                <a:xfrm>
                  <a:off x="6402327" y="4410078"/>
                  <a:ext cx="2167310" cy="0"/>
                </a:xfrm>
                <a:custGeom>
                  <a:avLst/>
                  <a:gdLst>
                    <a:gd name="T0" fmla="*/ 1083655 w 2167310"/>
                    <a:gd name="T1" fmla="*/ 2167310 w 2167310"/>
                    <a:gd name="T2" fmla="*/ 1083655 w 2167310"/>
                    <a:gd name="T3" fmla="*/ 0 w 2167310"/>
                    <a:gd name="T4" fmla="*/ 0 w 2167310"/>
                    <a:gd name="T5" fmla="*/ 2167310 w 2167310"/>
                    <a:gd name="T6" fmla="*/ 17694720 60000 65536"/>
                    <a:gd name="T7" fmla="*/ 0 60000 65536"/>
                    <a:gd name="T8" fmla="*/ 5898240 60000 65536"/>
                    <a:gd name="T9" fmla="*/ 11796480 60000 65536"/>
                    <a:gd name="T10" fmla="*/ 5898240 60000 65536"/>
                    <a:gd name="T11" fmla="*/ 17694720 60000 65536"/>
                    <a:gd name="T12" fmla="*/ 0 w 2167310"/>
                    <a:gd name="T13" fmla="*/ 2167310 w 2167310"/>
                  </a:gdLst>
                  <a:ahLst/>
                  <a:cxnLst>
                    <a:cxn ang="T6">
                      <a:pos x="T0" y="0"/>
                    </a:cxn>
                    <a:cxn ang="T7">
                      <a:pos x="T1" y="0"/>
                    </a:cxn>
                    <a:cxn ang="T8">
                      <a:pos x="T2" y="0"/>
                    </a:cxn>
                    <a:cxn ang="T9">
                      <a:pos x="T3" y="0"/>
                    </a:cxn>
                    <a:cxn ang="T10">
                      <a:pos x="T4" y="0"/>
                    </a:cxn>
                    <a:cxn ang="T11">
                      <a:pos x="T5" y="0"/>
                    </a:cxn>
                  </a:cxnLst>
                  <a:rect l="T12" t="0" r="T13" b="0"/>
                  <a:pathLst>
                    <a:path w="2167310">
                      <a:moveTo>
                        <a:pt x="0" y="0"/>
                      </a:moveTo>
                      <a:lnTo>
                        <a:pt x="2167310" y="1"/>
                      </a:lnTo>
                    </a:path>
                  </a:pathLst>
                </a:custGeom>
                <a:noFill/>
                <a:ln w="28575">
                  <a:solidFill>
                    <a:srgbClr val="0033CC"/>
                  </a:solidFill>
                  <a:prstDash val="solid"/>
                  <a:round/>
                  <a:headEnd/>
                  <a:tailEnd/>
                </a:ln>
              </p:spPr>
              <p:txBody>
                <a:bodyPr/>
                <a:lstStyle/>
                <a:p>
                  <a:endParaRPr lang="es-MX"/>
                </a:p>
              </p:txBody>
            </p:sp>
          </p:grpSp>
        </p:grpSp>
        <p:sp>
          <p:nvSpPr>
            <p:cNvPr id="119826" name="Rectangle 147"/>
            <p:cNvSpPr>
              <a:spLocks noChangeArrowheads="1"/>
            </p:cNvSpPr>
            <p:nvPr/>
          </p:nvSpPr>
          <p:spPr bwMode="auto">
            <a:xfrm>
              <a:off x="6386517" y="2941633"/>
              <a:ext cx="2187573" cy="1468434"/>
            </a:xfrm>
            <a:prstGeom prst="rect">
              <a:avLst/>
            </a:prstGeom>
            <a:noFill/>
            <a:ln w="9525">
              <a:noFill/>
              <a:miter lim="800000"/>
              <a:headEnd/>
              <a:tailEnd/>
            </a:ln>
          </p:spPr>
          <p:txBody>
            <a:bodyPr/>
            <a:lstStyle/>
            <a:p>
              <a:pPr algn="r"/>
              <a:endParaRPr lang="es-MX" sz="2500">
                <a:solidFill>
                  <a:srgbClr val="FFFFFF"/>
                </a:solidFill>
                <a:latin typeface="Univers Condensed"/>
              </a:endParaRPr>
            </a:p>
          </p:txBody>
        </p:sp>
        <p:sp>
          <p:nvSpPr>
            <p:cNvPr id="119827" name="Text Box 148"/>
            <p:cNvSpPr txBox="1">
              <a:spLocks noChangeArrowheads="1"/>
            </p:cNvSpPr>
            <p:nvPr/>
          </p:nvSpPr>
          <p:spPr bwMode="auto">
            <a:xfrm>
              <a:off x="6537329" y="4899026"/>
              <a:ext cx="1866903" cy="352428"/>
            </a:xfrm>
            <a:prstGeom prst="rect">
              <a:avLst/>
            </a:prstGeom>
            <a:noFill/>
            <a:ln w="9525">
              <a:noFill/>
              <a:miter lim="800000"/>
              <a:headEnd/>
              <a:tailEnd/>
            </a:ln>
          </p:spPr>
          <p:txBody>
            <a:bodyPr anchorCtr="1">
              <a:spAutoFit/>
            </a:bodyPr>
            <a:lstStyle/>
            <a:p>
              <a:pPr algn="ctr">
                <a:lnSpc>
                  <a:spcPct val="95000"/>
                </a:lnSpc>
                <a:spcBef>
                  <a:spcPts val="200"/>
                </a:spcBef>
              </a:pPr>
              <a:r>
                <a:rPr lang="en-US">
                  <a:solidFill>
                    <a:srgbClr val="FFFFFF"/>
                  </a:solidFill>
                </a:rPr>
                <a:t>BMI (kg/m</a:t>
              </a:r>
              <a:r>
                <a:rPr lang="en-US" sz="2000" baseline="30000">
                  <a:solidFill>
                    <a:srgbClr val="FFFFFF"/>
                  </a:solidFill>
                </a:rPr>
                <a:t>2</a:t>
              </a:r>
              <a:r>
                <a:rPr lang="en-US">
                  <a:solidFill>
                    <a:srgbClr val="FFFFFF"/>
                  </a:solidFill>
                </a:rPr>
                <a:t>)</a:t>
              </a:r>
              <a:endParaRPr lang="en-US" baseline="-25000">
                <a:solidFill>
                  <a:srgbClr val="FFFFFF"/>
                </a:solidFill>
              </a:endParaRPr>
            </a:p>
          </p:txBody>
        </p:sp>
        <p:sp>
          <p:nvSpPr>
            <p:cNvPr id="119828" name="Text Box 149"/>
            <p:cNvSpPr txBox="1">
              <a:spLocks noChangeArrowheads="1"/>
            </p:cNvSpPr>
            <p:nvPr/>
          </p:nvSpPr>
          <p:spPr bwMode="auto">
            <a:xfrm>
              <a:off x="6022979" y="4508504"/>
              <a:ext cx="1104896" cy="323853"/>
            </a:xfrm>
            <a:prstGeom prst="rect">
              <a:avLst/>
            </a:prstGeom>
            <a:noFill/>
            <a:ln w="9525">
              <a:noFill/>
              <a:miter lim="800000"/>
              <a:headEnd/>
              <a:tailEnd/>
            </a:ln>
          </p:spPr>
          <p:txBody>
            <a:bodyPr anchorCtr="1">
              <a:spAutoFit/>
            </a:bodyPr>
            <a:lstStyle/>
            <a:p>
              <a:pPr algn="ctr">
                <a:lnSpc>
                  <a:spcPct val="95000"/>
                </a:lnSpc>
                <a:spcBef>
                  <a:spcPts val="200"/>
                </a:spcBef>
              </a:pPr>
              <a:r>
                <a:rPr lang="en-US" sz="1600">
                  <a:solidFill>
                    <a:srgbClr val="FFFFFF"/>
                  </a:solidFill>
                </a:rPr>
                <a:t>&lt;22.0</a:t>
              </a:r>
              <a:endParaRPr lang="en-US" sz="1600" baseline="-25000">
                <a:solidFill>
                  <a:srgbClr val="FFFFFF"/>
                </a:solidFill>
              </a:endParaRPr>
            </a:p>
          </p:txBody>
        </p:sp>
        <p:sp>
          <p:nvSpPr>
            <p:cNvPr id="119829" name="Text Box 150"/>
            <p:cNvSpPr txBox="1">
              <a:spLocks noChangeArrowheads="1"/>
            </p:cNvSpPr>
            <p:nvPr/>
          </p:nvSpPr>
          <p:spPr bwMode="auto">
            <a:xfrm>
              <a:off x="7851779" y="4508504"/>
              <a:ext cx="914400" cy="323853"/>
            </a:xfrm>
            <a:prstGeom prst="rect">
              <a:avLst/>
            </a:prstGeom>
            <a:noFill/>
            <a:ln w="9525">
              <a:noFill/>
              <a:miter lim="800000"/>
              <a:headEnd/>
              <a:tailEnd/>
            </a:ln>
          </p:spPr>
          <p:txBody>
            <a:bodyPr anchorCtr="1">
              <a:spAutoFit/>
            </a:bodyPr>
            <a:lstStyle/>
            <a:p>
              <a:pPr algn="ctr">
                <a:lnSpc>
                  <a:spcPct val="95000"/>
                </a:lnSpc>
                <a:spcBef>
                  <a:spcPts val="200"/>
                </a:spcBef>
              </a:pPr>
              <a:r>
                <a:rPr lang="en-US" sz="1600" u="sng">
                  <a:solidFill>
                    <a:srgbClr val="FFFFFF"/>
                  </a:solidFill>
                </a:rPr>
                <a:t>&gt;</a:t>
              </a:r>
              <a:r>
                <a:rPr lang="en-US" sz="1600">
                  <a:solidFill>
                    <a:srgbClr val="FFFFFF"/>
                  </a:solidFill>
                </a:rPr>
                <a:t>35.0</a:t>
              </a:r>
              <a:endParaRPr lang="en-US" sz="1600" baseline="-25000">
                <a:solidFill>
                  <a:srgbClr val="FFFFFF"/>
                </a:solidFill>
              </a:endParaRPr>
            </a:p>
          </p:txBody>
        </p:sp>
        <p:sp>
          <p:nvSpPr>
            <p:cNvPr id="119830" name="Line 151"/>
            <p:cNvSpPr>
              <a:spLocks/>
            </p:cNvSpPr>
            <p:nvPr/>
          </p:nvSpPr>
          <p:spPr bwMode="auto">
            <a:xfrm>
              <a:off x="6972299" y="4667253"/>
              <a:ext cx="952503" cy="0"/>
            </a:xfrm>
            <a:custGeom>
              <a:avLst/>
              <a:gdLst>
                <a:gd name="T0" fmla="*/ 476252 w 952503"/>
                <a:gd name="T1" fmla="*/ 952503 w 952503"/>
                <a:gd name="T2" fmla="*/ 476252 w 952503"/>
                <a:gd name="T3" fmla="*/ 0 w 952503"/>
                <a:gd name="T4" fmla="*/ 0 w 952503"/>
                <a:gd name="T5" fmla="*/ 952503 w 952503"/>
                <a:gd name="T6" fmla="*/ 17694720 60000 65536"/>
                <a:gd name="T7" fmla="*/ 0 60000 65536"/>
                <a:gd name="T8" fmla="*/ 5898240 60000 65536"/>
                <a:gd name="T9" fmla="*/ 11796480 60000 65536"/>
                <a:gd name="T10" fmla="*/ 5898240 60000 65536"/>
                <a:gd name="T11" fmla="*/ 17694720 60000 65536"/>
                <a:gd name="T12" fmla="*/ 0 w 952503"/>
                <a:gd name="T13" fmla="*/ 952503 w 952503"/>
              </a:gdLst>
              <a:ahLst/>
              <a:cxnLst>
                <a:cxn ang="T6">
                  <a:pos x="T0" y="0"/>
                </a:cxn>
                <a:cxn ang="T7">
                  <a:pos x="T1" y="0"/>
                </a:cxn>
                <a:cxn ang="T8">
                  <a:pos x="T2" y="0"/>
                </a:cxn>
                <a:cxn ang="T9">
                  <a:pos x="T3" y="0"/>
                </a:cxn>
                <a:cxn ang="T10">
                  <a:pos x="T4" y="0"/>
                </a:cxn>
                <a:cxn ang="T11">
                  <a:pos x="T5" y="0"/>
                </a:cxn>
              </a:cxnLst>
              <a:rect l="T12" t="0" r="T13" b="0"/>
              <a:pathLst>
                <a:path w="952503">
                  <a:moveTo>
                    <a:pt x="0" y="0"/>
                  </a:moveTo>
                  <a:lnTo>
                    <a:pt x="952503" y="1"/>
                  </a:lnTo>
                </a:path>
              </a:pathLst>
            </a:custGeom>
            <a:noFill/>
            <a:ln w="28575">
              <a:solidFill>
                <a:srgbClr val="FFFFFF"/>
              </a:solidFill>
              <a:round/>
              <a:headEnd/>
              <a:tailEnd type="arrow" w="med" len="med"/>
            </a:ln>
          </p:spPr>
          <p:txBody>
            <a:bodyPr/>
            <a:lstStyle/>
            <a:p>
              <a:endParaRPr lang="es-MX"/>
            </a:p>
          </p:txBody>
        </p:sp>
        <p:sp>
          <p:nvSpPr>
            <p:cNvPr id="119831" name="Text Box 177"/>
            <p:cNvSpPr txBox="1">
              <a:spLocks noChangeArrowheads="1"/>
            </p:cNvSpPr>
            <p:nvPr/>
          </p:nvSpPr>
          <p:spPr bwMode="auto">
            <a:xfrm>
              <a:off x="1089022" y="2384426"/>
              <a:ext cx="1866903" cy="409578"/>
            </a:xfrm>
            <a:prstGeom prst="rect">
              <a:avLst/>
            </a:prstGeom>
            <a:noFill/>
            <a:ln w="9525">
              <a:noFill/>
              <a:miter lim="800000"/>
              <a:headEnd/>
              <a:tailEnd/>
            </a:ln>
          </p:spPr>
          <p:txBody>
            <a:bodyPr anchorCtr="1">
              <a:spAutoFit/>
            </a:bodyPr>
            <a:lstStyle/>
            <a:p>
              <a:pPr algn="ctr">
                <a:lnSpc>
                  <a:spcPct val="95000"/>
                </a:lnSpc>
                <a:spcBef>
                  <a:spcPts val="300"/>
                </a:spcBef>
              </a:pPr>
              <a:r>
                <a:rPr lang="en-US" sz="2200" b="1">
                  <a:solidFill>
                    <a:srgbClr val="FFCC99"/>
                  </a:solidFill>
                </a:rPr>
                <a:t>Mortality</a:t>
              </a:r>
              <a:endParaRPr lang="en-US" sz="2200" b="1" baseline="-25000">
                <a:solidFill>
                  <a:srgbClr val="FFCC99"/>
                </a:solidFill>
              </a:endParaRPr>
            </a:p>
          </p:txBody>
        </p:sp>
        <p:sp>
          <p:nvSpPr>
            <p:cNvPr id="71" name="Text Box 178"/>
            <p:cNvSpPr txBox="1"/>
            <p:nvPr/>
          </p:nvSpPr>
          <p:spPr>
            <a:xfrm>
              <a:off x="2803519" y="1660528"/>
              <a:ext cx="3505188" cy="498475"/>
            </a:xfrm>
            <a:prstGeom prst="rect">
              <a:avLst/>
            </a:prstGeom>
            <a:noFill/>
            <a:ln>
              <a:noFill/>
            </a:ln>
          </p:spPr>
          <p:txBody>
            <a:bodyPr anchorCtr="1">
              <a:spAutoFit/>
            </a:bodyPr>
            <a:lstStyle/>
            <a:p>
              <a:pPr algn="ctr" fontAlgn="auto">
                <a:lnSpc>
                  <a:spcPct val="95000"/>
                </a:lnSpc>
                <a:spcBef>
                  <a:spcPts val="300"/>
                </a:spcBef>
                <a:spcAft>
                  <a:spcPts val="0"/>
                </a:spcAft>
                <a:defRPr sz="1800" b="0" i="0" u="none" strike="noStrike" kern="0" cap="none" spc="0" baseline="0">
                  <a:solidFill>
                    <a:srgbClr val="000000"/>
                  </a:solidFill>
                  <a:uFillTx/>
                </a:defRPr>
              </a:pPr>
              <a:r>
                <a:rPr lang="en-US" sz="2800" kern="0">
                  <a:solidFill>
                    <a:srgbClr val="FFFFFF"/>
                  </a:solidFill>
                  <a:effectLst>
                    <a:outerShdw dist="38096" dir="2700000">
                      <a:srgbClr val="000000"/>
                    </a:outerShdw>
                  </a:effectLst>
                  <a:latin typeface="Verdana" pitchFamily="34"/>
                </a:rPr>
                <a:t>Relative Risk of:</a:t>
              </a:r>
              <a:endParaRPr lang="en-US" sz="2800" kern="0" baseline="-25000">
                <a:solidFill>
                  <a:srgbClr val="FFFFFF"/>
                </a:solidFill>
                <a:effectLst>
                  <a:outerShdw dist="38096" dir="2700000">
                    <a:srgbClr val="000000"/>
                  </a:outerShdw>
                </a:effectLst>
                <a:latin typeface="Verdana" pitchFamily="34"/>
              </a:endParaRPr>
            </a:p>
          </p:txBody>
        </p:sp>
        <p:sp>
          <p:nvSpPr>
            <p:cNvPr id="119833" name="Text Box 179"/>
            <p:cNvSpPr txBox="1">
              <a:spLocks noChangeArrowheads="1"/>
            </p:cNvSpPr>
            <p:nvPr/>
          </p:nvSpPr>
          <p:spPr bwMode="auto">
            <a:xfrm>
              <a:off x="3889372" y="2384426"/>
              <a:ext cx="1866903" cy="409578"/>
            </a:xfrm>
            <a:prstGeom prst="rect">
              <a:avLst/>
            </a:prstGeom>
            <a:noFill/>
            <a:ln w="9525">
              <a:noFill/>
              <a:miter lim="800000"/>
              <a:headEnd/>
              <a:tailEnd/>
            </a:ln>
          </p:spPr>
          <p:txBody>
            <a:bodyPr anchorCtr="1">
              <a:spAutoFit/>
            </a:bodyPr>
            <a:lstStyle/>
            <a:p>
              <a:pPr algn="ctr">
                <a:lnSpc>
                  <a:spcPct val="95000"/>
                </a:lnSpc>
                <a:spcBef>
                  <a:spcPts val="300"/>
                </a:spcBef>
              </a:pPr>
              <a:r>
                <a:rPr lang="en-US" sz="2200" b="1">
                  <a:solidFill>
                    <a:srgbClr val="FFCC99"/>
                  </a:solidFill>
                </a:rPr>
                <a:t>CHD</a:t>
              </a:r>
              <a:endParaRPr lang="en-US" sz="2200" b="1" baseline="-25000">
                <a:solidFill>
                  <a:srgbClr val="FFCC99"/>
                </a:solidFill>
              </a:endParaRPr>
            </a:p>
          </p:txBody>
        </p:sp>
        <p:sp>
          <p:nvSpPr>
            <p:cNvPr id="119834" name="Text Box 180"/>
            <p:cNvSpPr txBox="1">
              <a:spLocks noChangeArrowheads="1"/>
            </p:cNvSpPr>
            <p:nvPr/>
          </p:nvSpPr>
          <p:spPr bwMode="auto">
            <a:xfrm>
              <a:off x="6594479" y="2384426"/>
              <a:ext cx="1866903" cy="409578"/>
            </a:xfrm>
            <a:prstGeom prst="rect">
              <a:avLst/>
            </a:prstGeom>
            <a:noFill/>
            <a:ln w="9525">
              <a:noFill/>
              <a:miter lim="800000"/>
              <a:headEnd/>
              <a:tailEnd/>
            </a:ln>
          </p:spPr>
          <p:txBody>
            <a:bodyPr anchorCtr="1">
              <a:spAutoFit/>
            </a:bodyPr>
            <a:lstStyle/>
            <a:p>
              <a:pPr algn="ctr">
                <a:lnSpc>
                  <a:spcPct val="95000"/>
                </a:lnSpc>
                <a:spcBef>
                  <a:spcPts val="300"/>
                </a:spcBef>
              </a:pPr>
              <a:r>
                <a:rPr lang="en-US" sz="2200" b="1">
                  <a:solidFill>
                    <a:srgbClr val="FFCC99"/>
                  </a:solidFill>
                </a:rPr>
                <a:t>Diabetes</a:t>
              </a:r>
              <a:endParaRPr lang="en-US" sz="2200" b="1" baseline="-25000">
                <a:solidFill>
                  <a:srgbClr val="FFCC99"/>
                </a:solidFill>
              </a:endParaRPr>
            </a:p>
          </p:txBody>
        </p:sp>
        <p:sp>
          <p:nvSpPr>
            <p:cNvPr id="74" name="Freeform 182"/>
            <p:cNvSpPr/>
            <p:nvPr/>
          </p:nvSpPr>
          <p:spPr>
            <a:xfrm>
              <a:off x="3949690" y="3081341"/>
              <a:ext cx="1758944" cy="954087"/>
            </a:xfrm>
            <a:custGeom>
              <a:avLst/>
              <a:gdLst>
                <a:gd name="f0" fmla="val 10800000"/>
                <a:gd name="f1" fmla="val 5400000"/>
                <a:gd name="f2" fmla="val 180"/>
                <a:gd name="f3" fmla="val w"/>
                <a:gd name="f4" fmla="val h"/>
                <a:gd name="f5" fmla="val 0"/>
                <a:gd name="f6" fmla="val 1404"/>
                <a:gd name="f7" fmla="val 712"/>
                <a:gd name="f8" fmla="val 49"/>
                <a:gd name="f9" fmla="val 707"/>
                <a:gd name="f10" fmla="val 183"/>
                <a:gd name="f11" fmla="val 700"/>
                <a:gd name="f12" fmla="val 292"/>
                <a:gd name="f13" fmla="val 680"/>
                <a:gd name="f14" fmla="val 413"/>
                <a:gd name="f15" fmla="val 650"/>
                <a:gd name="f16" fmla="val 538"/>
                <a:gd name="f17" fmla="val 631"/>
                <a:gd name="f18" fmla="val 656"/>
                <a:gd name="f19" fmla="val 592"/>
                <a:gd name="f20" fmla="val 780"/>
                <a:gd name="f21" fmla="val 551"/>
                <a:gd name="f22" fmla="val 971"/>
                <a:gd name="f23" fmla="val 461"/>
                <a:gd name="f24" fmla="val 1036"/>
                <a:gd name="f25" fmla="val 432"/>
                <a:gd name="f26" fmla="val 1039"/>
                <a:gd name="f27" fmla="val 428"/>
                <a:gd name="f28" fmla="val 1040"/>
                <a:gd name="f29" fmla="val 423"/>
                <a:gd name="f30" fmla="val 1044"/>
                <a:gd name="f31" fmla="val 420"/>
                <a:gd name="f32" fmla="val 1047"/>
                <a:gd name="f33" fmla="val 417"/>
                <a:gd name="f34" fmla="val 1053"/>
                <a:gd name="f35" fmla="val 419"/>
                <a:gd name="f36" fmla="val 1056"/>
                <a:gd name="f37" fmla="val 416"/>
                <a:gd name="f38" fmla="val 1072"/>
                <a:gd name="f39" fmla="val 400"/>
                <a:gd name="f40" fmla="val 1117"/>
                <a:gd name="f41" fmla="val 351"/>
                <a:gd name="f42" fmla="val 1140"/>
                <a:gd name="f43" fmla="val 324"/>
                <a:gd name="f44" fmla="val 1157"/>
                <a:gd name="f45" fmla="val 303"/>
                <a:gd name="f46" fmla="val 1179"/>
                <a:gd name="f47" fmla="val 273"/>
                <a:gd name="f48" fmla="val 1192"/>
                <a:gd name="f49" fmla="val 256"/>
                <a:gd name="f50" fmla="val 1213"/>
                <a:gd name="f51" fmla="val 231"/>
                <a:gd name="f52" fmla="val 1247"/>
                <a:gd name="f53" fmla="val 195"/>
                <a:gd name="f54" fmla="val 1264"/>
                <a:gd name="f55" fmla="val 176"/>
                <a:gd name="f56" fmla="val 1285"/>
                <a:gd name="f57" fmla="val 152"/>
                <a:gd name="f58" fmla="val 1304"/>
                <a:gd name="f59" fmla="val 128"/>
                <a:gd name="f60" fmla="val 1316"/>
                <a:gd name="f61" fmla="val 112"/>
                <a:gd name="f62" fmla="val 1333"/>
                <a:gd name="f63" fmla="val 89"/>
                <a:gd name="f64" fmla="val 1357"/>
                <a:gd name="f65" fmla="val 51"/>
                <a:gd name="f66" fmla="val 1368"/>
                <a:gd name="f67" fmla="val 36"/>
                <a:gd name="f68" fmla="val 1383"/>
                <a:gd name="f69" fmla="val 17"/>
                <a:gd name="f70" fmla="val 1398"/>
                <a:gd name="f71" fmla="val 6"/>
                <a:gd name="f72" fmla="+- 0 0 -90"/>
                <a:gd name="f73" fmla="*/ f3 1 1404"/>
                <a:gd name="f74" fmla="*/ f4 1 712"/>
                <a:gd name="f75" fmla="val f5"/>
                <a:gd name="f76" fmla="val f6"/>
                <a:gd name="f77" fmla="val f7"/>
                <a:gd name="f78" fmla="*/ f72 f0 1"/>
                <a:gd name="f79" fmla="+- f77 0 f75"/>
                <a:gd name="f80" fmla="+- f76 0 f75"/>
                <a:gd name="f81" fmla="*/ f78 1 f2"/>
                <a:gd name="f82" fmla="*/ f80 1 1404"/>
                <a:gd name="f83" fmla="*/ f79 1 712"/>
                <a:gd name="f84" fmla="+- f81 0 f1"/>
                <a:gd name="f85" fmla="*/ 0 1 f82"/>
                <a:gd name="f86" fmla="*/ 712 1 f83"/>
                <a:gd name="f87" fmla="*/ 292 1 f82"/>
                <a:gd name="f88" fmla="*/ 680 1 f83"/>
                <a:gd name="f89" fmla="*/ 656 1 f82"/>
                <a:gd name="f90" fmla="*/ 592 1 f83"/>
                <a:gd name="f91" fmla="*/ 1036 1 f82"/>
                <a:gd name="f92" fmla="*/ 432 1 f83"/>
                <a:gd name="f93" fmla="*/ 1044 1 f82"/>
                <a:gd name="f94" fmla="*/ 420 1 f83"/>
                <a:gd name="f95" fmla="*/ 1056 1 f82"/>
                <a:gd name="f96" fmla="*/ 416 1 f83"/>
                <a:gd name="f97" fmla="*/ 1140 1 f82"/>
                <a:gd name="f98" fmla="*/ 324 1 f83"/>
                <a:gd name="f99" fmla="*/ 1192 1 f82"/>
                <a:gd name="f100" fmla="*/ 256 1 f83"/>
                <a:gd name="f101" fmla="*/ 1264 1 f82"/>
                <a:gd name="f102" fmla="*/ 176 1 f83"/>
                <a:gd name="f103" fmla="*/ 1316 1 f82"/>
                <a:gd name="f104" fmla="*/ 112 1 f83"/>
                <a:gd name="f105" fmla="*/ 1368 1 f82"/>
                <a:gd name="f106" fmla="*/ 36 1 f83"/>
                <a:gd name="f107" fmla="*/ 1404 1 f82"/>
                <a:gd name="f108" fmla="*/ 0 1 f83"/>
                <a:gd name="f109" fmla="*/ f76 1 f82"/>
                <a:gd name="f110" fmla="*/ f77 1 f83"/>
                <a:gd name="f111" fmla="*/ f85 f73 1"/>
                <a:gd name="f112" fmla="*/ f109 f73 1"/>
                <a:gd name="f113" fmla="*/ f110 f74 1"/>
                <a:gd name="f114" fmla="*/ f108 f74 1"/>
                <a:gd name="f115" fmla="*/ f86 f74 1"/>
                <a:gd name="f116" fmla="*/ f87 f73 1"/>
                <a:gd name="f117" fmla="*/ f88 f74 1"/>
                <a:gd name="f118" fmla="*/ f89 f73 1"/>
                <a:gd name="f119" fmla="*/ f90 f74 1"/>
                <a:gd name="f120" fmla="*/ f91 f73 1"/>
                <a:gd name="f121" fmla="*/ f92 f74 1"/>
                <a:gd name="f122" fmla="*/ f93 f73 1"/>
                <a:gd name="f123" fmla="*/ f94 f74 1"/>
                <a:gd name="f124" fmla="*/ f95 f73 1"/>
                <a:gd name="f125" fmla="*/ f96 f74 1"/>
                <a:gd name="f126" fmla="*/ f97 f73 1"/>
                <a:gd name="f127" fmla="*/ f98 f74 1"/>
                <a:gd name="f128" fmla="*/ f99 f73 1"/>
                <a:gd name="f129" fmla="*/ f100 f74 1"/>
                <a:gd name="f130" fmla="*/ f101 f73 1"/>
                <a:gd name="f131" fmla="*/ f102 f74 1"/>
                <a:gd name="f132" fmla="*/ f103 f73 1"/>
                <a:gd name="f133" fmla="*/ f104 f74 1"/>
                <a:gd name="f134" fmla="*/ f105 f73 1"/>
                <a:gd name="f135" fmla="*/ f106 f74 1"/>
                <a:gd name="f136" fmla="*/ f107 f73 1"/>
              </a:gdLst>
              <a:ahLst/>
              <a:cxnLst>
                <a:cxn ang="3cd4">
                  <a:pos x="hc" y="t"/>
                </a:cxn>
                <a:cxn ang="0">
                  <a:pos x="r" y="vc"/>
                </a:cxn>
                <a:cxn ang="cd4">
                  <a:pos x="hc" y="b"/>
                </a:cxn>
                <a:cxn ang="cd2">
                  <a:pos x="l" y="vc"/>
                </a:cxn>
                <a:cxn ang="f84">
                  <a:pos x="f111" y="f115"/>
                </a:cxn>
                <a:cxn ang="f84">
                  <a:pos x="f116" y="f117"/>
                </a:cxn>
                <a:cxn ang="f84">
                  <a:pos x="f118" y="f119"/>
                </a:cxn>
                <a:cxn ang="f84">
                  <a:pos x="f120" y="f121"/>
                </a:cxn>
                <a:cxn ang="f84">
                  <a:pos x="f122" y="f123"/>
                </a:cxn>
                <a:cxn ang="f84">
                  <a:pos x="f124" y="f125"/>
                </a:cxn>
                <a:cxn ang="f84">
                  <a:pos x="f126" y="f127"/>
                </a:cxn>
                <a:cxn ang="f84">
                  <a:pos x="f128" y="f129"/>
                </a:cxn>
                <a:cxn ang="f84">
                  <a:pos x="f130" y="f131"/>
                </a:cxn>
                <a:cxn ang="f84">
                  <a:pos x="f132" y="f133"/>
                </a:cxn>
                <a:cxn ang="f84">
                  <a:pos x="f134" y="f135"/>
                </a:cxn>
                <a:cxn ang="f84">
                  <a:pos x="f136" y="f114"/>
                </a:cxn>
              </a:cxnLst>
              <a:rect l="f111" t="f114" r="f112" b="f113"/>
              <a:pathLst>
                <a:path w="1404" h="712">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63"/>
                    <a:pt x="f64" y="f65"/>
                    <a:pt x="f66" y="f67"/>
                  </a:cubicBezTo>
                  <a:cubicBezTo>
                    <a:pt x="f68" y="f69"/>
                    <a:pt x="f70" y="f71"/>
                    <a:pt x="f6" y="f5"/>
                  </a:cubicBezTo>
                </a:path>
              </a:pathLst>
            </a:custGeom>
            <a:noFill/>
            <a:ln w="57150">
              <a:solidFill>
                <a:srgbClr val="66FF66"/>
              </a:solidFill>
              <a:prstDash val="solid"/>
              <a:round/>
            </a:ln>
            <a:effectLst>
              <a:outerShdw dist="35924" dir="2700000" algn="tl">
                <a:srgbClr val="1F497D"/>
              </a:outerShdw>
            </a:effectLst>
          </p:spPr>
          <p:txBody>
            <a:bodyPr/>
            <a:lstStyle/>
            <a:p>
              <a:pPr algn="r" fontAlgn="auto">
                <a:spcBef>
                  <a:spcPts val="0"/>
                </a:spcBef>
                <a:spcAft>
                  <a:spcPts val="0"/>
                </a:spcAft>
                <a:defRPr sz="1800" b="0" i="0" u="none" strike="noStrike" kern="0" cap="none" spc="0" baseline="0">
                  <a:solidFill>
                    <a:srgbClr val="000000"/>
                  </a:solidFill>
                  <a:uFillTx/>
                </a:defRPr>
              </a:pPr>
              <a:endParaRPr lang="es-MX" sz="2500" kern="0">
                <a:solidFill>
                  <a:srgbClr val="FFFFFF"/>
                </a:solidFill>
                <a:latin typeface="Univers Condensed" pitchFamily="34"/>
              </a:endParaRPr>
            </a:p>
          </p:txBody>
        </p:sp>
        <p:sp>
          <p:nvSpPr>
            <p:cNvPr id="119836" name="Rectangle 183"/>
            <p:cNvSpPr>
              <a:spLocks noChangeArrowheads="1"/>
            </p:cNvSpPr>
            <p:nvPr/>
          </p:nvSpPr>
          <p:spPr bwMode="auto">
            <a:xfrm>
              <a:off x="3725859" y="2916241"/>
              <a:ext cx="2178045" cy="1493836"/>
            </a:xfrm>
            <a:prstGeom prst="rect">
              <a:avLst/>
            </a:prstGeom>
            <a:noFill/>
            <a:ln w="9525">
              <a:noFill/>
              <a:miter lim="800000"/>
              <a:headEnd/>
              <a:tailEnd/>
            </a:ln>
          </p:spPr>
          <p:txBody>
            <a:bodyPr/>
            <a:lstStyle/>
            <a:p>
              <a:pPr algn="r"/>
              <a:endParaRPr lang="es-MX" sz="2500">
                <a:solidFill>
                  <a:srgbClr val="FFFFFF"/>
                </a:solidFill>
                <a:latin typeface="Univers Condensed"/>
              </a:endParaRPr>
            </a:p>
          </p:txBody>
        </p:sp>
        <p:sp>
          <p:nvSpPr>
            <p:cNvPr id="76" name="Freeform 186"/>
            <p:cNvSpPr/>
            <p:nvPr/>
          </p:nvSpPr>
          <p:spPr>
            <a:xfrm>
              <a:off x="6503969" y="3103566"/>
              <a:ext cx="1976430" cy="1119187"/>
            </a:xfrm>
            <a:custGeom>
              <a:avLst/>
              <a:gdLst>
                <a:gd name="f0" fmla="val 10800000"/>
                <a:gd name="f1" fmla="val 5400000"/>
                <a:gd name="f2" fmla="val 180"/>
                <a:gd name="f3" fmla="val w"/>
                <a:gd name="f4" fmla="val h"/>
                <a:gd name="f5" fmla="val 0"/>
                <a:gd name="f6" fmla="val 1632"/>
                <a:gd name="f7" fmla="val 840"/>
                <a:gd name="f8" fmla="val 49"/>
                <a:gd name="f9" fmla="val 826"/>
                <a:gd name="f10" fmla="val 206"/>
                <a:gd name="f11" fmla="val 784"/>
                <a:gd name="f12" fmla="val 296"/>
                <a:gd name="f13" fmla="val 756"/>
                <a:gd name="f14" fmla="val 368"/>
                <a:gd name="f15" fmla="val 732"/>
                <a:gd name="f16" fmla="val 491"/>
                <a:gd name="f17" fmla="val 690"/>
                <a:gd name="f18" fmla="val 540"/>
                <a:gd name="f19" fmla="val 672"/>
                <a:gd name="f20" fmla="val 557"/>
                <a:gd name="f21" fmla="val 663"/>
                <a:gd name="f22" fmla="val 576"/>
                <a:gd name="f23" fmla="val 657"/>
                <a:gd name="f24" fmla="val 592"/>
                <a:gd name="f25" fmla="val 648"/>
                <a:gd name="f26" fmla="val 629"/>
                <a:gd name="f27" fmla="val 624"/>
                <a:gd name="f28" fmla="val 726"/>
                <a:gd name="f29" fmla="val 555"/>
                <a:gd name="f30" fmla="val 764"/>
                <a:gd name="f31" fmla="val 528"/>
                <a:gd name="f32" fmla="val 815"/>
                <a:gd name="f33" fmla="val 487"/>
                <a:gd name="f34" fmla="val 844"/>
                <a:gd name="f35" fmla="val 427"/>
                <a:gd name="f36" fmla="val 896"/>
                <a:gd name="f37" fmla="val 400"/>
                <a:gd name="f38" fmla="val 947"/>
                <a:gd name="f39" fmla="val 371"/>
                <a:gd name="f40" fmla="val 1033"/>
                <a:gd name="f41" fmla="val 375"/>
                <a:gd name="f42" fmla="val 1072"/>
                <a:gd name="f43" fmla="val 356"/>
                <a:gd name="f44" fmla="val 1084"/>
                <a:gd name="f45" fmla="val 339"/>
                <a:gd name="f46" fmla="val 1122"/>
                <a:gd name="f47" fmla="val 301"/>
                <a:gd name="f48" fmla="val 1128"/>
                <a:gd name="f49" fmla="val 284"/>
                <a:gd name="f50" fmla="val 1132"/>
                <a:gd name="f51" fmla="val 271"/>
                <a:gd name="f52" fmla="val 1142"/>
                <a:gd name="f53" fmla="val 246"/>
                <a:gd name="f54" fmla="val 1148"/>
                <a:gd name="f55" fmla="val 236"/>
                <a:gd name="f56" fmla="val 1171"/>
                <a:gd name="f57" fmla="val 202"/>
                <a:gd name="f58" fmla="val 1190"/>
                <a:gd name="f59" fmla="val 165"/>
                <a:gd name="f60" fmla="val 1208"/>
                <a:gd name="f61" fmla="val 128"/>
                <a:gd name="f62" fmla="val 1226"/>
                <a:gd name="f63" fmla="val 91"/>
                <a:gd name="f64" fmla="val 1250"/>
                <a:gd name="f65" fmla="val 23"/>
                <a:gd name="f66" fmla="val 1284"/>
                <a:gd name="f67" fmla="val 1337"/>
                <a:gd name="f68" fmla="val 18"/>
                <a:gd name="f69" fmla="val 1387"/>
                <a:gd name="f70" fmla="val 38"/>
                <a:gd name="f71" fmla="val 1440"/>
                <a:gd name="f72" fmla="val 56"/>
                <a:gd name="f73" fmla="val 1457"/>
                <a:gd name="f74" fmla="val 62"/>
                <a:gd name="f75" fmla="val 1624"/>
                <a:gd name="f76" fmla="val 60"/>
                <a:gd name="f77" fmla="+- 0 0 -90"/>
                <a:gd name="f78" fmla="*/ f3 1 1632"/>
                <a:gd name="f79" fmla="*/ f4 1 840"/>
                <a:gd name="f80" fmla="val f5"/>
                <a:gd name="f81" fmla="val f6"/>
                <a:gd name="f82" fmla="val f7"/>
                <a:gd name="f83" fmla="*/ f77 f0 1"/>
                <a:gd name="f84" fmla="+- f82 0 f80"/>
                <a:gd name="f85" fmla="+- f81 0 f80"/>
                <a:gd name="f86" fmla="*/ f83 1 f2"/>
                <a:gd name="f87" fmla="*/ f85 1 1632"/>
                <a:gd name="f88" fmla="*/ f84 1 840"/>
                <a:gd name="f89" fmla="+- f86 0 f1"/>
                <a:gd name="f90" fmla="*/ 0 1 f87"/>
                <a:gd name="f91" fmla="*/ 840 1 f88"/>
                <a:gd name="f92" fmla="*/ 296 1 f87"/>
                <a:gd name="f93" fmla="*/ 756 1 f88"/>
                <a:gd name="f94" fmla="*/ 540 1 f87"/>
                <a:gd name="f95" fmla="*/ 672 1 f88"/>
                <a:gd name="f96" fmla="*/ 592 1 f87"/>
                <a:gd name="f97" fmla="*/ 648 1 f88"/>
                <a:gd name="f98" fmla="*/ 764 1 f87"/>
                <a:gd name="f99" fmla="*/ 528 1 f88"/>
                <a:gd name="f100" fmla="*/ 896 1 f87"/>
                <a:gd name="f101" fmla="*/ 400 1 f88"/>
                <a:gd name="f102" fmla="*/ 1072 1 f87"/>
                <a:gd name="f103" fmla="*/ 356 1 f88"/>
                <a:gd name="f104" fmla="*/ 1128 1 f87"/>
                <a:gd name="f105" fmla="*/ 284 1 f88"/>
                <a:gd name="f106" fmla="*/ 1148 1 f87"/>
                <a:gd name="f107" fmla="*/ 236 1 f88"/>
                <a:gd name="f108" fmla="*/ 1208 1 f87"/>
                <a:gd name="f109" fmla="*/ 128 1 f88"/>
                <a:gd name="f110" fmla="*/ 1284 1 f87"/>
                <a:gd name="f111" fmla="*/ 0 1 f88"/>
                <a:gd name="f112" fmla="*/ 1440 1 f87"/>
                <a:gd name="f113" fmla="*/ 56 1 f88"/>
                <a:gd name="f114" fmla="*/ 1632 1 f87"/>
                <a:gd name="f115" fmla="*/ 60 1 f88"/>
                <a:gd name="f116" fmla="*/ f81 1 f87"/>
                <a:gd name="f117" fmla="*/ f82 1 f88"/>
                <a:gd name="f118" fmla="*/ f90 f78 1"/>
                <a:gd name="f119" fmla="*/ f116 f78 1"/>
                <a:gd name="f120" fmla="*/ f117 f79 1"/>
                <a:gd name="f121" fmla="*/ f111 f79 1"/>
                <a:gd name="f122" fmla="*/ f91 f79 1"/>
                <a:gd name="f123" fmla="*/ f92 f78 1"/>
                <a:gd name="f124" fmla="*/ f93 f79 1"/>
                <a:gd name="f125" fmla="*/ f94 f78 1"/>
                <a:gd name="f126" fmla="*/ f95 f79 1"/>
                <a:gd name="f127" fmla="*/ f96 f78 1"/>
                <a:gd name="f128" fmla="*/ f97 f79 1"/>
                <a:gd name="f129" fmla="*/ f98 f78 1"/>
                <a:gd name="f130" fmla="*/ f99 f79 1"/>
                <a:gd name="f131" fmla="*/ f100 f78 1"/>
                <a:gd name="f132" fmla="*/ f101 f79 1"/>
                <a:gd name="f133" fmla="*/ f102 f78 1"/>
                <a:gd name="f134" fmla="*/ f103 f79 1"/>
                <a:gd name="f135" fmla="*/ f104 f78 1"/>
                <a:gd name="f136" fmla="*/ f105 f79 1"/>
                <a:gd name="f137" fmla="*/ f106 f78 1"/>
                <a:gd name="f138" fmla="*/ f107 f79 1"/>
                <a:gd name="f139" fmla="*/ f108 f78 1"/>
                <a:gd name="f140" fmla="*/ f109 f79 1"/>
                <a:gd name="f141" fmla="*/ f110 f78 1"/>
                <a:gd name="f142" fmla="*/ f112 f78 1"/>
                <a:gd name="f143" fmla="*/ f113 f79 1"/>
                <a:gd name="f144" fmla="*/ f114 f78 1"/>
                <a:gd name="f145" fmla="*/ f115 f79 1"/>
              </a:gdLst>
              <a:ahLst/>
              <a:cxnLst>
                <a:cxn ang="3cd4">
                  <a:pos x="hc" y="t"/>
                </a:cxn>
                <a:cxn ang="0">
                  <a:pos x="r" y="vc"/>
                </a:cxn>
                <a:cxn ang="cd4">
                  <a:pos x="hc" y="b"/>
                </a:cxn>
                <a:cxn ang="cd2">
                  <a:pos x="l" y="vc"/>
                </a:cxn>
                <a:cxn ang="f89">
                  <a:pos x="f118" y="f122"/>
                </a:cxn>
                <a:cxn ang="f89">
                  <a:pos x="f123" y="f124"/>
                </a:cxn>
                <a:cxn ang="f89">
                  <a:pos x="f125" y="f126"/>
                </a:cxn>
                <a:cxn ang="f89">
                  <a:pos x="f127" y="f128"/>
                </a:cxn>
                <a:cxn ang="f89">
                  <a:pos x="f129" y="f130"/>
                </a:cxn>
                <a:cxn ang="f89">
                  <a:pos x="f131" y="f132"/>
                </a:cxn>
                <a:cxn ang="f89">
                  <a:pos x="f133" y="f134"/>
                </a:cxn>
                <a:cxn ang="f89">
                  <a:pos x="f135" y="f136"/>
                </a:cxn>
                <a:cxn ang="f89">
                  <a:pos x="f137" y="f138"/>
                </a:cxn>
                <a:cxn ang="f89">
                  <a:pos x="f139" y="f140"/>
                </a:cxn>
                <a:cxn ang="f89">
                  <a:pos x="f141" y="f121"/>
                </a:cxn>
                <a:cxn ang="f89">
                  <a:pos x="f142" y="f143"/>
                </a:cxn>
                <a:cxn ang="f89">
                  <a:pos x="f144" y="f145"/>
                </a:cxn>
              </a:cxnLst>
              <a:rect l="f118" t="f121" r="f119" b="f120"/>
              <a:pathLst>
                <a:path w="1632" h="840">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63"/>
                    <a:pt x="f64" y="f65"/>
                    <a:pt x="f66" y="f5"/>
                  </a:cubicBezTo>
                  <a:cubicBezTo>
                    <a:pt x="f67" y="f68"/>
                    <a:pt x="f69" y="f70"/>
                    <a:pt x="f71" y="f72"/>
                  </a:cubicBezTo>
                  <a:cubicBezTo>
                    <a:pt x="f73" y="f74"/>
                    <a:pt x="f75" y="f76"/>
                    <a:pt x="f6" y="f76"/>
                  </a:cubicBezTo>
                </a:path>
              </a:pathLst>
            </a:custGeom>
            <a:noFill/>
            <a:ln w="57150">
              <a:solidFill>
                <a:srgbClr val="66FF66"/>
              </a:solidFill>
              <a:prstDash val="solid"/>
              <a:round/>
            </a:ln>
            <a:effectLst>
              <a:outerShdw dist="35924" dir="2700000" algn="tl">
                <a:srgbClr val="1F497D"/>
              </a:outerShdw>
            </a:effectLst>
          </p:spPr>
          <p:txBody>
            <a:bodyPr/>
            <a:lstStyle/>
            <a:p>
              <a:pPr algn="r" fontAlgn="auto">
                <a:spcBef>
                  <a:spcPts val="0"/>
                </a:spcBef>
                <a:spcAft>
                  <a:spcPts val="0"/>
                </a:spcAft>
                <a:defRPr sz="1800" b="0" i="0" u="none" strike="noStrike" kern="0" cap="none" spc="0" baseline="0">
                  <a:solidFill>
                    <a:srgbClr val="000000"/>
                  </a:solidFill>
                  <a:uFillTx/>
                </a:defRPr>
              </a:pPr>
              <a:endParaRPr lang="es-MX" sz="2500" kern="0">
                <a:solidFill>
                  <a:srgbClr val="FFFFFF"/>
                </a:solidFill>
                <a:latin typeface="Univers Condensed" pitchFamily="34"/>
              </a:endParaRPr>
            </a:p>
          </p:txBody>
        </p:sp>
        <p:sp>
          <p:nvSpPr>
            <p:cNvPr id="119838" name="Rectangle 187"/>
            <p:cNvSpPr>
              <a:spLocks noChangeArrowheads="1"/>
            </p:cNvSpPr>
            <p:nvPr/>
          </p:nvSpPr>
          <p:spPr bwMode="auto">
            <a:xfrm>
              <a:off x="6391271" y="2913058"/>
              <a:ext cx="2187573" cy="1487491"/>
            </a:xfrm>
            <a:prstGeom prst="rect">
              <a:avLst/>
            </a:prstGeom>
            <a:noFill/>
            <a:ln w="9525">
              <a:noFill/>
              <a:miter lim="800000"/>
              <a:headEnd/>
              <a:tailEnd/>
            </a:ln>
          </p:spPr>
          <p:txBody>
            <a:bodyPr/>
            <a:lstStyle/>
            <a:p>
              <a:pPr algn="r"/>
              <a:endParaRPr lang="es-MX" sz="2500">
                <a:solidFill>
                  <a:srgbClr val="FFFFFF"/>
                </a:solidFill>
                <a:latin typeface="Univers Condensed"/>
              </a:endParaRPr>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es-MX" sz="4000"/>
              <a:t>Costos de la Obesidad</a:t>
            </a:r>
            <a:br>
              <a:rPr lang="es-MX" sz="4000"/>
            </a:br>
            <a:endParaRPr lang="es-ES" sz="4000"/>
          </a:p>
        </p:txBody>
      </p:sp>
      <p:sp>
        <p:nvSpPr>
          <p:cNvPr id="5124" name="Rectangle 4"/>
          <p:cNvSpPr>
            <a:spLocks noGrp="1" noChangeArrowheads="1"/>
          </p:cNvSpPr>
          <p:nvPr>
            <p:ph sz="half" idx="1"/>
          </p:nvPr>
        </p:nvSpPr>
        <p:spPr/>
        <p:txBody>
          <a:bodyPr/>
          <a:lstStyle/>
          <a:p>
            <a:pPr>
              <a:lnSpc>
                <a:spcPct val="90000"/>
              </a:lnSpc>
              <a:defRPr/>
            </a:pPr>
            <a:r>
              <a:rPr lang="es-MX" sz="2000" b="1">
                <a:solidFill>
                  <a:srgbClr val="FF9900"/>
                </a:solidFill>
              </a:rPr>
              <a:t>300,000 muertes por año.</a:t>
            </a:r>
          </a:p>
          <a:p>
            <a:pPr>
              <a:lnSpc>
                <a:spcPct val="90000"/>
              </a:lnSpc>
              <a:defRPr/>
            </a:pPr>
            <a:r>
              <a:rPr lang="es-MX" sz="2000" b="1">
                <a:solidFill>
                  <a:srgbClr val="FF9900"/>
                </a:solidFill>
              </a:rPr>
              <a:t>En USA.</a:t>
            </a:r>
          </a:p>
          <a:p>
            <a:pPr>
              <a:lnSpc>
                <a:spcPct val="90000"/>
              </a:lnSpc>
              <a:defRPr/>
            </a:pPr>
            <a:r>
              <a:rPr lang="es-MX" sz="2000" b="1">
                <a:solidFill>
                  <a:srgbClr val="FF9900"/>
                </a:solidFill>
              </a:rPr>
              <a:t>2a. causa de muerte por enfermedad prevenible.</a:t>
            </a:r>
          </a:p>
          <a:p>
            <a:pPr>
              <a:lnSpc>
                <a:spcPct val="90000"/>
              </a:lnSpc>
              <a:defRPr/>
            </a:pPr>
            <a:r>
              <a:rPr lang="es-MX" sz="2000" b="1">
                <a:solidFill>
                  <a:srgbClr val="FF9900"/>
                </a:solidFill>
              </a:rPr>
              <a:t>Asociada a enfermedad no digestiva y digestiva.</a:t>
            </a:r>
          </a:p>
          <a:p>
            <a:pPr>
              <a:lnSpc>
                <a:spcPct val="90000"/>
              </a:lnSpc>
              <a:defRPr/>
            </a:pPr>
            <a:r>
              <a:rPr lang="es-MX" sz="2000" b="1">
                <a:solidFill>
                  <a:srgbClr val="FF9900"/>
                </a:solidFill>
              </a:rPr>
              <a:t>127 millones tienen sobrepeso.</a:t>
            </a:r>
          </a:p>
          <a:p>
            <a:pPr>
              <a:lnSpc>
                <a:spcPct val="90000"/>
              </a:lnSpc>
              <a:defRPr/>
            </a:pPr>
            <a:r>
              <a:rPr lang="es-MX" sz="2000" b="1">
                <a:solidFill>
                  <a:srgbClr val="FF9900"/>
                </a:solidFill>
              </a:rPr>
              <a:t>60 millones son obesos.</a:t>
            </a:r>
          </a:p>
          <a:p>
            <a:pPr>
              <a:lnSpc>
                <a:spcPct val="90000"/>
              </a:lnSpc>
              <a:defRPr/>
            </a:pPr>
            <a:r>
              <a:rPr lang="es-MX" sz="2000" b="1">
                <a:solidFill>
                  <a:srgbClr val="FF9900"/>
                </a:solidFill>
              </a:rPr>
              <a:t>El costo actual entre 40-89 mil millones de Dls.</a:t>
            </a:r>
          </a:p>
          <a:p>
            <a:pPr>
              <a:lnSpc>
                <a:spcPct val="90000"/>
              </a:lnSpc>
              <a:defRPr/>
            </a:pPr>
            <a:r>
              <a:rPr lang="es-MX" sz="2000" b="1">
                <a:solidFill>
                  <a:srgbClr val="FF9900"/>
                </a:solidFill>
              </a:rPr>
              <a:t>La Obesidad es multiórganica , incluyendo morbilidad digestiva</a:t>
            </a:r>
            <a:endParaRPr lang="es-ES" sz="2000" b="1">
              <a:solidFill>
                <a:srgbClr val="FF9900"/>
              </a:solidFill>
            </a:endParaRPr>
          </a:p>
        </p:txBody>
      </p:sp>
      <p:sp>
        <p:nvSpPr>
          <p:cNvPr id="5125" name="Rectangle 5"/>
          <p:cNvSpPr>
            <a:spLocks noGrp="1" noChangeArrowheads="1"/>
          </p:cNvSpPr>
          <p:nvPr>
            <p:ph sz="half" idx="2"/>
          </p:nvPr>
        </p:nvSpPr>
        <p:spPr/>
        <p:txBody>
          <a:bodyPr/>
          <a:lstStyle/>
          <a:p>
            <a:pPr>
              <a:lnSpc>
                <a:spcPct val="90000"/>
              </a:lnSpc>
              <a:defRPr/>
            </a:pPr>
            <a:r>
              <a:rPr lang="es-MX" sz="2000" b="1" dirty="0">
                <a:solidFill>
                  <a:srgbClr val="FF9900"/>
                </a:solidFill>
              </a:rPr>
              <a:t>En México cerca del 30% de la población es Obesa.</a:t>
            </a:r>
          </a:p>
          <a:p>
            <a:pPr>
              <a:lnSpc>
                <a:spcPct val="90000"/>
              </a:lnSpc>
              <a:defRPr/>
            </a:pPr>
            <a:r>
              <a:rPr lang="es-MX" sz="2000" b="1" dirty="0">
                <a:solidFill>
                  <a:srgbClr val="FF9900"/>
                </a:solidFill>
              </a:rPr>
              <a:t>Algunas enfermedades digestivas:</a:t>
            </a:r>
          </a:p>
          <a:p>
            <a:pPr lvl="1">
              <a:lnSpc>
                <a:spcPct val="90000"/>
              </a:lnSpc>
              <a:defRPr/>
            </a:pPr>
            <a:r>
              <a:rPr lang="es-MX" sz="1800" b="1" dirty="0">
                <a:solidFill>
                  <a:srgbClr val="FF9900"/>
                </a:solidFill>
              </a:rPr>
              <a:t>Colelitiasis-colecistitis.</a:t>
            </a:r>
          </a:p>
          <a:p>
            <a:pPr lvl="1">
              <a:lnSpc>
                <a:spcPct val="90000"/>
              </a:lnSpc>
              <a:defRPr/>
            </a:pPr>
            <a:r>
              <a:rPr lang="es-MX" sz="1800" b="1" dirty="0" err="1">
                <a:solidFill>
                  <a:srgbClr val="FF9900"/>
                </a:solidFill>
              </a:rPr>
              <a:t>Esteato</a:t>
            </a:r>
            <a:r>
              <a:rPr lang="es-MX" sz="1800" b="1" dirty="0">
                <a:solidFill>
                  <a:srgbClr val="FF9900"/>
                </a:solidFill>
              </a:rPr>
              <a:t> hepatitis no alcohólica.</a:t>
            </a:r>
          </a:p>
          <a:p>
            <a:pPr lvl="1">
              <a:lnSpc>
                <a:spcPct val="90000"/>
              </a:lnSpc>
              <a:buFontTx/>
              <a:buNone/>
              <a:defRPr/>
            </a:pPr>
            <a:r>
              <a:rPr lang="es-MX" sz="1800" b="1" dirty="0">
                <a:solidFill>
                  <a:srgbClr val="FF9900"/>
                </a:solidFill>
              </a:rPr>
              <a:t>IMC y RGE asociados.</a:t>
            </a:r>
          </a:p>
          <a:p>
            <a:pPr lvl="1">
              <a:lnSpc>
                <a:spcPct val="90000"/>
              </a:lnSpc>
              <a:buFontTx/>
              <a:buNone/>
              <a:defRPr/>
            </a:pPr>
            <a:r>
              <a:rPr lang="es-MX" sz="1800" b="1" dirty="0">
                <a:solidFill>
                  <a:srgbClr val="FF9900"/>
                </a:solidFill>
              </a:rPr>
              <a:t>Pancreatitis (&gt;litiasis, cáncer)</a:t>
            </a:r>
          </a:p>
          <a:p>
            <a:pPr lvl="1">
              <a:lnSpc>
                <a:spcPct val="90000"/>
              </a:lnSpc>
              <a:buFontTx/>
              <a:buNone/>
              <a:defRPr/>
            </a:pPr>
            <a:r>
              <a:rPr lang="es-MX" sz="1800" b="1" dirty="0">
                <a:solidFill>
                  <a:srgbClr val="FF9900"/>
                </a:solidFill>
              </a:rPr>
              <a:t>Colon Irritable.</a:t>
            </a:r>
          </a:p>
          <a:p>
            <a:pPr lvl="1">
              <a:lnSpc>
                <a:spcPct val="90000"/>
              </a:lnSpc>
              <a:buFontTx/>
              <a:buNone/>
              <a:defRPr/>
            </a:pPr>
            <a:r>
              <a:rPr lang="es-MX" sz="1800" b="1" dirty="0">
                <a:solidFill>
                  <a:srgbClr val="FF9900"/>
                </a:solidFill>
              </a:rPr>
              <a:t>Cáncer de Colon</a:t>
            </a:r>
            <a:endParaRPr lang="es-ES" sz="1800" b="1" dirty="0">
              <a:solidFill>
                <a:srgbClr val="FF9900"/>
              </a:solidFill>
            </a:endParaRPr>
          </a:p>
        </p:txBody>
      </p:sp>
      <p:sp>
        <p:nvSpPr>
          <p:cNvPr id="5" name="Rectangle 4"/>
          <p:cNvSpPr txBox="1">
            <a:spLocks noChangeArrowheads="1"/>
          </p:cNvSpPr>
          <p:nvPr/>
        </p:nvSpPr>
        <p:spPr bwMode="auto">
          <a:xfrm>
            <a:off x="457200" y="1600206"/>
            <a:ext cx="404706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18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18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8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8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8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800">
                <a:solidFill>
                  <a:schemeClr val="tx1"/>
                </a:solidFill>
                <a:effectLst>
                  <a:outerShdw blurRad="38100" dist="38100" dir="2700000" algn="tl">
                    <a:srgbClr val="000000"/>
                  </a:outerShdw>
                </a:effectLst>
                <a:latin typeface="+mn-lt"/>
              </a:defRPr>
            </a:lvl9pPr>
          </a:lstStyle>
          <a:p>
            <a:pPr>
              <a:lnSpc>
                <a:spcPct val="90000"/>
              </a:lnSpc>
              <a:defRPr/>
            </a:pPr>
            <a:r>
              <a:rPr lang="es-MX" sz="2000" b="1" kern="0" dirty="0" smtClean="0">
                <a:solidFill>
                  <a:srgbClr val="FF9900"/>
                </a:solidFill>
              </a:rPr>
              <a:t>300,000 muertes por año.</a:t>
            </a:r>
          </a:p>
          <a:p>
            <a:pPr>
              <a:lnSpc>
                <a:spcPct val="90000"/>
              </a:lnSpc>
              <a:defRPr/>
            </a:pPr>
            <a:r>
              <a:rPr lang="es-MX" sz="2000" b="1" kern="0" dirty="0" smtClean="0">
                <a:solidFill>
                  <a:srgbClr val="FF9900"/>
                </a:solidFill>
              </a:rPr>
              <a:t>En USA.</a:t>
            </a:r>
          </a:p>
          <a:p>
            <a:pPr>
              <a:lnSpc>
                <a:spcPct val="90000"/>
              </a:lnSpc>
              <a:defRPr/>
            </a:pPr>
            <a:r>
              <a:rPr lang="es-MX" sz="2000" b="1" kern="0" dirty="0" smtClean="0">
                <a:solidFill>
                  <a:srgbClr val="FF9900"/>
                </a:solidFill>
              </a:rPr>
              <a:t>2a. causa de muerte por enfermedad prevenible.</a:t>
            </a:r>
          </a:p>
          <a:p>
            <a:pPr>
              <a:lnSpc>
                <a:spcPct val="90000"/>
              </a:lnSpc>
              <a:defRPr/>
            </a:pPr>
            <a:r>
              <a:rPr lang="es-MX" sz="2000" b="1" kern="0" dirty="0" smtClean="0">
                <a:solidFill>
                  <a:srgbClr val="FF9900"/>
                </a:solidFill>
              </a:rPr>
              <a:t>Asociada a enfermedad no digestiva y digestiva.</a:t>
            </a:r>
          </a:p>
          <a:p>
            <a:pPr>
              <a:lnSpc>
                <a:spcPct val="90000"/>
              </a:lnSpc>
              <a:defRPr/>
            </a:pPr>
            <a:r>
              <a:rPr lang="es-MX" sz="2000" b="1" kern="0" dirty="0" smtClean="0">
                <a:solidFill>
                  <a:srgbClr val="FF9900"/>
                </a:solidFill>
              </a:rPr>
              <a:t>127 millones tienen sobrepeso.</a:t>
            </a:r>
          </a:p>
          <a:p>
            <a:pPr>
              <a:lnSpc>
                <a:spcPct val="90000"/>
              </a:lnSpc>
              <a:defRPr/>
            </a:pPr>
            <a:r>
              <a:rPr lang="es-MX" sz="2000" b="1" kern="0" dirty="0" smtClean="0">
                <a:solidFill>
                  <a:srgbClr val="FF9900"/>
                </a:solidFill>
              </a:rPr>
              <a:t>60 millones son obesos.</a:t>
            </a:r>
          </a:p>
          <a:p>
            <a:pPr>
              <a:lnSpc>
                <a:spcPct val="90000"/>
              </a:lnSpc>
              <a:defRPr/>
            </a:pPr>
            <a:r>
              <a:rPr lang="es-MX" sz="2000" b="1" kern="0" dirty="0" smtClean="0">
                <a:solidFill>
                  <a:srgbClr val="FF9900"/>
                </a:solidFill>
              </a:rPr>
              <a:t>El costo actual entre 40-89 mil millones de Dls.</a:t>
            </a:r>
          </a:p>
          <a:p>
            <a:pPr>
              <a:lnSpc>
                <a:spcPct val="90000"/>
              </a:lnSpc>
              <a:defRPr/>
            </a:pPr>
            <a:r>
              <a:rPr lang="es-MX" sz="2000" b="1" kern="0" dirty="0" smtClean="0">
                <a:solidFill>
                  <a:srgbClr val="FF9900"/>
                </a:solidFill>
              </a:rPr>
              <a:t>La Obesidad es </a:t>
            </a:r>
            <a:r>
              <a:rPr lang="es-MX" sz="2000" b="1" kern="0" dirty="0" err="1" smtClean="0">
                <a:solidFill>
                  <a:srgbClr val="FF9900"/>
                </a:solidFill>
              </a:rPr>
              <a:t>multiórganica</a:t>
            </a:r>
            <a:r>
              <a:rPr lang="es-MX" sz="2000" b="1" kern="0" dirty="0" smtClean="0">
                <a:solidFill>
                  <a:srgbClr val="FF9900"/>
                </a:solidFill>
              </a:rPr>
              <a:t> , incluyendo morbilidad digestiva</a:t>
            </a:r>
            <a:endParaRPr lang="es-ES" sz="2000" b="1" kern="0" dirty="0">
              <a:solidFill>
                <a:srgbClr val="FF9900"/>
              </a:solidFill>
            </a:endParaRPr>
          </a:p>
        </p:txBody>
      </p:sp>
    </p:spTree>
    <p:extLst>
      <p:ext uri="{BB962C8B-B14F-4D97-AF65-F5344CB8AC3E}">
        <p14:creationId xmlns:p14="http://schemas.microsoft.com/office/powerpoint/2010/main" val="2263995824"/>
      </p:ext>
    </p:extLst>
  </p:cSld>
  <p:clrMapOvr>
    <a:masterClrMapping/>
  </p:clrMapOvr>
  <mc:AlternateContent xmlns:mc="http://schemas.openxmlformats.org/markup-compatibility/2006" xmlns:p14="http://schemas.microsoft.com/office/powerpoint/2010/main">
    <mc:Choice Requires="p14">
      <p:transition spd="slow" p14:dur="2000" advTm="23168"/>
    </mc:Choice>
    <mc:Fallback xmlns="">
      <p:transition spd="slow" advTm="2316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76262" y="2333625"/>
            <a:ext cx="7991475" cy="2190750"/>
          </a:xfrm>
          <a:prstGeom prst="rect">
            <a:avLst/>
          </a:prstGeom>
        </p:spPr>
      </p:pic>
    </p:spTree>
    <p:extLst>
      <p:ext uri="{BB962C8B-B14F-4D97-AF65-F5344CB8AC3E}">
        <p14:creationId xmlns:p14="http://schemas.microsoft.com/office/powerpoint/2010/main" val="508282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379" y="332656"/>
            <a:ext cx="9162758" cy="5945738"/>
          </a:xfrm>
          <a:prstGeom prst="rect">
            <a:avLst/>
          </a:prstGeom>
        </p:spPr>
      </p:pic>
    </p:spTree>
    <p:extLst>
      <p:ext uri="{BB962C8B-B14F-4D97-AF65-F5344CB8AC3E}">
        <p14:creationId xmlns:p14="http://schemas.microsoft.com/office/powerpoint/2010/main" val="1478842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tbn0.google.com/images?q=tbn:tnKNlBpu5JfGHM:http://www.unav.es/digilab/proyectosenl/2002/lobo_feroz/imagenesnueva/ejercici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903413"/>
            <a:ext cx="3286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http://tbn0.google.com/images?q=tbn:Vyx2eyykk86dPM:http://www.larevistaintegral.com/fotos/integral/art_298242_1p.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050" y="1857375"/>
            <a:ext cx="26003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3 CuadroTexto"/>
          <p:cNvSpPr txBox="1">
            <a:spLocks noChangeArrowheads="1"/>
          </p:cNvSpPr>
          <p:nvPr/>
        </p:nvSpPr>
        <p:spPr bwMode="auto">
          <a:xfrm>
            <a:off x="1428750" y="214313"/>
            <a:ext cx="76184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s-ES" altLang="es-MX" sz="2800" b="1">
                <a:solidFill>
                  <a:srgbClr val="FFC000"/>
                </a:solidFill>
              </a:rPr>
              <a:t>El mejor tratamiento: ejercicio y dieta</a:t>
            </a:r>
          </a:p>
          <a:p>
            <a:pPr eaLnBrk="1" hangingPunct="1">
              <a:spcBef>
                <a:spcPct val="0"/>
              </a:spcBef>
              <a:buClrTx/>
              <a:buSzTx/>
              <a:buFontTx/>
              <a:buNone/>
            </a:pPr>
            <a:r>
              <a:rPr lang="es-ES" altLang="es-MX" sz="2800" b="1">
                <a:solidFill>
                  <a:srgbClr val="FFC000"/>
                </a:solidFill>
              </a:rPr>
              <a:t> con poca azúcar, verduras, pescado</a:t>
            </a:r>
          </a:p>
        </p:txBody>
      </p:sp>
      <p:sp>
        <p:nvSpPr>
          <p:cNvPr id="47109" name="4 CuadroTexto"/>
          <p:cNvSpPr txBox="1">
            <a:spLocks noChangeArrowheads="1"/>
          </p:cNvSpPr>
          <p:nvPr/>
        </p:nvSpPr>
        <p:spPr bwMode="auto">
          <a:xfrm>
            <a:off x="5143500" y="3214688"/>
            <a:ext cx="6429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s-ES" altLang="es-MX" sz="6600" b="1"/>
              <a:t>+</a:t>
            </a:r>
          </a:p>
        </p:txBody>
      </p:sp>
      <p:sp>
        <p:nvSpPr>
          <p:cNvPr id="47110" name="5 CuadroTexto"/>
          <p:cNvSpPr txBox="1">
            <a:spLocks noChangeArrowheads="1"/>
          </p:cNvSpPr>
          <p:nvPr/>
        </p:nvSpPr>
        <p:spPr bwMode="auto">
          <a:xfrm>
            <a:off x="857250" y="5929313"/>
            <a:ext cx="8286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s-ES" altLang="es-MX" sz="2400" b="1">
                <a:solidFill>
                  <a:srgbClr val="FFFF00"/>
                </a:solidFill>
              </a:rPr>
              <a:t>Desafortunadamente la mayoría abandona y deserta!!!</a:t>
            </a:r>
          </a:p>
        </p:txBody>
      </p:sp>
    </p:spTree>
    <p:extLst>
      <p:ext uri="{BB962C8B-B14F-4D97-AF65-F5344CB8AC3E}">
        <p14:creationId xmlns:p14="http://schemas.microsoft.com/office/powerpoint/2010/main" val="3969699430"/>
      </p:ext>
    </p:extLst>
  </p:cSld>
  <p:clrMapOvr>
    <a:masterClrMapping/>
  </p:clrMapOvr>
  <p:transition advTm="23168"/>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468312" y="188913"/>
            <a:ext cx="8136135" cy="863600"/>
          </a:xfrm>
        </p:spPr>
        <p:txBody>
          <a:bodyPr/>
          <a:lstStyle/>
          <a:p>
            <a:pPr algn="l">
              <a:defRPr/>
            </a:pPr>
            <a:r>
              <a:rPr lang="en-US" sz="3600" dirty="0" err="1" smtClean="0">
                <a:solidFill>
                  <a:srgbClr val="FFFF00"/>
                </a:solidFill>
                <a:latin typeface="Verdana" pitchFamily="34" charset="0"/>
                <a:cs typeface="Tahoma" pitchFamily="34" charset="0"/>
              </a:rPr>
              <a:t>Adipokines</a:t>
            </a:r>
            <a:r>
              <a:rPr lang="en-US" sz="3600" dirty="0" smtClean="0">
                <a:solidFill>
                  <a:srgbClr val="FFFF00"/>
                </a:solidFill>
                <a:latin typeface="Verdana" pitchFamily="34" charset="0"/>
                <a:cs typeface="Tahoma" pitchFamily="34" charset="0"/>
              </a:rPr>
              <a:t> and fatty liver</a:t>
            </a:r>
            <a:endParaRPr lang="en-US" dirty="0" smtClean="0"/>
          </a:p>
        </p:txBody>
      </p:sp>
      <p:pic>
        <p:nvPicPr>
          <p:cNvPr id="4100" name="Picture 4"/>
          <p:cNvPicPr>
            <a:picLocks noChangeAspect="1" noChangeArrowheads="1"/>
          </p:cNvPicPr>
          <p:nvPr/>
        </p:nvPicPr>
        <p:blipFill>
          <a:blip r:embed="rId2" cstate="print"/>
          <a:srcRect b="3587"/>
          <a:stretch>
            <a:fillRect/>
          </a:stretch>
        </p:blipFill>
        <p:spPr bwMode="auto">
          <a:xfrm>
            <a:off x="395288" y="1993900"/>
            <a:ext cx="8280400" cy="3883025"/>
          </a:xfrm>
          <a:prstGeom prst="rect">
            <a:avLst/>
          </a:prstGeom>
          <a:noFill/>
          <a:ln w="9525">
            <a:noFill/>
            <a:miter lim="800000"/>
            <a:headEnd/>
            <a:tailEnd/>
          </a:ln>
        </p:spPr>
      </p:pic>
      <p:sp>
        <p:nvSpPr>
          <p:cNvPr id="4101" name="Line 5"/>
          <p:cNvSpPr>
            <a:spLocks noChangeShapeType="1"/>
          </p:cNvSpPr>
          <p:nvPr/>
        </p:nvSpPr>
        <p:spPr bwMode="auto">
          <a:xfrm>
            <a:off x="0" y="1341438"/>
            <a:ext cx="9144000" cy="0"/>
          </a:xfrm>
          <a:prstGeom prst="line">
            <a:avLst/>
          </a:prstGeom>
          <a:noFill/>
          <a:ln w="12700">
            <a:solidFill>
              <a:srgbClr val="FF0000"/>
            </a:solidFill>
            <a:round/>
            <a:headEnd/>
            <a:tailEnd/>
          </a:ln>
        </p:spPr>
        <p:txBody>
          <a:bodyPr/>
          <a:lstStyle/>
          <a:p>
            <a:endParaRPr lang="es-MX"/>
          </a:p>
        </p:txBody>
      </p:sp>
      <mc:AlternateContent xmlns:mc="http://schemas.openxmlformats.org/markup-compatibility/2006" xmlns:p14="http://schemas.microsoft.com/office/powerpoint/2010/main">
        <mc:Choice Requires="p14">
          <p:contentPart p14:bwMode="auto" r:id="rId3">
            <p14:nvContentPartPr>
              <p14:cNvPr id="107522" name="Ink 5"/>
              <p14:cNvContentPartPr>
                <a14:cpLocks xmlns:a14="http://schemas.microsoft.com/office/drawing/2010/main" noRot="1" noChangeAspect="1" noEditPoints="1" noChangeArrowheads="1" noChangeShapeType="1"/>
              </p14:cNvContentPartPr>
              <p14:nvPr/>
            </p14:nvContentPartPr>
            <p14:xfrm>
              <a:off x="2670175" y="3490913"/>
              <a:ext cx="1258888" cy="411162"/>
            </p14:xfrm>
          </p:contentPart>
        </mc:Choice>
        <mc:Fallback xmlns="">
          <p:pic>
            <p:nvPicPr>
              <p:cNvPr id="107522" name="Ink 5"/>
              <p:cNvPicPr>
                <a:picLocks noRot="1" noChangeAspect="1" noEditPoints="1" noChangeArrowheads="1" noChangeShapeType="1"/>
              </p:cNvPicPr>
              <p:nvPr/>
            </p:nvPicPr>
            <p:blipFill>
              <a:blip r:embed="rId4" cstate="print"/>
              <a:stretch>
                <a:fillRect/>
              </a:stretch>
            </p:blipFill>
            <p:spPr>
              <a:xfrm>
                <a:off x="2653975" y="3427186"/>
                <a:ext cx="1290927" cy="538255"/>
              </a:xfrm>
              <a:prstGeom prst="rect">
                <a:avLst/>
              </a:prstGeom>
            </p:spPr>
          </p:pic>
        </mc:Fallback>
      </mc:AlternateContent>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63688" y="908720"/>
            <a:ext cx="5616624" cy="5632311"/>
          </a:xfrm>
          <a:prstGeom prst="rect">
            <a:avLst/>
          </a:prstGeom>
        </p:spPr>
        <p:txBody>
          <a:bodyPr wrap="square">
            <a:spAutoFit/>
          </a:bodyPr>
          <a:lstStyle/>
          <a:p>
            <a:pPr algn="ctr"/>
            <a:r>
              <a:rPr lang="es-MX" sz="3600" b="1" dirty="0"/>
              <a:t>Costo de </a:t>
            </a:r>
            <a:r>
              <a:rPr lang="es-MX" sz="3600" b="1" dirty="0" err="1"/>
              <a:t>problems</a:t>
            </a:r>
            <a:r>
              <a:rPr lang="es-MX" sz="3600" b="1" dirty="0"/>
              <a:t> globales en billones </a:t>
            </a:r>
            <a:r>
              <a:rPr lang="es-MX" sz="3600" b="1" dirty="0" smtClean="0"/>
              <a:t>USAD.</a:t>
            </a:r>
          </a:p>
          <a:p>
            <a:pPr algn="ctr"/>
            <a:endParaRPr lang="es-MX" sz="3600" b="1" dirty="0" smtClean="0"/>
          </a:p>
          <a:p>
            <a:pPr algn="ctr"/>
            <a:r>
              <a:rPr lang="es-MX" sz="3600" b="1" dirty="0" smtClean="0"/>
              <a:t>Tabaquismo </a:t>
            </a:r>
            <a:r>
              <a:rPr lang="es-MX" sz="3600" b="1" dirty="0"/>
              <a:t>2.1</a:t>
            </a:r>
            <a:br>
              <a:rPr lang="es-MX" sz="3600" b="1" dirty="0"/>
            </a:br>
            <a:r>
              <a:rPr lang="es-MX" sz="3600" b="1" dirty="0"/>
              <a:t>Violencia, guerras  2.1</a:t>
            </a:r>
            <a:br>
              <a:rPr lang="es-MX" sz="3600" b="1" dirty="0"/>
            </a:br>
            <a:r>
              <a:rPr lang="es-MX" sz="3600" b="1" dirty="0"/>
              <a:t>Obesidad		2.0</a:t>
            </a:r>
            <a:br>
              <a:rPr lang="es-MX" sz="3600" b="1" dirty="0"/>
            </a:br>
            <a:r>
              <a:rPr lang="es-MX" sz="3600" b="1" dirty="0"/>
              <a:t>Alcoholismo1.4</a:t>
            </a:r>
            <a:br>
              <a:rPr lang="es-MX" sz="3600" b="1" dirty="0"/>
            </a:br>
            <a:r>
              <a:rPr lang="es-MX" sz="3600" b="1" dirty="0"/>
              <a:t>Analfabetismo 1.3</a:t>
            </a:r>
            <a:br>
              <a:rPr lang="es-MX" sz="3600" b="1" dirty="0"/>
            </a:br>
            <a:endParaRPr lang="es-MX" sz="3600" b="1" dirty="0"/>
          </a:p>
        </p:txBody>
      </p:sp>
    </p:spTree>
    <p:extLst>
      <p:ext uri="{BB962C8B-B14F-4D97-AF65-F5344CB8AC3E}">
        <p14:creationId xmlns:p14="http://schemas.microsoft.com/office/powerpoint/2010/main" val="2239800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CuadroTexto"/>
          <p:cNvSpPr txBox="1">
            <a:spLocks noChangeArrowheads="1"/>
          </p:cNvSpPr>
          <p:nvPr/>
        </p:nvSpPr>
        <p:spPr bwMode="auto">
          <a:xfrm>
            <a:off x="0" y="214313"/>
            <a:ext cx="914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fontAlgn="base">
              <a:spcBef>
                <a:spcPct val="0"/>
              </a:spcBef>
              <a:spcAft>
                <a:spcPct val="0"/>
              </a:spcAft>
              <a:buClrTx/>
              <a:buSzTx/>
              <a:buFontTx/>
              <a:buNone/>
            </a:pPr>
            <a:r>
              <a:rPr lang="es-ES" altLang="es-MX" sz="3600" b="1" dirty="0" smtClean="0">
                <a:solidFill>
                  <a:srgbClr val="FFC000"/>
                </a:solidFill>
              </a:rPr>
              <a:t>                 </a:t>
            </a:r>
            <a:r>
              <a:rPr lang="es-ES" altLang="es-MX" sz="3600" b="1" dirty="0" smtClean="0">
                <a:solidFill>
                  <a:srgbClr val="FFC000"/>
                </a:solidFill>
                <a:latin typeface="Constantia" panose="02030602050306030303" pitchFamily="18" charset="0"/>
              </a:rPr>
              <a:t>El futuro nos alcanza</a:t>
            </a:r>
          </a:p>
          <a:p>
            <a:pPr fontAlgn="base">
              <a:spcBef>
                <a:spcPct val="0"/>
              </a:spcBef>
              <a:spcAft>
                <a:spcPct val="0"/>
              </a:spcAft>
              <a:buClrTx/>
              <a:buSzTx/>
              <a:buFontTx/>
              <a:buNone/>
            </a:pPr>
            <a:endParaRPr lang="es-ES" altLang="es-MX" sz="3600" b="1" dirty="0" smtClean="0">
              <a:solidFill>
                <a:srgbClr val="FFC000"/>
              </a:solidFill>
              <a:latin typeface="Constantia" panose="02030602050306030303" pitchFamily="18" charset="0"/>
            </a:endParaRPr>
          </a:p>
          <a:p>
            <a:pPr fontAlgn="base">
              <a:spcBef>
                <a:spcPct val="0"/>
              </a:spcBef>
              <a:spcAft>
                <a:spcPct val="0"/>
              </a:spcAft>
              <a:buClrTx/>
              <a:buSzTx/>
              <a:buFontTx/>
              <a:buNone/>
            </a:pPr>
            <a:r>
              <a:rPr lang="es-ES" altLang="es-MX" sz="3600" b="1" dirty="0" smtClean="0">
                <a:solidFill>
                  <a:srgbClr val="FFC000"/>
                </a:solidFill>
              </a:rPr>
              <a:t>           </a:t>
            </a:r>
            <a:r>
              <a:rPr lang="es-ES" altLang="es-MX" sz="3600" b="1" dirty="0" err="1" smtClean="0">
                <a:solidFill>
                  <a:srgbClr val="FFC000"/>
                </a:solidFill>
                <a:latin typeface="Cambria Math" panose="02040503050406030204" pitchFamily="18" charset="0"/>
                <a:ea typeface="Cambria Math" panose="02040503050406030204" pitchFamily="18" charset="0"/>
              </a:rPr>
              <a:t>Unless</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effective</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population</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level</a:t>
            </a:r>
            <a:r>
              <a:rPr lang="es-ES" altLang="es-MX" sz="3600" b="1" dirty="0" smtClean="0">
                <a:solidFill>
                  <a:srgbClr val="FFC000"/>
                </a:solidFill>
                <a:latin typeface="Cambria Math" panose="02040503050406030204" pitchFamily="18" charset="0"/>
                <a:ea typeface="Cambria Math" panose="02040503050406030204" pitchFamily="18" charset="0"/>
              </a:rPr>
              <a:t> </a:t>
            </a:r>
          </a:p>
          <a:p>
            <a:pPr fontAlgn="base">
              <a:spcBef>
                <a:spcPct val="0"/>
              </a:spcBef>
              <a:spcAft>
                <a:spcPct val="0"/>
              </a:spcAft>
              <a:buClrTx/>
              <a:buSzTx/>
              <a:buFontTx/>
              <a:buNone/>
            </a:pP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interventions</a:t>
            </a:r>
            <a:r>
              <a:rPr lang="es-ES" altLang="es-MX" sz="3600" b="1" dirty="0" smtClean="0">
                <a:solidFill>
                  <a:srgbClr val="FFC000"/>
                </a:solidFill>
                <a:latin typeface="Cambria Math" panose="02040503050406030204" pitchFamily="18" charset="0"/>
                <a:ea typeface="Cambria Math" panose="02040503050406030204" pitchFamily="18" charset="0"/>
              </a:rPr>
              <a:t> to reduce </a:t>
            </a:r>
            <a:r>
              <a:rPr lang="es-ES" altLang="es-MX" sz="3600" b="1" dirty="0" err="1" smtClean="0">
                <a:solidFill>
                  <a:srgbClr val="FFC000"/>
                </a:solidFill>
                <a:latin typeface="Cambria Math" panose="02040503050406030204" pitchFamily="18" charset="0"/>
                <a:ea typeface="Cambria Math" panose="02040503050406030204" pitchFamily="18" charset="0"/>
              </a:rPr>
              <a:t>obesity</a:t>
            </a:r>
            <a:r>
              <a:rPr lang="es-ES" altLang="es-MX" sz="3600" b="1" dirty="0" smtClean="0">
                <a:solidFill>
                  <a:srgbClr val="FFC000"/>
                </a:solidFill>
                <a:latin typeface="Cambria Math" panose="02040503050406030204" pitchFamily="18" charset="0"/>
                <a:ea typeface="Cambria Math" panose="02040503050406030204" pitchFamily="18" charset="0"/>
              </a:rPr>
              <a:t> </a:t>
            </a:r>
          </a:p>
          <a:p>
            <a:pPr fontAlgn="base">
              <a:spcBef>
                <a:spcPct val="0"/>
              </a:spcBef>
              <a:spcAft>
                <a:spcPct val="0"/>
              </a:spcAft>
              <a:buClrTx/>
              <a:buSzTx/>
              <a:buFontTx/>
              <a:buNone/>
            </a:pPr>
            <a:r>
              <a:rPr lang="es-ES" altLang="es-MX" sz="3600" b="1" dirty="0" smtClean="0">
                <a:solidFill>
                  <a:srgbClr val="FFC000"/>
                </a:solidFill>
                <a:latin typeface="Cambria Math" panose="02040503050406030204" pitchFamily="18" charset="0"/>
                <a:ea typeface="Cambria Math" panose="02040503050406030204" pitchFamily="18" charset="0"/>
              </a:rPr>
              <a:t>           are </a:t>
            </a:r>
            <a:r>
              <a:rPr lang="es-ES" altLang="es-MX" sz="3600" b="1" dirty="0" err="1" smtClean="0">
                <a:solidFill>
                  <a:srgbClr val="FFC000"/>
                </a:solidFill>
                <a:latin typeface="Cambria Math" panose="02040503050406030204" pitchFamily="18" charset="0"/>
                <a:ea typeface="Cambria Math" panose="02040503050406030204" pitchFamily="18" charset="0"/>
              </a:rPr>
              <a:t>developed</a:t>
            </a:r>
            <a:r>
              <a:rPr lang="es-ES" altLang="es-MX" sz="3600" b="1" dirty="0" smtClean="0">
                <a:solidFill>
                  <a:srgbClr val="FFC000"/>
                </a:solidFill>
                <a:latin typeface="Cambria Math" panose="02040503050406030204" pitchFamily="18" charset="0"/>
                <a:ea typeface="Cambria Math" panose="02040503050406030204" pitchFamily="18" charset="0"/>
              </a:rPr>
              <a:t> , </a:t>
            </a:r>
            <a:r>
              <a:rPr lang="es-ES" altLang="es-MX" sz="3600" b="1" dirty="0" err="1" smtClean="0">
                <a:solidFill>
                  <a:srgbClr val="FFC000"/>
                </a:solidFill>
                <a:latin typeface="Cambria Math" panose="02040503050406030204" pitchFamily="18" charset="0"/>
                <a:ea typeface="Cambria Math" panose="02040503050406030204" pitchFamily="18" charset="0"/>
              </a:rPr>
              <a:t>the</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steadly</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rise</a:t>
            </a:r>
            <a:r>
              <a:rPr lang="es-ES" altLang="es-MX" sz="3600" b="1" dirty="0" smtClean="0">
                <a:solidFill>
                  <a:srgbClr val="FFC000"/>
                </a:solidFill>
                <a:latin typeface="Cambria Math" panose="02040503050406030204" pitchFamily="18" charset="0"/>
                <a:ea typeface="Cambria Math" panose="02040503050406030204" pitchFamily="18" charset="0"/>
              </a:rPr>
              <a:t> </a:t>
            </a:r>
          </a:p>
          <a:p>
            <a:pPr fontAlgn="base">
              <a:spcBef>
                <a:spcPct val="0"/>
              </a:spcBef>
              <a:spcAft>
                <a:spcPct val="0"/>
              </a:spcAft>
              <a:buClrTx/>
              <a:buSzTx/>
              <a:buFontTx/>
              <a:buNone/>
            </a:pPr>
            <a:r>
              <a:rPr lang="es-ES" altLang="es-MX" sz="3600" b="1" dirty="0" smtClean="0">
                <a:solidFill>
                  <a:srgbClr val="FFC000"/>
                </a:solidFill>
                <a:latin typeface="Cambria Math" panose="02040503050406030204" pitchFamily="18" charset="0"/>
                <a:ea typeface="Cambria Math" panose="02040503050406030204" pitchFamily="18" charset="0"/>
              </a:rPr>
              <a:t>           in </a:t>
            </a:r>
            <a:r>
              <a:rPr lang="es-ES" altLang="es-MX" sz="3600" b="1" dirty="0" err="1" smtClean="0">
                <a:solidFill>
                  <a:srgbClr val="FFC000"/>
                </a:solidFill>
                <a:latin typeface="Cambria Math" panose="02040503050406030204" pitchFamily="18" charset="0"/>
                <a:ea typeface="Cambria Math" panose="02040503050406030204" pitchFamily="18" charset="0"/>
              </a:rPr>
              <a:t>life</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expectancy</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observed</a:t>
            </a:r>
            <a:r>
              <a:rPr lang="es-ES" altLang="es-MX" sz="3600" b="1" dirty="0" smtClean="0">
                <a:solidFill>
                  <a:srgbClr val="FFC000"/>
                </a:solidFill>
                <a:latin typeface="Cambria Math" panose="02040503050406030204" pitchFamily="18" charset="0"/>
                <a:ea typeface="Cambria Math" panose="02040503050406030204" pitchFamily="18" charset="0"/>
              </a:rPr>
              <a:t> in</a:t>
            </a:r>
          </a:p>
          <a:p>
            <a:pPr fontAlgn="base">
              <a:spcBef>
                <a:spcPct val="0"/>
              </a:spcBef>
              <a:spcAft>
                <a:spcPct val="0"/>
              </a:spcAft>
              <a:buClrTx/>
              <a:buSzTx/>
              <a:buFontTx/>
              <a:buNone/>
            </a:pP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the</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modern</a:t>
            </a:r>
            <a:r>
              <a:rPr lang="es-ES" altLang="es-MX" sz="3600" b="1" dirty="0" smtClean="0">
                <a:solidFill>
                  <a:srgbClr val="FFC000"/>
                </a:solidFill>
                <a:latin typeface="Cambria Math" panose="02040503050406030204" pitchFamily="18" charset="0"/>
                <a:ea typeface="Cambria Math" panose="02040503050406030204" pitchFamily="18" charset="0"/>
              </a:rPr>
              <a:t> era, </a:t>
            </a:r>
            <a:r>
              <a:rPr lang="es-ES" altLang="es-MX" sz="3600" b="1" dirty="0" err="1" smtClean="0">
                <a:solidFill>
                  <a:srgbClr val="FFC000"/>
                </a:solidFill>
                <a:latin typeface="Cambria Math" panose="02040503050406030204" pitchFamily="18" charset="0"/>
                <a:ea typeface="Cambria Math" panose="02040503050406030204" pitchFamily="18" charset="0"/>
              </a:rPr>
              <a:t>soon</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may</a:t>
            </a:r>
            <a:r>
              <a:rPr lang="es-ES" altLang="es-MX" sz="3600" b="1" dirty="0" smtClean="0">
                <a:solidFill>
                  <a:srgbClr val="FFC000"/>
                </a:solidFill>
                <a:latin typeface="Cambria Math" panose="02040503050406030204" pitchFamily="18" charset="0"/>
                <a:ea typeface="Cambria Math" panose="02040503050406030204" pitchFamily="18" charset="0"/>
              </a:rPr>
              <a:t> come to</a:t>
            </a:r>
          </a:p>
          <a:p>
            <a:pPr fontAlgn="base">
              <a:spcBef>
                <a:spcPct val="0"/>
              </a:spcBef>
              <a:spcAft>
                <a:spcPct val="0"/>
              </a:spcAft>
              <a:buClrTx/>
              <a:buSzTx/>
              <a:buFontTx/>
              <a:buNone/>
            </a:pP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an</a:t>
            </a:r>
            <a:r>
              <a:rPr lang="es-ES" altLang="es-MX" sz="3600" b="1" dirty="0" smtClean="0">
                <a:solidFill>
                  <a:srgbClr val="FFC000"/>
                </a:solidFill>
                <a:latin typeface="Cambria Math" panose="02040503050406030204" pitchFamily="18" charset="0"/>
                <a:ea typeface="Cambria Math" panose="02040503050406030204" pitchFamily="18" charset="0"/>
              </a:rPr>
              <a:t> </a:t>
            </a:r>
            <a:r>
              <a:rPr lang="es-ES" altLang="es-MX" sz="3600" b="1" dirty="0" err="1" smtClean="0">
                <a:solidFill>
                  <a:srgbClr val="FFC000"/>
                </a:solidFill>
                <a:latin typeface="Cambria Math" panose="02040503050406030204" pitchFamily="18" charset="0"/>
                <a:ea typeface="Cambria Math" panose="02040503050406030204" pitchFamily="18" charset="0"/>
              </a:rPr>
              <a:t>end</a:t>
            </a:r>
            <a:r>
              <a:rPr lang="es-ES" altLang="es-MX" sz="3600" b="1" dirty="0" smtClean="0">
                <a:solidFill>
                  <a:srgbClr val="FFC000"/>
                </a:solidFill>
                <a:latin typeface="Cambria Math" panose="02040503050406030204" pitchFamily="18" charset="0"/>
                <a:ea typeface="Cambria Math" panose="02040503050406030204" pitchFamily="18" charset="0"/>
              </a:rPr>
              <a:t>,</a:t>
            </a:r>
          </a:p>
          <a:p>
            <a:pPr fontAlgn="base">
              <a:spcBef>
                <a:spcPct val="0"/>
              </a:spcBef>
              <a:spcAft>
                <a:spcPct val="0"/>
              </a:spcAft>
              <a:buClrTx/>
              <a:buSzTx/>
              <a:buFontTx/>
              <a:buNone/>
            </a:pPr>
            <a:endParaRPr lang="es-ES" altLang="es-MX" sz="3600" b="1" dirty="0" smtClean="0">
              <a:solidFill>
                <a:srgbClr val="FFC000"/>
              </a:solidFill>
            </a:endParaRPr>
          </a:p>
          <a:p>
            <a:pPr fontAlgn="base">
              <a:spcBef>
                <a:spcPct val="0"/>
              </a:spcBef>
              <a:spcAft>
                <a:spcPct val="0"/>
              </a:spcAft>
              <a:buClrTx/>
              <a:buSzTx/>
              <a:buFontTx/>
              <a:buNone/>
            </a:pPr>
            <a:r>
              <a:rPr lang="es-ES" altLang="es-MX" sz="3600" b="1" dirty="0" smtClean="0">
                <a:solidFill>
                  <a:srgbClr val="FFFF00"/>
                </a:solidFill>
              </a:rPr>
              <a:t>                                         NEJM 352;11,05</a:t>
            </a:r>
          </a:p>
        </p:txBody>
      </p:sp>
    </p:spTree>
    <p:extLst>
      <p:ext uri="{BB962C8B-B14F-4D97-AF65-F5344CB8AC3E}">
        <p14:creationId xmlns:p14="http://schemas.microsoft.com/office/powerpoint/2010/main" val="377657764"/>
      </p:ext>
    </p:extLst>
  </p:cSld>
  <p:clrMapOvr>
    <a:masterClrMapping/>
  </p:clrMapOvr>
  <p:transition advTm="23168"/>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721" y="358840"/>
            <a:ext cx="5040558" cy="6140320"/>
          </a:xfrm>
          <a:prstGeom prst="rect">
            <a:avLst/>
          </a:prstGeom>
        </p:spPr>
      </p:pic>
    </p:spTree>
    <p:extLst>
      <p:ext uri="{BB962C8B-B14F-4D97-AF65-F5344CB8AC3E}">
        <p14:creationId xmlns:p14="http://schemas.microsoft.com/office/powerpoint/2010/main" val="12931061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cstate="print"/>
          <a:srcRect/>
          <a:stretch>
            <a:fillRect/>
          </a:stretch>
        </p:blipFill>
        <p:spPr bwMode="auto">
          <a:xfrm>
            <a:off x="6388" y="1628800"/>
            <a:ext cx="6941876" cy="4149080"/>
          </a:xfrm>
          <a:prstGeom prst="rect">
            <a:avLst/>
          </a:prstGeom>
          <a:noFill/>
          <a:ln w="9525">
            <a:noFill/>
            <a:miter lim="800000"/>
            <a:headEnd/>
            <a:tailEnd/>
          </a:ln>
        </p:spPr>
      </p:pic>
      <p:sp>
        <p:nvSpPr>
          <p:cNvPr id="5" name="4 CuadroTexto"/>
          <p:cNvSpPr txBox="1"/>
          <p:nvPr/>
        </p:nvSpPr>
        <p:spPr>
          <a:xfrm>
            <a:off x="7092280" y="1052736"/>
            <a:ext cx="2258571" cy="1323439"/>
          </a:xfrm>
          <a:prstGeom prst="rect">
            <a:avLst/>
          </a:prstGeom>
          <a:noFill/>
        </p:spPr>
        <p:txBody>
          <a:bodyPr wrap="square" rtlCol="0">
            <a:spAutoFit/>
          </a:bodyPr>
          <a:lstStyle/>
          <a:p>
            <a:r>
              <a:rPr lang="es-MX" sz="2000" b="1" dirty="0" smtClean="0"/>
              <a:t>México</a:t>
            </a:r>
          </a:p>
          <a:p>
            <a:r>
              <a:rPr lang="es-MX" sz="2000" b="1" dirty="0" smtClean="0"/>
              <a:t> 2010:  LC</a:t>
            </a:r>
          </a:p>
          <a:p>
            <a:r>
              <a:rPr lang="es-MX" sz="2000" b="1" dirty="0" smtClean="0"/>
              <a:t>And  T2D</a:t>
            </a:r>
          </a:p>
          <a:p>
            <a:r>
              <a:rPr lang="es-MX" sz="2000" b="1" dirty="0" err="1" smtClean="0"/>
              <a:t>Occurs</a:t>
            </a:r>
            <a:r>
              <a:rPr lang="es-MX" sz="2000" b="1" dirty="0" smtClean="0"/>
              <a:t> in 34.4%</a:t>
            </a:r>
            <a:endParaRPr lang="es-MX" sz="2000" b="1" dirty="0"/>
          </a:p>
        </p:txBody>
      </p:sp>
      <p:cxnSp>
        <p:nvCxnSpPr>
          <p:cNvPr id="8" name="7 Conector recto de flecha"/>
          <p:cNvCxnSpPr/>
          <p:nvPr/>
        </p:nvCxnSpPr>
        <p:spPr>
          <a:xfrm flipH="1">
            <a:off x="5940152" y="2420888"/>
            <a:ext cx="1872208" cy="2880320"/>
          </a:xfrm>
          <a:prstGeom prst="straightConnector1">
            <a:avLst/>
          </a:prstGeom>
          <a:ln w="34925" cmpd="sng">
            <a:solidFill>
              <a:srgbClr val="FF0000"/>
            </a:solidFill>
            <a:headEnd w="lg" len="lg"/>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90145" name="Ink 1"/>
              <p14:cNvContentPartPr>
                <a14:cpLocks xmlns:a14="http://schemas.microsoft.com/office/drawing/2010/main" noRot="1" noChangeAspect="1" noEditPoints="1" noChangeArrowheads="1" noChangeShapeType="1"/>
              </p14:cNvContentPartPr>
              <p14:nvPr/>
            </p14:nvContentPartPr>
            <p14:xfrm>
              <a:off x="3746500" y="5589588"/>
              <a:ext cx="668338" cy="42862"/>
            </p14:xfrm>
          </p:contentPart>
        </mc:Choice>
        <mc:Fallback xmlns="">
          <p:pic>
            <p:nvPicPr>
              <p:cNvPr id="390145" name="Ink 1"/>
              <p:cNvPicPr>
                <a:picLocks noRot="1" noChangeAspect="1" noEditPoints="1" noChangeArrowheads="1" noChangeShapeType="1"/>
              </p:cNvPicPr>
              <p:nvPr/>
            </p:nvPicPr>
            <p:blipFill>
              <a:blip r:embed="rId4"/>
              <a:stretch>
                <a:fillRect/>
              </a:stretch>
            </p:blipFill>
            <p:spPr>
              <a:xfrm>
                <a:off x="3730656" y="5521627"/>
                <a:ext cx="700387" cy="17917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90146" name="Ink 2"/>
              <p14:cNvContentPartPr>
                <a14:cpLocks xmlns:a14="http://schemas.microsoft.com/office/drawing/2010/main" noRot="1" noChangeAspect="1" noEditPoints="1" noChangeArrowheads="1" noChangeShapeType="1"/>
              </p14:cNvContentPartPr>
              <p14:nvPr/>
            </p14:nvContentPartPr>
            <p14:xfrm>
              <a:off x="4440238" y="5572125"/>
              <a:ext cx="138112" cy="26988"/>
            </p14:xfrm>
          </p:contentPart>
        </mc:Choice>
        <mc:Fallback xmlns="">
          <p:pic>
            <p:nvPicPr>
              <p:cNvPr id="390146" name="Ink 2"/>
              <p:cNvPicPr>
                <a:picLocks noRot="1" noChangeAspect="1" noEditPoints="1" noChangeArrowheads="1" noChangeShapeType="1"/>
              </p:cNvPicPr>
              <p:nvPr/>
            </p:nvPicPr>
            <p:blipFill>
              <a:blip r:embed="rId6"/>
              <a:stretch>
                <a:fillRect/>
              </a:stretch>
            </p:blipFill>
            <p:spPr>
              <a:xfrm>
                <a:off x="4424413" y="5508793"/>
                <a:ext cx="169763" cy="15365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0147" name="Ink 3"/>
              <p14:cNvContentPartPr>
                <a14:cpLocks xmlns:a14="http://schemas.microsoft.com/office/drawing/2010/main" noRot="1" noChangeAspect="1" noEditPoints="1" noChangeArrowheads="1" noChangeShapeType="1"/>
              </p14:cNvContentPartPr>
              <p14:nvPr/>
            </p14:nvContentPartPr>
            <p14:xfrm>
              <a:off x="4629150" y="5564188"/>
              <a:ext cx="592138" cy="34925"/>
            </p14:xfrm>
          </p:contentPart>
        </mc:Choice>
        <mc:Fallback xmlns="">
          <p:pic>
            <p:nvPicPr>
              <p:cNvPr id="390147" name="Ink 3"/>
              <p:cNvPicPr>
                <a:picLocks noRot="1" noChangeAspect="1" noEditPoints="1" noChangeArrowheads="1" noChangeShapeType="1"/>
              </p:cNvPicPr>
              <p:nvPr/>
            </p:nvPicPr>
            <p:blipFill>
              <a:blip r:embed="rId8"/>
              <a:stretch>
                <a:fillRect/>
              </a:stretch>
            </p:blipFill>
            <p:spPr>
              <a:xfrm>
                <a:off x="4613302" y="5501466"/>
                <a:ext cx="623834" cy="16037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0148" name="Ink 4"/>
              <p14:cNvContentPartPr>
                <a14:cpLocks xmlns:a14="http://schemas.microsoft.com/office/drawing/2010/main" noRot="1" noChangeAspect="1" noEditPoints="1" noChangeArrowheads="1" noChangeShapeType="1"/>
              </p14:cNvContentPartPr>
              <p14:nvPr/>
            </p14:nvContentPartPr>
            <p14:xfrm>
              <a:off x="5221288" y="5564188"/>
              <a:ext cx="76200" cy="7937"/>
            </p14:xfrm>
          </p:contentPart>
        </mc:Choice>
        <mc:Fallback xmlns="">
          <p:pic>
            <p:nvPicPr>
              <p:cNvPr id="390148" name="Ink 4"/>
              <p:cNvPicPr>
                <a:picLocks noRot="1" noChangeAspect="1" noEditPoints="1" noChangeArrowheads="1" noChangeShapeType="1"/>
              </p:cNvPicPr>
              <p:nvPr/>
            </p:nvPicPr>
            <p:blipFill>
              <a:blip r:embed="rId10"/>
              <a:stretch>
                <a:fillRect/>
              </a:stretch>
            </p:blipFill>
            <p:spPr>
              <a:xfrm>
                <a:off x="5205473" y="5500692"/>
                <a:ext cx="107830" cy="13529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90149" name="Ink 5"/>
              <p14:cNvContentPartPr>
                <a14:cpLocks xmlns:a14="http://schemas.microsoft.com/office/drawing/2010/main" noRot="1" noChangeAspect="1" noEditPoints="1" noChangeArrowheads="1" noChangeShapeType="1"/>
              </p14:cNvContentPartPr>
              <p14:nvPr/>
            </p14:nvContentPartPr>
            <p14:xfrm>
              <a:off x="5349875" y="5554663"/>
              <a:ext cx="1457325" cy="69850"/>
            </p14:xfrm>
          </p:contentPart>
        </mc:Choice>
        <mc:Fallback xmlns="">
          <p:pic>
            <p:nvPicPr>
              <p:cNvPr id="390149" name="Ink 5"/>
              <p:cNvPicPr>
                <a:picLocks noRot="1" noChangeAspect="1" noEditPoints="1" noChangeArrowheads="1" noChangeShapeType="1"/>
              </p:cNvPicPr>
              <p:nvPr/>
            </p:nvPicPr>
            <p:blipFill>
              <a:blip r:embed="rId12"/>
              <a:stretch>
                <a:fillRect/>
              </a:stretch>
            </p:blipFill>
            <p:spPr>
              <a:xfrm>
                <a:off x="5334035" y="5491261"/>
                <a:ext cx="1489006" cy="19629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0150" name="Ink 6"/>
              <p14:cNvContentPartPr>
                <a14:cpLocks xmlns:a14="http://schemas.microsoft.com/office/drawing/2010/main" noRot="1" noChangeAspect="1" noEditPoints="1" noChangeArrowheads="1" noChangeShapeType="1"/>
              </p14:cNvContentPartPr>
              <p14:nvPr/>
            </p14:nvContentPartPr>
            <p14:xfrm>
              <a:off x="1825625" y="5735638"/>
              <a:ext cx="2170113" cy="68262"/>
            </p14:xfrm>
          </p:contentPart>
        </mc:Choice>
        <mc:Fallback xmlns="">
          <p:pic>
            <p:nvPicPr>
              <p:cNvPr id="390150" name="Ink 6"/>
              <p:cNvPicPr>
                <a:picLocks noRot="1" noChangeAspect="1" noEditPoints="1" noChangeArrowheads="1" noChangeShapeType="1"/>
              </p:cNvPicPr>
              <p:nvPr/>
            </p:nvPicPr>
            <p:blipFill>
              <a:blip r:embed="rId14"/>
              <a:stretch>
                <a:fillRect/>
              </a:stretch>
            </p:blipFill>
            <p:spPr>
              <a:xfrm>
                <a:off x="1809785" y="5672406"/>
                <a:ext cx="2201793" cy="19508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0151" name="Ink 7"/>
              <p14:cNvContentPartPr>
                <a14:cpLocks xmlns:a14="http://schemas.microsoft.com/office/drawing/2010/main" noRot="1" noChangeAspect="1" noEditPoints="1" noChangeArrowheads="1" noChangeShapeType="1"/>
              </p14:cNvContentPartPr>
              <p14:nvPr/>
            </p14:nvContentPartPr>
            <p14:xfrm>
              <a:off x="4011613" y="5735638"/>
              <a:ext cx="274637" cy="17462"/>
            </p14:xfrm>
          </p:contentPart>
        </mc:Choice>
        <mc:Fallback xmlns="">
          <p:pic>
            <p:nvPicPr>
              <p:cNvPr id="390151" name="Ink 7"/>
              <p:cNvPicPr>
                <a:picLocks noRot="1" noChangeAspect="1" noEditPoints="1" noChangeArrowheads="1" noChangeShapeType="1"/>
              </p:cNvPicPr>
              <p:nvPr/>
            </p:nvPicPr>
            <p:blipFill>
              <a:blip r:embed="rId16"/>
              <a:stretch>
                <a:fillRect/>
              </a:stretch>
            </p:blipFill>
            <p:spPr>
              <a:xfrm>
                <a:off x="3995775" y="5671247"/>
                <a:ext cx="306312" cy="14624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0152" name="Ink 8"/>
              <p14:cNvContentPartPr>
                <a14:cpLocks xmlns:a14="http://schemas.microsoft.com/office/drawing/2010/main" noRot="1" noChangeAspect="1" noEditPoints="1" noChangeArrowheads="1" noChangeShapeType="1"/>
              </p14:cNvContentPartPr>
              <p14:nvPr/>
            </p14:nvContentPartPr>
            <p14:xfrm>
              <a:off x="4294188" y="5751513"/>
              <a:ext cx="635000" cy="17462"/>
            </p14:xfrm>
          </p:contentPart>
        </mc:Choice>
        <mc:Fallback xmlns="">
          <p:pic>
            <p:nvPicPr>
              <p:cNvPr id="390152" name="Ink 8"/>
              <p:cNvPicPr>
                <a:picLocks noRot="1" noChangeAspect="1" noEditPoints="1" noChangeArrowheads="1" noChangeShapeType="1"/>
              </p:cNvPicPr>
              <p:nvPr/>
            </p:nvPicPr>
            <p:blipFill>
              <a:blip r:embed="rId18"/>
              <a:stretch>
                <a:fillRect/>
              </a:stretch>
            </p:blipFill>
            <p:spPr>
              <a:xfrm>
                <a:off x="4278349" y="5688792"/>
                <a:ext cx="666678" cy="142903"/>
              </a:xfrm>
              <a:prstGeom prst="rect">
                <a:avLst/>
              </a:prstGeom>
            </p:spPr>
          </p:pic>
        </mc:Fallback>
      </mc:AlternateContent>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p:cNvPicPr>
            <a:picLocks noChangeAspect="1" noChangeArrowheads="1"/>
          </p:cNvPicPr>
          <p:nvPr/>
        </p:nvPicPr>
        <p:blipFill>
          <a:blip r:embed="rId2" cstate="print"/>
          <a:srcRect/>
          <a:stretch>
            <a:fillRect/>
          </a:stretch>
        </p:blipFill>
        <p:spPr bwMode="auto">
          <a:xfrm>
            <a:off x="1115616" y="1268760"/>
            <a:ext cx="6773553" cy="4932198"/>
          </a:xfrm>
          <a:prstGeom prst="rect">
            <a:avLst/>
          </a:prstGeom>
          <a:noFill/>
          <a:ln w="9525">
            <a:noFill/>
            <a:miter lim="800000"/>
            <a:headEnd/>
            <a:tailEnd/>
          </a:ln>
        </p:spPr>
      </p:pic>
      <p:sp>
        <p:nvSpPr>
          <p:cNvPr id="3" name="2 Elipse"/>
          <p:cNvSpPr/>
          <p:nvPr/>
        </p:nvSpPr>
        <p:spPr>
          <a:xfrm>
            <a:off x="6012160" y="1556792"/>
            <a:ext cx="1800200" cy="20882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1835696" y="332656"/>
            <a:ext cx="5032147" cy="830997"/>
          </a:xfrm>
          <a:prstGeom prst="rect">
            <a:avLst/>
          </a:prstGeom>
          <a:solidFill>
            <a:srgbClr val="00602B"/>
          </a:solidFill>
        </p:spPr>
        <p:txBody>
          <a:bodyPr wrap="none" rtlCol="0">
            <a:spAutoFit/>
          </a:bodyPr>
          <a:lstStyle/>
          <a:p>
            <a:r>
              <a:rPr lang="es-MX" sz="2400" b="1" dirty="0" err="1" smtClean="0"/>
              <a:t>An</a:t>
            </a:r>
            <a:r>
              <a:rPr lang="es-MX" sz="2400" b="1" dirty="0" smtClean="0"/>
              <a:t> </a:t>
            </a:r>
            <a:r>
              <a:rPr lang="es-MX" sz="2400" b="1" dirty="0" err="1" smtClean="0"/>
              <a:t>hepatologist</a:t>
            </a:r>
            <a:r>
              <a:rPr lang="es-MX" sz="2400" b="1" dirty="0" smtClean="0"/>
              <a:t> </a:t>
            </a:r>
            <a:r>
              <a:rPr lang="es-MX" sz="2400" b="1" dirty="0" err="1" smtClean="0"/>
              <a:t>view</a:t>
            </a:r>
            <a:r>
              <a:rPr lang="es-MX" sz="2400" b="1" dirty="0" smtClean="0"/>
              <a:t> of </a:t>
            </a:r>
            <a:r>
              <a:rPr lang="es-MX" sz="2400" b="1" dirty="0" err="1" smtClean="0"/>
              <a:t>the</a:t>
            </a:r>
            <a:r>
              <a:rPr lang="es-MX" sz="2400" b="1" dirty="0" smtClean="0"/>
              <a:t> </a:t>
            </a:r>
            <a:r>
              <a:rPr lang="es-MX" sz="2400" b="1" dirty="0" err="1" smtClean="0"/>
              <a:t>same</a:t>
            </a:r>
            <a:endParaRPr lang="es-MX" sz="2400" b="1" dirty="0" smtClean="0"/>
          </a:p>
          <a:p>
            <a:r>
              <a:rPr lang="es-MX" sz="2400" b="1" dirty="0" smtClean="0"/>
              <a:t> </a:t>
            </a:r>
            <a:r>
              <a:rPr lang="es-MX" sz="2400" b="1" dirty="0" err="1" smtClean="0"/>
              <a:t>problem</a:t>
            </a:r>
            <a:r>
              <a:rPr lang="es-MX" sz="2400" b="1" dirty="0" smtClean="0"/>
              <a:t>, </a:t>
            </a:r>
            <a:r>
              <a:rPr lang="es-MX" sz="2400" b="1" dirty="0" err="1" smtClean="0"/>
              <a:t>but</a:t>
            </a:r>
            <a:r>
              <a:rPr lang="es-MX" sz="2400" b="1" dirty="0" smtClean="0"/>
              <a:t> </a:t>
            </a:r>
            <a:r>
              <a:rPr lang="es-MX" sz="2400" b="1" dirty="0" err="1" smtClean="0"/>
              <a:t>affecting</a:t>
            </a:r>
            <a:r>
              <a:rPr lang="es-MX" sz="2400" b="1" dirty="0" smtClean="0"/>
              <a:t> </a:t>
            </a:r>
            <a:r>
              <a:rPr lang="es-MX" sz="2400" b="1" dirty="0" err="1" smtClean="0"/>
              <a:t>the</a:t>
            </a:r>
            <a:r>
              <a:rPr lang="es-MX" sz="2400" b="1" dirty="0" smtClean="0"/>
              <a:t> </a:t>
            </a:r>
            <a:r>
              <a:rPr lang="es-MX" sz="2400" b="1" dirty="0" err="1" smtClean="0"/>
              <a:t>liver</a:t>
            </a:r>
            <a:endParaRPr lang="es-MX" sz="24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938" y="1"/>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5" name="Straight Connector 14"/>
          <p:cNvCxnSpPr/>
          <p:nvPr/>
        </p:nvCxnSpPr>
        <p:spPr>
          <a:xfrm>
            <a:off x="-7938" y="1208089"/>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6742114"/>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26" name="4 Elipse"/>
          <p:cNvSpPr/>
          <p:nvPr/>
        </p:nvSpPr>
        <p:spPr>
          <a:xfrm>
            <a:off x="2927589" y="1362217"/>
            <a:ext cx="3263960" cy="3263960"/>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6"/>
            <a:endParaRPr lang="en-US" sz="2000" b="1">
              <a:solidFill>
                <a:prstClr val="white"/>
              </a:solidFill>
            </a:endParaRPr>
          </a:p>
        </p:txBody>
      </p:sp>
      <p:sp>
        <p:nvSpPr>
          <p:cNvPr id="27" name="5 Elipse"/>
          <p:cNvSpPr/>
          <p:nvPr/>
        </p:nvSpPr>
        <p:spPr>
          <a:xfrm>
            <a:off x="1350310" y="2325878"/>
            <a:ext cx="3288536" cy="3288536"/>
          </a:xfrm>
          <a:prstGeom prst="ellipse">
            <a:avLst/>
          </a:prstGeom>
          <a:solidFill>
            <a:srgbClr val="FFC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6"/>
            <a:endParaRPr lang="en-US" sz="2000" b="1">
              <a:solidFill>
                <a:prstClr val="white"/>
              </a:solidFill>
            </a:endParaRPr>
          </a:p>
        </p:txBody>
      </p:sp>
      <p:sp>
        <p:nvSpPr>
          <p:cNvPr id="28" name="6 Elipse"/>
          <p:cNvSpPr/>
          <p:nvPr/>
        </p:nvSpPr>
        <p:spPr>
          <a:xfrm>
            <a:off x="2956176" y="3321901"/>
            <a:ext cx="3288536" cy="3288536"/>
          </a:xfrm>
          <a:prstGeom prst="ellipse">
            <a:avLst/>
          </a:prstGeom>
          <a:solidFill>
            <a:srgbClr val="7030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6"/>
            <a:endParaRPr lang="en-US" sz="2000" b="1">
              <a:solidFill>
                <a:prstClr val="white"/>
              </a:solidFill>
            </a:endParaRPr>
          </a:p>
        </p:txBody>
      </p:sp>
      <p:sp>
        <p:nvSpPr>
          <p:cNvPr id="29" name="7 Elipse"/>
          <p:cNvSpPr/>
          <p:nvPr/>
        </p:nvSpPr>
        <p:spPr>
          <a:xfrm>
            <a:off x="4454576" y="2404882"/>
            <a:ext cx="3288536" cy="3288536"/>
          </a:xfrm>
          <a:prstGeom prst="ellipse">
            <a:avLst/>
          </a:prstGeom>
          <a:solidFill>
            <a:srgbClr val="0070C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6"/>
            <a:endParaRPr lang="en-US" sz="2000" b="1">
              <a:solidFill>
                <a:prstClr val="white"/>
              </a:solidFill>
            </a:endParaRPr>
          </a:p>
        </p:txBody>
      </p:sp>
      <p:sp>
        <p:nvSpPr>
          <p:cNvPr id="30" name="8 CuadroTexto"/>
          <p:cNvSpPr txBox="1"/>
          <p:nvPr/>
        </p:nvSpPr>
        <p:spPr>
          <a:xfrm>
            <a:off x="3772578" y="1706583"/>
            <a:ext cx="1620180" cy="523220"/>
          </a:xfrm>
          <a:prstGeom prst="rect">
            <a:avLst/>
          </a:prstGeom>
          <a:noFill/>
        </p:spPr>
        <p:txBody>
          <a:bodyPr wrap="square" rtlCol="0">
            <a:spAutoFit/>
          </a:bodyPr>
          <a:lstStyle/>
          <a:p>
            <a:pPr algn="ctr" defTabSz="457146"/>
            <a:r>
              <a:rPr lang="en-US" sz="2800" b="1" dirty="0" smtClean="0">
                <a:solidFill>
                  <a:prstClr val="white"/>
                </a:solidFill>
              </a:rPr>
              <a:t>Obesity</a:t>
            </a:r>
            <a:endParaRPr lang="en-US" sz="2800" dirty="0">
              <a:solidFill>
                <a:prstClr val="white"/>
              </a:solidFill>
            </a:endParaRPr>
          </a:p>
        </p:txBody>
      </p:sp>
      <p:sp>
        <p:nvSpPr>
          <p:cNvPr id="31" name="9 CuadroTexto"/>
          <p:cNvSpPr txBox="1"/>
          <p:nvPr/>
        </p:nvSpPr>
        <p:spPr>
          <a:xfrm>
            <a:off x="1300284" y="3451860"/>
            <a:ext cx="1944216" cy="1384995"/>
          </a:xfrm>
          <a:prstGeom prst="rect">
            <a:avLst/>
          </a:prstGeom>
          <a:noFill/>
        </p:spPr>
        <p:txBody>
          <a:bodyPr wrap="square" rtlCol="0">
            <a:spAutoFit/>
          </a:bodyPr>
          <a:lstStyle/>
          <a:p>
            <a:pPr algn="ctr" defTabSz="457146"/>
            <a:r>
              <a:rPr lang="en-US" sz="2800" b="1" dirty="0" smtClean="0">
                <a:solidFill>
                  <a:prstClr val="white"/>
                </a:solidFill>
              </a:rPr>
              <a:t>Endothelial dysfunction</a:t>
            </a:r>
          </a:p>
          <a:p>
            <a:pPr algn="ctr" defTabSz="457146"/>
            <a:endParaRPr lang="en-US" sz="2800" dirty="0">
              <a:solidFill>
                <a:prstClr val="white"/>
              </a:solidFill>
            </a:endParaRPr>
          </a:p>
        </p:txBody>
      </p:sp>
      <p:sp>
        <p:nvSpPr>
          <p:cNvPr id="32" name="12 CuadroTexto"/>
          <p:cNvSpPr txBox="1"/>
          <p:nvPr/>
        </p:nvSpPr>
        <p:spPr>
          <a:xfrm>
            <a:off x="3666738" y="5491680"/>
            <a:ext cx="1944216" cy="954107"/>
          </a:xfrm>
          <a:prstGeom prst="rect">
            <a:avLst/>
          </a:prstGeom>
          <a:noFill/>
        </p:spPr>
        <p:txBody>
          <a:bodyPr wrap="square" rtlCol="0">
            <a:spAutoFit/>
          </a:bodyPr>
          <a:lstStyle/>
          <a:p>
            <a:pPr algn="ctr" defTabSz="457146"/>
            <a:r>
              <a:rPr lang="en-US" sz="2800" b="1" dirty="0" smtClean="0">
                <a:solidFill>
                  <a:prstClr val="white"/>
                </a:solidFill>
              </a:rPr>
              <a:t>Insulin</a:t>
            </a:r>
          </a:p>
          <a:p>
            <a:pPr algn="ctr" defTabSz="457146"/>
            <a:r>
              <a:rPr lang="en-US" sz="2800" b="1" dirty="0" smtClean="0">
                <a:solidFill>
                  <a:prstClr val="white"/>
                </a:solidFill>
              </a:rPr>
              <a:t>resistance</a:t>
            </a:r>
            <a:endParaRPr lang="en-US" sz="2800" dirty="0">
              <a:solidFill>
                <a:prstClr val="white"/>
              </a:solidFill>
            </a:endParaRPr>
          </a:p>
        </p:txBody>
      </p:sp>
      <p:sp>
        <p:nvSpPr>
          <p:cNvPr id="33" name="13 CuadroTexto"/>
          <p:cNvSpPr txBox="1"/>
          <p:nvPr/>
        </p:nvSpPr>
        <p:spPr>
          <a:xfrm>
            <a:off x="5609440" y="3693731"/>
            <a:ext cx="2199885" cy="954107"/>
          </a:xfrm>
          <a:prstGeom prst="rect">
            <a:avLst/>
          </a:prstGeom>
          <a:noFill/>
        </p:spPr>
        <p:txBody>
          <a:bodyPr wrap="square" rtlCol="0">
            <a:spAutoFit/>
          </a:bodyPr>
          <a:lstStyle/>
          <a:p>
            <a:pPr algn="ctr" defTabSz="457146"/>
            <a:r>
              <a:rPr lang="en-US" sz="2800" b="1" dirty="0" smtClean="0">
                <a:solidFill>
                  <a:prstClr val="white"/>
                </a:solidFill>
              </a:rPr>
              <a:t>Inflammation</a:t>
            </a:r>
          </a:p>
          <a:p>
            <a:pPr algn="ctr" defTabSz="457146"/>
            <a:r>
              <a:rPr lang="en-US" sz="2800" b="1" dirty="0" smtClean="0">
                <a:solidFill>
                  <a:prstClr val="white"/>
                </a:solidFill>
              </a:rPr>
              <a:t>NASH</a:t>
            </a:r>
            <a:endParaRPr lang="en-US" sz="2800" dirty="0">
              <a:solidFill>
                <a:prstClr val="white"/>
              </a:solidFill>
            </a:endParaRPr>
          </a:p>
        </p:txBody>
      </p:sp>
    </p:spTree>
    <p:extLst>
      <p:ext uri="{BB962C8B-B14F-4D97-AF65-F5344CB8AC3E}">
        <p14:creationId xmlns:p14="http://schemas.microsoft.com/office/powerpoint/2010/main" val="26844217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79388" y="6169025"/>
            <a:ext cx="3424237" cy="688975"/>
          </a:xfrm>
          <a:prstGeom prst="rect">
            <a:avLst/>
          </a:prstGeom>
          <a:solidFill>
            <a:srgbClr val="333399"/>
          </a:solidFill>
          <a:ln w="9525">
            <a:solidFill>
              <a:srgbClr val="FF3300"/>
            </a:solidFill>
            <a:miter lim="800000"/>
            <a:headEnd/>
            <a:tailEnd/>
          </a:ln>
        </p:spPr>
        <p:txBody>
          <a:bodyPr wrap="none" anchor="ctr"/>
          <a:lstStyle/>
          <a:p>
            <a:endParaRPr lang="es-MX"/>
          </a:p>
        </p:txBody>
      </p:sp>
      <p:sp>
        <p:nvSpPr>
          <p:cNvPr id="108547" name="AutoShape 3"/>
          <p:cNvSpPr>
            <a:spLocks noChangeArrowheads="1"/>
          </p:cNvSpPr>
          <p:nvPr/>
        </p:nvSpPr>
        <p:spPr bwMode="auto">
          <a:xfrm>
            <a:off x="314325" y="2843213"/>
            <a:ext cx="2743200" cy="2443162"/>
          </a:xfrm>
          <a:prstGeom prst="flowChartAlternateProcess">
            <a:avLst/>
          </a:prstGeom>
          <a:gradFill rotWithShape="0">
            <a:gsLst>
              <a:gs pos="0">
                <a:srgbClr val="004700"/>
              </a:gs>
              <a:gs pos="100000">
                <a:srgbClr val="009900"/>
              </a:gs>
            </a:gsLst>
            <a:lin ang="5400000" scaled="1"/>
          </a:gradFill>
          <a:ln w="9525">
            <a:noFill/>
            <a:miter lim="800000"/>
            <a:headEnd/>
            <a:tailEnd/>
          </a:ln>
          <a:effectLst>
            <a:prstShdw prst="shdw17" dist="17961" dir="2700000">
              <a:srgbClr val="005C00"/>
            </a:prstShdw>
          </a:effectLst>
        </p:spPr>
        <p:txBody>
          <a:bodyPr wrap="none" anchor="ctr"/>
          <a:lstStyle/>
          <a:p>
            <a:pPr algn="ctr"/>
            <a:endParaRPr lang="en-GB" sz="2000"/>
          </a:p>
        </p:txBody>
      </p:sp>
      <p:sp>
        <p:nvSpPr>
          <p:cNvPr id="108548" name="AutoShape 4"/>
          <p:cNvSpPr>
            <a:spLocks noChangeArrowheads="1"/>
          </p:cNvSpPr>
          <p:nvPr/>
        </p:nvSpPr>
        <p:spPr bwMode="auto">
          <a:xfrm>
            <a:off x="3286125" y="2843213"/>
            <a:ext cx="2743200" cy="2463800"/>
          </a:xfrm>
          <a:prstGeom prst="flowChartAlternateProcess">
            <a:avLst/>
          </a:prstGeom>
          <a:gradFill rotWithShape="0">
            <a:gsLst>
              <a:gs pos="0">
                <a:srgbClr val="004700"/>
              </a:gs>
              <a:gs pos="100000">
                <a:srgbClr val="009900"/>
              </a:gs>
            </a:gsLst>
            <a:lin ang="5400000" scaled="1"/>
          </a:gradFill>
          <a:ln w="9525">
            <a:noFill/>
            <a:miter lim="800000"/>
            <a:headEnd/>
            <a:tailEnd/>
          </a:ln>
          <a:effectLst>
            <a:prstShdw prst="shdw17" dist="17961" dir="2700000">
              <a:srgbClr val="005C00"/>
            </a:prstShdw>
          </a:effectLst>
        </p:spPr>
        <p:txBody>
          <a:bodyPr wrap="none" anchor="ctr"/>
          <a:lstStyle/>
          <a:p>
            <a:pPr algn="ctr"/>
            <a:endParaRPr lang="en-GB" sz="2000"/>
          </a:p>
        </p:txBody>
      </p:sp>
      <p:sp>
        <p:nvSpPr>
          <p:cNvPr id="108549" name="AutoShape 5"/>
          <p:cNvSpPr>
            <a:spLocks noChangeArrowheads="1"/>
          </p:cNvSpPr>
          <p:nvPr/>
        </p:nvSpPr>
        <p:spPr bwMode="auto">
          <a:xfrm>
            <a:off x="6257925" y="2843213"/>
            <a:ext cx="2743200" cy="2463800"/>
          </a:xfrm>
          <a:prstGeom prst="flowChartAlternateProcess">
            <a:avLst/>
          </a:prstGeom>
          <a:gradFill rotWithShape="0">
            <a:gsLst>
              <a:gs pos="0">
                <a:srgbClr val="004700"/>
              </a:gs>
              <a:gs pos="100000">
                <a:srgbClr val="009900"/>
              </a:gs>
            </a:gsLst>
            <a:lin ang="5400000" scaled="1"/>
          </a:gradFill>
          <a:ln w="9525">
            <a:noFill/>
            <a:miter lim="800000"/>
            <a:headEnd/>
            <a:tailEnd/>
          </a:ln>
          <a:effectLst>
            <a:prstShdw prst="shdw17" dist="17961" dir="2700000">
              <a:srgbClr val="005C00"/>
            </a:prstShdw>
          </a:effectLst>
        </p:spPr>
        <p:txBody>
          <a:bodyPr wrap="none" anchor="ctr"/>
          <a:lstStyle/>
          <a:p>
            <a:endParaRPr lang="es-MX"/>
          </a:p>
        </p:txBody>
      </p:sp>
      <p:sp>
        <p:nvSpPr>
          <p:cNvPr id="108550" name="Text Box 6"/>
          <p:cNvSpPr txBox="1">
            <a:spLocks noChangeArrowheads="1"/>
          </p:cNvSpPr>
          <p:nvPr/>
        </p:nvSpPr>
        <p:spPr bwMode="auto">
          <a:xfrm>
            <a:off x="466725" y="2995613"/>
            <a:ext cx="2686050" cy="2924175"/>
          </a:xfrm>
          <a:prstGeom prst="rect">
            <a:avLst/>
          </a:prstGeom>
          <a:noFill/>
          <a:ln w="9525">
            <a:noFill/>
            <a:miter lim="800000"/>
            <a:headEnd/>
            <a:tailEnd/>
          </a:ln>
        </p:spPr>
        <p:txBody>
          <a:bodyPr>
            <a:spAutoFit/>
          </a:bodyPr>
          <a:lstStyle/>
          <a:p>
            <a:pPr>
              <a:buFontTx/>
              <a:buChar char="-"/>
            </a:pPr>
            <a:endParaRPr lang="en-US" sz="2000">
              <a:solidFill>
                <a:schemeClr val="bg1"/>
              </a:solidFill>
            </a:endParaRPr>
          </a:p>
          <a:p>
            <a:r>
              <a:rPr lang="en-US" sz="2000">
                <a:solidFill>
                  <a:srgbClr val="FFC000"/>
                </a:solidFill>
              </a:rPr>
              <a:t>Nutrientes, </a:t>
            </a:r>
            <a:r>
              <a:rPr lang="en-US" sz="2000" b="1">
                <a:solidFill>
                  <a:srgbClr val="FFC000"/>
                </a:solidFill>
              </a:rPr>
              <a:t>metabolismo lipidos </a:t>
            </a:r>
            <a:r>
              <a:rPr lang="el-GR" sz="2000" b="1">
                <a:solidFill>
                  <a:srgbClr val="FFC000"/>
                </a:solidFill>
              </a:rPr>
              <a:t>β</a:t>
            </a:r>
            <a:r>
              <a:rPr lang="en-US" sz="2000" b="1">
                <a:solidFill>
                  <a:srgbClr val="FFC000"/>
                </a:solidFill>
              </a:rPr>
              <a:t> </a:t>
            </a:r>
            <a:r>
              <a:rPr lang="en-US" sz="2400" b="1">
                <a:solidFill>
                  <a:srgbClr val="FFC000"/>
                </a:solidFill>
              </a:rPr>
              <a:t>oxidación</a:t>
            </a:r>
            <a:endParaRPr lang="en-US" sz="2000" b="1">
              <a:solidFill>
                <a:srgbClr val="FFC000"/>
              </a:solidFill>
            </a:endParaRPr>
          </a:p>
          <a:p>
            <a:r>
              <a:rPr lang="en-US" sz="2000">
                <a:solidFill>
                  <a:srgbClr val="FFC000"/>
                </a:solidFill>
              </a:rPr>
              <a:t>De  mas de 20C</a:t>
            </a:r>
          </a:p>
          <a:p>
            <a:r>
              <a:rPr lang="en-US" sz="2000">
                <a:solidFill>
                  <a:srgbClr val="FFC000"/>
                </a:solidFill>
              </a:rPr>
              <a:t>- Proliferación</a:t>
            </a:r>
          </a:p>
          <a:p>
            <a:r>
              <a:rPr lang="en-US" sz="2000">
                <a:solidFill>
                  <a:schemeClr val="bg1"/>
                </a:solidFill>
              </a:rPr>
              <a:t>Inflamación</a:t>
            </a:r>
          </a:p>
          <a:p>
            <a:endParaRPr lang="en-US" sz="2000">
              <a:solidFill>
                <a:schemeClr val="bg1"/>
              </a:solidFill>
            </a:endParaRPr>
          </a:p>
        </p:txBody>
      </p:sp>
      <p:sp>
        <p:nvSpPr>
          <p:cNvPr id="108551" name="Text Box 7"/>
          <p:cNvSpPr txBox="1">
            <a:spLocks noChangeArrowheads="1"/>
          </p:cNvSpPr>
          <p:nvPr/>
        </p:nvSpPr>
        <p:spPr bwMode="auto">
          <a:xfrm>
            <a:off x="3467100" y="3071813"/>
            <a:ext cx="2865438" cy="1323975"/>
          </a:xfrm>
          <a:prstGeom prst="rect">
            <a:avLst/>
          </a:prstGeom>
          <a:noFill/>
          <a:ln w="9525">
            <a:noFill/>
            <a:miter lim="800000"/>
            <a:headEnd/>
            <a:tailEnd/>
          </a:ln>
        </p:spPr>
        <p:txBody>
          <a:bodyPr wrap="none">
            <a:spAutoFit/>
          </a:bodyPr>
          <a:lstStyle/>
          <a:p>
            <a:r>
              <a:rPr lang="en-US" sz="2000">
                <a:solidFill>
                  <a:schemeClr val="bg1"/>
                </a:solidFill>
              </a:rPr>
              <a:t>-</a:t>
            </a:r>
            <a:r>
              <a:rPr lang="en-US" sz="2000">
                <a:solidFill>
                  <a:srgbClr val="FFC000"/>
                </a:solidFill>
              </a:rPr>
              <a:t>metabolismo lipidos</a:t>
            </a:r>
          </a:p>
          <a:p>
            <a:r>
              <a:rPr lang="en-US" sz="2000">
                <a:solidFill>
                  <a:schemeClr val="bg1"/>
                </a:solidFill>
              </a:rPr>
              <a:t>-</a:t>
            </a:r>
            <a:r>
              <a:rPr lang="en-US" sz="2000">
                <a:solidFill>
                  <a:srgbClr val="FFC000"/>
                </a:solidFill>
              </a:rPr>
              <a:t>Control del ciclo</a:t>
            </a:r>
          </a:p>
          <a:p>
            <a:r>
              <a:rPr lang="en-US" sz="2000">
                <a:solidFill>
                  <a:srgbClr val="FFC000"/>
                </a:solidFill>
              </a:rPr>
              <a:t>celular</a:t>
            </a:r>
          </a:p>
          <a:p>
            <a:r>
              <a:rPr lang="en-US" sz="2000">
                <a:solidFill>
                  <a:srgbClr val="FFC000"/>
                </a:solidFill>
              </a:rPr>
              <a:t>-Inflamación</a:t>
            </a:r>
          </a:p>
        </p:txBody>
      </p:sp>
      <p:sp>
        <p:nvSpPr>
          <p:cNvPr id="108552" name="Text Box 8"/>
          <p:cNvSpPr txBox="1">
            <a:spLocks noChangeArrowheads="1"/>
          </p:cNvSpPr>
          <p:nvPr/>
        </p:nvSpPr>
        <p:spPr bwMode="auto">
          <a:xfrm>
            <a:off x="6486525" y="3071813"/>
            <a:ext cx="2544763" cy="2246312"/>
          </a:xfrm>
          <a:prstGeom prst="rect">
            <a:avLst/>
          </a:prstGeom>
          <a:noFill/>
          <a:ln w="9525">
            <a:noFill/>
            <a:miter lim="800000"/>
            <a:headEnd/>
            <a:tailEnd/>
          </a:ln>
        </p:spPr>
        <p:txBody>
          <a:bodyPr wrap="none">
            <a:spAutoFit/>
          </a:bodyPr>
          <a:lstStyle/>
          <a:p>
            <a:r>
              <a:rPr lang="en-US" sz="2000" b="1">
                <a:solidFill>
                  <a:schemeClr val="bg1"/>
                </a:solidFill>
              </a:rPr>
              <a:t>Metabolismo de </a:t>
            </a:r>
          </a:p>
          <a:p>
            <a:r>
              <a:rPr lang="en-US" sz="2000" b="1">
                <a:solidFill>
                  <a:schemeClr val="bg1"/>
                </a:solidFill>
              </a:rPr>
              <a:t>lipidos</a:t>
            </a:r>
          </a:p>
          <a:p>
            <a:r>
              <a:rPr lang="en-US" sz="2000" b="1">
                <a:solidFill>
                  <a:schemeClr val="bg1"/>
                </a:solidFill>
              </a:rPr>
              <a:t>-queratinocitos </a:t>
            </a:r>
          </a:p>
          <a:p>
            <a:r>
              <a:rPr lang="en-US" sz="2000" b="1">
                <a:solidFill>
                  <a:schemeClr val="bg1"/>
                </a:solidFill>
              </a:rPr>
              <a:t>diferenciacion</a:t>
            </a:r>
          </a:p>
          <a:p>
            <a:r>
              <a:rPr lang="en-US" sz="2000" b="1">
                <a:solidFill>
                  <a:schemeClr val="bg1"/>
                </a:solidFill>
              </a:rPr>
              <a:t> Inflamación </a:t>
            </a:r>
          </a:p>
          <a:p>
            <a:endParaRPr lang="en-US" sz="2000">
              <a:solidFill>
                <a:schemeClr val="bg1"/>
              </a:solidFill>
            </a:endParaRPr>
          </a:p>
          <a:p>
            <a:endParaRPr lang="en-US" sz="2000">
              <a:solidFill>
                <a:schemeClr val="bg1"/>
              </a:solidFill>
            </a:endParaRPr>
          </a:p>
        </p:txBody>
      </p:sp>
      <p:sp>
        <p:nvSpPr>
          <p:cNvPr id="108553" name="Text Box 9"/>
          <p:cNvSpPr txBox="1">
            <a:spLocks noChangeArrowheads="1"/>
          </p:cNvSpPr>
          <p:nvPr/>
        </p:nvSpPr>
        <p:spPr bwMode="auto">
          <a:xfrm>
            <a:off x="1000125" y="2152650"/>
            <a:ext cx="1374775" cy="519113"/>
          </a:xfrm>
          <a:prstGeom prst="rect">
            <a:avLst/>
          </a:prstGeom>
          <a:noFill/>
          <a:ln w="9525">
            <a:noFill/>
            <a:miter lim="800000"/>
            <a:headEnd/>
            <a:tailEnd/>
          </a:ln>
        </p:spPr>
        <p:txBody>
          <a:bodyPr wrap="none">
            <a:spAutoFit/>
          </a:bodyPr>
          <a:lstStyle/>
          <a:p>
            <a:r>
              <a:rPr lang="en-US" sz="2800" i="1">
                <a:solidFill>
                  <a:schemeClr val="bg1"/>
                </a:solidFill>
              </a:rPr>
              <a:t>PPAR</a:t>
            </a:r>
            <a:r>
              <a:rPr lang="en-US" sz="2800" i="1">
                <a:solidFill>
                  <a:schemeClr val="bg1"/>
                </a:solidFill>
                <a:latin typeface="Symbol" pitchFamily="18" charset="2"/>
              </a:rPr>
              <a:t>a</a:t>
            </a:r>
          </a:p>
        </p:txBody>
      </p:sp>
      <p:sp>
        <p:nvSpPr>
          <p:cNvPr id="108554" name="Text Box 10"/>
          <p:cNvSpPr txBox="1">
            <a:spLocks noChangeArrowheads="1"/>
          </p:cNvSpPr>
          <p:nvPr/>
        </p:nvSpPr>
        <p:spPr bwMode="auto">
          <a:xfrm>
            <a:off x="3924300" y="2152650"/>
            <a:ext cx="1268413" cy="946150"/>
          </a:xfrm>
          <a:prstGeom prst="rect">
            <a:avLst/>
          </a:prstGeom>
          <a:noFill/>
          <a:ln w="9525">
            <a:noFill/>
            <a:miter lim="800000"/>
            <a:headEnd/>
            <a:tailEnd/>
          </a:ln>
        </p:spPr>
        <p:txBody>
          <a:bodyPr>
            <a:spAutoFit/>
          </a:bodyPr>
          <a:lstStyle/>
          <a:p>
            <a:r>
              <a:rPr lang="en-US" sz="2800" i="1">
                <a:solidFill>
                  <a:schemeClr val="bg1"/>
                </a:solidFill>
              </a:rPr>
              <a:t>PPAR</a:t>
            </a:r>
            <a:r>
              <a:rPr lang="en-US" sz="2800" i="1">
                <a:solidFill>
                  <a:schemeClr val="bg1"/>
                </a:solidFill>
                <a:latin typeface="Symbol" pitchFamily="18" charset="2"/>
              </a:rPr>
              <a:t>g</a:t>
            </a:r>
          </a:p>
        </p:txBody>
      </p:sp>
      <p:sp>
        <p:nvSpPr>
          <p:cNvPr id="108555" name="Text Box 11"/>
          <p:cNvSpPr txBox="1">
            <a:spLocks noChangeArrowheads="1"/>
          </p:cNvSpPr>
          <p:nvPr/>
        </p:nvSpPr>
        <p:spPr bwMode="auto">
          <a:xfrm>
            <a:off x="6943725" y="2152650"/>
            <a:ext cx="1504950" cy="519113"/>
          </a:xfrm>
          <a:prstGeom prst="rect">
            <a:avLst/>
          </a:prstGeom>
          <a:noFill/>
          <a:ln w="9525">
            <a:noFill/>
            <a:miter lim="800000"/>
            <a:headEnd/>
            <a:tailEnd/>
          </a:ln>
        </p:spPr>
        <p:txBody>
          <a:bodyPr>
            <a:spAutoFit/>
          </a:bodyPr>
          <a:lstStyle/>
          <a:p>
            <a:r>
              <a:rPr lang="en-US" sz="2800" i="1">
                <a:solidFill>
                  <a:schemeClr val="bg1"/>
                </a:solidFill>
              </a:rPr>
              <a:t>PPAR</a:t>
            </a:r>
            <a:r>
              <a:rPr lang="en-US" sz="2800" i="1">
                <a:solidFill>
                  <a:schemeClr val="bg1"/>
                </a:solidFill>
                <a:latin typeface="Symbol" pitchFamily="18" charset="2"/>
              </a:rPr>
              <a:t>b</a:t>
            </a:r>
          </a:p>
        </p:txBody>
      </p:sp>
      <p:pic>
        <p:nvPicPr>
          <p:cNvPr id="108556" name="Picture 13" descr="pq2414101004"/>
          <p:cNvPicPr>
            <a:picLocks noChangeAspect="1" noChangeArrowheads="1"/>
          </p:cNvPicPr>
          <p:nvPr/>
        </p:nvPicPr>
        <p:blipFill>
          <a:blip r:embed="rId2" cstate="print">
            <a:lum contrast="6000"/>
          </a:blip>
          <a:srcRect/>
          <a:stretch>
            <a:fillRect/>
          </a:stretch>
        </p:blipFill>
        <p:spPr bwMode="auto">
          <a:xfrm>
            <a:off x="4786313" y="0"/>
            <a:ext cx="4152900" cy="2214563"/>
          </a:xfrm>
          <a:prstGeom prst="rect">
            <a:avLst/>
          </a:prstGeom>
          <a:noFill/>
          <a:ln w="9525">
            <a:noFill/>
            <a:miter lim="800000"/>
            <a:headEnd/>
            <a:tailEnd/>
          </a:ln>
        </p:spPr>
      </p:pic>
      <p:sp>
        <p:nvSpPr>
          <p:cNvPr id="108557" name="Rectangle 14"/>
          <p:cNvSpPr>
            <a:spLocks noChangeArrowheads="1"/>
          </p:cNvSpPr>
          <p:nvPr/>
        </p:nvSpPr>
        <p:spPr bwMode="auto">
          <a:xfrm>
            <a:off x="4991100" y="307975"/>
            <a:ext cx="160338" cy="209550"/>
          </a:xfrm>
          <a:prstGeom prst="rect">
            <a:avLst/>
          </a:prstGeom>
          <a:solidFill>
            <a:schemeClr val="tx1"/>
          </a:solidFill>
          <a:ln w="9525">
            <a:solidFill>
              <a:schemeClr val="tx1"/>
            </a:solidFill>
            <a:miter lim="800000"/>
            <a:headEnd/>
            <a:tailEnd/>
          </a:ln>
        </p:spPr>
        <p:txBody>
          <a:bodyPr wrap="none" anchor="ctr"/>
          <a:lstStyle/>
          <a:p>
            <a:endParaRPr lang="es-MX"/>
          </a:p>
        </p:txBody>
      </p:sp>
      <p:pic>
        <p:nvPicPr>
          <p:cNvPr id="108558" name="Picture 15" descr="Fettzellen transparent 2"/>
          <p:cNvPicPr>
            <a:picLocks noChangeAspect="1" noChangeArrowheads="1"/>
          </p:cNvPicPr>
          <p:nvPr/>
        </p:nvPicPr>
        <p:blipFill>
          <a:blip r:embed="rId3" cstate="print"/>
          <a:srcRect/>
          <a:stretch>
            <a:fillRect/>
          </a:stretch>
        </p:blipFill>
        <p:spPr bwMode="auto">
          <a:xfrm>
            <a:off x="3617913" y="5253038"/>
            <a:ext cx="1908175" cy="1604962"/>
          </a:xfrm>
          <a:prstGeom prst="rect">
            <a:avLst/>
          </a:prstGeom>
          <a:noFill/>
          <a:ln w="9525">
            <a:noFill/>
            <a:miter lim="800000"/>
            <a:headEnd/>
            <a:tailEnd/>
          </a:ln>
        </p:spPr>
      </p:pic>
      <p:pic>
        <p:nvPicPr>
          <p:cNvPr id="108559" name="Picture 16" descr="Leber 2a transparent"/>
          <p:cNvPicPr>
            <a:picLocks noChangeAspect="1" noChangeArrowheads="1"/>
          </p:cNvPicPr>
          <p:nvPr/>
        </p:nvPicPr>
        <p:blipFill>
          <a:blip r:embed="rId4" cstate="print"/>
          <a:srcRect/>
          <a:stretch>
            <a:fillRect/>
          </a:stretch>
        </p:blipFill>
        <p:spPr bwMode="auto">
          <a:xfrm>
            <a:off x="711200" y="5440363"/>
            <a:ext cx="1778000" cy="1325562"/>
          </a:xfrm>
          <a:prstGeom prst="rect">
            <a:avLst/>
          </a:prstGeom>
          <a:noFill/>
          <a:ln w="9525">
            <a:noFill/>
            <a:miter lim="800000"/>
            <a:headEnd/>
            <a:tailEnd/>
          </a:ln>
        </p:spPr>
      </p:pic>
      <p:sp>
        <p:nvSpPr>
          <p:cNvPr id="108560" name="17 CuadroTexto"/>
          <p:cNvSpPr txBox="1">
            <a:spLocks noChangeArrowheads="1"/>
          </p:cNvSpPr>
          <p:nvPr/>
        </p:nvSpPr>
        <p:spPr bwMode="auto">
          <a:xfrm>
            <a:off x="357188" y="428625"/>
            <a:ext cx="4214812" cy="2862263"/>
          </a:xfrm>
          <a:prstGeom prst="rect">
            <a:avLst/>
          </a:prstGeom>
          <a:noFill/>
          <a:ln w="9525">
            <a:noFill/>
            <a:miter lim="800000"/>
            <a:headEnd/>
            <a:tailEnd/>
          </a:ln>
        </p:spPr>
        <p:txBody>
          <a:bodyPr>
            <a:spAutoFit/>
          </a:bodyPr>
          <a:lstStyle/>
          <a:p>
            <a:pPr algn="ctr"/>
            <a:r>
              <a:rPr lang="es-ES" sz="2000">
                <a:solidFill>
                  <a:srgbClr val="FFFF00"/>
                </a:solidFill>
              </a:rPr>
              <a:t>3.-Los </a:t>
            </a:r>
            <a:r>
              <a:rPr lang="es-ES" sz="2000">
                <a:solidFill>
                  <a:schemeClr val="bg1"/>
                </a:solidFill>
              </a:rPr>
              <a:t>R</a:t>
            </a:r>
            <a:r>
              <a:rPr lang="es-ES" sz="2000">
                <a:solidFill>
                  <a:srgbClr val="FFC000"/>
                </a:solidFill>
              </a:rPr>
              <a:t>rr</a:t>
            </a:r>
            <a:r>
              <a:rPr lang="es-ES" sz="2000">
                <a:solidFill>
                  <a:srgbClr val="FFFF00"/>
                </a:solidFill>
              </a:rPr>
              <a:t>eceptores </a:t>
            </a:r>
            <a:r>
              <a:rPr lang="es-ES" sz="2000">
                <a:solidFill>
                  <a:srgbClr val="FFC000"/>
                </a:solidFill>
              </a:rPr>
              <a:t>A</a:t>
            </a:r>
            <a:r>
              <a:rPr lang="es-ES" sz="2000">
                <a:solidFill>
                  <a:srgbClr val="FFFF00"/>
                </a:solidFill>
              </a:rPr>
              <a:t>ctivados de</a:t>
            </a:r>
          </a:p>
          <a:p>
            <a:pPr algn="ctr"/>
            <a:r>
              <a:rPr lang="es-ES" sz="2000">
                <a:solidFill>
                  <a:srgbClr val="FFC000"/>
                </a:solidFill>
              </a:rPr>
              <a:t>Pr</a:t>
            </a:r>
            <a:r>
              <a:rPr lang="es-ES" sz="2000">
                <a:solidFill>
                  <a:srgbClr val="FFFF00"/>
                </a:solidFill>
              </a:rPr>
              <a:t>oliferación de</a:t>
            </a:r>
          </a:p>
          <a:p>
            <a:pPr algn="ctr"/>
            <a:r>
              <a:rPr lang="es-ES" sz="2000">
                <a:solidFill>
                  <a:srgbClr val="FFC000"/>
                </a:solidFill>
              </a:rPr>
              <a:t>Pe</a:t>
            </a:r>
            <a:r>
              <a:rPr lang="es-ES" sz="2000">
                <a:solidFill>
                  <a:srgbClr val="FFFF00"/>
                </a:solidFill>
              </a:rPr>
              <a:t>roxisomas  PPARs juegan un papel</a:t>
            </a:r>
          </a:p>
          <a:p>
            <a:pPr algn="ctr"/>
            <a:r>
              <a:rPr lang="es-ES" sz="2000">
                <a:solidFill>
                  <a:srgbClr val="FFFF00"/>
                </a:solidFill>
              </a:rPr>
              <a:t>Básico en metabolismo de lípidos</a:t>
            </a:r>
          </a:p>
          <a:p>
            <a:pPr algn="ctr"/>
            <a:r>
              <a:rPr lang="es-MX" sz="2000">
                <a:solidFill>
                  <a:srgbClr val="FFFF00"/>
                </a:solidFill>
              </a:rPr>
              <a:t>Manejo de ROS</a:t>
            </a:r>
            <a:endParaRPr lang="es-ES" sz="2000">
              <a:solidFill>
                <a:srgbClr val="FFFF00"/>
              </a:solidFill>
            </a:endParaRPr>
          </a:p>
          <a:p>
            <a:endParaRPr lang="es-ES" sz="2000">
              <a:solidFill>
                <a:srgbClr val="FFFF00"/>
              </a:solidFill>
            </a:endParaRPr>
          </a:p>
        </p:txBody>
      </p:sp>
      <p:pic>
        <p:nvPicPr>
          <p:cNvPr id="108561" name="Picture 2" descr="Peroxisome from a marine snail"/>
          <p:cNvPicPr>
            <a:picLocks noChangeAspect="1" noChangeArrowheads="1"/>
          </p:cNvPicPr>
          <p:nvPr/>
        </p:nvPicPr>
        <p:blipFill>
          <a:blip r:embed="rId5" cstate="print"/>
          <a:srcRect/>
          <a:stretch>
            <a:fillRect/>
          </a:stretch>
        </p:blipFill>
        <p:spPr bwMode="auto">
          <a:xfrm>
            <a:off x="4857750" y="4429125"/>
            <a:ext cx="714375" cy="714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46848" y="620688"/>
            <a:ext cx="7250304" cy="5616624"/>
          </a:xfrm>
          <a:prstGeom prst="rect">
            <a:avLst/>
          </a:prstGeom>
        </p:spPr>
      </p:pic>
    </p:spTree>
    <p:extLst>
      <p:ext uri="{BB962C8B-B14F-4D97-AF65-F5344CB8AC3E}">
        <p14:creationId xmlns:p14="http://schemas.microsoft.com/office/powerpoint/2010/main" val="203947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938" y="0"/>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5" name="Straight Connector 14"/>
          <p:cNvCxnSpPr/>
          <p:nvPr/>
        </p:nvCxnSpPr>
        <p:spPr>
          <a:xfrm>
            <a:off x="-7938" y="1208088"/>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6742113"/>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8" name="Text Box 2"/>
          <p:cNvSpPr txBox="1">
            <a:spLocks noChangeArrowheads="1"/>
          </p:cNvSpPr>
          <p:nvPr/>
        </p:nvSpPr>
        <p:spPr bwMode="auto">
          <a:xfrm>
            <a:off x="817633" y="6233606"/>
            <a:ext cx="8334306" cy="40011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defRPr sz="2800">
                <a:solidFill>
                  <a:schemeClr val="bg1"/>
                </a:solidFill>
              </a:defRPr>
            </a:lvl1pPr>
          </a:lstStyle>
          <a:p>
            <a:pPr algn="r"/>
            <a:r>
              <a:rPr lang="es-MX" sz="2000" dirty="0" smtClean="0"/>
              <a:t>Kontronen </a:t>
            </a:r>
            <a:r>
              <a:rPr lang="es-MX" sz="2000" dirty="0"/>
              <a:t>A and Yki-Järvinen H, Arterioscler Thromb Vasc Biol 28:27-38, </a:t>
            </a:r>
            <a:r>
              <a:rPr lang="es-MX" sz="2000" dirty="0" smtClean="0"/>
              <a:t>2008</a:t>
            </a:r>
            <a:endParaRPr lang="es-ES" sz="2000" dirty="0"/>
          </a:p>
        </p:txBody>
      </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026" y="1513869"/>
            <a:ext cx="8488363" cy="36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3462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Leber 2a transparent"/>
          <p:cNvPicPr>
            <a:picLocks noChangeAspect="1" noChangeArrowheads="1"/>
          </p:cNvPicPr>
          <p:nvPr/>
        </p:nvPicPr>
        <p:blipFill>
          <a:blip r:embed="rId2" cstate="print"/>
          <a:srcRect/>
          <a:stretch>
            <a:fillRect/>
          </a:stretch>
        </p:blipFill>
        <p:spPr bwMode="auto">
          <a:xfrm>
            <a:off x="1143000" y="4832350"/>
            <a:ext cx="2101850" cy="1568450"/>
          </a:xfrm>
          <a:prstGeom prst="rect">
            <a:avLst/>
          </a:prstGeom>
          <a:noFill/>
          <a:ln w="9525">
            <a:noFill/>
            <a:miter lim="800000"/>
            <a:headEnd/>
            <a:tailEnd/>
          </a:ln>
        </p:spPr>
      </p:pic>
      <p:pic>
        <p:nvPicPr>
          <p:cNvPr id="106499" name="Picture 3" descr="Fettzellen transparent 2"/>
          <p:cNvPicPr>
            <a:picLocks noChangeAspect="1" noChangeArrowheads="1"/>
          </p:cNvPicPr>
          <p:nvPr/>
        </p:nvPicPr>
        <p:blipFill>
          <a:blip r:embed="rId3" cstate="print"/>
          <a:srcRect/>
          <a:stretch>
            <a:fillRect/>
          </a:stretch>
        </p:blipFill>
        <p:spPr bwMode="auto">
          <a:xfrm>
            <a:off x="1371600" y="1600200"/>
            <a:ext cx="1649413" cy="1387475"/>
          </a:xfrm>
          <a:prstGeom prst="rect">
            <a:avLst/>
          </a:prstGeom>
          <a:noFill/>
          <a:ln w="9525">
            <a:noFill/>
            <a:miter lim="800000"/>
            <a:headEnd/>
            <a:tailEnd/>
          </a:ln>
        </p:spPr>
      </p:pic>
      <p:pic>
        <p:nvPicPr>
          <p:cNvPr id="106500" name="Picture 4" descr="Fettzellen transparent 2"/>
          <p:cNvPicPr>
            <a:picLocks noChangeAspect="1" noChangeArrowheads="1"/>
          </p:cNvPicPr>
          <p:nvPr/>
        </p:nvPicPr>
        <p:blipFill>
          <a:blip r:embed="rId3" cstate="print"/>
          <a:srcRect/>
          <a:stretch>
            <a:fillRect/>
          </a:stretch>
        </p:blipFill>
        <p:spPr bwMode="auto">
          <a:xfrm>
            <a:off x="5429250" y="1357313"/>
            <a:ext cx="2590800" cy="2179637"/>
          </a:xfrm>
          <a:prstGeom prst="rect">
            <a:avLst/>
          </a:prstGeom>
          <a:noFill/>
          <a:ln w="9525">
            <a:noFill/>
            <a:miter lim="800000"/>
            <a:headEnd/>
            <a:tailEnd/>
          </a:ln>
        </p:spPr>
      </p:pic>
      <p:sp>
        <p:nvSpPr>
          <p:cNvPr id="106501" name="Text Box 5"/>
          <p:cNvSpPr txBox="1">
            <a:spLocks noChangeArrowheads="1"/>
          </p:cNvSpPr>
          <p:nvPr/>
        </p:nvSpPr>
        <p:spPr bwMode="auto">
          <a:xfrm>
            <a:off x="1860550" y="304800"/>
            <a:ext cx="184150" cy="457200"/>
          </a:xfrm>
          <a:prstGeom prst="rect">
            <a:avLst/>
          </a:prstGeom>
          <a:noFill/>
          <a:ln w="9525">
            <a:noFill/>
            <a:miter lim="800000"/>
            <a:headEnd/>
            <a:tailEnd/>
          </a:ln>
        </p:spPr>
        <p:txBody>
          <a:bodyPr wrap="none">
            <a:spAutoFit/>
          </a:bodyPr>
          <a:lstStyle/>
          <a:p>
            <a:endParaRPr lang="es-MX" sz="2400">
              <a:solidFill>
                <a:schemeClr val="accent2"/>
              </a:solidFill>
            </a:endParaRPr>
          </a:p>
        </p:txBody>
      </p:sp>
      <p:sp>
        <p:nvSpPr>
          <p:cNvPr id="106502" name="AutoShape 6"/>
          <p:cNvSpPr>
            <a:spLocks noChangeArrowheads="1"/>
          </p:cNvSpPr>
          <p:nvPr/>
        </p:nvSpPr>
        <p:spPr bwMode="auto">
          <a:xfrm rot="5400000">
            <a:off x="1524000" y="3657600"/>
            <a:ext cx="1295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solidFill>
              <a:schemeClr val="tx1"/>
            </a:solidFill>
            <a:miter lim="800000"/>
            <a:headEnd/>
            <a:tailEnd/>
          </a:ln>
        </p:spPr>
        <p:txBody>
          <a:bodyPr wrap="none" anchor="ctr"/>
          <a:lstStyle/>
          <a:p>
            <a:endParaRPr lang="es-MX"/>
          </a:p>
        </p:txBody>
      </p:sp>
      <p:sp>
        <p:nvSpPr>
          <p:cNvPr id="106503" name="AutoShape 7"/>
          <p:cNvSpPr>
            <a:spLocks noChangeArrowheads="1"/>
          </p:cNvSpPr>
          <p:nvPr/>
        </p:nvSpPr>
        <p:spPr bwMode="auto">
          <a:xfrm rot="5400000">
            <a:off x="5943600" y="3429000"/>
            <a:ext cx="1295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solidFill>
              <a:schemeClr val="tx1"/>
            </a:solidFill>
            <a:miter lim="800000"/>
            <a:headEnd/>
            <a:tailEnd/>
          </a:ln>
        </p:spPr>
        <p:txBody>
          <a:bodyPr wrap="none" anchor="ctr"/>
          <a:lstStyle/>
          <a:p>
            <a:endParaRPr lang="es-MX"/>
          </a:p>
        </p:txBody>
      </p:sp>
      <p:sp>
        <p:nvSpPr>
          <p:cNvPr id="106504" name="Text Box 8"/>
          <p:cNvSpPr txBox="1">
            <a:spLocks noChangeArrowheads="1"/>
          </p:cNvSpPr>
          <p:nvPr/>
        </p:nvSpPr>
        <p:spPr bwMode="auto">
          <a:xfrm>
            <a:off x="2422525" y="3592513"/>
            <a:ext cx="665163" cy="396875"/>
          </a:xfrm>
          <a:prstGeom prst="rect">
            <a:avLst/>
          </a:prstGeom>
          <a:noFill/>
          <a:ln w="9525">
            <a:noFill/>
            <a:miter lim="800000"/>
            <a:headEnd/>
            <a:tailEnd/>
          </a:ln>
        </p:spPr>
        <p:txBody>
          <a:bodyPr wrap="none">
            <a:spAutoFit/>
          </a:bodyPr>
          <a:lstStyle/>
          <a:p>
            <a:r>
              <a:rPr lang="en-GB" sz="2000">
                <a:solidFill>
                  <a:schemeClr val="bg1"/>
                </a:solidFill>
              </a:rPr>
              <a:t>FFA</a:t>
            </a:r>
            <a:endParaRPr lang="en-US" sz="2000">
              <a:solidFill>
                <a:schemeClr val="bg1"/>
              </a:solidFill>
            </a:endParaRPr>
          </a:p>
        </p:txBody>
      </p:sp>
      <p:sp>
        <p:nvSpPr>
          <p:cNvPr id="106505" name="Text Box 9"/>
          <p:cNvSpPr txBox="1">
            <a:spLocks noChangeArrowheads="1"/>
          </p:cNvSpPr>
          <p:nvPr/>
        </p:nvSpPr>
        <p:spPr bwMode="auto">
          <a:xfrm>
            <a:off x="6918325" y="3668713"/>
            <a:ext cx="665163" cy="396875"/>
          </a:xfrm>
          <a:prstGeom prst="rect">
            <a:avLst/>
          </a:prstGeom>
          <a:noFill/>
          <a:ln w="9525">
            <a:noFill/>
            <a:miter lim="800000"/>
            <a:headEnd/>
            <a:tailEnd/>
          </a:ln>
        </p:spPr>
        <p:txBody>
          <a:bodyPr wrap="none">
            <a:spAutoFit/>
          </a:bodyPr>
          <a:lstStyle/>
          <a:p>
            <a:r>
              <a:rPr lang="en-GB" sz="2000">
                <a:solidFill>
                  <a:schemeClr val="bg1"/>
                </a:solidFill>
              </a:rPr>
              <a:t>FFA</a:t>
            </a:r>
            <a:endParaRPr lang="en-US" sz="2000">
              <a:solidFill>
                <a:schemeClr val="bg1"/>
              </a:solidFill>
            </a:endParaRPr>
          </a:p>
        </p:txBody>
      </p:sp>
      <p:pic>
        <p:nvPicPr>
          <p:cNvPr id="106506" name="Picture 10" descr="untitled1"/>
          <p:cNvPicPr>
            <a:picLocks noChangeAspect="1" noChangeArrowheads="1"/>
          </p:cNvPicPr>
          <p:nvPr/>
        </p:nvPicPr>
        <p:blipFill>
          <a:blip r:embed="rId4" cstate="print"/>
          <a:srcRect/>
          <a:stretch>
            <a:fillRect/>
          </a:stretch>
        </p:blipFill>
        <p:spPr bwMode="auto">
          <a:xfrm>
            <a:off x="5486400" y="4881563"/>
            <a:ext cx="2286000" cy="1519237"/>
          </a:xfrm>
          <a:prstGeom prst="rect">
            <a:avLst/>
          </a:prstGeom>
          <a:noFill/>
          <a:ln w="9525">
            <a:noFill/>
            <a:miter lim="800000"/>
            <a:headEnd/>
            <a:tailEnd/>
          </a:ln>
        </p:spPr>
      </p:pic>
      <p:sp>
        <p:nvSpPr>
          <p:cNvPr id="78859" name="Rectangle 11"/>
          <p:cNvSpPr>
            <a:spLocks noGrp="1" noChangeArrowheads="1"/>
          </p:cNvSpPr>
          <p:nvPr>
            <p:ph type="title" idx="4294967295"/>
          </p:nvPr>
        </p:nvSpPr>
        <p:spPr>
          <a:xfrm>
            <a:off x="457200" y="277813"/>
            <a:ext cx="8229600" cy="1139825"/>
          </a:xfrm>
          <a:prstGeom prst="rect">
            <a:avLst/>
          </a:prstGeom>
        </p:spPr>
        <p:txBody>
          <a:bodyPr/>
          <a:lstStyle/>
          <a:p>
            <a:pPr eaLnBrk="1" hangingPunct="1">
              <a:defRPr/>
            </a:pPr>
            <a:r>
              <a:rPr lang="en-US" sz="2800" smtClean="0">
                <a:solidFill>
                  <a:srgbClr val="FFCC99"/>
                </a:solidFill>
              </a:rPr>
              <a:t>1.-Los acidos grasos libres se elevan y depositan en el hígado en la obesidad</a:t>
            </a:r>
          </a:p>
        </p:txBody>
      </p:sp>
      <p:sp>
        <p:nvSpPr>
          <p:cNvPr id="106508" name="Text Box 12"/>
          <p:cNvSpPr txBox="1">
            <a:spLocks noChangeArrowheads="1"/>
          </p:cNvSpPr>
          <p:nvPr/>
        </p:nvSpPr>
        <p:spPr bwMode="auto">
          <a:xfrm>
            <a:off x="5919788" y="6329363"/>
            <a:ext cx="2017712" cy="369887"/>
          </a:xfrm>
          <a:prstGeom prst="rect">
            <a:avLst/>
          </a:prstGeom>
          <a:noFill/>
          <a:ln w="9525">
            <a:noFill/>
            <a:miter lim="800000"/>
            <a:headEnd/>
            <a:tailEnd/>
          </a:ln>
        </p:spPr>
        <p:txBody>
          <a:bodyPr wrap="none">
            <a:spAutoFit/>
          </a:bodyPr>
          <a:lstStyle/>
          <a:p>
            <a:r>
              <a:rPr lang="es-MX" b="1"/>
              <a:t>HIGADO GRASO</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image0-1"/>
          <p:cNvPicPr>
            <a:picLocks noChangeAspect="1" noChangeArrowheads="1"/>
          </p:cNvPicPr>
          <p:nvPr/>
        </p:nvPicPr>
        <p:blipFill>
          <a:blip r:embed="rId2" cstate="print"/>
          <a:srcRect/>
          <a:stretch>
            <a:fillRect/>
          </a:stretch>
        </p:blipFill>
        <p:spPr bwMode="auto">
          <a:xfrm>
            <a:off x="828675" y="188913"/>
            <a:ext cx="3529013" cy="3554412"/>
          </a:xfrm>
          <a:prstGeom prst="rect">
            <a:avLst/>
          </a:prstGeom>
          <a:noFill/>
          <a:ln w="9525">
            <a:noFill/>
            <a:miter lim="800000"/>
            <a:headEnd/>
            <a:tailEnd/>
          </a:ln>
        </p:spPr>
      </p:pic>
      <p:pic>
        <p:nvPicPr>
          <p:cNvPr id="107523" name="Picture 6" descr="image0-3"/>
          <p:cNvPicPr>
            <a:picLocks noChangeAspect="1" noChangeArrowheads="1"/>
          </p:cNvPicPr>
          <p:nvPr/>
        </p:nvPicPr>
        <p:blipFill>
          <a:blip r:embed="rId3" cstate="print"/>
          <a:srcRect/>
          <a:stretch>
            <a:fillRect/>
          </a:stretch>
        </p:blipFill>
        <p:spPr bwMode="auto">
          <a:xfrm>
            <a:off x="5143500" y="3422650"/>
            <a:ext cx="3190875" cy="3187700"/>
          </a:xfrm>
          <a:prstGeom prst="rect">
            <a:avLst/>
          </a:prstGeom>
          <a:noFill/>
          <a:ln w="9525">
            <a:noFill/>
            <a:miter lim="800000"/>
            <a:headEnd/>
            <a:tailEnd/>
          </a:ln>
        </p:spPr>
      </p:pic>
      <p:sp>
        <p:nvSpPr>
          <p:cNvPr id="66564" name="Text Box 7"/>
          <p:cNvSpPr txBox="1">
            <a:spLocks noChangeArrowheads="1"/>
          </p:cNvSpPr>
          <p:nvPr/>
        </p:nvSpPr>
        <p:spPr bwMode="auto">
          <a:xfrm>
            <a:off x="5292725" y="188913"/>
            <a:ext cx="2662238" cy="3816350"/>
          </a:xfrm>
          <a:prstGeom prst="rect">
            <a:avLst/>
          </a:prstGeom>
          <a:noFill/>
          <a:ln w="9525">
            <a:noFill/>
            <a:miter lim="800000"/>
            <a:headEnd/>
            <a:tailEnd/>
          </a:ln>
        </p:spPr>
        <p:txBody>
          <a:bodyPr>
            <a:spAutoFit/>
          </a:bodyPr>
          <a:lstStyle/>
          <a:p>
            <a:pPr algn="ctr">
              <a:defRPr/>
            </a:pPr>
            <a:r>
              <a:rPr lang="es-MX" sz="2400" b="1" dirty="0">
                <a:solidFill>
                  <a:srgbClr val="FFFF00"/>
                </a:solidFill>
              </a:rPr>
              <a:t>2.-Los </a:t>
            </a:r>
            <a:r>
              <a:rPr lang="es-MX" sz="2400" b="1" dirty="0" err="1">
                <a:solidFill>
                  <a:srgbClr val="FFFF00"/>
                </a:solidFill>
              </a:rPr>
              <a:t>Adipocitos</a:t>
            </a:r>
            <a:r>
              <a:rPr lang="es-MX" sz="2400" b="1" dirty="0">
                <a:solidFill>
                  <a:srgbClr val="FFFF00"/>
                </a:solidFill>
              </a:rPr>
              <a:t> son células activas, secretoras, </a:t>
            </a:r>
            <a:r>
              <a:rPr lang="es-MX" sz="1200" b="1" dirty="0">
                <a:solidFill>
                  <a:srgbClr val="FFFF00"/>
                </a:solidFill>
              </a:rPr>
              <a:t>(</a:t>
            </a:r>
            <a:r>
              <a:rPr lang="es-MX" sz="1200" b="1" dirty="0" err="1">
                <a:solidFill>
                  <a:srgbClr val="FFFF00"/>
                </a:solidFill>
              </a:rPr>
              <a:t>adipocinas</a:t>
            </a:r>
            <a:r>
              <a:rPr lang="es-MX" sz="1200" b="1" dirty="0">
                <a:solidFill>
                  <a:srgbClr val="FFFF00"/>
                </a:solidFill>
              </a:rPr>
              <a:t>), </a:t>
            </a:r>
            <a:r>
              <a:rPr lang="es-MX" sz="2400" b="1" dirty="0">
                <a:solidFill>
                  <a:srgbClr val="FFFF00"/>
                </a:solidFill>
              </a:rPr>
              <a:t>inflamados,</a:t>
            </a:r>
          </a:p>
          <a:p>
            <a:pPr algn="ctr">
              <a:defRPr/>
            </a:pPr>
            <a:r>
              <a:rPr lang="es-MX" sz="2400" b="1" dirty="0">
                <a:solidFill>
                  <a:srgbClr val="FFFF00"/>
                </a:solidFill>
              </a:rPr>
              <a:t>Con Infiltración </a:t>
            </a:r>
            <a:r>
              <a:rPr lang="es-MX" sz="2400" b="1" dirty="0">
                <a:solidFill>
                  <a:schemeClr val="bg2">
                    <a:lumMod val="50000"/>
                  </a:schemeClr>
                </a:solidFill>
              </a:rPr>
              <a:t>leucocitaria.</a:t>
            </a:r>
          </a:p>
          <a:p>
            <a:pPr algn="ctr">
              <a:defRPr/>
            </a:pPr>
            <a:r>
              <a:rPr lang="es-MX" sz="1400" b="1" dirty="0">
                <a:solidFill>
                  <a:schemeClr val="bg2">
                    <a:lumMod val="50000"/>
                  </a:schemeClr>
                </a:solidFill>
              </a:rPr>
              <a:t>(flechas)</a:t>
            </a:r>
            <a:endParaRPr lang="es-ES" sz="1400" b="1" dirty="0">
              <a:solidFill>
                <a:schemeClr val="bg2">
                  <a:lumMod val="50000"/>
                </a:schemeClr>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86713" y="44624"/>
            <a:ext cx="5170574" cy="6768752"/>
          </a:xfrm>
          <a:prstGeom prst="rect">
            <a:avLst/>
          </a:prstGeom>
        </p:spPr>
      </p:pic>
    </p:spTree>
    <p:extLst>
      <p:ext uri="{BB962C8B-B14F-4D97-AF65-F5344CB8AC3E}">
        <p14:creationId xmlns:p14="http://schemas.microsoft.com/office/powerpoint/2010/main" val="1984309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4"/>
          <p:cNvSpPr txBox="1">
            <a:spLocks noChangeArrowheads="1"/>
          </p:cNvSpPr>
          <p:nvPr/>
        </p:nvSpPr>
        <p:spPr bwMode="auto">
          <a:xfrm>
            <a:off x="1187450" y="188913"/>
            <a:ext cx="6767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s-MX" altLang="es-MX" sz="2400" b="1">
                <a:solidFill>
                  <a:srgbClr val="FFFF00"/>
                </a:solidFill>
              </a:rPr>
              <a:t>¿La esteatohepatitis reduce la cantidad y la calidad de vida?</a:t>
            </a:r>
            <a:endParaRPr lang="es-ES" altLang="es-MX" sz="2400" b="1">
              <a:solidFill>
                <a:srgbClr val="FFFF00"/>
              </a:solidFill>
            </a:endParaRPr>
          </a:p>
        </p:txBody>
      </p:sp>
      <p:sp>
        <p:nvSpPr>
          <p:cNvPr id="80899" name="Text Box 5"/>
          <p:cNvSpPr txBox="1">
            <a:spLocks noChangeArrowheads="1"/>
          </p:cNvSpPr>
          <p:nvPr/>
        </p:nvSpPr>
        <p:spPr bwMode="auto">
          <a:xfrm>
            <a:off x="1187450" y="1268413"/>
            <a:ext cx="67675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s-MX" altLang="es-MX" sz="2400" b="1">
                <a:solidFill>
                  <a:srgbClr val="FFFF00"/>
                </a:solidFill>
              </a:rPr>
              <a:t>¿Es una enfermedad genética o adquirida?</a:t>
            </a:r>
          </a:p>
          <a:p>
            <a:pPr algn="ctr" eaLnBrk="1" hangingPunct="1">
              <a:spcBef>
                <a:spcPct val="0"/>
              </a:spcBef>
              <a:buClrTx/>
              <a:buSzTx/>
              <a:buFontTx/>
              <a:buNone/>
            </a:pPr>
            <a:r>
              <a:rPr lang="es-MX" altLang="es-MX" sz="2400" b="1">
                <a:solidFill>
                  <a:srgbClr val="FFFF00"/>
                </a:solidFill>
              </a:rPr>
              <a:t>Costos?</a:t>
            </a:r>
          </a:p>
          <a:p>
            <a:pPr algn="ctr" eaLnBrk="1" hangingPunct="1">
              <a:spcBef>
                <a:spcPct val="0"/>
              </a:spcBef>
              <a:buClrTx/>
              <a:buSzTx/>
              <a:buFontTx/>
              <a:buNone/>
            </a:pPr>
            <a:endParaRPr lang="es-MX" altLang="es-MX" sz="2400" b="1">
              <a:solidFill>
                <a:srgbClr val="FFFF00"/>
              </a:solidFill>
            </a:endParaRPr>
          </a:p>
          <a:p>
            <a:pPr algn="ctr" eaLnBrk="1" hangingPunct="1">
              <a:spcBef>
                <a:spcPct val="0"/>
              </a:spcBef>
              <a:buClrTx/>
              <a:buSzTx/>
              <a:buFontTx/>
              <a:buNone/>
            </a:pPr>
            <a:endParaRPr lang="es-MX" altLang="es-MX" sz="2400" b="1">
              <a:solidFill>
                <a:srgbClr val="FFFF00"/>
              </a:solidFill>
            </a:endParaRPr>
          </a:p>
          <a:p>
            <a:pPr algn="ctr" eaLnBrk="1" hangingPunct="1">
              <a:spcBef>
                <a:spcPct val="0"/>
              </a:spcBef>
              <a:buClrTx/>
              <a:buSzTx/>
              <a:buFontTx/>
              <a:buNone/>
            </a:pPr>
            <a:endParaRPr lang="es-ES" altLang="es-MX" sz="2400" b="1">
              <a:solidFill>
                <a:srgbClr val="FFFF00"/>
              </a:solidFill>
            </a:endParaRPr>
          </a:p>
        </p:txBody>
      </p:sp>
      <p:sp>
        <p:nvSpPr>
          <p:cNvPr id="80900" name="Text Box 6"/>
          <p:cNvSpPr txBox="1">
            <a:spLocks noChangeArrowheads="1"/>
          </p:cNvSpPr>
          <p:nvPr/>
        </p:nvSpPr>
        <p:spPr bwMode="auto">
          <a:xfrm>
            <a:off x="1187450" y="2276475"/>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s-MX" altLang="es-MX" sz="2400" b="1">
                <a:solidFill>
                  <a:srgbClr val="FFFF00"/>
                </a:solidFill>
              </a:rPr>
              <a:t>Su diagnóstico requiere biopsia hepática?</a:t>
            </a:r>
            <a:endParaRPr lang="es-ES" altLang="es-MX" sz="2400" b="1">
              <a:solidFill>
                <a:srgbClr val="FFFF00"/>
              </a:solidFill>
            </a:endParaRPr>
          </a:p>
        </p:txBody>
      </p:sp>
      <p:sp>
        <p:nvSpPr>
          <p:cNvPr id="80901" name="Text Box 7"/>
          <p:cNvSpPr txBox="1">
            <a:spLocks noChangeArrowheads="1"/>
          </p:cNvSpPr>
          <p:nvPr/>
        </p:nvSpPr>
        <p:spPr bwMode="auto">
          <a:xfrm>
            <a:off x="1187450" y="3017838"/>
            <a:ext cx="6767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s-MX" altLang="es-MX" sz="2400" b="1">
                <a:solidFill>
                  <a:srgbClr val="FFFF00"/>
                </a:solidFill>
              </a:rPr>
              <a:t>La epidemiología de la obesidad va de la mano de la epidemiología de la esteatohepatitis?</a:t>
            </a:r>
            <a:endParaRPr lang="es-ES" altLang="es-MX" sz="2400" b="1">
              <a:solidFill>
                <a:srgbClr val="FFFF00"/>
              </a:solidFill>
            </a:endParaRPr>
          </a:p>
        </p:txBody>
      </p:sp>
      <p:sp>
        <p:nvSpPr>
          <p:cNvPr id="80902" name="Text Box 8"/>
          <p:cNvSpPr txBox="1">
            <a:spLocks noChangeArrowheads="1"/>
          </p:cNvSpPr>
          <p:nvPr/>
        </p:nvSpPr>
        <p:spPr bwMode="auto">
          <a:xfrm>
            <a:off x="1187450" y="4797425"/>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s-MX" altLang="es-MX" sz="2400" b="1">
                <a:solidFill>
                  <a:srgbClr val="FFFF00"/>
                </a:solidFill>
              </a:rPr>
              <a:t>¿Hay un fármaco útil?</a:t>
            </a:r>
            <a:endParaRPr lang="es-ES" altLang="es-MX" sz="2400" b="1">
              <a:solidFill>
                <a:srgbClr val="FFFF00"/>
              </a:solidFill>
            </a:endParaRPr>
          </a:p>
        </p:txBody>
      </p:sp>
      <p:sp>
        <p:nvSpPr>
          <p:cNvPr id="80903" name="Text Box 9"/>
          <p:cNvSpPr txBox="1">
            <a:spLocks noChangeArrowheads="1"/>
          </p:cNvSpPr>
          <p:nvPr/>
        </p:nvSpPr>
        <p:spPr bwMode="auto">
          <a:xfrm>
            <a:off x="1187450" y="5589588"/>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s-MX" altLang="es-MX" sz="2400" b="1">
                <a:solidFill>
                  <a:srgbClr val="FFFF00"/>
                </a:solidFill>
              </a:rPr>
              <a:t>¿Existe el tratamiento ideal?</a:t>
            </a:r>
            <a:endParaRPr lang="es-ES" altLang="es-MX" sz="2400" b="1">
              <a:solidFill>
                <a:srgbClr val="FFFF00"/>
              </a:solidFill>
            </a:endParaRPr>
          </a:p>
        </p:txBody>
      </p:sp>
    </p:spTree>
    <p:extLst>
      <p:ext uri="{BB962C8B-B14F-4D97-AF65-F5344CB8AC3E}">
        <p14:creationId xmlns:p14="http://schemas.microsoft.com/office/powerpoint/2010/main" val="2496853589"/>
      </p:ext>
    </p:extLst>
  </p:cSld>
  <p:clrMapOvr>
    <a:masterClrMapping/>
  </p:clrMapOvr>
  <p:transition advTm="23168"/>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defRPr/>
            </a:pPr>
            <a:r>
              <a:rPr lang="es-MX" sz="4000"/>
              <a:t>Obesidad y</a:t>
            </a:r>
            <a:br>
              <a:rPr lang="es-MX" sz="4000"/>
            </a:br>
            <a:r>
              <a:rPr lang="es-MX" sz="4000"/>
              <a:t>Hepatopatía</a:t>
            </a:r>
            <a:endParaRPr lang="es-ES" sz="4000"/>
          </a:p>
        </p:txBody>
      </p:sp>
      <p:sp>
        <p:nvSpPr>
          <p:cNvPr id="2051" name="Rectangle 3"/>
          <p:cNvSpPr>
            <a:spLocks noGrp="1" noChangeArrowheads="1"/>
          </p:cNvSpPr>
          <p:nvPr>
            <p:ph idx="1"/>
          </p:nvPr>
        </p:nvSpPr>
        <p:spPr/>
        <p:txBody>
          <a:bodyPr/>
          <a:lstStyle/>
          <a:p>
            <a:pPr eaLnBrk="1" hangingPunct="1">
              <a:defRPr/>
            </a:pPr>
            <a:r>
              <a:rPr lang="es-MX" b="1">
                <a:solidFill>
                  <a:srgbClr val="FF9900"/>
                </a:solidFill>
              </a:rPr>
              <a:t>La frecuencia de la cirrosis hepática esta aumentada en los pacientes obesos.</a:t>
            </a:r>
          </a:p>
          <a:p>
            <a:pPr eaLnBrk="1" hangingPunct="1">
              <a:defRPr/>
            </a:pPr>
            <a:r>
              <a:rPr lang="es-MX" b="1">
                <a:solidFill>
                  <a:srgbClr val="FF9900"/>
                </a:solidFill>
              </a:rPr>
              <a:t>Obesidad &gt;NASH &gt;Cirrosis</a:t>
            </a:r>
          </a:p>
          <a:p>
            <a:pPr eaLnBrk="1" hangingPunct="1">
              <a:defRPr/>
            </a:pPr>
            <a:r>
              <a:rPr lang="es-MX" b="1">
                <a:solidFill>
                  <a:srgbClr val="FF9900"/>
                </a:solidFill>
              </a:rPr>
              <a:t>La Obesidad favorece otras lesiones tales como La HVC y la EHA.</a:t>
            </a:r>
          </a:p>
          <a:p>
            <a:pPr eaLnBrk="1" hangingPunct="1">
              <a:defRPr/>
            </a:pPr>
            <a:endParaRPr lang="es-MX" b="1">
              <a:solidFill>
                <a:srgbClr val="FF9900"/>
              </a:solidFill>
            </a:endParaRPr>
          </a:p>
          <a:p>
            <a:pPr eaLnBrk="1" hangingPunct="1">
              <a:defRPr/>
            </a:pPr>
            <a:r>
              <a:rPr lang="es-MX" b="1">
                <a:solidFill>
                  <a:srgbClr val="FF9900"/>
                </a:solidFill>
              </a:rPr>
              <a:t>Es un problema grave de salud.</a:t>
            </a:r>
            <a:endParaRPr lang="es-ES" b="1">
              <a:solidFill>
                <a:srgbClr val="FF9900"/>
              </a:solidFill>
            </a:endParaRPr>
          </a:p>
        </p:txBody>
      </p:sp>
    </p:spTree>
    <p:extLst>
      <p:ext uri="{BB962C8B-B14F-4D97-AF65-F5344CB8AC3E}">
        <p14:creationId xmlns:p14="http://schemas.microsoft.com/office/powerpoint/2010/main" val="1814143490"/>
      </p:ext>
    </p:extLst>
  </p:cSld>
  <p:clrMapOvr>
    <a:masterClrMapping/>
  </p:clrMapOvr>
  <p:transition advTm="23168"/>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938" y="1"/>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5" name="Straight Connector 14"/>
          <p:cNvCxnSpPr/>
          <p:nvPr/>
        </p:nvCxnSpPr>
        <p:spPr>
          <a:xfrm>
            <a:off x="-7938" y="1208089"/>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6742114"/>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8" name="Text Box 2"/>
          <p:cNvSpPr txBox="1">
            <a:spLocks noChangeArrowheads="1"/>
          </p:cNvSpPr>
          <p:nvPr/>
        </p:nvSpPr>
        <p:spPr bwMode="auto">
          <a:xfrm>
            <a:off x="1905001" y="1318317"/>
            <a:ext cx="6055391" cy="707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4000">
                <a:solidFill>
                  <a:schemeClr val="tx1"/>
                </a:solidFill>
                <a:latin typeface="Verdana" charset="0"/>
                <a:ea typeface="ＭＳ Ｐゴシック" charset="0"/>
                <a:cs typeface="ＭＳ Ｐゴシック" charset="0"/>
              </a:defRPr>
            </a:lvl1pPr>
            <a:lvl2pPr marL="742950" indent="-285750" eaLnBrk="0" hangingPunct="0">
              <a:defRPr sz="4000">
                <a:solidFill>
                  <a:schemeClr val="tx1"/>
                </a:solidFill>
                <a:latin typeface="Verdana" charset="0"/>
                <a:ea typeface="ＭＳ Ｐゴシック" charset="0"/>
              </a:defRPr>
            </a:lvl2pPr>
            <a:lvl3pPr marL="1143000" indent="-228600" eaLnBrk="0" hangingPunct="0">
              <a:defRPr sz="4000">
                <a:solidFill>
                  <a:schemeClr val="tx1"/>
                </a:solidFill>
                <a:latin typeface="Verdana" charset="0"/>
                <a:ea typeface="ＭＳ Ｐゴシック" charset="0"/>
              </a:defRPr>
            </a:lvl3pPr>
            <a:lvl4pPr marL="1600200" indent="-228600" eaLnBrk="0" hangingPunct="0">
              <a:defRPr sz="4000">
                <a:solidFill>
                  <a:schemeClr val="tx1"/>
                </a:solidFill>
                <a:latin typeface="Verdana" charset="0"/>
                <a:ea typeface="ＭＳ Ｐゴシック" charset="0"/>
              </a:defRPr>
            </a:lvl4pPr>
            <a:lvl5pPr marL="2057400" indent="-228600" eaLnBrk="0" hangingPunct="0">
              <a:defRPr sz="4000">
                <a:solidFill>
                  <a:schemeClr val="tx1"/>
                </a:solidFill>
                <a:latin typeface="Verdana" charset="0"/>
                <a:ea typeface="ＭＳ Ｐゴシック" charset="0"/>
              </a:defRPr>
            </a:lvl5pPr>
            <a:lvl6pPr marL="2514600" indent="-228600" eaLnBrk="0" fontAlgn="base" hangingPunct="0">
              <a:spcBef>
                <a:spcPct val="0"/>
              </a:spcBef>
              <a:spcAft>
                <a:spcPct val="0"/>
              </a:spcAft>
              <a:defRPr sz="4000">
                <a:solidFill>
                  <a:schemeClr val="tx1"/>
                </a:solidFill>
                <a:latin typeface="Verdana" charset="0"/>
                <a:ea typeface="ＭＳ Ｐゴシック" charset="0"/>
              </a:defRPr>
            </a:lvl6pPr>
            <a:lvl7pPr marL="2971800" indent="-228600" eaLnBrk="0" fontAlgn="base" hangingPunct="0">
              <a:spcBef>
                <a:spcPct val="0"/>
              </a:spcBef>
              <a:spcAft>
                <a:spcPct val="0"/>
              </a:spcAft>
              <a:defRPr sz="4000">
                <a:solidFill>
                  <a:schemeClr val="tx1"/>
                </a:solidFill>
                <a:latin typeface="Verdana" charset="0"/>
                <a:ea typeface="ＭＳ Ｐゴシック" charset="0"/>
              </a:defRPr>
            </a:lvl7pPr>
            <a:lvl8pPr marL="3429000" indent="-228600" eaLnBrk="0" fontAlgn="base" hangingPunct="0">
              <a:spcBef>
                <a:spcPct val="0"/>
              </a:spcBef>
              <a:spcAft>
                <a:spcPct val="0"/>
              </a:spcAft>
              <a:defRPr sz="4000">
                <a:solidFill>
                  <a:schemeClr val="tx1"/>
                </a:solidFill>
                <a:latin typeface="Verdana" charset="0"/>
                <a:ea typeface="ＭＳ Ｐゴシック" charset="0"/>
              </a:defRPr>
            </a:lvl8pPr>
            <a:lvl9pPr marL="3886200" indent="-228600" eaLnBrk="0" fontAlgn="base" hangingPunct="0">
              <a:spcBef>
                <a:spcPct val="0"/>
              </a:spcBef>
              <a:spcAft>
                <a:spcPct val="0"/>
              </a:spcAft>
              <a:defRPr sz="4000">
                <a:solidFill>
                  <a:schemeClr val="tx1"/>
                </a:solidFill>
                <a:latin typeface="Verdana" charset="0"/>
                <a:ea typeface="ＭＳ Ｐゴシック" charset="0"/>
              </a:defRPr>
            </a:lvl9pPr>
          </a:lstStyle>
          <a:p>
            <a:pPr defTabSz="914293" fontAlgn="base">
              <a:spcBef>
                <a:spcPct val="0"/>
              </a:spcBef>
              <a:spcAft>
                <a:spcPct val="0"/>
              </a:spcAft>
            </a:pPr>
            <a:r>
              <a:rPr lang="en-US" b="1">
                <a:solidFill>
                  <a:srgbClr val="FFFFFF"/>
                </a:solidFill>
                <a:latin typeface="Arial" charset="0"/>
                <a:cs typeface="Arial" charset="0"/>
              </a:rPr>
              <a:t>Endothelial Dysfunction  </a:t>
            </a:r>
            <a:endParaRPr lang="en-US" dirty="0">
              <a:solidFill>
                <a:srgbClr val="FFFFFF"/>
              </a:solidFill>
              <a:latin typeface="Arial" charset="0"/>
              <a:cs typeface="Arial" charset="0"/>
            </a:endParaRPr>
          </a:p>
        </p:txBody>
      </p:sp>
      <p:sp>
        <p:nvSpPr>
          <p:cNvPr id="9" name="AutoShape 3"/>
          <p:cNvSpPr>
            <a:spLocks noChangeArrowheads="1"/>
          </p:cNvSpPr>
          <p:nvPr/>
        </p:nvSpPr>
        <p:spPr bwMode="auto">
          <a:xfrm rot="2285278">
            <a:off x="2514600" y="2046979"/>
            <a:ext cx="457200" cy="1219200"/>
          </a:xfrm>
          <a:prstGeom prst="downArrow">
            <a:avLst>
              <a:gd name="adj1" fmla="val 50000"/>
              <a:gd name="adj2" fmla="val 66667"/>
            </a:avLst>
          </a:prstGeom>
          <a:solidFill>
            <a:srgbClr val="FFFF00"/>
          </a:solidFill>
          <a:ln w="9525">
            <a:solidFill>
              <a:schemeClr val="tx1"/>
            </a:solidFill>
            <a:miter lim="800000"/>
            <a:headEnd/>
            <a:tailEnd/>
          </a:ln>
        </p:spPr>
        <p:txBody>
          <a:bodyPr wrap="none" lIns="91429" tIns="45714" rIns="91429" bIns="45714" anchor="ctr"/>
          <a:lstStyle/>
          <a:p>
            <a:pPr defTabSz="914293" fontAlgn="base">
              <a:spcBef>
                <a:spcPct val="0"/>
              </a:spcBef>
              <a:spcAft>
                <a:spcPct val="0"/>
              </a:spcAft>
            </a:pPr>
            <a:endParaRPr lang="es-ES_tradnl" sz="4000">
              <a:solidFill>
                <a:srgbClr val="FFFFFF"/>
              </a:solidFill>
              <a:latin typeface="Verdana" charset="0"/>
              <a:ea typeface="ＭＳ Ｐゴシック" charset="0"/>
              <a:cs typeface="Arial" charset="0"/>
            </a:endParaRPr>
          </a:p>
        </p:txBody>
      </p:sp>
      <p:sp>
        <p:nvSpPr>
          <p:cNvPr id="10" name="Text Box 4"/>
          <p:cNvSpPr txBox="1">
            <a:spLocks noChangeArrowheads="1"/>
          </p:cNvSpPr>
          <p:nvPr/>
        </p:nvSpPr>
        <p:spPr bwMode="auto">
          <a:xfrm>
            <a:off x="1066800" y="3147117"/>
            <a:ext cx="3019354" cy="523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4000">
                <a:solidFill>
                  <a:schemeClr val="tx1"/>
                </a:solidFill>
                <a:latin typeface="Verdana" charset="0"/>
                <a:ea typeface="ＭＳ Ｐゴシック" charset="0"/>
                <a:cs typeface="ＭＳ Ｐゴシック" charset="0"/>
              </a:defRPr>
            </a:lvl1pPr>
            <a:lvl2pPr marL="742950" indent="-285750" eaLnBrk="0" hangingPunct="0">
              <a:defRPr sz="4000">
                <a:solidFill>
                  <a:schemeClr val="tx1"/>
                </a:solidFill>
                <a:latin typeface="Verdana" charset="0"/>
                <a:ea typeface="ＭＳ Ｐゴシック" charset="0"/>
              </a:defRPr>
            </a:lvl2pPr>
            <a:lvl3pPr marL="1143000" indent="-228600" eaLnBrk="0" hangingPunct="0">
              <a:defRPr sz="4000">
                <a:solidFill>
                  <a:schemeClr val="tx1"/>
                </a:solidFill>
                <a:latin typeface="Verdana" charset="0"/>
                <a:ea typeface="ＭＳ Ｐゴシック" charset="0"/>
              </a:defRPr>
            </a:lvl3pPr>
            <a:lvl4pPr marL="1600200" indent="-228600" eaLnBrk="0" hangingPunct="0">
              <a:defRPr sz="4000">
                <a:solidFill>
                  <a:schemeClr val="tx1"/>
                </a:solidFill>
                <a:latin typeface="Verdana" charset="0"/>
                <a:ea typeface="ＭＳ Ｐゴシック" charset="0"/>
              </a:defRPr>
            </a:lvl4pPr>
            <a:lvl5pPr marL="2057400" indent="-228600" eaLnBrk="0" hangingPunct="0">
              <a:defRPr sz="4000">
                <a:solidFill>
                  <a:schemeClr val="tx1"/>
                </a:solidFill>
                <a:latin typeface="Verdana" charset="0"/>
                <a:ea typeface="ＭＳ Ｐゴシック" charset="0"/>
              </a:defRPr>
            </a:lvl5pPr>
            <a:lvl6pPr marL="2514600" indent="-228600" eaLnBrk="0" fontAlgn="base" hangingPunct="0">
              <a:spcBef>
                <a:spcPct val="0"/>
              </a:spcBef>
              <a:spcAft>
                <a:spcPct val="0"/>
              </a:spcAft>
              <a:defRPr sz="4000">
                <a:solidFill>
                  <a:schemeClr val="tx1"/>
                </a:solidFill>
                <a:latin typeface="Verdana" charset="0"/>
                <a:ea typeface="ＭＳ Ｐゴシック" charset="0"/>
              </a:defRPr>
            </a:lvl6pPr>
            <a:lvl7pPr marL="2971800" indent="-228600" eaLnBrk="0" fontAlgn="base" hangingPunct="0">
              <a:spcBef>
                <a:spcPct val="0"/>
              </a:spcBef>
              <a:spcAft>
                <a:spcPct val="0"/>
              </a:spcAft>
              <a:defRPr sz="4000">
                <a:solidFill>
                  <a:schemeClr val="tx1"/>
                </a:solidFill>
                <a:latin typeface="Verdana" charset="0"/>
                <a:ea typeface="ＭＳ Ｐゴシック" charset="0"/>
              </a:defRPr>
            </a:lvl7pPr>
            <a:lvl8pPr marL="3429000" indent="-228600" eaLnBrk="0" fontAlgn="base" hangingPunct="0">
              <a:spcBef>
                <a:spcPct val="0"/>
              </a:spcBef>
              <a:spcAft>
                <a:spcPct val="0"/>
              </a:spcAft>
              <a:defRPr sz="4000">
                <a:solidFill>
                  <a:schemeClr val="tx1"/>
                </a:solidFill>
                <a:latin typeface="Verdana" charset="0"/>
                <a:ea typeface="ＭＳ Ｐゴシック" charset="0"/>
              </a:defRPr>
            </a:lvl8pPr>
            <a:lvl9pPr marL="3886200" indent="-228600" eaLnBrk="0" fontAlgn="base" hangingPunct="0">
              <a:spcBef>
                <a:spcPct val="0"/>
              </a:spcBef>
              <a:spcAft>
                <a:spcPct val="0"/>
              </a:spcAft>
              <a:defRPr sz="4000">
                <a:solidFill>
                  <a:schemeClr val="tx1"/>
                </a:solidFill>
                <a:latin typeface="Verdana" charset="0"/>
                <a:ea typeface="ＭＳ Ｐゴシック" charset="0"/>
              </a:defRPr>
            </a:lvl9pPr>
          </a:lstStyle>
          <a:p>
            <a:pPr defTabSz="914293" fontAlgn="base">
              <a:spcBef>
                <a:spcPct val="0"/>
              </a:spcBef>
              <a:spcAft>
                <a:spcPct val="0"/>
              </a:spcAft>
            </a:pPr>
            <a:r>
              <a:rPr lang="en-US" sz="2800" dirty="0">
                <a:solidFill>
                  <a:srgbClr val="FFFFFF"/>
                </a:solidFill>
                <a:latin typeface="Arial" charset="0"/>
                <a:cs typeface="Arial" charset="0"/>
              </a:rPr>
              <a:t> </a:t>
            </a:r>
            <a:r>
              <a:rPr lang="en-US" sz="2800" dirty="0" smtClean="0">
                <a:solidFill>
                  <a:srgbClr val="FFFFFF"/>
                </a:solidFill>
                <a:latin typeface="Arial" charset="0"/>
                <a:cs typeface="Arial" charset="0"/>
              </a:rPr>
              <a:t>superoxide </a:t>
            </a:r>
            <a:r>
              <a:rPr lang="en-US" sz="2800" dirty="0">
                <a:solidFill>
                  <a:srgbClr val="FFFFFF"/>
                </a:solidFill>
                <a:latin typeface="Arial" charset="0"/>
                <a:cs typeface="Arial" charset="0"/>
              </a:rPr>
              <a:t>anion</a:t>
            </a:r>
          </a:p>
        </p:txBody>
      </p:sp>
      <p:sp>
        <p:nvSpPr>
          <p:cNvPr id="11" name="Text Box 5"/>
          <p:cNvSpPr txBox="1">
            <a:spLocks noChangeArrowheads="1"/>
          </p:cNvSpPr>
          <p:nvPr/>
        </p:nvSpPr>
        <p:spPr bwMode="auto">
          <a:xfrm>
            <a:off x="2506664" y="4075805"/>
            <a:ext cx="218025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4000">
                <a:solidFill>
                  <a:schemeClr val="tx1"/>
                </a:solidFill>
                <a:latin typeface="Verdana" charset="0"/>
                <a:ea typeface="ＭＳ Ｐゴシック" charset="0"/>
                <a:cs typeface="ＭＳ Ｐゴシック" charset="0"/>
              </a:defRPr>
            </a:lvl1pPr>
            <a:lvl2pPr marL="742950" indent="-285750" eaLnBrk="0" hangingPunct="0">
              <a:defRPr sz="4000">
                <a:solidFill>
                  <a:schemeClr val="tx1"/>
                </a:solidFill>
                <a:latin typeface="Verdana" charset="0"/>
                <a:ea typeface="ＭＳ Ｐゴシック" charset="0"/>
              </a:defRPr>
            </a:lvl2pPr>
            <a:lvl3pPr marL="1143000" indent="-228600" eaLnBrk="0" hangingPunct="0">
              <a:defRPr sz="4000">
                <a:solidFill>
                  <a:schemeClr val="tx1"/>
                </a:solidFill>
                <a:latin typeface="Verdana" charset="0"/>
                <a:ea typeface="ＭＳ Ｐゴシック" charset="0"/>
              </a:defRPr>
            </a:lvl3pPr>
            <a:lvl4pPr marL="1600200" indent="-228600" eaLnBrk="0" hangingPunct="0">
              <a:defRPr sz="4000">
                <a:solidFill>
                  <a:schemeClr val="tx1"/>
                </a:solidFill>
                <a:latin typeface="Verdana" charset="0"/>
                <a:ea typeface="ＭＳ Ｐゴシック" charset="0"/>
              </a:defRPr>
            </a:lvl4pPr>
            <a:lvl5pPr marL="2057400" indent="-228600" eaLnBrk="0" hangingPunct="0">
              <a:defRPr sz="4000">
                <a:solidFill>
                  <a:schemeClr val="tx1"/>
                </a:solidFill>
                <a:latin typeface="Verdana" charset="0"/>
                <a:ea typeface="ＭＳ Ｐゴシック" charset="0"/>
              </a:defRPr>
            </a:lvl5pPr>
            <a:lvl6pPr marL="2514600" indent="-228600" eaLnBrk="0" fontAlgn="base" hangingPunct="0">
              <a:spcBef>
                <a:spcPct val="0"/>
              </a:spcBef>
              <a:spcAft>
                <a:spcPct val="0"/>
              </a:spcAft>
              <a:defRPr sz="4000">
                <a:solidFill>
                  <a:schemeClr val="tx1"/>
                </a:solidFill>
                <a:latin typeface="Verdana" charset="0"/>
                <a:ea typeface="ＭＳ Ｐゴシック" charset="0"/>
              </a:defRPr>
            </a:lvl6pPr>
            <a:lvl7pPr marL="2971800" indent="-228600" eaLnBrk="0" fontAlgn="base" hangingPunct="0">
              <a:spcBef>
                <a:spcPct val="0"/>
              </a:spcBef>
              <a:spcAft>
                <a:spcPct val="0"/>
              </a:spcAft>
              <a:defRPr sz="4000">
                <a:solidFill>
                  <a:schemeClr val="tx1"/>
                </a:solidFill>
                <a:latin typeface="Verdana" charset="0"/>
                <a:ea typeface="ＭＳ Ｐゴシック" charset="0"/>
              </a:defRPr>
            </a:lvl7pPr>
            <a:lvl8pPr marL="3429000" indent="-228600" eaLnBrk="0" fontAlgn="base" hangingPunct="0">
              <a:spcBef>
                <a:spcPct val="0"/>
              </a:spcBef>
              <a:spcAft>
                <a:spcPct val="0"/>
              </a:spcAft>
              <a:defRPr sz="4000">
                <a:solidFill>
                  <a:schemeClr val="tx1"/>
                </a:solidFill>
                <a:latin typeface="Verdana" charset="0"/>
                <a:ea typeface="ＭＳ Ｐゴシック" charset="0"/>
              </a:defRPr>
            </a:lvl8pPr>
            <a:lvl9pPr marL="3886200" indent="-228600" eaLnBrk="0" fontAlgn="base" hangingPunct="0">
              <a:spcBef>
                <a:spcPct val="0"/>
              </a:spcBef>
              <a:spcAft>
                <a:spcPct val="0"/>
              </a:spcAft>
              <a:defRPr sz="4000">
                <a:solidFill>
                  <a:schemeClr val="tx1"/>
                </a:solidFill>
                <a:latin typeface="Verdana" charset="0"/>
                <a:ea typeface="ＭＳ Ｐゴシック" charset="0"/>
              </a:defRPr>
            </a:lvl9pPr>
          </a:lstStyle>
          <a:p>
            <a:pPr defTabSz="914293" fontAlgn="base">
              <a:spcBef>
                <a:spcPct val="0"/>
              </a:spcBef>
              <a:spcAft>
                <a:spcPct val="0"/>
              </a:spcAft>
            </a:pPr>
            <a:r>
              <a:rPr lang="en-US" sz="2800" dirty="0" err="1">
                <a:solidFill>
                  <a:srgbClr val="FFFFFF"/>
                </a:solidFill>
                <a:latin typeface="Arial" charset="0"/>
                <a:cs typeface="Arial" charset="0"/>
              </a:rPr>
              <a:t>Peroxynitrite</a:t>
            </a:r>
            <a:endParaRPr lang="en-US" sz="2800" dirty="0">
              <a:solidFill>
                <a:srgbClr val="FFFFFF"/>
              </a:solidFill>
              <a:latin typeface="Arial" charset="0"/>
              <a:cs typeface="Arial" charset="0"/>
            </a:endParaRPr>
          </a:p>
        </p:txBody>
      </p:sp>
      <p:sp>
        <p:nvSpPr>
          <p:cNvPr id="12" name="Text Box 6"/>
          <p:cNvSpPr txBox="1">
            <a:spLocks noChangeArrowheads="1"/>
          </p:cNvSpPr>
          <p:nvPr/>
        </p:nvSpPr>
        <p:spPr bwMode="auto">
          <a:xfrm>
            <a:off x="685801" y="4061517"/>
            <a:ext cx="723253" cy="523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4000">
                <a:solidFill>
                  <a:schemeClr val="tx1"/>
                </a:solidFill>
                <a:latin typeface="Verdana" charset="0"/>
                <a:ea typeface="ＭＳ Ｐゴシック" charset="0"/>
                <a:cs typeface="ＭＳ Ｐゴシック" charset="0"/>
              </a:defRPr>
            </a:lvl1pPr>
            <a:lvl2pPr marL="742950" indent="-285750" eaLnBrk="0" hangingPunct="0">
              <a:defRPr sz="4000">
                <a:solidFill>
                  <a:schemeClr val="tx1"/>
                </a:solidFill>
                <a:latin typeface="Verdana" charset="0"/>
                <a:ea typeface="ＭＳ Ｐゴシック" charset="0"/>
              </a:defRPr>
            </a:lvl2pPr>
            <a:lvl3pPr marL="1143000" indent="-228600" eaLnBrk="0" hangingPunct="0">
              <a:defRPr sz="4000">
                <a:solidFill>
                  <a:schemeClr val="tx1"/>
                </a:solidFill>
                <a:latin typeface="Verdana" charset="0"/>
                <a:ea typeface="ＭＳ Ｐゴシック" charset="0"/>
              </a:defRPr>
            </a:lvl3pPr>
            <a:lvl4pPr marL="1600200" indent="-228600" eaLnBrk="0" hangingPunct="0">
              <a:defRPr sz="4000">
                <a:solidFill>
                  <a:schemeClr val="tx1"/>
                </a:solidFill>
                <a:latin typeface="Verdana" charset="0"/>
                <a:ea typeface="ＭＳ Ｐゴシック" charset="0"/>
              </a:defRPr>
            </a:lvl4pPr>
            <a:lvl5pPr marL="2057400" indent="-228600" eaLnBrk="0" hangingPunct="0">
              <a:defRPr sz="4000">
                <a:solidFill>
                  <a:schemeClr val="tx1"/>
                </a:solidFill>
                <a:latin typeface="Verdana" charset="0"/>
                <a:ea typeface="ＭＳ Ｐゴシック" charset="0"/>
              </a:defRPr>
            </a:lvl5pPr>
            <a:lvl6pPr marL="2514600" indent="-228600" eaLnBrk="0" fontAlgn="base" hangingPunct="0">
              <a:spcBef>
                <a:spcPct val="0"/>
              </a:spcBef>
              <a:spcAft>
                <a:spcPct val="0"/>
              </a:spcAft>
              <a:defRPr sz="4000">
                <a:solidFill>
                  <a:schemeClr val="tx1"/>
                </a:solidFill>
                <a:latin typeface="Verdana" charset="0"/>
                <a:ea typeface="ＭＳ Ｐゴシック" charset="0"/>
              </a:defRPr>
            </a:lvl6pPr>
            <a:lvl7pPr marL="2971800" indent="-228600" eaLnBrk="0" fontAlgn="base" hangingPunct="0">
              <a:spcBef>
                <a:spcPct val="0"/>
              </a:spcBef>
              <a:spcAft>
                <a:spcPct val="0"/>
              </a:spcAft>
              <a:defRPr sz="4000">
                <a:solidFill>
                  <a:schemeClr val="tx1"/>
                </a:solidFill>
                <a:latin typeface="Verdana" charset="0"/>
                <a:ea typeface="ＭＳ Ｐゴシック" charset="0"/>
              </a:defRPr>
            </a:lvl7pPr>
            <a:lvl8pPr marL="3429000" indent="-228600" eaLnBrk="0" fontAlgn="base" hangingPunct="0">
              <a:spcBef>
                <a:spcPct val="0"/>
              </a:spcBef>
              <a:spcAft>
                <a:spcPct val="0"/>
              </a:spcAft>
              <a:defRPr sz="4000">
                <a:solidFill>
                  <a:schemeClr val="tx1"/>
                </a:solidFill>
                <a:latin typeface="Verdana" charset="0"/>
                <a:ea typeface="ＭＳ Ｐゴシック" charset="0"/>
              </a:defRPr>
            </a:lvl8pPr>
            <a:lvl9pPr marL="3886200" indent="-228600" eaLnBrk="0" fontAlgn="base" hangingPunct="0">
              <a:spcBef>
                <a:spcPct val="0"/>
              </a:spcBef>
              <a:spcAft>
                <a:spcPct val="0"/>
              </a:spcAft>
              <a:defRPr sz="4000">
                <a:solidFill>
                  <a:schemeClr val="tx1"/>
                </a:solidFill>
                <a:latin typeface="Verdana" charset="0"/>
                <a:ea typeface="ＭＳ Ｐゴシック" charset="0"/>
              </a:defRPr>
            </a:lvl9pPr>
          </a:lstStyle>
          <a:p>
            <a:pPr defTabSz="914293" fontAlgn="base">
              <a:spcBef>
                <a:spcPct val="0"/>
              </a:spcBef>
              <a:spcAft>
                <a:spcPct val="0"/>
              </a:spcAft>
            </a:pPr>
            <a:r>
              <a:rPr lang="en-US" sz="2800">
                <a:solidFill>
                  <a:srgbClr val="FFFFFF"/>
                </a:solidFill>
                <a:latin typeface="Arial" charset="0"/>
                <a:cs typeface="Arial" charset="0"/>
              </a:rPr>
              <a:t>NO</a:t>
            </a:r>
          </a:p>
        </p:txBody>
      </p:sp>
      <p:sp>
        <p:nvSpPr>
          <p:cNvPr id="13" name="Text Box 7"/>
          <p:cNvSpPr txBox="1">
            <a:spLocks noChangeArrowheads="1"/>
          </p:cNvSpPr>
          <p:nvPr/>
        </p:nvSpPr>
        <p:spPr bwMode="auto">
          <a:xfrm>
            <a:off x="5295531" y="3147117"/>
            <a:ext cx="332655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4000">
                <a:solidFill>
                  <a:schemeClr val="tx1"/>
                </a:solidFill>
                <a:latin typeface="Verdana" charset="0"/>
                <a:ea typeface="ＭＳ Ｐゴシック" charset="0"/>
                <a:cs typeface="ＭＳ Ｐゴシック" charset="0"/>
              </a:defRPr>
            </a:lvl1pPr>
            <a:lvl2pPr marL="742950" indent="-285750" eaLnBrk="0" hangingPunct="0">
              <a:defRPr sz="4000">
                <a:solidFill>
                  <a:schemeClr val="tx1"/>
                </a:solidFill>
                <a:latin typeface="Verdana" charset="0"/>
                <a:ea typeface="ＭＳ Ｐゴシック" charset="0"/>
              </a:defRPr>
            </a:lvl2pPr>
            <a:lvl3pPr marL="1143000" indent="-228600" eaLnBrk="0" hangingPunct="0">
              <a:defRPr sz="4000">
                <a:solidFill>
                  <a:schemeClr val="tx1"/>
                </a:solidFill>
                <a:latin typeface="Verdana" charset="0"/>
                <a:ea typeface="ＭＳ Ｐゴシック" charset="0"/>
              </a:defRPr>
            </a:lvl3pPr>
            <a:lvl4pPr marL="1600200" indent="-228600" eaLnBrk="0" hangingPunct="0">
              <a:defRPr sz="4000">
                <a:solidFill>
                  <a:schemeClr val="tx1"/>
                </a:solidFill>
                <a:latin typeface="Verdana" charset="0"/>
                <a:ea typeface="ＭＳ Ｐゴシック" charset="0"/>
              </a:defRPr>
            </a:lvl4pPr>
            <a:lvl5pPr marL="2057400" indent="-228600" eaLnBrk="0" hangingPunct="0">
              <a:defRPr sz="4000">
                <a:solidFill>
                  <a:schemeClr val="tx1"/>
                </a:solidFill>
                <a:latin typeface="Verdana" charset="0"/>
                <a:ea typeface="ＭＳ Ｐゴシック" charset="0"/>
              </a:defRPr>
            </a:lvl5pPr>
            <a:lvl6pPr marL="2514600" indent="-228600" eaLnBrk="0" fontAlgn="base" hangingPunct="0">
              <a:spcBef>
                <a:spcPct val="0"/>
              </a:spcBef>
              <a:spcAft>
                <a:spcPct val="0"/>
              </a:spcAft>
              <a:defRPr sz="4000">
                <a:solidFill>
                  <a:schemeClr val="tx1"/>
                </a:solidFill>
                <a:latin typeface="Verdana" charset="0"/>
                <a:ea typeface="ＭＳ Ｐゴシック" charset="0"/>
              </a:defRPr>
            </a:lvl6pPr>
            <a:lvl7pPr marL="2971800" indent="-228600" eaLnBrk="0" fontAlgn="base" hangingPunct="0">
              <a:spcBef>
                <a:spcPct val="0"/>
              </a:spcBef>
              <a:spcAft>
                <a:spcPct val="0"/>
              </a:spcAft>
              <a:defRPr sz="4000">
                <a:solidFill>
                  <a:schemeClr val="tx1"/>
                </a:solidFill>
                <a:latin typeface="Verdana" charset="0"/>
                <a:ea typeface="ＭＳ Ｐゴシック" charset="0"/>
              </a:defRPr>
            </a:lvl7pPr>
            <a:lvl8pPr marL="3429000" indent="-228600" eaLnBrk="0" fontAlgn="base" hangingPunct="0">
              <a:spcBef>
                <a:spcPct val="0"/>
              </a:spcBef>
              <a:spcAft>
                <a:spcPct val="0"/>
              </a:spcAft>
              <a:defRPr sz="4000">
                <a:solidFill>
                  <a:schemeClr val="tx1"/>
                </a:solidFill>
                <a:latin typeface="Verdana" charset="0"/>
                <a:ea typeface="ＭＳ Ｐゴシック" charset="0"/>
              </a:defRPr>
            </a:lvl8pPr>
            <a:lvl9pPr marL="3886200" indent="-228600" eaLnBrk="0" fontAlgn="base" hangingPunct="0">
              <a:spcBef>
                <a:spcPct val="0"/>
              </a:spcBef>
              <a:spcAft>
                <a:spcPct val="0"/>
              </a:spcAft>
              <a:defRPr sz="4000">
                <a:solidFill>
                  <a:schemeClr val="tx1"/>
                </a:solidFill>
                <a:latin typeface="Verdana" charset="0"/>
                <a:ea typeface="ＭＳ Ｐゴシック" charset="0"/>
              </a:defRPr>
            </a:lvl9pPr>
          </a:lstStyle>
          <a:p>
            <a:pPr algn="ctr" defTabSz="914293" fontAlgn="base">
              <a:spcBef>
                <a:spcPct val="0"/>
              </a:spcBef>
              <a:spcAft>
                <a:spcPct val="0"/>
              </a:spcAft>
            </a:pPr>
            <a:r>
              <a:rPr lang="en-US" sz="2800" dirty="0" err="1">
                <a:solidFill>
                  <a:srgbClr val="FFFFFF"/>
                </a:solidFill>
                <a:latin typeface="Arial" charset="0"/>
                <a:cs typeface="Arial" charset="0"/>
              </a:rPr>
              <a:t>Lipoperoxydation</a:t>
            </a:r>
            <a:r>
              <a:rPr lang="en-US" sz="2800" dirty="0">
                <a:solidFill>
                  <a:srgbClr val="FFFFFF"/>
                </a:solidFill>
                <a:latin typeface="Arial" charset="0"/>
                <a:cs typeface="Arial" charset="0"/>
              </a:rPr>
              <a:t> of</a:t>
            </a:r>
          </a:p>
          <a:p>
            <a:pPr algn="ctr" defTabSz="914293" fontAlgn="base">
              <a:spcBef>
                <a:spcPct val="0"/>
              </a:spcBef>
              <a:spcAft>
                <a:spcPct val="0"/>
              </a:spcAft>
            </a:pP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arachidonic</a:t>
            </a:r>
            <a:r>
              <a:rPr lang="en-US" sz="2800" dirty="0">
                <a:solidFill>
                  <a:srgbClr val="FFFFFF"/>
                </a:solidFill>
                <a:latin typeface="Arial" charset="0"/>
                <a:cs typeface="Arial" charset="0"/>
              </a:rPr>
              <a:t> ac.</a:t>
            </a:r>
          </a:p>
        </p:txBody>
      </p:sp>
      <p:sp>
        <p:nvSpPr>
          <p:cNvPr id="14" name="Text Box 8"/>
          <p:cNvSpPr txBox="1">
            <a:spLocks noChangeArrowheads="1"/>
          </p:cNvSpPr>
          <p:nvPr/>
        </p:nvSpPr>
        <p:spPr bwMode="auto">
          <a:xfrm>
            <a:off x="533401" y="5661717"/>
            <a:ext cx="295538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4000">
                <a:solidFill>
                  <a:schemeClr val="tx1"/>
                </a:solidFill>
                <a:latin typeface="Verdana" charset="0"/>
                <a:ea typeface="ＭＳ Ｐゴシック" charset="0"/>
                <a:cs typeface="ＭＳ Ｐゴシック" charset="0"/>
              </a:defRPr>
            </a:lvl1pPr>
            <a:lvl2pPr marL="742950" indent="-285750" eaLnBrk="0" hangingPunct="0">
              <a:defRPr sz="4000">
                <a:solidFill>
                  <a:schemeClr val="tx1"/>
                </a:solidFill>
                <a:latin typeface="Verdana" charset="0"/>
                <a:ea typeface="ＭＳ Ｐゴシック" charset="0"/>
              </a:defRPr>
            </a:lvl2pPr>
            <a:lvl3pPr marL="1143000" indent="-228600" eaLnBrk="0" hangingPunct="0">
              <a:defRPr sz="4000">
                <a:solidFill>
                  <a:schemeClr val="tx1"/>
                </a:solidFill>
                <a:latin typeface="Verdana" charset="0"/>
                <a:ea typeface="ＭＳ Ｐゴシック" charset="0"/>
              </a:defRPr>
            </a:lvl3pPr>
            <a:lvl4pPr marL="1600200" indent="-228600" eaLnBrk="0" hangingPunct="0">
              <a:defRPr sz="4000">
                <a:solidFill>
                  <a:schemeClr val="tx1"/>
                </a:solidFill>
                <a:latin typeface="Verdana" charset="0"/>
                <a:ea typeface="ＭＳ Ｐゴシック" charset="0"/>
              </a:defRPr>
            </a:lvl4pPr>
            <a:lvl5pPr marL="2057400" indent="-228600" eaLnBrk="0" hangingPunct="0">
              <a:defRPr sz="4000">
                <a:solidFill>
                  <a:schemeClr val="tx1"/>
                </a:solidFill>
                <a:latin typeface="Verdana" charset="0"/>
                <a:ea typeface="ＭＳ Ｐゴシック" charset="0"/>
              </a:defRPr>
            </a:lvl5pPr>
            <a:lvl6pPr marL="2514600" indent="-228600" eaLnBrk="0" fontAlgn="base" hangingPunct="0">
              <a:spcBef>
                <a:spcPct val="0"/>
              </a:spcBef>
              <a:spcAft>
                <a:spcPct val="0"/>
              </a:spcAft>
              <a:defRPr sz="4000">
                <a:solidFill>
                  <a:schemeClr val="tx1"/>
                </a:solidFill>
                <a:latin typeface="Verdana" charset="0"/>
                <a:ea typeface="ＭＳ Ｐゴシック" charset="0"/>
              </a:defRPr>
            </a:lvl6pPr>
            <a:lvl7pPr marL="2971800" indent="-228600" eaLnBrk="0" fontAlgn="base" hangingPunct="0">
              <a:spcBef>
                <a:spcPct val="0"/>
              </a:spcBef>
              <a:spcAft>
                <a:spcPct val="0"/>
              </a:spcAft>
              <a:defRPr sz="4000">
                <a:solidFill>
                  <a:schemeClr val="tx1"/>
                </a:solidFill>
                <a:latin typeface="Verdana" charset="0"/>
                <a:ea typeface="ＭＳ Ｐゴシック" charset="0"/>
              </a:defRPr>
            </a:lvl7pPr>
            <a:lvl8pPr marL="3429000" indent="-228600" eaLnBrk="0" fontAlgn="base" hangingPunct="0">
              <a:spcBef>
                <a:spcPct val="0"/>
              </a:spcBef>
              <a:spcAft>
                <a:spcPct val="0"/>
              </a:spcAft>
              <a:defRPr sz="4000">
                <a:solidFill>
                  <a:schemeClr val="tx1"/>
                </a:solidFill>
                <a:latin typeface="Verdana" charset="0"/>
                <a:ea typeface="ＭＳ Ｐゴシック" charset="0"/>
              </a:defRPr>
            </a:lvl8pPr>
            <a:lvl9pPr marL="3886200" indent="-228600" eaLnBrk="0" fontAlgn="base" hangingPunct="0">
              <a:spcBef>
                <a:spcPct val="0"/>
              </a:spcBef>
              <a:spcAft>
                <a:spcPct val="0"/>
              </a:spcAft>
              <a:defRPr sz="4000">
                <a:solidFill>
                  <a:schemeClr val="tx1"/>
                </a:solidFill>
                <a:latin typeface="Verdana" charset="0"/>
                <a:ea typeface="ＭＳ Ｐゴシック" charset="0"/>
              </a:defRPr>
            </a:lvl9pPr>
          </a:lstStyle>
          <a:p>
            <a:pPr defTabSz="914293" fontAlgn="base">
              <a:spcBef>
                <a:spcPct val="0"/>
              </a:spcBef>
              <a:spcAft>
                <a:spcPct val="0"/>
              </a:spcAft>
            </a:pPr>
            <a:r>
              <a:rPr lang="en-US" sz="2800" dirty="0">
                <a:solidFill>
                  <a:srgbClr val="FFFFFF"/>
                </a:solidFill>
                <a:latin typeface="Arial" charset="0"/>
                <a:cs typeface="Arial" charset="0"/>
                <a:sym typeface="Symbol" charset="0"/>
              </a:rPr>
              <a:t> </a:t>
            </a:r>
            <a:r>
              <a:rPr lang="en-US" sz="2800" dirty="0" err="1">
                <a:solidFill>
                  <a:srgbClr val="FFFFFF"/>
                </a:solidFill>
                <a:latin typeface="Arial" charset="0"/>
                <a:cs typeface="Arial" charset="0"/>
                <a:sym typeface="Symbol" charset="0"/>
              </a:rPr>
              <a:t>Bioavility</a:t>
            </a:r>
            <a:r>
              <a:rPr lang="en-US" sz="2800" dirty="0">
                <a:solidFill>
                  <a:srgbClr val="FFFFFF"/>
                </a:solidFill>
                <a:latin typeface="Arial" charset="0"/>
                <a:cs typeface="Arial" charset="0"/>
                <a:sym typeface="Symbol" charset="0"/>
              </a:rPr>
              <a:t> of NO</a:t>
            </a:r>
            <a:endParaRPr lang="en-US" sz="2800" dirty="0">
              <a:solidFill>
                <a:srgbClr val="FFFFFF"/>
              </a:solidFill>
              <a:latin typeface="Arial" charset="0"/>
              <a:cs typeface="Arial" charset="0"/>
            </a:endParaRPr>
          </a:p>
        </p:txBody>
      </p:sp>
      <p:sp>
        <p:nvSpPr>
          <p:cNvPr id="16" name="Text Box 9"/>
          <p:cNvSpPr txBox="1">
            <a:spLocks noChangeArrowheads="1"/>
          </p:cNvSpPr>
          <p:nvPr/>
        </p:nvSpPr>
        <p:spPr bwMode="auto">
          <a:xfrm>
            <a:off x="5630087" y="4944166"/>
            <a:ext cx="2838415" cy="954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4000">
                <a:solidFill>
                  <a:schemeClr val="tx1"/>
                </a:solidFill>
                <a:latin typeface="Verdana" charset="0"/>
                <a:ea typeface="ＭＳ Ｐゴシック" charset="0"/>
                <a:cs typeface="ＭＳ Ｐゴシック" charset="0"/>
              </a:defRPr>
            </a:lvl1pPr>
            <a:lvl2pPr marL="742950" indent="-285750" eaLnBrk="0" hangingPunct="0">
              <a:defRPr sz="4000">
                <a:solidFill>
                  <a:schemeClr val="tx1"/>
                </a:solidFill>
                <a:latin typeface="Verdana" charset="0"/>
                <a:ea typeface="ＭＳ Ｐゴシック" charset="0"/>
              </a:defRPr>
            </a:lvl2pPr>
            <a:lvl3pPr marL="1143000" indent="-228600" eaLnBrk="0" hangingPunct="0">
              <a:defRPr sz="4000">
                <a:solidFill>
                  <a:schemeClr val="tx1"/>
                </a:solidFill>
                <a:latin typeface="Verdana" charset="0"/>
                <a:ea typeface="ＭＳ Ｐゴシック" charset="0"/>
              </a:defRPr>
            </a:lvl3pPr>
            <a:lvl4pPr marL="1600200" indent="-228600" eaLnBrk="0" hangingPunct="0">
              <a:defRPr sz="4000">
                <a:solidFill>
                  <a:schemeClr val="tx1"/>
                </a:solidFill>
                <a:latin typeface="Verdana" charset="0"/>
                <a:ea typeface="ＭＳ Ｐゴシック" charset="0"/>
              </a:defRPr>
            </a:lvl4pPr>
            <a:lvl5pPr marL="2057400" indent="-228600" eaLnBrk="0" hangingPunct="0">
              <a:defRPr sz="4000">
                <a:solidFill>
                  <a:schemeClr val="tx1"/>
                </a:solidFill>
                <a:latin typeface="Verdana" charset="0"/>
                <a:ea typeface="ＭＳ Ｐゴシック" charset="0"/>
              </a:defRPr>
            </a:lvl5pPr>
            <a:lvl6pPr marL="2514600" indent="-228600" eaLnBrk="0" fontAlgn="base" hangingPunct="0">
              <a:spcBef>
                <a:spcPct val="0"/>
              </a:spcBef>
              <a:spcAft>
                <a:spcPct val="0"/>
              </a:spcAft>
              <a:defRPr sz="4000">
                <a:solidFill>
                  <a:schemeClr val="tx1"/>
                </a:solidFill>
                <a:latin typeface="Verdana" charset="0"/>
                <a:ea typeface="ＭＳ Ｐゴシック" charset="0"/>
              </a:defRPr>
            </a:lvl6pPr>
            <a:lvl7pPr marL="2971800" indent="-228600" eaLnBrk="0" fontAlgn="base" hangingPunct="0">
              <a:spcBef>
                <a:spcPct val="0"/>
              </a:spcBef>
              <a:spcAft>
                <a:spcPct val="0"/>
              </a:spcAft>
              <a:defRPr sz="4000">
                <a:solidFill>
                  <a:schemeClr val="tx1"/>
                </a:solidFill>
                <a:latin typeface="Verdana" charset="0"/>
                <a:ea typeface="ＭＳ Ｐゴシック" charset="0"/>
              </a:defRPr>
            </a:lvl7pPr>
            <a:lvl8pPr marL="3429000" indent="-228600" eaLnBrk="0" fontAlgn="base" hangingPunct="0">
              <a:spcBef>
                <a:spcPct val="0"/>
              </a:spcBef>
              <a:spcAft>
                <a:spcPct val="0"/>
              </a:spcAft>
              <a:defRPr sz="4000">
                <a:solidFill>
                  <a:schemeClr val="tx1"/>
                </a:solidFill>
                <a:latin typeface="Verdana" charset="0"/>
                <a:ea typeface="ＭＳ Ｐゴシック" charset="0"/>
              </a:defRPr>
            </a:lvl8pPr>
            <a:lvl9pPr marL="3886200" indent="-228600" eaLnBrk="0" fontAlgn="base" hangingPunct="0">
              <a:spcBef>
                <a:spcPct val="0"/>
              </a:spcBef>
              <a:spcAft>
                <a:spcPct val="0"/>
              </a:spcAft>
              <a:defRPr sz="4000">
                <a:solidFill>
                  <a:schemeClr val="tx1"/>
                </a:solidFill>
                <a:latin typeface="Verdana" charset="0"/>
                <a:ea typeface="ＭＳ Ｐゴシック" charset="0"/>
              </a:defRPr>
            </a:lvl9pPr>
          </a:lstStyle>
          <a:p>
            <a:pPr algn="ctr" defTabSz="914293" fontAlgn="base">
              <a:spcBef>
                <a:spcPct val="0"/>
              </a:spcBef>
              <a:spcAft>
                <a:spcPct val="0"/>
              </a:spcAft>
            </a:pPr>
            <a:r>
              <a:rPr lang="en-US" sz="2800" dirty="0" err="1">
                <a:solidFill>
                  <a:srgbClr val="FFFFFF"/>
                </a:solidFill>
                <a:latin typeface="Arial" charset="0"/>
                <a:cs typeface="Arial" charset="0"/>
                <a:sym typeface="Symbol" charset="0"/>
              </a:rPr>
              <a:t>Isoprostane</a:t>
            </a:r>
            <a:r>
              <a:rPr lang="en-US" sz="2800" dirty="0">
                <a:solidFill>
                  <a:srgbClr val="FFFFFF"/>
                </a:solidFill>
                <a:latin typeface="Arial" charset="0"/>
                <a:cs typeface="Arial" charset="0"/>
                <a:sym typeface="Symbol" charset="0"/>
              </a:rPr>
              <a:t> F </a:t>
            </a:r>
          </a:p>
          <a:p>
            <a:pPr algn="ctr" defTabSz="914293" fontAlgn="base">
              <a:spcBef>
                <a:spcPct val="0"/>
              </a:spcBef>
              <a:spcAft>
                <a:spcPct val="0"/>
              </a:spcAft>
            </a:pPr>
            <a:r>
              <a:rPr lang="en-US" sz="2800" dirty="0">
                <a:solidFill>
                  <a:srgbClr val="FFFFFF"/>
                </a:solidFill>
                <a:latin typeface="Arial" charset="0"/>
                <a:cs typeface="Arial" charset="0"/>
                <a:sym typeface="Symbol" charset="0"/>
              </a:rPr>
              <a:t>(vasoconstrictor)</a:t>
            </a:r>
            <a:endParaRPr lang="en-US" sz="2800" dirty="0">
              <a:solidFill>
                <a:srgbClr val="FFFFFF"/>
              </a:solidFill>
              <a:latin typeface="Arial" charset="0"/>
              <a:cs typeface="Arial" charset="0"/>
            </a:endParaRPr>
          </a:p>
        </p:txBody>
      </p:sp>
      <p:sp>
        <p:nvSpPr>
          <p:cNvPr id="18" name="AutoShape 10"/>
          <p:cNvSpPr>
            <a:spLocks noChangeArrowheads="1"/>
          </p:cNvSpPr>
          <p:nvPr/>
        </p:nvSpPr>
        <p:spPr bwMode="auto">
          <a:xfrm>
            <a:off x="1600200" y="4213916"/>
            <a:ext cx="838200" cy="228600"/>
          </a:xfrm>
          <a:prstGeom prst="rightArrow">
            <a:avLst>
              <a:gd name="adj1" fmla="val 50000"/>
              <a:gd name="adj2" fmla="val 91667"/>
            </a:avLst>
          </a:prstGeom>
          <a:solidFill>
            <a:srgbClr val="FFFF00"/>
          </a:solidFill>
          <a:ln w="9525">
            <a:solidFill>
              <a:schemeClr val="tx1"/>
            </a:solidFill>
            <a:miter lim="800000"/>
            <a:headEnd/>
            <a:tailEnd/>
          </a:ln>
        </p:spPr>
        <p:txBody>
          <a:bodyPr wrap="none" lIns="91429" tIns="45714" rIns="91429" bIns="45714" anchor="ctr"/>
          <a:lstStyle/>
          <a:p>
            <a:pPr defTabSz="914293" fontAlgn="base">
              <a:spcBef>
                <a:spcPct val="0"/>
              </a:spcBef>
              <a:spcAft>
                <a:spcPct val="0"/>
              </a:spcAft>
            </a:pPr>
            <a:endParaRPr lang="es-ES_tradnl" sz="4000">
              <a:solidFill>
                <a:srgbClr val="FFFFFF"/>
              </a:solidFill>
              <a:latin typeface="Verdana" charset="0"/>
              <a:ea typeface="ＭＳ Ｐゴシック" charset="0"/>
              <a:cs typeface="Arial" charset="0"/>
            </a:endParaRPr>
          </a:p>
        </p:txBody>
      </p:sp>
      <p:sp>
        <p:nvSpPr>
          <p:cNvPr id="19" name="AutoShape 11"/>
          <p:cNvSpPr>
            <a:spLocks noChangeArrowheads="1"/>
          </p:cNvSpPr>
          <p:nvPr/>
        </p:nvSpPr>
        <p:spPr bwMode="auto">
          <a:xfrm rot="1356087">
            <a:off x="1143000" y="3604316"/>
            <a:ext cx="152400" cy="457200"/>
          </a:xfrm>
          <a:prstGeom prst="downArrow">
            <a:avLst>
              <a:gd name="adj1" fmla="val 50000"/>
              <a:gd name="adj2" fmla="val 75000"/>
            </a:avLst>
          </a:prstGeom>
          <a:solidFill>
            <a:srgbClr val="FFFF00"/>
          </a:solidFill>
          <a:ln w="9525">
            <a:solidFill>
              <a:schemeClr val="tx1"/>
            </a:solidFill>
            <a:miter lim="800000"/>
            <a:headEnd/>
            <a:tailEnd/>
          </a:ln>
        </p:spPr>
        <p:txBody>
          <a:bodyPr wrap="none" lIns="91429" tIns="45714" rIns="91429" bIns="45714" anchor="ctr"/>
          <a:lstStyle/>
          <a:p>
            <a:pPr defTabSz="914293" fontAlgn="base">
              <a:spcBef>
                <a:spcPct val="0"/>
              </a:spcBef>
              <a:spcAft>
                <a:spcPct val="0"/>
              </a:spcAft>
            </a:pPr>
            <a:endParaRPr lang="es-ES_tradnl" sz="4000">
              <a:solidFill>
                <a:srgbClr val="FFFFFF"/>
              </a:solidFill>
              <a:latin typeface="Verdana" charset="0"/>
              <a:ea typeface="ＭＳ Ｐゴシック" charset="0"/>
              <a:cs typeface="Arial" charset="0"/>
            </a:endParaRPr>
          </a:p>
        </p:txBody>
      </p:sp>
      <p:sp>
        <p:nvSpPr>
          <p:cNvPr id="20" name="AutoShape 12"/>
          <p:cNvSpPr>
            <a:spLocks noChangeArrowheads="1"/>
          </p:cNvSpPr>
          <p:nvPr/>
        </p:nvSpPr>
        <p:spPr bwMode="auto">
          <a:xfrm rot="19339125">
            <a:off x="5715000" y="2080316"/>
            <a:ext cx="457200" cy="1219200"/>
          </a:xfrm>
          <a:prstGeom prst="downArrow">
            <a:avLst>
              <a:gd name="adj1" fmla="val 50000"/>
              <a:gd name="adj2" fmla="val 66667"/>
            </a:avLst>
          </a:prstGeom>
          <a:solidFill>
            <a:srgbClr val="FFFF00"/>
          </a:solidFill>
          <a:ln w="9525">
            <a:solidFill>
              <a:schemeClr val="tx1"/>
            </a:solidFill>
            <a:miter lim="800000"/>
            <a:headEnd/>
            <a:tailEnd/>
          </a:ln>
        </p:spPr>
        <p:txBody>
          <a:bodyPr wrap="none" lIns="91429" tIns="45714" rIns="91429" bIns="45714" anchor="ctr"/>
          <a:lstStyle/>
          <a:p>
            <a:pPr defTabSz="914293" fontAlgn="base">
              <a:spcBef>
                <a:spcPct val="0"/>
              </a:spcBef>
              <a:spcAft>
                <a:spcPct val="0"/>
              </a:spcAft>
            </a:pPr>
            <a:endParaRPr lang="es-ES_tradnl" sz="4000">
              <a:solidFill>
                <a:srgbClr val="FFFFFF"/>
              </a:solidFill>
              <a:latin typeface="Verdana" charset="0"/>
              <a:ea typeface="ＭＳ Ｐゴシック" charset="0"/>
              <a:cs typeface="Arial" charset="0"/>
            </a:endParaRPr>
          </a:p>
        </p:txBody>
      </p:sp>
      <p:sp>
        <p:nvSpPr>
          <p:cNvPr id="21" name="AutoShape 13"/>
          <p:cNvSpPr>
            <a:spLocks noChangeArrowheads="1"/>
          </p:cNvSpPr>
          <p:nvPr/>
        </p:nvSpPr>
        <p:spPr bwMode="auto">
          <a:xfrm>
            <a:off x="838200" y="4747316"/>
            <a:ext cx="304800" cy="685800"/>
          </a:xfrm>
          <a:prstGeom prst="downArrow">
            <a:avLst>
              <a:gd name="adj1" fmla="val 50000"/>
              <a:gd name="adj2" fmla="val 56250"/>
            </a:avLst>
          </a:prstGeom>
          <a:solidFill>
            <a:srgbClr val="FFFF00"/>
          </a:solidFill>
          <a:ln w="9525">
            <a:solidFill>
              <a:schemeClr val="tx1"/>
            </a:solidFill>
            <a:miter lim="800000"/>
            <a:headEnd/>
            <a:tailEnd/>
          </a:ln>
        </p:spPr>
        <p:txBody>
          <a:bodyPr wrap="none" lIns="91429" tIns="45714" rIns="91429" bIns="45714" anchor="ctr"/>
          <a:lstStyle/>
          <a:p>
            <a:pPr defTabSz="914293" fontAlgn="base">
              <a:spcBef>
                <a:spcPct val="0"/>
              </a:spcBef>
              <a:spcAft>
                <a:spcPct val="0"/>
              </a:spcAft>
            </a:pPr>
            <a:endParaRPr lang="es-ES_tradnl" sz="4000">
              <a:solidFill>
                <a:srgbClr val="FFFFFF"/>
              </a:solidFill>
              <a:latin typeface="Verdana" charset="0"/>
              <a:ea typeface="ＭＳ Ｐゴシック" charset="0"/>
              <a:cs typeface="Arial" charset="0"/>
            </a:endParaRPr>
          </a:p>
        </p:txBody>
      </p:sp>
      <p:sp>
        <p:nvSpPr>
          <p:cNvPr id="22" name="AutoShape 14"/>
          <p:cNvSpPr>
            <a:spLocks noChangeArrowheads="1"/>
          </p:cNvSpPr>
          <p:nvPr/>
        </p:nvSpPr>
        <p:spPr bwMode="auto">
          <a:xfrm>
            <a:off x="6858000" y="4213916"/>
            <a:ext cx="304800" cy="685800"/>
          </a:xfrm>
          <a:prstGeom prst="downArrow">
            <a:avLst>
              <a:gd name="adj1" fmla="val 50000"/>
              <a:gd name="adj2" fmla="val 56250"/>
            </a:avLst>
          </a:prstGeom>
          <a:solidFill>
            <a:srgbClr val="FFFF00"/>
          </a:solidFill>
          <a:ln w="9525">
            <a:solidFill>
              <a:schemeClr val="tx1"/>
            </a:solidFill>
            <a:miter lim="800000"/>
            <a:headEnd/>
            <a:tailEnd/>
          </a:ln>
        </p:spPr>
        <p:txBody>
          <a:bodyPr wrap="none" lIns="91429" tIns="45714" rIns="91429" bIns="45714" anchor="ctr"/>
          <a:lstStyle/>
          <a:p>
            <a:pPr defTabSz="914293" fontAlgn="base">
              <a:spcBef>
                <a:spcPct val="0"/>
              </a:spcBef>
              <a:spcAft>
                <a:spcPct val="0"/>
              </a:spcAft>
            </a:pPr>
            <a:endParaRPr lang="es-ES_tradnl" sz="4000">
              <a:solidFill>
                <a:srgbClr val="FFFFFF"/>
              </a:solidFill>
              <a:latin typeface="Verdana" charset="0"/>
              <a:ea typeface="ＭＳ Ｐゴシック" charset="0"/>
              <a:cs typeface="Arial" charset="0"/>
            </a:endParaRPr>
          </a:p>
        </p:txBody>
      </p:sp>
      <p:sp>
        <p:nvSpPr>
          <p:cNvPr id="23" name="Text Box 15"/>
          <p:cNvSpPr txBox="1">
            <a:spLocks noChangeArrowheads="1"/>
          </p:cNvSpPr>
          <p:nvPr/>
        </p:nvSpPr>
        <p:spPr bwMode="auto">
          <a:xfrm>
            <a:off x="3319878" y="6248400"/>
            <a:ext cx="5832060" cy="40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4000">
                <a:solidFill>
                  <a:schemeClr val="tx1"/>
                </a:solidFill>
                <a:latin typeface="Verdana" charset="0"/>
                <a:ea typeface="ＭＳ Ｐゴシック" charset="0"/>
                <a:cs typeface="ＭＳ Ｐゴシック" charset="0"/>
              </a:defRPr>
            </a:lvl1pPr>
            <a:lvl2pPr marL="742950" indent="-285750" eaLnBrk="0" hangingPunct="0">
              <a:defRPr sz="4000">
                <a:solidFill>
                  <a:schemeClr val="tx1"/>
                </a:solidFill>
                <a:latin typeface="Verdana" charset="0"/>
                <a:ea typeface="ＭＳ Ｐゴシック" charset="0"/>
              </a:defRPr>
            </a:lvl2pPr>
            <a:lvl3pPr marL="1143000" indent="-228600" eaLnBrk="0" hangingPunct="0">
              <a:defRPr sz="4000">
                <a:solidFill>
                  <a:schemeClr val="tx1"/>
                </a:solidFill>
                <a:latin typeface="Verdana" charset="0"/>
                <a:ea typeface="ＭＳ Ｐゴシック" charset="0"/>
              </a:defRPr>
            </a:lvl3pPr>
            <a:lvl4pPr marL="1600200" indent="-228600" eaLnBrk="0" hangingPunct="0">
              <a:defRPr sz="4000">
                <a:solidFill>
                  <a:schemeClr val="tx1"/>
                </a:solidFill>
                <a:latin typeface="Verdana" charset="0"/>
                <a:ea typeface="ＭＳ Ｐゴシック" charset="0"/>
              </a:defRPr>
            </a:lvl4pPr>
            <a:lvl5pPr marL="2057400" indent="-228600" eaLnBrk="0" hangingPunct="0">
              <a:defRPr sz="4000">
                <a:solidFill>
                  <a:schemeClr val="tx1"/>
                </a:solidFill>
                <a:latin typeface="Verdana" charset="0"/>
                <a:ea typeface="ＭＳ Ｐゴシック" charset="0"/>
              </a:defRPr>
            </a:lvl5pPr>
            <a:lvl6pPr marL="2514600" indent="-228600" eaLnBrk="0" fontAlgn="base" hangingPunct="0">
              <a:spcBef>
                <a:spcPct val="0"/>
              </a:spcBef>
              <a:spcAft>
                <a:spcPct val="0"/>
              </a:spcAft>
              <a:defRPr sz="4000">
                <a:solidFill>
                  <a:schemeClr val="tx1"/>
                </a:solidFill>
                <a:latin typeface="Verdana" charset="0"/>
                <a:ea typeface="ＭＳ Ｐゴシック" charset="0"/>
              </a:defRPr>
            </a:lvl6pPr>
            <a:lvl7pPr marL="2971800" indent="-228600" eaLnBrk="0" fontAlgn="base" hangingPunct="0">
              <a:spcBef>
                <a:spcPct val="0"/>
              </a:spcBef>
              <a:spcAft>
                <a:spcPct val="0"/>
              </a:spcAft>
              <a:defRPr sz="4000">
                <a:solidFill>
                  <a:schemeClr val="tx1"/>
                </a:solidFill>
                <a:latin typeface="Verdana" charset="0"/>
                <a:ea typeface="ＭＳ Ｐゴシック" charset="0"/>
              </a:defRPr>
            </a:lvl7pPr>
            <a:lvl8pPr marL="3429000" indent="-228600" eaLnBrk="0" fontAlgn="base" hangingPunct="0">
              <a:spcBef>
                <a:spcPct val="0"/>
              </a:spcBef>
              <a:spcAft>
                <a:spcPct val="0"/>
              </a:spcAft>
              <a:defRPr sz="4000">
                <a:solidFill>
                  <a:schemeClr val="tx1"/>
                </a:solidFill>
                <a:latin typeface="Verdana" charset="0"/>
                <a:ea typeface="ＭＳ Ｐゴシック" charset="0"/>
              </a:defRPr>
            </a:lvl8pPr>
            <a:lvl9pPr marL="3886200" indent="-228600" eaLnBrk="0" fontAlgn="base" hangingPunct="0">
              <a:spcBef>
                <a:spcPct val="0"/>
              </a:spcBef>
              <a:spcAft>
                <a:spcPct val="0"/>
              </a:spcAft>
              <a:defRPr sz="4000">
                <a:solidFill>
                  <a:schemeClr val="tx1"/>
                </a:solidFill>
                <a:latin typeface="Verdana" charset="0"/>
                <a:ea typeface="ＭＳ Ｐゴシック" charset="0"/>
              </a:defRPr>
            </a:lvl9pPr>
          </a:lstStyle>
          <a:p>
            <a:pPr algn="r" defTabSz="914293" fontAlgn="base">
              <a:spcBef>
                <a:spcPct val="0"/>
              </a:spcBef>
              <a:spcAft>
                <a:spcPct val="0"/>
              </a:spcAft>
            </a:pPr>
            <a:r>
              <a:rPr lang="en-US" sz="2000" dirty="0" err="1">
                <a:solidFill>
                  <a:schemeClr val="bg1"/>
                </a:solidFill>
                <a:latin typeface="+mn-lt"/>
                <a:ea typeface="+mn-ea"/>
                <a:cs typeface="+mn-cs"/>
              </a:rPr>
              <a:t>Reckelhoff</a:t>
            </a:r>
            <a:r>
              <a:rPr lang="en-US" sz="2000" dirty="0">
                <a:solidFill>
                  <a:schemeClr val="bg1"/>
                </a:solidFill>
                <a:latin typeface="+mn-lt"/>
                <a:ea typeface="+mn-ea"/>
                <a:cs typeface="+mn-cs"/>
              </a:rPr>
              <a:t>. Hypertension 1999;34:943-9</a:t>
            </a:r>
          </a:p>
        </p:txBody>
      </p:sp>
      <p:sp>
        <p:nvSpPr>
          <p:cNvPr id="24" name="AutoShape 16"/>
          <p:cNvSpPr>
            <a:spLocks noChangeArrowheads="1"/>
          </p:cNvSpPr>
          <p:nvPr/>
        </p:nvSpPr>
        <p:spPr bwMode="auto">
          <a:xfrm rot="13535771">
            <a:off x="4749800" y="3488430"/>
            <a:ext cx="261938" cy="887412"/>
          </a:xfrm>
          <a:prstGeom prst="downArrow">
            <a:avLst>
              <a:gd name="adj1" fmla="val 50000"/>
              <a:gd name="adj2" fmla="val 84697"/>
            </a:avLst>
          </a:prstGeom>
          <a:solidFill>
            <a:srgbClr val="FFFF00"/>
          </a:solidFill>
          <a:ln w="9525">
            <a:solidFill>
              <a:schemeClr val="tx1"/>
            </a:solidFill>
            <a:miter lim="800000"/>
            <a:headEnd/>
            <a:tailEnd/>
          </a:ln>
        </p:spPr>
        <p:txBody>
          <a:bodyPr wrap="none" lIns="91429" tIns="45714" rIns="91429" bIns="45714" anchor="ctr"/>
          <a:lstStyle/>
          <a:p>
            <a:pPr defTabSz="914293" fontAlgn="base">
              <a:spcBef>
                <a:spcPct val="0"/>
              </a:spcBef>
              <a:spcAft>
                <a:spcPct val="0"/>
              </a:spcAft>
            </a:pPr>
            <a:endParaRPr lang="es-ES_tradnl" sz="4000">
              <a:solidFill>
                <a:srgbClr val="FFFFFF"/>
              </a:solidFill>
              <a:latin typeface="Verdana" charset="0"/>
              <a:ea typeface="ＭＳ Ｐゴシック" charset="0"/>
              <a:cs typeface="Arial" charset="0"/>
            </a:endParaRPr>
          </a:p>
        </p:txBody>
      </p:sp>
    </p:spTree>
    <p:extLst>
      <p:ext uri="{BB962C8B-B14F-4D97-AF65-F5344CB8AC3E}">
        <p14:creationId xmlns:p14="http://schemas.microsoft.com/office/powerpoint/2010/main" val="1726638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938" y="1"/>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5" name="Straight Connector 14"/>
          <p:cNvCxnSpPr/>
          <p:nvPr/>
        </p:nvCxnSpPr>
        <p:spPr>
          <a:xfrm>
            <a:off x="-7938" y="1208089"/>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6742114"/>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525096" y="6244385"/>
            <a:ext cx="3626842" cy="400097"/>
          </a:xfrm>
          <a:prstGeom prst="rect">
            <a:avLst/>
          </a:prstGeom>
          <a:noFill/>
        </p:spPr>
        <p:txBody>
          <a:bodyPr wrap="none" lIns="91429" tIns="45714" rIns="91429" bIns="45714" rtlCol="0">
            <a:spAutoFit/>
          </a:bodyPr>
          <a:lstStyle/>
          <a:p>
            <a:pPr algn="r"/>
            <a:r>
              <a:rPr lang="en-US" sz="2000" dirty="0" err="1">
                <a:solidFill>
                  <a:schemeClr val="bg1"/>
                </a:solidFill>
              </a:rPr>
              <a:t>Cardiovasc</a:t>
            </a:r>
            <a:r>
              <a:rPr lang="en-US" sz="2000" dirty="0">
                <a:solidFill>
                  <a:schemeClr val="bg1"/>
                </a:solidFill>
              </a:rPr>
              <a:t> Res 2001</a:t>
            </a:r>
            <a:r>
              <a:rPr lang="es-MX" sz="2000" dirty="0">
                <a:solidFill>
                  <a:schemeClr val="bg1"/>
                </a:solidFill>
              </a:rPr>
              <a:t>;</a:t>
            </a:r>
            <a:r>
              <a:rPr lang="en-US" sz="2000" dirty="0">
                <a:solidFill>
                  <a:schemeClr val="bg1"/>
                </a:solidFill>
              </a:rPr>
              <a:t> 47:457-</a:t>
            </a:r>
            <a:r>
              <a:rPr lang="en-US" sz="2000" dirty="0" smtClean="0">
                <a:solidFill>
                  <a:schemeClr val="bg1"/>
                </a:solidFill>
              </a:rPr>
              <a:t>464</a:t>
            </a:r>
            <a:endParaRPr lang="en-US" sz="2000" dirty="0">
              <a:solidFill>
                <a:schemeClr val="bg1"/>
              </a:solidFill>
            </a:endParaRPr>
          </a:p>
        </p:txBody>
      </p:sp>
      <p:sp>
        <p:nvSpPr>
          <p:cNvPr id="9" name="Text Box 6"/>
          <p:cNvSpPr txBox="1">
            <a:spLocks noChangeArrowheads="1"/>
          </p:cNvSpPr>
          <p:nvPr/>
        </p:nvSpPr>
        <p:spPr bwMode="auto">
          <a:xfrm>
            <a:off x="1789595" y="4770001"/>
            <a:ext cx="563370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Endothelial Dysfunction</a:t>
            </a:r>
            <a:endPar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Text Box 7"/>
          <p:cNvSpPr txBox="1">
            <a:spLocks noChangeArrowheads="1"/>
          </p:cNvSpPr>
          <p:nvPr/>
        </p:nvSpPr>
        <p:spPr bwMode="auto">
          <a:xfrm>
            <a:off x="2428875" y="1532850"/>
            <a:ext cx="4822551" cy="70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rPr>
              <a:t>Insulin-Resistance</a:t>
            </a:r>
          </a:p>
        </p:txBody>
      </p:sp>
      <p:sp>
        <p:nvSpPr>
          <p:cNvPr id="11" name="AutoShape 10"/>
          <p:cNvSpPr>
            <a:spLocks noChangeArrowheads="1"/>
          </p:cNvSpPr>
          <p:nvPr/>
        </p:nvSpPr>
        <p:spPr bwMode="auto">
          <a:xfrm rot="16200000">
            <a:off x="6192563" y="2703489"/>
            <a:ext cx="3643313" cy="1525587"/>
          </a:xfrm>
          <a:prstGeom prst="curvedUpArrow">
            <a:avLst>
              <a:gd name="adj1" fmla="val 39979"/>
              <a:gd name="adj2" fmla="val 79981"/>
              <a:gd name="adj3" fmla="val 33333"/>
            </a:avLst>
          </a:prstGeom>
          <a:solidFill>
            <a:srgbClr val="FFFF00"/>
          </a:solidFill>
          <a:ln w="9525">
            <a:solidFill>
              <a:schemeClr val="tx1"/>
            </a:solidFill>
            <a:miter lim="800000"/>
            <a:headEnd/>
            <a:tailEnd/>
          </a:ln>
        </p:spPr>
        <p:txBody>
          <a:bodyPr wrap="none" lIns="91429" tIns="45714" rIns="91429" bIns="45714" anchor="ctr"/>
          <a:lstStyle/>
          <a:p>
            <a:endParaRPr lang="es-ES_tradnl"/>
          </a:p>
        </p:txBody>
      </p:sp>
      <p:sp>
        <p:nvSpPr>
          <p:cNvPr id="12" name="AutoShape 10"/>
          <p:cNvSpPr>
            <a:spLocks noChangeArrowheads="1"/>
          </p:cNvSpPr>
          <p:nvPr/>
        </p:nvSpPr>
        <p:spPr bwMode="auto">
          <a:xfrm rot="5556791">
            <a:off x="-673386" y="2796692"/>
            <a:ext cx="3611562" cy="1689031"/>
          </a:xfrm>
          <a:prstGeom prst="curvedUpArrow">
            <a:avLst>
              <a:gd name="adj1" fmla="val 39982"/>
              <a:gd name="adj2" fmla="val 79963"/>
              <a:gd name="adj3" fmla="val 33333"/>
            </a:avLst>
          </a:prstGeom>
          <a:solidFill>
            <a:srgbClr val="FFFF00"/>
          </a:solidFill>
          <a:ln w="9525">
            <a:solidFill>
              <a:schemeClr val="tx1"/>
            </a:solidFill>
            <a:miter lim="800000"/>
            <a:headEnd/>
            <a:tailEnd/>
          </a:ln>
        </p:spPr>
        <p:txBody>
          <a:bodyPr wrap="none" lIns="91429" tIns="45714" rIns="91429" bIns="45714" anchor="ctr"/>
          <a:lstStyle/>
          <a:p>
            <a:endParaRPr lang="es-ES_tradnl"/>
          </a:p>
        </p:txBody>
      </p:sp>
    </p:spTree>
    <p:extLst>
      <p:ext uri="{BB962C8B-B14F-4D97-AF65-F5344CB8AC3E}">
        <p14:creationId xmlns:p14="http://schemas.microsoft.com/office/powerpoint/2010/main" val="262663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938" y="0"/>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5" name="Straight Connector 14"/>
          <p:cNvCxnSpPr/>
          <p:nvPr/>
        </p:nvCxnSpPr>
        <p:spPr>
          <a:xfrm>
            <a:off x="-7938" y="1208088"/>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6742113"/>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1929408"/>
            <a:ext cx="9144000" cy="2123646"/>
          </a:xfrm>
          <a:prstGeom prst="rect">
            <a:avLst/>
          </a:prstGeom>
          <a:noFill/>
        </p:spPr>
        <p:txBody>
          <a:bodyPr wrap="square" lIns="91429" tIns="45714" rIns="91429" bIns="45714" rtlCol="0">
            <a:spAutoFit/>
          </a:bodyPr>
          <a:lstStyle>
            <a:defPPr>
              <a:defRPr lang="en-US"/>
            </a:defPPr>
            <a:lvl1pPr algn="ctr">
              <a:defRPr sz="44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dirty="0" err="1"/>
              <a:t>Steatosis</a:t>
            </a:r>
            <a:r>
              <a:rPr lang="en-US" dirty="0"/>
              <a:t> patients had significantly lower concentrations of </a:t>
            </a:r>
            <a:r>
              <a:rPr lang="en-US" dirty="0" err="1"/>
              <a:t>adiponectin</a:t>
            </a:r>
            <a:endParaRPr lang="en-US" dirty="0"/>
          </a:p>
          <a:p>
            <a:r>
              <a:rPr lang="en-US" dirty="0"/>
              <a:t>And higher </a:t>
            </a:r>
            <a:r>
              <a:rPr lang="en-US" dirty="0" smtClean="0"/>
              <a:t>concentrations </a:t>
            </a:r>
            <a:r>
              <a:rPr lang="en-US" dirty="0"/>
              <a:t>of </a:t>
            </a:r>
            <a:r>
              <a:rPr lang="en-US" dirty="0" err="1"/>
              <a:t>leptin</a:t>
            </a:r>
            <a:endParaRPr lang="en-US" dirty="0"/>
          </a:p>
        </p:txBody>
      </p:sp>
    </p:spTree>
    <p:extLst>
      <p:ext uri="{BB962C8B-B14F-4D97-AF65-F5344CB8AC3E}">
        <p14:creationId xmlns:p14="http://schemas.microsoft.com/office/powerpoint/2010/main" val="38486471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7938" y="1"/>
            <a:ext cx="9151938" cy="1190625"/>
            <a:chOff x="281731" y="-16075"/>
            <a:chExt cx="7403248" cy="1489740"/>
          </a:xfrm>
        </p:grpSpPr>
        <p:pic>
          <p:nvPicPr>
            <p:cNvPr id="133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31" y="0"/>
              <a:ext cx="1904790" cy="1473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521" y="-16075"/>
              <a:ext cx="5498458" cy="147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5" name="Straight Connector 14"/>
          <p:cNvCxnSpPr/>
          <p:nvPr/>
        </p:nvCxnSpPr>
        <p:spPr>
          <a:xfrm>
            <a:off x="-7938" y="1208089"/>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6742114"/>
            <a:ext cx="9151938" cy="15875"/>
          </a:xfrm>
          <a:prstGeom prst="line">
            <a:avLst/>
          </a:prstGeom>
          <a:ln w="2286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0" y="1738594"/>
            <a:ext cx="9143999" cy="2800755"/>
          </a:xfrm>
          <a:prstGeom prst="rect">
            <a:avLst/>
          </a:prstGeom>
          <a:noFill/>
        </p:spPr>
        <p:txBody>
          <a:bodyPr wrap="square" lIns="91429" tIns="45714" rIns="91429" bIns="45714" rtlCol="0">
            <a:spAutoFit/>
          </a:bodyPr>
          <a:lstStyle>
            <a:defPPr>
              <a:defRPr lang="en-US"/>
            </a:defPPr>
            <a:lvl1pPr algn="ctr">
              <a:defRPr sz="4400" b="1">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dirty="0"/>
              <a:t>Recent data have  suggested that </a:t>
            </a:r>
          </a:p>
          <a:p>
            <a:r>
              <a:rPr lang="en-US" dirty="0"/>
              <a:t>Macrophage also play an essential</a:t>
            </a:r>
          </a:p>
          <a:p>
            <a:r>
              <a:rPr lang="en-US" dirty="0"/>
              <a:t>Role in </a:t>
            </a:r>
            <a:r>
              <a:rPr lang="en-US" dirty="0" smtClean="0"/>
              <a:t>suppressing </a:t>
            </a:r>
            <a:r>
              <a:rPr lang="en-US" dirty="0"/>
              <a:t>Inflammation and</a:t>
            </a:r>
          </a:p>
          <a:p>
            <a:r>
              <a:rPr lang="en-US" dirty="0"/>
              <a:t> initiating wound repair </a:t>
            </a:r>
          </a:p>
        </p:txBody>
      </p:sp>
      <p:sp>
        <p:nvSpPr>
          <p:cNvPr id="3" name="TextBox 2"/>
          <p:cNvSpPr txBox="1"/>
          <p:nvPr/>
        </p:nvSpPr>
        <p:spPr>
          <a:xfrm>
            <a:off x="3892917" y="6241933"/>
            <a:ext cx="5251082" cy="400110"/>
          </a:xfrm>
          <a:prstGeom prst="rect">
            <a:avLst/>
          </a:prstGeom>
          <a:noFill/>
        </p:spPr>
        <p:txBody>
          <a:bodyPr wrap="none" lIns="91429" tIns="45714" rIns="91429" bIns="45714" rtlCol="0">
            <a:spAutoFit/>
          </a:bodyPr>
          <a:lstStyle/>
          <a:p>
            <a:pPr algn="r"/>
            <a:r>
              <a:rPr lang="en-US" sz="2000" dirty="0" err="1">
                <a:solidFill>
                  <a:schemeClr val="bg1"/>
                </a:solidFill>
              </a:rPr>
              <a:t>Annu</a:t>
            </a:r>
            <a:r>
              <a:rPr lang="en-US" sz="2000" dirty="0">
                <a:solidFill>
                  <a:schemeClr val="bg1"/>
                </a:solidFill>
              </a:rPr>
              <a:t>. Rev. </a:t>
            </a:r>
            <a:r>
              <a:rPr lang="en-US" sz="2000" dirty="0" err="1">
                <a:solidFill>
                  <a:schemeClr val="bg1"/>
                </a:solidFill>
              </a:rPr>
              <a:t>Pharmacol</a:t>
            </a:r>
            <a:r>
              <a:rPr lang="en-US" sz="2000" dirty="0">
                <a:solidFill>
                  <a:schemeClr val="bg1"/>
                </a:solidFill>
              </a:rPr>
              <a:t>. </a:t>
            </a:r>
            <a:r>
              <a:rPr lang="en-US" sz="2000" dirty="0" err="1">
                <a:solidFill>
                  <a:schemeClr val="bg1"/>
                </a:solidFill>
              </a:rPr>
              <a:t>Toxicol</a:t>
            </a:r>
            <a:r>
              <a:rPr lang="en-US" sz="2000" dirty="0">
                <a:solidFill>
                  <a:schemeClr val="bg1"/>
                </a:solidFill>
              </a:rPr>
              <a:t> 2011. 51: 267-88</a:t>
            </a:r>
          </a:p>
        </p:txBody>
      </p:sp>
    </p:spTree>
    <p:extLst>
      <p:ext uri="{BB962C8B-B14F-4D97-AF65-F5344CB8AC3E}">
        <p14:creationId xmlns:p14="http://schemas.microsoft.com/office/powerpoint/2010/main" val="23071557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0" y="0"/>
            <a:ext cx="3203848" cy="5109049"/>
          </a:xfrm>
          <a:prstGeom prst="rect">
            <a:avLst/>
          </a:prstGeom>
          <a:noFill/>
          <a:ln w="9525">
            <a:noFill/>
            <a:miter lim="800000"/>
            <a:headEnd/>
            <a:tailEnd/>
          </a:ln>
        </p:spPr>
      </p:pic>
      <p:pic>
        <p:nvPicPr>
          <p:cNvPr id="131075" name="Picture 3"/>
          <p:cNvPicPr>
            <a:picLocks noChangeAspect="1" noChangeArrowheads="1"/>
          </p:cNvPicPr>
          <p:nvPr/>
        </p:nvPicPr>
        <p:blipFill>
          <a:blip r:embed="rId3" cstate="print"/>
          <a:srcRect/>
          <a:stretch>
            <a:fillRect/>
          </a:stretch>
        </p:blipFill>
        <p:spPr bwMode="auto">
          <a:xfrm>
            <a:off x="3275856" y="104198"/>
            <a:ext cx="3816424" cy="5423508"/>
          </a:xfrm>
          <a:prstGeom prst="rect">
            <a:avLst/>
          </a:prstGeom>
          <a:noFill/>
          <a:ln w="9525">
            <a:noFill/>
            <a:miter lim="800000"/>
            <a:headEnd/>
            <a:tailEnd/>
          </a:ln>
        </p:spPr>
      </p:pic>
      <p:sp>
        <p:nvSpPr>
          <p:cNvPr id="4" name="3 Flecha curvada hacia la derecha"/>
          <p:cNvSpPr/>
          <p:nvPr/>
        </p:nvSpPr>
        <p:spPr>
          <a:xfrm>
            <a:off x="1115616" y="5229200"/>
            <a:ext cx="1728192" cy="1296144"/>
          </a:xfrm>
          <a:prstGeom prst="curvedRigh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1 Elipse"/>
          <p:cNvSpPr/>
          <p:nvPr/>
        </p:nvSpPr>
        <p:spPr>
          <a:xfrm>
            <a:off x="1547664" y="1772817"/>
            <a:ext cx="1080120" cy="4320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Elipse"/>
          <p:cNvSpPr/>
          <p:nvPr/>
        </p:nvSpPr>
        <p:spPr>
          <a:xfrm>
            <a:off x="3635896" y="2780928"/>
            <a:ext cx="158417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p14="http://schemas.microsoft.com/office/powerpoint/2010/main">
        <mc:Choice Requires="p14">
          <p:contentPart p14:bwMode="auto" r:id="rId4">
            <p14:nvContentPartPr>
              <p14:cNvPr id="5" name="4 Entrada de lápiz"/>
              <p14:cNvContentPartPr/>
              <p14:nvPr/>
            </p14:nvContentPartPr>
            <p14:xfrm>
              <a:off x="2000160" y="2200320"/>
              <a:ext cx="509040" cy="11880"/>
            </p14:xfrm>
          </p:contentPart>
        </mc:Choice>
        <mc:Fallback xmlns="">
          <p:pic>
            <p:nvPicPr>
              <p:cNvPr id="5" name="4 Entrada de lápiz"/>
              <p:cNvPicPr/>
              <p:nvPr/>
            </p:nvPicPr>
            <p:blipFill>
              <a:blip r:embed="rId5" cstate="print"/>
              <a:stretch>
                <a:fillRect/>
              </a:stretch>
            </p:blipFill>
            <p:spPr>
              <a:xfrm>
                <a:off x="1984320" y="2136600"/>
                <a:ext cx="54072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5 Entrada de lápiz"/>
              <p14:cNvContentPartPr/>
              <p14:nvPr/>
            </p14:nvContentPartPr>
            <p14:xfrm>
              <a:off x="4034880" y="3674880"/>
              <a:ext cx="1120320" cy="46080"/>
            </p14:xfrm>
          </p:contentPart>
        </mc:Choice>
        <mc:Fallback xmlns="">
          <p:pic>
            <p:nvPicPr>
              <p:cNvPr id="6" name="5 Entrada de lápiz"/>
              <p:cNvPicPr/>
              <p:nvPr/>
            </p:nvPicPr>
            <p:blipFill>
              <a:blip r:embed="rId7" cstate="print"/>
              <a:stretch>
                <a:fillRect/>
              </a:stretch>
            </p:blipFill>
            <p:spPr>
              <a:xfrm>
                <a:off x="4019040" y="3611160"/>
                <a:ext cx="11523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6 Entrada de lápiz"/>
              <p14:cNvContentPartPr/>
              <p14:nvPr/>
            </p14:nvContentPartPr>
            <p14:xfrm>
              <a:off x="3812040" y="4960800"/>
              <a:ext cx="1834920" cy="194400"/>
            </p14:xfrm>
          </p:contentPart>
        </mc:Choice>
        <mc:Fallback xmlns="">
          <p:pic>
            <p:nvPicPr>
              <p:cNvPr id="7" name="6 Entrada de lápiz"/>
              <p:cNvPicPr/>
              <p:nvPr/>
            </p:nvPicPr>
            <p:blipFill>
              <a:blip r:embed="rId9" cstate="print"/>
              <a:stretch>
                <a:fillRect/>
              </a:stretch>
            </p:blipFill>
            <p:spPr>
              <a:xfrm>
                <a:off x="3796200" y="4897080"/>
                <a:ext cx="186660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7 Entrada de lápiz"/>
              <p14:cNvContentPartPr/>
              <p14:nvPr/>
            </p14:nvContentPartPr>
            <p14:xfrm>
              <a:off x="4629240" y="5172120"/>
              <a:ext cx="988920" cy="40320"/>
            </p14:xfrm>
          </p:contentPart>
        </mc:Choice>
        <mc:Fallback xmlns="">
          <p:pic>
            <p:nvPicPr>
              <p:cNvPr id="8" name="7 Entrada de lápiz"/>
              <p:cNvPicPr/>
              <p:nvPr/>
            </p:nvPicPr>
            <p:blipFill>
              <a:blip r:embed="rId11" cstate="print"/>
              <a:stretch>
                <a:fillRect/>
              </a:stretch>
            </p:blipFill>
            <p:spPr>
              <a:xfrm>
                <a:off x="4613400" y="5108400"/>
                <a:ext cx="10206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8 Entrada de lápiz"/>
              <p14:cNvContentPartPr/>
              <p14:nvPr/>
            </p14:nvContentPartPr>
            <p14:xfrm>
              <a:off x="3852000" y="5280840"/>
              <a:ext cx="360" cy="360"/>
            </p14:xfrm>
          </p:contentPart>
        </mc:Choice>
        <mc:Fallback xmlns="">
          <p:pic>
            <p:nvPicPr>
              <p:cNvPr id="9" name="8 Entrada de lápiz"/>
              <p:cNvPicPr/>
              <p:nvPr/>
            </p:nvPicPr>
            <p:blipFill>
              <a:blip r:embed="rId13" cstate="print"/>
              <a:stretch>
                <a:fillRect/>
              </a:stretch>
            </p:blipFill>
            <p:spPr>
              <a:xfrm>
                <a:off x="3836160" y="5217120"/>
                <a:ext cx="320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9 Entrada de lápiz"/>
              <p14:cNvContentPartPr/>
              <p14:nvPr/>
            </p14:nvContentPartPr>
            <p14:xfrm>
              <a:off x="3817800" y="5280840"/>
              <a:ext cx="1817640" cy="131760"/>
            </p14:xfrm>
          </p:contentPart>
        </mc:Choice>
        <mc:Fallback xmlns="">
          <p:pic>
            <p:nvPicPr>
              <p:cNvPr id="10" name="9 Entrada de lápiz"/>
              <p:cNvPicPr/>
              <p:nvPr/>
            </p:nvPicPr>
            <p:blipFill>
              <a:blip r:embed="rId15" cstate="print"/>
              <a:stretch>
                <a:fillRect/>
              </a:stretch>
            </p:blipFill>
            <p:spPr>
              <a:xfrm>
                <a:off x="3801960" y="5217120"/>
                <a:ext cx="184932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10 Entrada de lápiz"/>
              <p14:cNvContentPartPr/>
              <p14:nvPr/>
            </p14:nvContentPartPr>
            <p14:xfrm>
              <a:off x="5783760" y="4943520"/>
              <a:ext cx="1846080" cy="131760"/>
            </p14:xfrm>
          </p:contentPart>
        </mc:Choice>
        <mc:Fallback xmlns="">
          <p:pic>
            <p:nvPicPr>
              <p:cNvPr id="11" name="10 Entrada de lápiz"/>
              <p:cNvPicPr/>
              <p:nvPr/>
            </p:nvPicPr>
            <p:blipFill>
              <a:blip r:embed="rId17" cstate="print"/>
              <a:stretch>
                <a:fillRect/>
              </a:stretch>
            </p:blipFill>
            <p:spPr>
              <a:xfrm>
                <a:off x="5767920" y="4879800"/>
                <a:ext cx="187776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11 Entrada de lápiz"/>
              <p14:cNvContentPartPr/>
              <p14:nvPr/>
            </p14:nvContentPartPr>
            <p14:xfrm>
              <a:off x="6818040" y="6126480"/>
              <a:ext cx="840600" cy="17640"/>
            </p14:xfrm>
          </p:contentPart>
        </mc:Choice>
        <mc:Fallback xmlns="">
          <p:pic>
            <p:nvPicPr>
              <p:cNvPr id="12" name="11 Entrada de lápiz"/>
              <p:cNvPicPr/>
              <p:nvPr/>
            </p:nvPicPr>
            <p:blipFill>
              <a:blip r:embed="rId19" cstate="print"/>
              <a:stretch>
                <a:fillRect/>
              </a:stretch>
            </p:blipFill>
            <p:spPr>
              <a:xfrm>
                <a:off x="6802200" y="6063120"/>
                <a:ext cx="87228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12 Entrada de lápiz"/>
              <p14:cNvContentPartPr/>
              <p14:nvPr/>
            </p14:nvContentPartPr>
            <p14:xfrm>
              <a:off x="5800680" y="6217920"/>
              <a:ext cx="1154880" cy="11880"/>
            </p14:xfrm>
          </p:contentPart>
        </mc:Choice>
        <mc:Fallback xmlns="">
          <p:pic>
            <p:nvPicPr>
              <p:cNvPr id="13" name="12 Entrada de lápiz"/>
              <p:cNvPicPr/>
              <p:nvPr/>
            </p:nvPicPr>
            <p:blipFill>
              <a:blip r:embed="rId21" cstate="print"/>
              <a:stretch>
                <a:fillRect/>
              </a:stretch>
            </p:blipFill>
            <p:spPr>
              <a:xfrm>
                <a:off x="5784840" y="6154560"/>
                <a:ext cx="118656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13 Entrada de lápiz"/>
              <p14:cNvContentPartPr/>
              <p14:nvPr/>
            </p14:nvContentPartPr>
            <p14:xfrm>
              <a:off x="4886280" y="6440760"/>
              <a:ext cx="514800" cy="46080"/>
            </p14:xfrm>
          </p:contentPart>
        </mc:Choice>
        <mc:Fallback xmlns="">
          <p:pic>
            <p:nvPicPr>
              <p:cNvPr id="14" name="13 Entrada de lápiz"/>
              <p:cNvPicPr/>
              <p:nvPr/>
            </p:nvPicPr>
            <p:blipFill>
              <a:blip r:embed="rId23" cstate="print"/>
              <a:stretch>
                <a:fillRect/>
              </a:stretch>
            </p:blipFill>
            <p:spPr>
              <a:xfrm>
                <a:off x="4870440" y="6377400"/>
                <a:ext cx="54648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14 Entrada de lápiz"/>
              <p14:cNvContentPartPr/>
              <p14:nvPr/>
            </p14:nvContentPartPr>
            <p14:xfrm>
              <a:off x="771480" y="4366440"/>
              <a:ext cx="309240" cy="5760"/>
            </p14:xfrm>
          </p:contentPart>
        </mc:Choice>
        <mc:Fallback xmlns="">
          <p:pic>
            <p:nvPicPr>
              <p:cNvPr id="15" name="14 Entrada de lápiz"/>
              <p:cNvPicPr/>
              <p:nvPr/>
            </p:nvPicPr>
            <p:blipFill>
              <a:blip r:embed="rId25" cstate="print"/>
              <a:stretch>
                <a:fillRect/>
              </a:stretch>
            </p:blipFill>
            <p:spPr>
              <a:xfrm>
                <a:off x="755640" y="4302720"/>
                <a:ext cx="3409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15 Entrada de lápiz"/>
              <p14:cNvContentPartPr/>
              <p14:nvPr/>
            </p14:nvContentPartPr>
            <p14:xfrm>
              <a:off x="2274480" y="657360"/>
              <a:ext cx="503280" cy="23040"/>
            </p14:xfrm>
          </p:contentPart>
        </mc:Choice>
        <mc:Fallback xmlns="">
          <p:pic>
            <p:nvPicPr>
              <p:cNvPr id="16" name="15 Entrada de lápiz"/>
              <p:cNvPicPr/>
              <p:nvPr/>
            </p:nvPicPr>
            <p:blipFill>
              <a:blip r:embed="rId27" cstate="print"/>
              <a:stretch>
                <a:fillRect/>
              </a:stretch>
            </p:blipFill>
            <p:spPr>
              <a:xfrm>
                <a:off x="2258640" y="593640"/>
                <a:ext cx="535320" cy="150480"/>
              </a:xfrm>
              <a:prstGeom prst="rect">
                <a:avLst/>
              </a:prstGeom>
            </p:spPr>
          </p:pic>
        </mc:Fallback>
      </mc:AlternateContent>
      <p:sp>
        <p:nvSpPr>
          <p:cNvPr id="17" name="16 CuadroTexto"/>
          <p:cNvSpPr txBox="1"/>
          <p:nvPr/>
        </p:nvSpPr>
        <p:spPr>
          <a:xfrm>
            <a:off x="3852360" y="404664"/>
            <a:ext cx="3268844" cy="523220"/>
          </a:xfrm>
          <a:prstGeom prst="rect">
            <a:avLst/>
          </a:prstGeom>
          <a:noFill/>
        </p:spPr>
        <p:txBody>
          <a:bodyPr wrap="none" rtlCol="0">
            <a:spAutoFit/>
          </a:bodyPr>
          <a:lstStyle/>
          <a:p>
            <a:r>
              <a:rPr lang="es-MX" sz="2800" b="1" dirty="0" err="1" smtClean="0">
                <a:solidFill>
                  <a:srgbClr val="000099"/>
                </a:solidFill>
              </a:rPr>
              <a:t>Pioonering</a:t>
            </a:r>
            <a:r>
              <a:rPr lang="es-MX" sz="2800" b="1" dirty="0" smtClean="0">
                <a:solidFill>
                  <a:srgbClr val="000099"/>
                </a:solidFill>
              </a:rPr>
              <a:t> </a:t>
            </a:r>
            <a:r>
              <a:rPr lang="es-MX" sz="2800" b="1" dirty="0" err="1" smtClean="0">
                <a:solidFill>
                  <a:srgbClr val="000099"/>
                </a:solidFill>
              </a:rPr>
              <a:t>studies</a:t>
            </a:r>
            <a:endParaRPr lang="es-MX" sz="2800" b="1" dirty="0">
              <a:solidFill>
                <a:srgbClr val="000099"/>
              </a:solidFill>
            </a:endParaRPr>
          </a:p>
        </p:txBody>
      </p:sp>
      <p:sp>
        <p:nvSpPr>
          <p:cNvPr id="20" name="19 CuadroTexto"/>
          <p:cNvSpPr txBox="1"/>
          <p:nvPr/>
        </p:nvSpPr>
        <p:spPr>
          <a:xfrm>
            <a:off x="7452320" y="1196752"/>
            <a:ext cx="1811714" cy="3785652"/>
          </a:xfrm>
          <a:prstGeom prst="rect">
            <a:avLst/>
          </a:prstGeom>
          <a:noFill/>
        </p:spPr>
        <p:txBody>
          <a:bodyPr wrap="none" rtlCol="0">
            <a:spAutoFit/>
          </a:bodyPr>
          <a:lstStyle/>
          <a:p>
            <a:r>
              <a:rPr lang="es-MX" sz="2400" b="1" dirty="0" err="1" smtClean="0"/>
              <a:t>Concepts</a:t>
            </a:r>
            <a:endParaRPr lang="es-MX" sz="2400" b="1" dirty="0" smtClean="0"/>
          </a:p>
          <a:p>
            <a:endParaRPr lang="es-MX" dirty="0" smtClean="0"/>
          </a:p>
          <a:p>
            <a:r>
              <a:rPr lang="es-MX" dirty="0" err="1" smtClean="0"/>
              <a:t>First</a:t>
            </a:r>
            <a:endParaRPr lang="es-MX" dirty="0" smtClean="0"/>
          </a:p>
          <a:p>
            <a:r>
              <a:rPr lang="es-MX" dirty="0" err="1" smtClean="0"/>
              <a:t>CH+Glucose</a:t>
            </a:r>
            <a:endParaRPr lang="es-MX" dirty="0" smtClean="0"/>
          </a:p>
          <a:p>
            <a:r>
              <a:rPr lang="es-MX" dirty="0" err="1" smtClean="0"/>
              <a:t>Intolerance</a:t>
            </a:r>
            <a:endParaRPr lang="es-MX" dirty="0" smtClean="0"/>
          </a:p>
          <a:p>
            <a:endParaRPr lang="es-MX" dirty="0" smtClean="0"/>
          </a:p>
          <a:p>
            <a:r>
              <a:rPr lang="es-MX" dirty="0" err="1" smtClean="0"/>
              <a:t>Insulin</a:t>
            </a:r>
            <a:r>
              <a:rPr lang="es-MX" dirty="0" smtClean="0"/>
              <a:t> </a:t>
            </a:r>
          </a:p>
          <a:p>
            <a:r>
              <a:rPr lang="es-MX" dirty="0" err="1" smtClean="0"/>
              <a:t>Resistance</a:t>
            </a:r>
            <a:endParaRPr lang="es-MX" dirty="0" smtClean="0"/>
          </a:p>
          <a:p>
            <a:endParaRPr lang="es-MX" dirty="0" smtClean="0"/>
          </a:p>
          <a:p>
            <a:r>
              <a:rPr lang="es-MX" dirty="0" smtClean="0"/>
              <a:t>Normal </a:t>
            </a:r>
            <a:r>
              <a:rPr lang="es-MX" dirty="0" err="1" smtClean="0"/>
              <a:t>glucose</a:t>
            </a:r>
            <a:endParaRPr lang="es-MX" dirty="0" smtClean="0"/>
          </a:p>
          <a:p>
            <a:r>
              <a:rPr lang="es-MX" dirty="0" err="1" smtClean="0"/>
              <a:t>Levels</a:t>
            </a:r>
            <a:r>
              <a:rPr lang="es-MX" dirty="0" smtClean="0"/>
              <a:t>&lt;140mg</a:t>
            </a:r>
          </a:p>
          <a:p>
            <a:endParaRPr lang="es-MX" dirty="0" smtClean="0"/>
          </a:p>
          <a:p>
            <a:endParaRPr lang="es-MX" dirty="0"/>
          </a:p>
        </p:txBody>
      </p:sp>
      <p:sp>
        <p:nvSpPr>
          <p:cNvPr id="21" name="20 Elipse"/>
          <p:cNvSpPr/>
          <p:nvPr/>
        </p:nvSpPr>
        <p:spPr>
          <a:xfrm>
            <a:off x="5652120" y="4653136"/>
            <a:ext cx="792088" cy="7920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box(in)">
                                      <p:cBhvr>
                                        <p:cTn id="7" dur="500"/>
                                        <p:tgtEl>
                                          <p:spTgt spid="1310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ntr" presetSubtype="16" fill="hold" nodeType="withEffect">
                                  <p:stCondLst>
                                    <p:cond delay="0"/>
                                  </p:stCondLst>
                                  <p:childTnLst>
                                    <p:set>
                                      <p:cBhvr>
                                        <p:cTn id="14" dur="1" fill="hold">
                                          <p:stCondLst>
                                            <p:cond delay="0"/>
                                          </p:stCondLst>
                                        </p:cTn>
                                        <p:tgtEl>
                                          <p:spTgt spid="131075"/>
                                        </p:tgtEl>
                                        <p:attrNameLst>
                                          <p:attrName>style.visibility</p:attrName>
                                        </p:attrNameLst>
                                      </p:cBhvr>
                                      <p:to>
                                        <p:strVal val="visible"/>
                                      </p:to>
                                    </p:set>
                                    <p:animEffect transition="in" filter="box(in)">
                                      <p:cBhvr>
                                        <p:cTn id="15" dur="500"/>
                                        <p:tgtEl>
                                          <p:spTgt spid="13107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91760" y="1412776"/>
            <a:ext cx="8872727" cy="4392488"/>
          </a:xfrm>
          <a:prstGeom prst="rect">
            <a:avLst/>
          </a:prstGeom>
          <a:noFill/>
          <a:ln w="9525">
            <a:noFill/>
            <a:miter lim="800000"/>
            <a:headEnd/>
            <a:tailEnd/>
          </a:ln>
        </p:spPr>
      </p:pic>
      <p:sp>
        <p:nvSpPr>
          <p:cNvPr id="2" name="1 CuadroTexto"/>
          <p:cNvSpPr txBox="1"/>
          <p:nvPr/>
        </p:nvSpPr>
        <p:spPr>
          <a:xfrm>
            <a:off x="539552" y="404664"/>
            <a:ext cx="8839434" cy="830997"/>
          </a:xfrm>
          <a:prstGeom prst="rect">
            <a:avLst/>
          </a:prstGeom>
          <a:noFill/>
        </p:spPr>
        <p:txBody>
          <a:bodyPr wrap="square" rtlCol="0">
            <a:spAutoFit/>
          </a:bodyPr>
          <a:lstStyle/>
          <a:p>
            <a:pPr algn="ctr"/>
            <a:r>
              <a:rPr lang="es-MX" sz="2400" b="1" dirty="0" smtClean="0"/>
              <a:t>FREQUENCY OF DMT2 IN DIVERSE HEPATIC LIVER DISEASES</a:t>
            </a:r>
            <a:endParaRPr lang="es-MX" sz="2400" b="1" dirty="0"/>
          </a:p>
        </p:txBody>
      </p:sp>
      <p:sp>
        <p:nvSpPr>
          <p:cNvPr id="4" name="3 CuadroTexto"/>
          <p:cNvSpPr txBox="1"/>
          <p:nvPr/>
        </p:nvSpPr>
        <p:spPr>
          <a:xfrm>
            <a:off x="1259632" y="5949280"/>
            <a:ext cx="6984776" cy="830997"/>
          </a:xfrm>
          <a:prstGeom prst="rect">
            <a:avLst/>
          </a:prstGeom>
          <a:noFill/>
        </p:spPr>
        <p:txBody>
          <a:bodyPr wrap="square" rtlCol="0">
            <a:spAutoFit/>
          </a:bodyPr>
          <a:lstStyle/>
          <a:p>
            <a:pPr algn="ctr"/>
            <a:r>
              <a:rPr lang="es-MX" sz="2400" b="1" dirty="0" err="1" smtClean="0"/>
              <a:t>Two</a:t>
            </a:r>
            <a:r>
              <a:rPr lang="es-MX" sz="2400" b="1" dirty="0" smtClean="0"/>
              <a:t> </a:t>
            </a:r>
            <a:r>
              <a:rPr lang="es-MX" sz="2400" b="1" dirty="0" err="1" smtClean="0"/>
              <a:t>sources</a:t>
            </a:r>
            <a:r>
              <a:rPr lang="es-MX" sz="2400" b="1" dirty="0" smtClean="0"/>
              <a:t> of </a:t>
            </a:r>
            <a:r>
              <a:rPr lang="es-MX" sz="2400" b="1" dirty="0" err="1" smtClean="0"/>
              <a:t>Cirrhosis</a:t>
            </a:r>
            <a:r>
              <a:rPr lang="es-MX" sz="2400" b="1" dirty="0" smtClean="0"/>
              <a:t> </a:t>
            </a:r>
            <a:r>
              <a:rPr lang="es-MX" sz="2400" b="1" dirty="0" err="1" smtClean="0"/>
              <a:t>connected</a:t>
            </a:r>
            <a:endParaRPr lang="es-MX" sz="2400" b="1" dirty="0" smtClean="0"/>
          </a:p>
          <a:p>
            <a:pPr algn="ctr"/>
            <a:r>
              <a:rPr lang="es-MX" sz="2400" b="1" dirty="0" smtClean="0"/>
              <a:t>NASH              and         </a:t>
            </a:r>
            <a:r>
              <a:rPr lang="es-MX" sz="2400" b="1" dirty="0" err="1" smtClean="0"/>
              <a:t>Type</a:t>
            </a:r>
            <a:r>
              <a:rPr lang="es-MX" sz="2400" b="1" dirty="0" smtClean="0"/>
              <a:t> C viral </a:t>
            </a:r>
            <a:r>
              <a:rPr lang="es-MX" sz="2400" b="1" dirty="0" err="1" smtClean="0"/>
              <a:t>infection</a:t>
            </a:r>
            <a:endParaRPr lang="es-MX"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340768"/>
            <a:ext cx="8280920" cy="280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06" name="Picture 2"/>
          <p:cNvPicPr>
            <a:picLocks noChangeAspect="1" noChangeArrowheads="1"/>
          </p:cNvPicPr>
          <p:nvPr/>
        </p:nvPicPr>
        <p:blipFill>
          <a:blip r:embed="rId3" cstate="print"/>
          <a:srcRect/>
          <a:stretch>
            <a:fillRect/>
          </a:stretch>
        </p:blipFill>
        <p:spPr bwMode="auto">
          <a:xfrm>
            <a:off x="1403648" y="4523849"/>
            <a:ext cx="5832648" cy="1785471"/>
          </a:xfrm>
          <a:prstGeom prst="rect">
            <a:avLst/>
          </a:prstGeom>
          <a:noFill/>
          <a:ln w="9525">
            <a:noFill/>
            <a:miter lim="800000"/>
            <a:headEnd/>
            <a:tailEnd/>
          </a:ln>
        </p:spPr>
      </p:pic>
      <p:sp>
        <p:nvSpPr>
          <p:cNvPr id="6" name="5 Luna"/>
          <p:cNvSpPr/>
          <p:nvPr/>
        </p:nvSpPr>
        <p:spPr>
          <a:xfrm>
            <a:off x="971600" y="3861048"/>
            <a:ext cx="457200" cy="914400"/>
          </a:xfrm>
          <a:prstGeom prst="mo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FFC000"/>
              </a:solidFill>
            </a:endParaRPr>
          </a:p>
        </p:txBody>
      </p:sp>
      <p:sp>
        <p:nvSpPr>
          <p:cNvPr id="2" name="1 CuadroTexto"/>
          <p:cNvSpPr txBox="1"/>
          <p:nvPr/>
        </p:nvSpPr>
        <p:spPr>
          <a:xfrm>
            <a:off x="1547664" y="44624"/>
            <a:ext cx="6480720" cy="1200329"/>
          </a:xfrm>
          <a:prstGeom prst="rect">
            <a:avLst/>
          </a:prstGeom>
          <a:noFill/>
        </p:spPr>
        <p:txBody>
          <a:bodyPr wrap="square" rtlCol="0">
            <a:spAutoFit/>
          </a:bodyPr>
          <a:lstStyle/>
          <a:p>
            <a:r>
              <a:rPr lang="es-MX" sz="2400" b="1" dirty="0" err="1" smtClean="0"/>
              <a:t>Very</a:t>
            </a:r>
            <a:r>
              <a:rPr lang="es-MX" sz="2400" b="1" dirty="0" smtClean="0"/>
              <a:t> </a:t>
            </a:r>
            <a:r>
              <a:rPr lang="es-MX" sz="2400" b="1" dirty="0" err="1" smtClean="0"/>
              <a:t>few</a:t>
            </a:r>
            <a:r>
              <a:rPr lang="es-MX" sz="2400" b="1" dirty="0" smtClean="0"/>
              <a:t> </a:t>
            </a:r>
            <a:r>
              <a:rPr lang="es-MX" sz="2400" b="1" dirty="0" err="1" smtClean="0"/>
              <a:t>attempts</a:t>
            </a:r>
            <a:r>
              <a:rPr lang="es-MX" sz="2400" b="1" dirty="0" smtClean="0"/>
              <a:t> </a:t>
            </a:r>
            <a:r>
              <a:rPr lang="es-MX" sz="2400" b="1" dirty="0" err="1" smtClean="0"/>
              <a:t>to</a:t>
            </a:r>
            <a:r>
              <a:rPr lang="es-MX" sz="2400" b="1" dirty="0" smtClean="0"/>
              <a:t> use a </a:t>
            </a:r>
            <a:r>
              <a:rPr lang="es-MX" sz="2400" b="1" dirty="0" err="1" smtClean="0"/>
              <a:t>dietary</a:t>
            </a:r>
            <a:endParaRPr lang="es-MX" sz="2400" b="1" dirty="0" smtClean="0"/>
          </a:p>
          <a:p>
            <a:r>
              <a:rPr lang="es-MX" sz="2400" b="1" dirty="0" smtClean="0"/>
              <a:t> </a:t>
            </a:r>
            <a:r>
              <a:rPr lang="es-MX" sz="2400" b="1" dirty="0" err="1" smtClean="0"/>
              <a:t>treatment</a:t>
            </a:r>
            <a:r>
              <a:rPr lang="es-MX" sz="2400" b="1" dirty="0" smtClean="0"/>
              <a:t> </a:t>
            </a:r>
            <a:r>
              <a:rPr lang="es-MX" sz="2400" b="1" dirty="0" err="1" smtClean="0"/>
              <a:t>for</a:t>
            </a:r>
            <a:r>
              <a:rPr lang="es-MX" sz="2400" b="1" dirty="0" smtClean="0"/>
              <a:t> </a:t>
            </a:r>
            <a:r>
              <a:rPr lang="es-MX" sz="2400" b="1" dirty="0" err="1" smtClean="0"/>
              <a:t>cirrhosis</a:t>
            </a:r>
            <a:r>
              <a:rPr lang="es-MX" sz="2400" b="1" dirty="0" smtClean="0"/>
              <a:t> –</a:t>
            </a:r>
            <a:r>
              <a:rPr lang="es-MX" sz="2400" b="1" dirty="0" err="1" smtClean="0"/>
              <a:t>diabetics</a:t>
            </a:r>
            <a:r>
              <a:rPr lang="es-MX" sz="2400" b="1" dirty="0" smtClean="0"/>
              <a:t> in 30years!</a:t>
            </a:r>
          </a:p>
          <a:p>
            <a:r>
              <a:rPr lang="es-MX" sz="2400" b="1" dirty="0" err="1" smtClean="0"/>
              <a:t>An</a:t>
            </a:r>
            <a:r>
              <a:rPr lang="es-MX" sz="2400" b="1" dirty="0" smtClean="0"/>
              <a:t> </a:t>
            </a:r>
            <a:r>
              <a:rPr lang="es-MX" sz="2400" b="1" dirty="0" err="1" smtClean="0"/>
              <a:t>old</a:t>
            </a:r>
            <a:r>
              <a:rPr lang="es-MX" sz="2400" b="1" dirty="0" smtClean="0"/>
              <a:t> </a:t>
            </a:r>
            <a:r>
              <a:rPr lang="es-MX" sz="2400" b="1" dirty="0" err="1" smtClean="0"/>
              <a:t>study</a:t>
            </a:r>
            <a:r>
              <a:rPr lang="es-MX" sz="2400" b="1" dirty="0" smtClean="0"/>
              <a:t>, </a:t>
            </a:r>
            <a:r>
              <a:rPr lang="es-MX" sz="2400" b="1" dirty="0" err="1" smtClean="0"/>
              <a:t>but</a:t>
            </a:r>
            <a:r>
              <a:rPr lang="es-MX" sz="2400" b="1" dirty="0" smtClean="0"/>
              <a:t> </a:t>
            </a:r>
            <a:r>
              <a:rPr lang="es-MX" sz="2400" b="1" dirty="0" err="1" smtClean="0"/>
              <a:t>not</a:t>
            </a:r>
            <a:r>
              <a:rPr lang="es-MX" sz="2400" b="1" dirty="0" smtClean="0"/>
              <a:t> </a:t>
            </a:r>
            <a:r>
              <a:rPr lang="es-MX" sz="2400" b="1" dirty="0" err="1" smtClean="0"/>
              <a:t>yet</a:t>
            </a:r>
            <a:r>
              <a:rPr lang="es-MX" sz="2400" b="1" dirty="0" smtClean="0"/>
              <a:t> </a:t>
            </a:r>
            <a:r>
              <a:rPr lang="es-MX" sz="2400" b="1" dirty="0" err="1" smtClean="0"/>
              <a:t>challenged</a:t>
            </a:r>
            <a:r>
              <a:rPr lang="es-MX" sz="2400" b="1" dirty="0" smtClean="0"/>
              <a:t>.</a:t>
            </a:r>
            <a:endParaRPr lang="es-MX" sz="2400" b="1" dirty="0"/>
          </a:p>
        </p:txBody>
      </p:sp>
      <p:sp>
        <p:nvSpPr>
          <p:cNvPr id="4" name="3 Elipse"/>
          <p:cNvSpPr/>
          <p:nvPr/>
        </p:nvSpPr>
        <p:spPr>
          <a:xfrm>
            <a:off x="3779912" y="4538736"/>
            <a:ext cx="3312368" cy="5464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8618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4" presetClass="entr" presetSubtype="16" fill="hold" nodeType="withEffect">
                                  <p:stCondLst>
                                    <p:cond delay="0"/>
                                  </p:stCondLst>
                                  <p:childTnLst>
                                    <p:set>
                                      <p:cBhvr>
                                        <p:cTn id="14" dur="1" fill="hold">
                                          <p:stCondLst>
                                            <p:cond delay="0"/>
                                          </p:stCondLst>
                                        </p:cTn>
                                        <p:tgtEl>
                                          <p:spTgt spid="175106"/>
                                        </p:tgtEl>
                                        <p:attrNameLst>
                                          <p:attrName>style.visibility</p:attrName>
                                        </p:attrNameLst>
                                      </p:cBhvr>
                                      <p:to>
                                        <p:strVal val="visible"/>
                                      </p:to>
                                    </p:set>
                                    <p:animEffect transition="in" filter="box(in)">
                                      <p:cBhvr>
                                        <p:cTn id="15" dur="500"/>
                                        <p:tgtEl>
                                          <p:spTgt spid="175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831" y="0"/>
            <a:ext cx="4600312" cy="276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3327" y="3068809"/>
            <a:ext cx="4584816" cy="267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23529" y="1340768"/>
            <a:ext cx="3672408" cy="4401205"/>
          </a:xfrm>
          <a:prstGeom prst="rect">
            <a:avLst/>
          </a:prstGeom>
          <a:solidFill>
            <a:srgbClr val="FFC000"/>
          </a:solidFill>
        </p:spPr>
        <p:txBody>
          <a:bodyPr wrap="square" rtlCol="0">
            <a:spAutoFit/>
          </a:bodyPr>
          <a:lstStyle/>
          <a:p>
            <a:r>
              <a:rPr lang="es-MX" sz="2000" b="1" dirty="0" smtClean="0">
                <a:solidFill>
                  <a:srgbClr val="008000"/>
                </a:solidFill>
              </a:rPr>
              <a:t>CCO </a:t>
            </a:r>
            <a:r>
              <a:rPr lang="es-MX" sz="2000" b="1" dirty="0" err="1" smtClean="0">
                <a:solidFill>
                  <a:srgbClr val="008000"/>
                </a:solidFill>
              </a:rPr>
              <a:t>study</a:t>
            </a:r>
            <a:endParaRPr lang="es-MX" sz="2000" b="1" dirty="0" smtClean="0">
              <a:solidFill>
                <a:srgbClr val="008000"/>
              </a:solidFill>
            </a:endParaRPr>
          </a:p>
          <a:p>
            <a:r>
              <a:rPr lang="es-MX" sz="2000" b="1" dirty="0" smtClean="0">
                <a:solidFill>
                  <a:srgbClr val="008000"/>
                </a:solidFill>
              </a:rPr>
              <a:t>8 </a:t>
            </a:r>
            <a:r>
              <a:rPr lang="es-MX" sz="2000" b="1" dirty="0" err="1" smtClean="0">
                <a:solidFill>
                  <a:srgbClr val="008000"/>
                </a:solidFill>
              </a:rPr>
              <a:t>patients</a:t>
            </a:r>
            <a:r>
              <a:rPr lang="es-MX" sz="2000" b="1" dirty="0" smtClean="0">
                <a:solidFill>
                  <a:srgbClr val="008000"/>
                </a:solidFill>
              </a:rPr>
              <a:t> , 4 </a:t>
            </a:r>
            <a:r>
              <a:rPr lang="es-MX" sz="2000" b="1" dirty="0" err="1" smtClean="0">
                <a:solidFill>
                  <a:srgbClr val="008000"/>
                </a:solidFill>
              </a:rPr>
              <a:t>first</a:t>
            </a:r>
            <a:r>
              <a:rPr lang="es-MX" sz="2000" b="1" dirty="0" smtClean="0">
                <a:solidFill>
                  <a:srgbClr val="008000"/>
                </a:solidFill>
              </a:rPr>
              <a:t> Standard </a:t>
            </a:r>
            <a:r>
              <a:rPr lang="es-MX" sz="2000" b="1" dirty="0" err="1" smtClean="0">
                <a:solidFill>
                  <a:srgbClr val="008000"/>
                </a:solidFill>
              </a:rPr>
              <a:t>meat</a:t>
            </a:r>
            <a:r>
              <a:rPr lang="es-MX" sz="2000" b="1" dirty="0" smtClean="0">
                <a:solidFill>
                  <a:srgbClr val="008000"/>
                </a:solidFill>
              </a:rPr>
              <a:t> </a:t>
            </a:r>
            <a:r>
              <a:rPr lang="es-MX" sz="2000" b="1" dirty="0" err="1" smtClean="0">
                <a:solidFill>
                  <a:srgbClr val="008000"/>
                </a:solidFill>
              </a:rPr>
              <a:t>Diet</a:t>
            </a:r>
            <a:r>
              <a:rPr lang="es-MX" sz="2000" b="1" dirty="0" smtClean="0">
                <a:solidFill>
                  <a:srgbClr val="008000"/>
                </a:solidFill>
              </a:rPr>
              <a:t> and </a:t>
            </a:r>
            <a:r>
              <a:rPr lang="es-MX" sz="2000" b="1" dirty="0" err="1" smtClean="0">
                <a:solidFill>
                  <a:srgbClr val="008000"/>
                </a:solidFill>
              </a:rPr>
              <a:t>therapy</a:t>
            </a:r>
            <a:r>
              <a:rPr lang="es-MX" sz="2000" b="1" dirty="0" smtClean="0">
                <a:solidFill>
                  <a:srgbClr val="008000"/>
                </a:solidFill>
              </a:rPr>
              <a:t>, </a:t>
            </a:r>
          </a:p>
          <a:p>
            <a:r>
              <a:rPr lang="es-MX" sz="2000" b="1" dirty="0" smtClean="0">
                <a:solidFill>
                  <a:srgbClr val="008000"/>
                </a:solidFill>
              </a:rPr>
              <a:t>4 </a:t>
            </a:r>
            <a:r>
              <a:rPr lang="es-MX" sz="2000" b="1" dirty="0" err="1" smtClean="0">
                <a:solidFill>
                  <a:srgbClr val="008000"/>
                </a:solidFill>
              </a:rPr>
              <a:t>first</a:t>
            </a:r>
            <a:r>
              <a:rPr lang="es-MX" sz="2000" b="1" dirty="0" smtClean="0">
                <a:solidFill>
                  <a:srgbClr val="008000"/>
                </a:solidFill>
              </a:rPr>
              <a:t> Vegetable,</a:t>
            </a:r>
          </a:p>
          <a:p>
            <a:r>
              <a:rPr lang="es-MX" sz="2000" b="1" dirty="0" err="1" smtClean="0">
                <a:solidFill>
                  <a:srgbClr val="008000"/>
                </a:solidFill>
              </a:rPr>
              <a:t>Rich</a:t>
            </a:r>
            <a:r>
              <a:rPr lang="es-MX" sz="2000" b="1" dirty="0" smtClean="0">
                <a:solidFill>
                  <a:srgbClr val="008000"/>
                </a:solidFill>
              </a:rPr>
              <a:t> in </a:t>
            </a:r>
            <a:r>
              <a:rPr lang="es-MX" sz="2000" b="1" dirty="0" err="1" smtClean="0">
                <a:solidFill>
                  <a:srgbClr val="008000"/>
                </a:solidFill>
              </a:rPr>
              <a:t>fiber</a:t>
            </a:r>
            <a:r>
              <a:rPr lang="es-MX" sz="2000" b="1" dirty="0" smtClean="0">
                <a:solidFill>
                  <a:srgbClr val="008000"/>
                </a:solidFill>
              </a:rPr>
              <a:t>, </a:t>
            </a:r>
            <a:r>
              <a:rPr lang="es-MX" sz="2000" b="1" dirty="0" err="1" smtClean="0">
                <a:solidFill>
                  <a:srgbClr val="008000"/>
                </a:solidFill>
              </a:rPr>
              <a:t>then</a:t>
            </a:r>
            <a:r>
              <a:rPr lang="es-MX" sz="2000" b="1" dirty="0" smtClean="0">
                <a:solidFill>
                  <a:srgbClr val="008000"/>
                </a:solidFill>
              </a:rPr>
              <a:t> crossover</a:t>
            </a:r>
          </a:p>
          <a:p>
            <a:endParaRPr lang="es-MX" sz="2000" b="1" dirty="0">
              <a:solidFill>
                <a:srgbClr val="008000"/>
              </a:solidFill>
            </a:endParaRPr>
          </a:p>
          <a:p>
            <a:r>
              <a:rPr lang="es-MX" sz="2000" b="1" dirty="0" err="1" smtClean="0">
                <a:solidFill>
                  <a:srgbClr val="008000"/>
                </a:solidFill>
              </a:rPr>
              <a:t>Lower</a:t>
            </a:r>
            <a:r>
              <a:rPr lang="es-MX" sz="2000" b="1" dirty="0" smtClean="0">
                <a:solidFill>
                  <a:srgbClr val="008000"/>
                </a:solidFill>
              </a:rPr>
              <a:t> </a:t>
            </a:r>
            <a:r>
              <a:rPr lang="es-MX" sz="2000" b="1" dirty="0" err="1" smtClean="0">
                <a:solidFill>
                  <a:srgbClr val="008000"/>
                </a:solidFill>
              </a:rPr>
              <a:t>glucose</a:t>
            </a:r>
            <a:r>
              <a:rPr lang="es-MX" sz="2000" b="1" dirty="0" smtClean="0">
                <a:solidFill>
                  <a:srgbClr val="008000"/>
                </a:solidFill>
              </a:rPr>
              <a:t> </a:t>
            </a:r>
            <a:r>
              <a:rPr lang="es-MX" sz="2000" b="1" dirty="0" err="1" smtClean="0">
                <a:solidFill>
                  <a:srgbClr val="008000"/>
                </a:solidFill>
              </a:rPr>
              <a:t>levels</a:t>
            </a:r>
            <a:r>
              <a:rPr lang="es-MX" sz="2000" b="1" dirty="0" smtClean="0">
                <a:solidFill>
                  <a:srgbClr val="008000"/>
                </a:solidFill>
              </a:rPr>
              <a:t> </a:t>
            </a:r>
            <a:r>
              <a:rPr lang="es-MX" sz="2000" b="1" dirty="0" err="1" smtClean="0">
                <a:solidFill>
                  <a:srgbClr val="008000"/>
                </a:solidFill>
              </a:rPr>
              <a:t>with</a:t>
            </a:r>
            <a:r>
              <a:rPr lang="es-MX" sz="2000" b="1" dirty="0" smtClean="0">
                <a:solidFill>
                  <a:srgbClr val="008000"/>
                </a:solidFill>
              </a:rPr>
              <a:t> </a:t>
            </a:r>
          </a:p>
          <a:p>
            <a:r>
              <a:rPr lang="es-MX" sz="2000" b="1" dirty="0" err="1" smtClean="0">
                <a:solidFill>
                  <a:srgbClr val="008000"/>
                </a:solidFill>
              </a:rPr>
              <a:t>VPD+fiber</a:t>
            </a:r>
            <a:endParaRPr lang="es-MX" sz="2000" b="1" dirty="0" smtClean="0">
              <a:solidFill>
                <a:srgbClr val="008000"/>
              </a:solidFill>
            </a:endParaRPr>
          </a:p>
          <a:p>
            <a:r>
              <a:rPr lang="es-MX" sz="2000" b="1" dirty="0" smtClean="0">
                <a:solidFill>
                  <a:srgbClr val="008000"/>
                </a:solidFill>
              </a:rPr>
              <a:t>Control of </a:t>
            </a:r>
            <a:r>
              <a:rPr lang="es-MX" sz="2000" b="1" dirty="0" err="1" smtClean="0">
                <a:solidFill>
                  <a:srgbClr val="008000"/>
                </a:solidFill>
              </a:rPr>
              <a:t>hepatic</a:t>
            </a:r>
            <a:endParaRPr lang="es-MX" sz="2000" b="1" dirty="0" smtClean="0">
              <a:solidFill>
                <a:srgbClr val="008000"/>
              </a:solidFill>
            </a:endParaRPr>
          </a:p>
          <a:p>
            <a:r>
              <a:rPr lang="es-MX" sz="2000" b="1" dirty="0" smtClean="0">
                <a:solidFill>
                  <a:srgbClr val="008000"/>
                </a:solidFill>
              </a:rPr>
              <a:t> </a:t>
            </a:r>
            <a:r>
              <a:rPr lang="es-MX" sz="2000" b="1" dirty="0" err="1" smtClean="0">
                <a:solidFill>
                  <a:srgbClr val="008000"/>
                </a:solidFill>
              </a:rPr>
              <a:t>encephalopathy</a:t>
            </a:r>
            <a:r>
              <a:rPr lang="es-MX" sz="2000" b="1" dirty="0" smtClean="0">
                <a:solidFill>
                  <a:srgbClr val="008000"/>
                </a:solidFill>
              </a:rPr>
              <a:t> </a:t>
            </a:r>
          </a:p>
          <a:p>
            <a:endParaRPr lang="es-MX" sz="2000" b="1" dirty="0">
              <a:solidFill>
                <a:srgbClr val="008000"/>
              </a:solidFill>
            </a:endParaRPr>
          </a:p>
          <a:p>
            <a:r>
              <a:rPr lang="es-MX" sz="2000" b="1" dirty="0" smtClean="0">
                <a:solidFill>
                  <a:srgbClr val="008000"/>
                </a:solidFill>
              </a:rPr>
              <a:t>No </a:t>
            </a:r>
            <a:r>
              <a:rPr lang="es-MX" sz="2000" b="1" dirty="0" err="1" smtClean="0">
                <a:solidFill>
                  <a:srgbClr val="008000"/>
                </a:solidFill>
              </a:rPr>
              <a:t>further</a:t>
            </a:r>
            <a:r>
              <a:rPr lang="es-MX" sz="2000" b="1" dirty="0" smtClean="0">
                <a:solidFill>
                  <a:srgbClr val="008000"/>
                </a:solidFill>
              </a:rPr>
              <a:t>  </a:t>
            </a:r>
            <a:r>
              <a:rPr lang="es-MX" sz="2000" b="1" dirty="0" err="1" smtClean="0">
                <a:solidFill>
                  <a:srgbClr val="008000"/>
                </a:solidFill>
              </a:rPr>
              <a:t>studies</a:t>
            </a:r>
            <a:r>
              <a:rPr lang="es-MX" sz="2000" b="1" dirty="0" smtClean="0">
                <a:solidFill>
                  <a:srgbClr val="008000"/>
                </a:solidFill>
              </a:rPr>
              <a:t> PERFORMED</a:t>
            </a:r>
          </a:p>
          <a:p>
            <a:r>
              <a:rPr lang="es-MX" sz="2000" b="1" dirty="0" smtClean="0">
                <a:solidFill>
                  <a:srgbClr val="008000"/>
                </a:solidFill>
              </a:rPr>
              <a:t>A niche of </a:t>
            </a:r>
            <a:r>
              <a:rPr lang="es-MX" sz="2000" b="1" dirty="0" err="1" smtClean="0">
                <a:solidFill>
                  <a:srgbClr val="008000"/>
                </a:solidFill>
              </a:rPr>
              <a:t>opportunity</a:t>
            </a:r>
            <a:endParaRPr lang="es-MX" sz="2000" b="1" dirty="0">
              <a:solidFill>
                <a:srgbClr val="008000"/>
              </a:solidFill>
            </a:endParaRPr>
          </a:p>
        </p:txBody>
      </p:sp>
    </p:spTree>
    <p:extLst>
      <p:ext uri="{BB962C8B-B14F-4D97-AF65-F5344CB8AC3E}">
        <p14:creationId xmlns:p14="http://schemas.microsoft.com/office/powerpoint/2010/main" val="24668918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96975" y="188640"/>
            <a:ext cx="5750050" cy="6480720"/>
          </a:xfrm>
          <a:prstGeom prst="rect">
            <a:avLst/>
          </a:prstGeom>
        </p:spPr>
      </p:pic>
    </p:spTree>
    <p:extLst>
      <p:ext uri="{BB962C8B-B14F-4D97-AF65-F5344CB8AC3E}">
        <p14:creationId xmlns:p14="http://schemas.microsoft.com/office/powerpoint/2010/main" val="10370924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692696"/>
            <a:ext cx="371475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40968"/>
            <a:ext cx="9144000" cy="260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403648" y="5805264"/>
            <a:ext cx="6624736" cy="1015663"/>
          </a:xfrm>
          <a:prstGeom prst="rect">
            <a:avLst/>
          </a:prstGeom>
          <a:solidFill>
            <a:schemeClr val="bg1">
              <a:lumMod val="20000"/>
              <a:lumOff val="80000"/>
            </a:schemeClr>
          </a:solidFill>
        </p:spPr>
        <p:txBody>
          <a:bodyPr wrap="square" rtlCol="0">
            <a:spAutoFit/>
          </a:bodyPr>
          <a:lstStyle/>
          <a:p>
            <a:pPr algn="ctr"/>
            <a:r>
              <a:rPr lang="es-MX" sz="2000" b="1" dirty="0" smtClean="0">
                <a:solidFill>
                  <a:srgbClr val="000099"/>
                </a:solidFill>
              </a:rPr>
              <a:t>Vegetable </a:t>
            </a:r>
            <a:r>
              <a:rPr lang="es-MX" sz="2000" b="1" dirty="0" err="1" smtClean="0">
                <a:solidFill>
                  <a:srgbClr val="000099"/>
                </a:solidFill>
              </a:rPr>
              <a:t>protein</a:t>
            </a:r>
            <a:r>
              <a:rPr lang="es-MX" sz="2000" b="1" dirty="0" smtClean="0">
                <a:solidFill>
                  <a:srgbClr val="000099"/>
                </a:solidFill>
              </a:rPr>
              <a:t> </a:t>
            </a:r>
            <a:r>
              <a:rPr lang="es-MX" sz="2000" b="1" dirty="0" err="1" smtClean="0">
                <a:solidFill>
                  <a:srgbClr val="000099"/>
                </a:solidFill>
              </a:rPr>
              <a:t>diets</a:t>
            </a:r>
            <a:r>
              <a:rPr lang="es-MX" sz="2000" b="1" dirty="0" smtClean="0">
                <a:solidFill>
                  <a:srgbClr val="000099"/>
                </a:solidFill>
              </a:rPr>
              <a:t> </a:t>
            </a:r>
            <a:r>
              <a:rPr lang="es-MX" sz="2000" b="1" dirty="0" err="1" smtClean="0">
                <a:solidFill>
                  <a:srgbClr val="000099"/>
                </a:solidFill>
              </a:rPr>
              <a:t>better</a:t>
            </a:r>
            <a:r>
              <a:rPr lang="es-MX" sz="2000" b="1" dirty="0" smtClean="0">
                <a:solidFill>
                  <a:srgbClr val="000099"/>
                </a:solidFill>
              </a:rPr>
              <a:t> </a:t>
            </a:r>
            <a:r>
              <a:rPr lang="es-MX" sz="2000" b="1" dirty="0" err="1" smtClean="0">
                <a:solidFill>
                  <a:srgbClr val="000099"/>
                </a:solidFill>
              </a:rPr>
              <a:t>to</a:t>
            </a:r>
            <a:r>
              <a:rPr lang="es-MX" sz="2000" b="1" dirty="0" smtClean="0">
                <a:solidFill>
                  <a:srgbClr val="000099"/>
                </a:solidFill>
              </a:rPr>
              <a:t> control  </a:t>
            </a:r>
            <a:r>
              <a:rPr lang="es-MX" sz="2000" b="1" dirty="0" err="1" smtClean="0">
                <a:solidFill>
                  <a:srgbClr val="000099"/>
                </a:solidFill>
              </a:rPr>
              <a:t>encephalopathy</a:t>
            </a:r>
            <a:endParaRPr lang="es-MX" sz="2000" b="1" dirty="0" smtClean="0">
              <a:solidFill>
                <a:srgbClr val="000099"/>
              </a:solidFill>
            </a:endParaRPr>
          </a:p>
          <a:p>
            <a:pPr algn="ctr"/>
            <a:r>
              <a:rPr lang="es-MX" sz="2000" b="1" dirty="0" smtClean="0">
                <a:solidFill>
                  <a:srgbClr val="000099"/>
                </a:solidFill>
              </a:rPr>
              <a:t>and </a:t>
            </a:r>
            <a:r>
              <a:rPr lang="es-MX" sz="2000" b="1" dirty="0" err="1" smtClean="0">
                <a:solidFill>
                  <a:srgbClr val="000099"/>
                </a:solidFill>
              </a:rPr>
              <a:t>glucose</a:t>
            </a:r>
            <a:r>
              <a:rPr lang="es-MX" sz="2000" b="1" dirty="0" smtClean="0">
                <a:solidFill>
                  <a:srgbClr val="000099"/>
                </a:solidFill>
              </a:rPr>
              <a:t> </a:t>
            </a:r>
            <a:r>
              <a:rPr lang="es-MX" sz="2000" b="1" dirty="0" err="1" smtClean="0">
                <a:solidFill>
                  <a:srgbClr val="000099"/>
                </a:solidFill>
              </a:rPr>
              <a:t>levels</a:t>
            </a:r>
            <a:r>
              <a:rPr lang="es-MX" sz="2000" b="1" dirty="0" smtClean="0">
                <a:solidFill>
                  <a:srgbClr val="000099"/>
                </a:solidFill>
              </a:rPr>
              <a:t> in </a:t>
            </a:r>
            <a:r>
              <a:rPr lang="es-MX" sz="2000" b="1" dirty="0" err="1" smtClean="0">
                <a:solidFill>
                  <a:srgbClr val="000099"/>
                </a:solidFill>
              </a:rPr>
              <a:t>cirrhotic</a:t>
            </a:r>
            <a:r>
              <a:rPr lang="es-MX" sz="2000" b="1" dirty="0" smtClean="0">
                <a:solidFill>
                  <a:srgbClr val="000099"/>
                </a:solidFill>
              </a:rPr>
              <a:t> </a:t>
            </a:r>
            <a:r>
              <a:rPr lang="es-MX" sz="2000" b="1" dirty="0" err="1" smtClean="0">
                <a:solidFill>
                  <a:srgbClr val="000099"/>
                </a:solidFill>
              </a:rPr>
              <a:t>diabetic</a:t>
            </a:r>
            <a:r>
              <a:rPr lang="es-MX" sz="2000" b="1" dirty="0" smtClean="0">
                <a:solidFill>
                  <a:srgbClr val="000099"/>
                </a:solidFill>
              </a:rPr>
              <a:t> </a:t>
            </a:r>
            <a:r>
              <a:rPr lang="es-MX" sz="2000" b="1" dirty="0" err="1" smtClean="0">
                <a:solidFill>
                  <a:srgbClr val="000099"/>
                </a:solidFill>
              </a:rPr>
              <a:t>patients</a:t>
            </a:r>
            <a:r>
              <a:rPr lang="es-MX" sz="2000" b="1" dirty="0" smtClean="0">
                <a:solidFill>
                  <a:srgbClr val="000099"/>
                </a:solidFill>
              </a:rPr>
              <a:t>!!!!!</a:t>
            </a:r>
            <a:endParaRPr lang="es-MX" sz="2000" b="1" dirty="0">
              <a:solidFill>
                <a:srgbClr val="000099"/>
              </a:solidFill>
            </a:endParaRPr>
          </a:p>
        </p:txBody>
      </p:sp>
      <p:sp>
        <p:nvSpPr>
          <p:cNvPr id="5" name="4 CuadroTexto"/>
          <p:cNvSpPr txBox="1"/>
          <p:nvPr/>
        </p:nvSpPr>
        <p:spPr>
          <a:xfrm>
            <a:off x="1979712" y="0"/>
            <a:ext cx="5184576" cy="830997"/>
          </a:xfrm>
          <a:prstGeom prst="rect">
            <a:avLst/>
          </a:prstGeom>
          <a:noFill/>
        </p:spPr>
        <p:txBody>
          <a:bodyPr wrap="square" rtlCol="0">
            <a:spAutoFit/>
          </a:bodyPr>
          <a:lstStyle/>
          <a:p>
            <a:pPr algn="ctr"/>
            <a:r>
              <a:rPr lang="es-MX" sz="2400" b="1" dirty="0" err="1" smtClean="0">
                <a:solidFill>
                  <a:srgbClr val="FFC000"/>
                </a:solidFill>
              </a:rPr>
              <a:t>Glucose</a:t>
            </a:r>
            <a:r>
              <a:rPr lang="es-MX" sz="2400" b="1" dirty="0" smtClean="0">
                <a:solidFill>
                  <a:srgbClr val="FFC000"/>
                </a:solidFill>
              </a:rPr>
              <a:t> </a:t>
            </a:r>
            <a:r>
              <a:rPr lang="es-MX" sz="2400" b="1" dirty="0" err="1" smtClean="0">
                <a:solidFill>
                  <a:srgbClr val="FFC000"/>
                </a:solidFill>
              </a:rPr>
              <a:t>levels</a:t>
            </a:r>
            <a:r>
              <a:rPr lang="es-MX" sz="2400" b="1" dirty="0" smtClean="0">
                <a:solidFill>
                  <a:srgbClr val="FFC000"/>
                </a:solidFill>
              </a:rPr>
              <a:t> in 4-4 </a:t>
            </a:r>
            <a:r>
              <a:rPr lang="es-MX" sz="2400" b="1" dirty="0" err="1" smtClean="0">
                <a:solidFill>
                  <a:srgbClr val="FFC000"/>
                </a:solidFill>
              </a:rPr>
              <a:t>cirrhotic</a:t>
            </a:r>
            <a:r>
              <a:rPr lang="es-MX" sz="2400" b="1" dirty="0" smtClean="0">
                <a:solidFill>
                  <a:srgbClr val="FFC000"/>
                </a:solidFill>
              </a:rPr>
              <a:t> </a:t>
            </a:r>
            <a:r>
              <a:rPr lang="es-MX" sz="2400" b="1" dirty="0" err="1" smtClean="0">
                <a:solidFill>
                  <a:srgbClr val="FFC000"/>
                </a:solidFill>
              </a:rPr>
              <a:t>diabetic</a:t>
            </a:r>
            <a:r>
              <a:rPr lang="es-MX" sz="2400" b="1" dirty="0" smtClean="0">
                <a:solidFill>
                  <a:srgbClr val="FFC000"/>
                </a:solidFill>
              </a:rPr>
              <a:t> </a:t>
            </a:r>
            <a:r>
              <a:rPr lang="es-MX" sz="2400" b="1" dirty="0" err="1" smtClean="0">
                <a:solidFill>
                  <a:srgbClr val="FFC000"/>
                </a:solidFill>
              </a:rPr>
              <a:t>patients</a:t>
            </a:r>
            <a:endParaRPr lang="es-MX" sz="2400" b="1" dirty="0">
              <a:solidFill>
                <a:srgbClr val="FFC000"/>
              </a:solidFill>
            </a:endParaRPr>
          </a:p>
        </p:txBody>
      </p:sp>
      <p:sp>
        <p:nvSpPr>
          <p:cNvPr id="2" name="1 Elipse"/>
          <p:cNvSpPr/>
          <p:nvPr/>
        </p:nvSpPr>
        <p:spPr bwMode="auto">
          <a:xfrm>
            <a:off x="7153065" y="3861048"/>
            <a:ext cx="1922512" cy="1274440"/>
          </a:xfrm>
          <a:prstGeom prst="ellipse">
            <a:avLst/>
          </a:prstGeom>
          <a:no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MX" sz="20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58446239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Scan0008-1"/>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4786314" y="1000108"/>
            <a:ext cx="3781638" cy="4929222"/>
          </a:xfrm>
          <a:prstGeom prst="rect">
            <a:avLst/>
          </a:prstGeom>
          <a:noFill/>
          <a:ln w="9525">
            <a:noFill/>
            <a:miter lim="800000"/>
            <a:headEnd/>
            <a:tailEnd/>
          </a:ln>
        </p:spPr>
      </p:pic>
      <p:sp>
        <p:nvSpPr>
          <p:cNvPr id="123907" name="2 CuadroTexto"/>
          <p:cNvSpPr txBox="1">
            <a:spLocks noChangeArrowheads="1"/>
          </p:cNvSpPr>
          <p:nvPr/>
        </p:nvSpPr>
        <p:spPr bwMode="auto">
          <a:xfrm>
            <a:off x="642938" y="1785938"/>
            <a:ext cx="3066865" cy="4031873"/>
          </a:xfrm>
          <a:prstGeom prst="rect">
            <a:avLst/>
          </a:prstGeom>
          <a:solidFill>
            <a:srgbClr val="00602B"/>
          </a:solidFill>
          <a:ln w="9525">
            <a:noFill/>
            <a:miter lim="800000"/>
            <a:headEnd/>
            <a:tailEnd/>
          </a:ln>
        </p:spPr>
        <p:txBody>
          <a:bodyPr wrap="none">
            <a:spAutoFit/>
          </a:bodyPr>
          <a:lstStyle/>
          <a:p>
            <a:endParaRPr lang="es-MX" sz="2400" b="1" dirty="0" smtClean="0">
              <a:solidFill>
                <a:srgbClr val="FFC000"/>
              </a:solidFill>
            </a:endParaRPr>
          </a:p>
          <a:p>
            <a:r>
              <a:rPr lang="es-MX" sz="2400" b="1" dirty="0" smtClean="0">
                <a:solidFill>
                  <a:srgbClr val="FFC000"/>
                </a:solidFill>
              </a:rPr>
              <a:t>In NAFLD</a:t>
            </a:r>
          </a:p>
          <a:p>
            <a:r>
              <a:rPr lang="es-MX" sz="2400" b="1" dirty="0" err="1" smtClean="0">
                <a:solidFill>
                  <a:srgbClr val="FFC000"/>
                </a:solidFill>
              </a:rPr>
              <a:t>Adiponectin</a:t>
            </a:r>
            <a:r>
              <a:rPr lang="es-MX" sz="2400" b="1" dirty="0" smtClean="0">
                <a:solidFill>
                  <a:srgbClr val="FFC000"/>
                </a:solidFill>
              </a:rPr>
              <a:t> </a:t>
            </a:r>
            <a:r>
              <a:rPr lang="es-MX" sz="2400" b="1" dirty="0" err="1" smtClean="0">
                <a:solidFill>
                  <a:srgbClr val="FFC000"/>
                </a:solidFill>
              </a:rPr>
              <a:t>levels</a:t>
            </a:r>
            <a:endParaRPr lang="es-MX" sz="2400" b="1" dirty="0" smtClean="0">
              <a:solidFill>
                <a:srgbClr val="FFC000"/>
              </a:solidFill>
            </a:endParaRPr>
          </a:p>
          <a:p>
            <a:r>
              <a:rPr lang="es-MX" sz="2400" b="1" dirty="0" err="1" smtClean="0">
                <a:solidFill>
                  <a:srgbClr val="FFC000"/>
                </a:solidFill>
              </a:rPr>
              <a:t>Inversible</a:t>
            </a:r>
            <a:r>
              <a:rPr lang="es-MX" sz="2400" b="1" dirty="0" smtClean="0">
                <a:solidFill>
                  <a:srgbClr val="FFC000"/>
                </a:solidFill>
              </a:rPr>
              <a:t> </a:t>
            </a:r>
            <a:r>
              <a:rPr lang="es-MX" sz="2400" b="1" dirty="0" err="1" smtClean="0">
                <a:solidFill>
                  <a:srgbClr val="FFC000"/>
                </a:solidFill>
              </a:rPr>
              <a:t>correlates</a:t>
            </a:r>
            <a:endParaRPr lang="es-MX" sz="2400" b="1" dirty="0" smtClean="0">
              <a:solidFill>
                <a:srgbClr val="FFC000"/>
              </a:solidFill>
            </a:endParaRPr>
          </a:p>
          <a:p>
            <a:r>
              <a:rPr lang="es-MX" sz="2400" b="1" dirty="0" err="1" smtClean="0">
                <a:solidFill>
                  <a:srgbClr val="FFC000"/>
                </a:solidFill>
              </a:rPr>
              <a:t>With</a:t>
            </a:r>
            <a:r>
              <a:rPr lang="es-MX" sz="2400" b="1" dirty="0" smtClean="0">
                <a:solidFill>
                  <a:srgbClr val="FFC000"/>
                </a:solidFill>
              </a:rPr>
              <a:t> </a:t>
            </a:r>
            <a:r>
              <a:rPr lang="es-MX" sz="2400" b="1" dirty="0" err="1" smtClean="0">
                <a:solidFill>
                  <a:srgbClr val="FFC000"/>
                </a:solidFill>
              </a:rPr>
              <a:t>liver</a:t>
            </a:r>
            <a:r>
              <a:rPr lang="es-MX" sz="2400" b="1" dirty="0" smtClean="0">
                <a:solidFill>
                  <a:srgbClr val="FFC000"/>
                </a:solidFill>
              </a:rPr>
              <a:t> </a:t>
            </a:r>
            <a:r>
              <a:rPr lang="es-MX" sz="2400" b="1" dirty="0" err="1" smtClean="0">
                <a:solidFill>
                  <a:srgbClr val="FFC000"/>
                </a:solidFill>
              </a:rPr>
              <a:t>steatosis</a:t>
            </a:r>
            <a:endParaRPr lang="es-MX" sz="2400" b="1" dirty="0">
              <a:solidFill>
                <a:srgbClr val="FFC000"/>
              </a:solidFill>
            </a:endParaRPr>
          </a:p>
          <a:p>
            <a:endParaRPr lang="es-MX" sz="2000" dirty="0">
              <a:solidFill>
                <a:srgbClr val="FFC000"/>
              </a:solidFill>
            </a:endParaRPr>
          </a:p>
          <a:p>
            <a:endParaRPr lang="es-MX" sz="2000" dirty="0">
              <a:solidFill>
                <a:srgbClr val="FFC000"/>
              </a:solidFill>
            </a:endParaRPr>
          </a:p>
          <a:p>
            <a:r>
              <a:rPr lang="es-MX" sz="2400" b="1" dirty="0" err="1" smtClean="0">
                <a:solidFill>
                  <a:srgbClr val="FFC000"/>
                </a:solidFill>
              </a:rPr>
              <a:t>Correlation</a:t>
            </a:r>
            <a:r>
              <a:rPr lang="es-MX" sz="2400" b="1" dirty="0" smtClean="0">
                <a:solidFill>
                  <a:srgbClr val="FFC000"/>
                </a:solidFill>
              </a:rPr>
              <a:t> </a:t>
            </a:r>
            <a:r>
              <a:rPr lang="es-MX" sz="2400" b="1" dirty="0" err="1" smtClean="0">
                <a:solidFill>
                  <a:srgbClr val="FFC000"/>
                </a:solidFill>
              </a:rPr>
              <a:t>between</a:t>
            </a:r>
            <a:endParaRPr lang="es-MX" sz="2400" b="1" dirty="0" smtClean="0">
              <a:solidFill>
                <a:srgbClr val="FFC000"/>
              </a:solidFill>
            </a:endParaRPr>
          </a:p>
          <a:p>
            <a:r>
              <a:rPr lang="es-MX" sz="2400" b="1" dirty="0" smtClean="0">
                <a:solidFill>
                  <a:srgbClr val="FFC000"/>
                </a:solidFill>
              </a:rPr>
              <a:t>High </a:t>
            </a:r>
            <a:r>
              <a:rPr lang="es-MX" sz="2400" b="1" dirty="0" err="1" smtClean="0">
                <a:solidFill>
                  <a:srgbClr val="FFC000"/>
                </a:solidFill>
              </a:rPr>
              <a:t>serum</a:t>
            </a:r>
            <a:r>
              <a:rPr lang="es-MX" sz="2400" b="1" dirty="0" smtClean="0">
                <a:solidFill>
                  <a:srgbClr val="FFC000"/>
                </a:solidFill>
              </a:rPr>
              <a:t> </a:t>
            </a:r>
            <a:r>
              <a:rPr lang="es-MX" sz="2400" b="1" dirty="0" err="1" smtClean="0">
                <a:solidFill>
                  <a:srgbClr val="FFC000"/>
                </a:solidFill>
              </a:rPr>
              <a:t>leptin</a:t>
            </a:r>
            <a:endParaRPr lang="es-MX" sz="2400" b="1" dirty="0" smtClean="0">
              <a:solidFill>
                <a:srgbClr val="FFC000"/>
              </a:solidFill>
            </a:endParaRPr>
          </a:p>
          <a:p>
            <a:r>
              <a:rPr lang="es-MX" sz="2400" b="1" dirty="0" smtClean="0">
                <a:solidFill>
                  <a:srgbClr val="FFC000"/>
                </a:solidFill>
              </a:rPr>
              <a:t>And </a:t>
            </a:r>
            <a:r>
              <a:rPr lang="es-MX" sz="2400" b="1" dirty="0" err="1" smtClean="0">
                <a:solidFill>
                  <a:srgbClr val="FFC000"/>
                </a:solidFill>
              </a:rPr>
              <a:t>high</a:t>
            </a:r>
            <a:r>
              <a:rPr lang="es-MX" sz="2400" b="1" dirty="0" smtClean="0">
                <a:solidFill>
                  <a:srgbClr val="FFC000"/>
                </a:solidFill>
              </a:rPr>
              <a:t> </a:t>
            </a:r>
            <a:r>
              <a:rPr lang="es-MX" sz="2400" b="1" dirty="0" err="1" smtClean="0">
                <a:solidFill>
                  <a:srgbClr val="FFC000"/>
                </a:solidFill>
              </a:rPr>
              <a:t>degree</a:t>
            </a:r>
            <a:r>
              <a:rPr lang="es-MX" sz="2400" b="1" dirty="0" smtClean="0">
                <a:solidFill>
                  <a:srgbClr val="FFC000"/>
                </a:solidFill>
              </a:rPr>
              <a:t> of</a:t>
            </a:r>
          </a:p>
          <a:p>
            <a:r>
              <a:rPr lang="es-MX" sz="2400" b="1" dirty="0" err="1" smtClean="0">
                <a:solidFill>
                  <a:srgbClr val="FFC000"/>
                </a:solidFill>
              </a:rPr>
              <a:t>Fatty</a:t>
            </a:r>
            <a:r>
              <a:rPr lang="es-MX" sz="2400" b="1" dirty="0" smtClean="0">
                <a:solidFill>
                  <a:srgbClr val="FFC000"/>
                </a:solidFill>
              </a:rPr>
              <a:t> </a:t>
            </a:r>
            <a:r>
              <a:rPr lang="es-MX" sz="2400" b="1" dirty="0" err="1" smtClean="0">
                <a:solidFill>
                  <a:srgbClr val="FFC000"/>
                </a:solidFill>
              </a:rPr>
              <a:t>liver</a:t>
            </a:r>
            <a:endParaRPr lang="es-MX" sz="2400" b="1" dirty="0">
              <a:solidFill>
                <a:srgbClr val="FFC000"/>
              </a:solidFill>
            </a:endParaRPr>
          </a:p>
        </p:txBody>
      </p:sp>
      <p:sp>
        <p:nvSpPr>
          <p:cNvPr id="123908" name="3 CuadroTexto"/>
          <p:cNvSpPr txBox="1">
            <a:spLocks noChangeArrowheads="1"/>
          </p:cNvSpPr>
          <p:nvPr/>
        </p:nvSpPr>
        <p:spPr bwMode="auto">
          <a:xfrm>
            <a:off x="4932040" y="285750"/>
            <a:ext cx="4211960" cy="523875"/>
          </a:xfrm>
          <a:prstGeom prst="rect">
            <a:avLst/>
          </a:prstGeom>
          <a:noFill/>
          <a:ln w="9525">
            <a:noFill/>
            <a:miter lim="800000"/>
            <a:headEnd/>
            <a:tailEnd/>
          </a:ln>
        </p:spPr>
        <p:txBody>
          <a:bodyPr wrap="square">
            <a:spAutoFit/>
          </a:bodyPr>
          <a:lstStyle/>
          <a:p>
            <a:r>
              <a:rPr lang="es-MX" sz="2800" b="1" dirty="0" err="1" smtClean="0">
                <a:solidFill>
                  <a:srgbClr val="FFC000"/>
                </a:solidFill>
              </a:rPr>
              <a:t>Results</a:t>
            </a:r>
            <a:endParaRPr lang="es-ES" sz="2800" b="1" dirty="0">
              <a:solidFill>
                <a:srgbClr val="FFC000"/>
              </a:solidFill>
            </a:endParaRPr>
          </a:p>
        </p:txBody>
      </p:sp>
      <p:sp>
        <p:nvSpPr>
          <p:cNvPr id="123909" name="5 Rectángulo"/>
          <p:cNvSpPr>
            <a:spLocks noChangeArrowheads="1"/>
          </p:cNvSpPr>
          <p:nvPr/>
        </p:nvSpPr>
        <p:spPr bwMode="auto">
          <a:xfrm>
            <a:off x="714375" y="6072188"/>
            <a:ext cx="8215313" cy="600075"/>
          </a:xfrm>
          <a:prstGeom prst="rect">
            <a:avLst/>
          </a:prstGeom>
          <a:noFill/>
          <a:ln w="9525">
            <a:noFill/>
            <a:miter lim="800000"/>
            <a:headEnd/>
            <a:tailEnd/>
          </a:ln>
        </p:spPr>
        <p:txBody>
          <a:bodyPr>
            <a:spAutoFit/>
          </a:bodyPr>
          <a:lstStyle/>
          <a:p>
            <a:r>
              <a:rPr lang="es-MX" sz="1100" dirty="0">
                <a:solidFill>
                  <a:srgbClr val="FFFF00"/>
                </a:solidFill>
                <a:latin typeface="Lucida Sans Unicode" pitchFamily="34" charset="0"/>
              </a:rPr>
              <a:t>Modelo </a:t>
            </a:r>
            <a:r>
              <a:rPr lang="es-MX" sz="1100" dirty="0" err="1">
                <a:solidFill>
                  <a:srgbClr val="FFFF00"/>
                </a:solidFill>
                <a:latin typeface="Lucida Sans Unicode" pitchFamily="34" charset="0"/>
              </a:rPr>
              <a:t>multivariado</a:t>
            </a:r>
            <a:r>
              <a:rPr lang="es-MX" sz="1100" dirty="0">
                <a:solidFill>
                  <a:srgbClr val="FFFF00"/>
                </a:solidFill>
                <a:latin typeface="Lucida Sans Unicode" pitchFamily="34" charset="0"/>
              </a:rPr>
              <a:t> controlado por: género (femenino vs masculino), edad (≥45 vs &lt;45 años), </a:t>
            </a:r>
            <a:r>
              <a:rPr lang="es-MX" sz="1100" dirty="0" err="1">
                <a:solidFill>
                  <a:srgbClr val="FFFF00"/>
                </a:solidFill>
                <a:latin typeface="Lucida Sans Unicode" pitchFamily="34" charset="0"/>
              </a:rPr>
              <a:t>leptina</a:t>
            </a:r>
            <a:r>
              <a:rPr lang="es-MX" sz="1100" dirty="0">
                <a:solidFill>
                  <a:srgbClr val="FFFF00"/>
                </a:solidFill>
                <a:latin typeface="Lucida Sans Unicode" pitchFamily="34" charset="0"/>
              </a:rPr>
              <a:t> (</a:t>
            </a:r>
            <a:r>
              <a:rPr lang="es-MX" sz="1100" dirty="0" err="1">
                <a:solidFill>
                  <a:srgbClr val="FFFF00"/>
                </a:solidFill>
                <a:latin typeface="Lucida Sans Unicode" pitchFamily="34" charset="0"/>
              </a:rPr>
              <a:t>cuartiles</a:t>
            </a:r>
            <a:r>
              <a:rPr lang="es-MX" sz="1100" dirty="0">
                <a:solidFill>
                  <a:srgbClr val="FFFF00"/>
                </a:solidFill>
                <a:latin typeface="Lucida Sans Unicode" pitchFamily="34" charset="0"/>
              </a:rPr>
              <a:t>), IMC (&lt;25, 25-29.9, ≥30), consumo calórico (</a:t>
            </a:r>
            <a:r>
              <a:rPr lang="es-MX" sz="1100" dirty="0" err="1">
                <a:solidFill>
                  <a:srgbClr val="FFFF00"/>
                </a:solidFill>
                <a:latin typeface="Lucida Sans Unicode" pitchFamily="34" charset="0"/>
              </a:rPr>
              <a:t>kcal</a:t>
            </a:r>
            <a:r>
              <a:rPr lang="es-MX" sz="1100" dirty="0">
                <a:solidFill>
                  <a:srgbClr val="FFFF00"/>
                </a:solidFill>
                <a:latin typeface="Lucida Sans Unicode" pitchFamily="34" charset="0"/>
              </a:rPr>
              <a:t>/día), colesterol-total (≥240 vs &lt;240 mg/</a:t>
            </a:r>
            <a:r>
              <a:rPr lang="es-MX" sz="1100" dirty="0" err="1">
                <a:solidFill>
                  <a:srgbClr val="FFFF00"/>
                </a:solidFill>
                <a:latin typeface="Lucida Sans Unicode" pitchFamily="34" charset="0"/>
              </a:rPr>
              <a:t>dL</a:t>
            </a:r>
            <a:r>
              <a:rPr lang="es-MX" sz="1100" dirty="0">
                <a:solidFill>
                  <a:srgbClr val="FFFF00"/>
                </a:solidFill>
                <a:latin typeface="Lucida Sans Unicode" pitchFamily="34" charset="0"/>
              </a:rPr>
              <a:t>), HDL-colesterol (&lt;40 vs ≥40 mg/</a:t>
            </a:r>
            <a:r>
              <a:rPr lang="es-MX" sz="1100" dirty="0" err="1">
                <a:solidFill>
                  <a:srgbClr val="FFFF00"/>
                </a:solidFill>
                <a:latin typeface="Lucida Sans Unicode" pitchFamily="34" charset="0"/>
              </a:rPr>
              <a:t>dL</a:t>
            </a:r>
            <a:r>
              <a:rPr lang="es-MX" sz="1100" dirty="0">
                <a:solidFill>
                  <a:srgbClr val="FFFF00"/>
                </a:solidFill>
                <a:latin typeface="Lucida Sans Unicode" pitchFamily="34" charset="0"/>
              </a:rPr>
              <a:t>), cintura (&gt;102 cm en hombres, &gt;88 cm en mujeres), índice HOMA (≥2.5 vs &lt;2.5).</a:t>
            </a:r>
          </a:p>
        </p:txBody>
      </p:sp>
      <p:pic>
        <p:nvPicPr>
          <p:cNvPr id="6" name="Picture 5" descr="Scan0001-1"/>
          <p:cNvPicPr>
            <a:picLocks noChangeAspect="1" noChangeArrowheads="1"/>
          </p:cNvPicPr>
          <p:nvPr/>
        </p:nvPicPr>
        <p:blipFill>
          <a:blip r:embed="rId3" cstate="print"/>
          <a:srcRect/>
          <a:stretch>
            <a:fillRect/>
          </a:stretch>
        </p:blipFill>
        <p:spPr bwMode="auto">
          <a:xfrm>
            <a:off x="323528" y="188640"/>
            <a:ext cx="4043925" cy="144075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cstate="print"/>
          <a:srcRect/>
          <a:stretch>
            <a:fillRect/>
          </a:stretch>
        </p:blipFill>
        <p:spPr bwMode="auto">
          <a:xfrm>
            <a:off x="1115616" y="1700808"/>
            <a:ext cx="6551518" cy="38461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3"/>
          <p:cNvSpPr>
            <a:spLocks noChangeArrowheads="1"/>
          </p:cNvSpPr>
          <p:nvPr/>
        </p:nvSpPr>
        <p:spPr bwMode="auto">
          <a:xfrm>
            <a:off x="298450" y="1708150"/>
            <a:ext cx="8534400" cy="2598738"/>
          </a:xfrm>
          <a:prstGeom prst="rect">
            <a:avLst/>
          </a:prstGeom>
          <a:noFill/>
          <a:ln w="9525">
            <a:noFill/>
            <a:miter lim="800000"/>
            <a:headEnd/>
            <a:tailEnd/>
          </a:ln>
        </p:spPr>
        <p:txBody>
          <a:bodyPr/>
          <a:lstStyle/>
          <a:p>
            <a:pPr marL="342900" indent="-342900" fontAlgn="base">
              <a:spcBef>
                <a:spcPct val="20000"/>
              </a:spcBef>
              <a:spcAft>
                <a:spcPct val="0"/>
              </a:spcAft>
              <a:buClr>
                <a:srgbClr val="FF9900"/>
              </a:buClr>
              <a:buFontTx/>
              <a:buChar char="•"/>
            </a:pPr>
            <a:endParaRPr lang="es-MX" sz="3200" b="1" i="1" smtClean="0">
              <a:solidFill>
                <a:srgbClr val="FFFFFF"/>
              </a:solidFill>
              <a:ea typeface="MS PGothic" pitchFamily="34" charset="-128"/>
            </a:endParaRPr>
          </a:p>
        </p:txBody>
      </p:sp>
      <p:sp>
        <p:nvSpPr>
          <p:cNvPr id="367619" name="Text Box 4"/>
          <p:cNvSpPr txBox="1">
            <a:spLocks noChangeArrowheads="1"/>
          </p:cNvSpPr>
          <p:nvPr/>
        </p:nvSpPr>
        <p:spPr bwMode="auto">
          <a:xfrm>
            <a:off x="160338" y="6310313"/>
            <a:ext cx="6194425" cy="284162"/>
          </a:xfrm>
          <a:prstGeom prst="rect">
            <a:avLst/>
          </a:prstGeom>
          <a:noFill/>
          <a:ln w="9525">
            <a:noFill/>
            <a:miter lim="800000"/>
            <a:headEnd/>
            <a:tailEnd/>
          </a:ln>
        </p:spPr>
        <p:txBody>
          <a:bodyPr>
            <a:spAutoFit/>
          </a:bodyPr>
          <a:lstStyle/>
          <a:p>
            <a:pPr algn="ctr" eaLnBrk="0" fontAlgn="base" hangingPunct="0">
              <a:lnSpc>
                <a:spcPct val="90000"/>
              </a:lnSpc>
              <a:spcBef>
                <a:spcPct val="0"/>
              </a:spcBef>
              <a:spcAft>
                <a:spcPct val="0"/>
              </a:spcAft>
            </a:pPr>
            <a:r>
              <a:rPr lang="en-US" sz="1400" smtClean="0">
                <a:solidFill>
                  <a:srgbClr val="FFFFFF"/>
                </a:solidFill>
                <a:ea typeface="MS PGothic" pitchFamily="34" charset="-128"/>
              </a:rPr>
              <a:t>National Institutes of Health. </a:t>
            </a:r>
            <a:r>
              <a:rPr lang="en-US" sz="1400" i="1" smtClean="0">
                <a:solidFill>
                  <a:srgbClr val="FBFBFB"/>
                </a:solidFill>
                <a:ea typeface="MS PGothic" pitchFamily="34" charset="-128"/>
              </a:rPr>
              <a:t>Hepatology.</a:t>
            </a:r>
            <a:r>
              <a:rPr lang="en-US" sz="1400" smtClean="0">
                <a:solidFill>
                  <a:srgbClr val="FBFBFB"/>
                </a:solidFill>
                <a:ea typeface="MS PGothic" pitchFamily="34" charset="-128"/>
              </a:rPr>
              <a:t> 2002;36(5 suppl 1):S3-20.</a:t>
            </a:r>
          </a:p>
        </p:txBody>
      </p:sp>
      <p:sp>
        <p:nvSpPr>
          <p:cNvPr id="1661956" name="Rectangle 4"/>
          <p:cNvSpPr>
            <a:spLocks noGrp="1" noChangeArrowheads="1"/>
          </p:cNvSpPr>
          <p:nvPr>
            <p:ph type="title" idx="4294967295"/>
          </p:nvPr>
        </p:nvSpPr>
        <p:spPr>
          <a:xfrm>
            <a:off x="382588" y="422275"/>
            <a:ext cx="8366125" cy="1295400"/>
          </a:xfrm>
        </p:spPr>
        <p:txBody>
          <a:bodyPr/>
          <a:lstStyle/>
          <a:p>
            <a:pPr eaLnBrk="1" hangingPunct="1"/>
            <a:r>
              <a:rPr lang="en-US"/>
              <a:t>Hepatitis C Infection Facts</a:t>
            </a:r>
            <a:br>
              <a:rPr lang="en-US"/>
            </a:br>
            <a:r>
              <a:rPr lang="en-US" sz="3000" b="0" i="1"/>
              <a:t>United States</a:t>
            </a:r>
            <a:endParaRPr lang="en-US"/>
          </a:p>
        </p:txBody>
      </p:sp>
      <p:sp>
        <p:nvSpPr>
          <p:cNvPr id="1661957" name="Rectangle 5"/>
          <p:cNvSpPr>
            <a:spLocks noGrp="1" noChangeArrowheads="1"/>
          </p:cNvSpPr>
          <p:nvPr>
            <p:ph type="body" idx="4294967295"/>
          </p:nvPr>
        </p:nvSpPr>
        <p:spPr>
          <a:xfrm>
            <a:off x="395288" y="2017713"/>
            <a:ext cx="8383587" cy="4149725"/>
          </a:xfrm>
        </p:spPr>
        <p:txBody>
          <a:bodyPr/>
          <a:lstStyle/>
          <a:p>
            <a:pPr eaLnBrk="1" hangingPunct="1">
              <a:lnSpc>
                <a:spcPct val="90000"/>
              </a:lnSpc>
            </a:pPr>
            <a:r>
              <a:rPr lang="en-US"/>
              <a:t>HCV is a leading cause of liver disease</a:t>
            </a:r>
          </a:p>
          <a:p>
            <a:pPr eaLnBrk="1" hangingPunct="1">
              <a:lnSpc>
                <a:spcPct val="90000"/>
              </a:lnSpc>
            </a:pPr>
            <a:r>
              <a:rPr lang="en-US"/>
              <a:t>HCV accounts for an estimated 1/3 of hepatocellular carcinoma (HCC) cases </a:t>
            </a:r>
          </a:p>
          <a:p>
            <a:pPr eaLnBrk="1" hangingPunct="1">
              <a:lnSpc>
                <a:spcPct val="90000"/>
              </a:lnSpc>
            </a:pPr>
            <a:r>
              <a:rPr lang="en-US"/>
              <a:t>HCV is the #1 reason for liver transplant</a:t>
            </a:r>
          </a:p>
          <a:p>
            <a:pPr eaLnBrk="1" hangingPunct="1">
              <a:lnSpc>
                <a:spcPct val="90000"/>
              </a:lnSpc>
            </a:pPr>
            <a:r>
              <a:rPr lang="en-US"/>
              <a:t>Approximately 10,000 to 12,000 deaths are attributed to HCV infection annually</a:t>
            </a:r>
          </a:p>
          <a:p>
            <a:pPr lvl="1" eaLnBrk="1" hangingPunct="1">
              <a:lnSpc>
                <a:spcPct val="90000"/>
              </a:lnSpc>
            </a:pPr>
            <a:r>
              <a:rPr lang="en-US"/>
              <a:t>Based on death certificates; likely underestimates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cstate="print"/>
          <a:srcRect/>
          <a:stretch>
            <a:fillRect/>
          </a:stretch>
        </p:blipFill>
        <p:spPr bwMode="auto">
          <a:xfrm>
            <a:off x="683568" y="404664"/>
            <a:ext cx="7733804" cy="49949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Text Box 2"/>
          <p:cNvSpPr txBox="1">
            <a:spLocks noChangeArrowheads="1"/>
          </p:cNvSpPr>
          <p:nvPr/>
        </p:nvSpPr>
        <p:spPr bwMode="auto">
          <a:xfrm>
            <a:off x="642938" y="76200"/>
            <a:ext cx="7967662" cy="1433513"/>
          </a:xfrm>
          <a:prstGeom prst="rect">
            <a:avLst/>
          </a:prstGeom>
          <a:noFill/>
          <a:ln w="9525">
            <a:noFill/>
            <a:miter lim="800000"/>
            <a:headEnd/>
            <a:tailEnd/>
          </a:ln>
          <a:effectLst>
            <a:outerShdw dist="35921" dir="2700000" algn="ctr" rotWithShape="0">
              <a:schemeClr val="bg2"/>
            </a:outerShdw>
          </a:effectLst>
        </p:spPr>
        <p:txBody>
          <a:bodyPr>
            <a:spAutoFit/>
          </a:bodyPr>
          <a:lstStyle/>
          <a:p>
            <a:pPr eaLnBrk="0" hangingPunct="0">
              <a:spcBef>
                <a:spcPct val="20000"/>
              </a:spcBef>
              <a:defRPr/>
            </a:pPr>
            <a:r>
              <a:rPr lang="en-GB" sz="4000" dirty="0">
                <a:solidFill>
                  <a:srgbClr val="FFFF00"/>
                </a:solidFill>
              </a:rPr>
              <a:t>Factors That m</a:t>
            </a:r>
            <a:r>
              <a:rPr lang="en-GB" sz="4000" dirty="0" smtClean="0">
                <a:solidFill>
                  <a:srgbClr val="FFFF00"/>
                </a:solidFill>
              </a:rPr>
              <a:t>ight </a:t>
            </a:r>
            <a:r>
              <a:rPr lang="en-GB" sz="4000" dirty="0">
                <a:solidFill>
                  <a:srgbClr val="FFFF00"/>
                </a:solidFill>
              </a:rPr>
              <a:t>Influence </a:t>
            </a:r>
          </a:p>
          <a:p>
            <a:pPr eaLnBrk="0" hangingPunct="0">
              <a:spcBef>
                <a:spcPct val="20000"/>
              </a:spcBef>
              <a:defRPr/>
            </a:pPr>
            <a:r>
              <a:rPr lang="en-GB" sz="4000" dirty="0">
                <a:solidFill>
                  <a:srgbClr val="FFFF00"/>
                </a:solidFill>
              </a:rPr>
              <a:t>the </a:t>
            </a:r>
            <a:r>
              <a:rPr lang="en-GB" sz="4000" dirty="0" smtClean="0">
                <a:solidFill>
                  <a:srgbClr val="FFFF00"/>
                </a:solidFill>
              </a:rPr>
              <a:t>Outcome  </a:t>
            </a:r>
            <a:r>
              <a:rPr lang="en-GB" sz="4000" dirty="0">
                <a:solidFill>
                  <a:srgbClr val="FFFF00"/>
                </a:solidFill>
              </a:rPr>
              <a:t>of Hepatitis C</a:t>
            </a:r>
          </a:p>
        </p:txBody>
      </p:sp>
      <p:sp>
        <p:nvSpPr>
          <p:cNvPr id="628739" name="Oval 3"/>
          <p:cNvSpPr>
            <a:spLocks noChangeArrowheads="1"/>
          </p:cNvSpPr>
          <p:nvPr/>
        </p:nvSpPr>
        <p:spPr bwMode="auto">
          <a:xfrm>
            <a:off x="1143000" y="1600200"/>
            <a:ext cx="3516313" cy="3200400"/>
          </a:xfrm>
          <a:prstGeom prst="ellipse">
            <a:avLst/>
          </a:prstGeom>
          <a:gradFill rotWithShape="0">
            <a:gsLst>
              <a:gs pos="0">
                <a:srgbClr val="333399"/>
              </a:gs>
              <a:gs pos="100000">
                <a:schemeClr val="hlink"/>
              </a:gs>
            </a:gsLst>
            <a:path path="shape">
              <a:fillToRect l="50000" t="50000" r="50000" b="50000"/>
            </a:path>
          </a:gradFill>
          <a:ln w="9525">
            <a:noFill/>
            <a:round/>
            <a:headEnd/>
            <a:tailEnd/>
          </a:ln>
          <a:effectLst>
            <a:outerShdw dist="35921" dir="2700000" algn="ctr" rotWithShape="0">
              <a:schemeClr val="bg2"/>
            </a:outerShdw>
          </a:effectLst>
        </p:spPr>
        <p:txBody>
          <a:bodyPr wrap="none" lIns="0" anchor="ctr"/>
          <a:lstStyle/>
          <a:p>
            <a:pPr eaLnBrk="0" hangingPunct="0">
              <a:defRPr/>
            </a:pPr>
            <a:endParaRPr lang="en-GB" b="1"/>
          </a:p>
        </p:txBody>
      </p:sp>
      <p:sp>
        <p:nvSpPr>
          <p:cNvPr id="628740" name="Oval 4"/>
          <p:cNvSpPr>
            <a:spLocks noChangeArrowheads="1"/>
          </p:cNvSpPr>
          <p:nvPr/>
        </p:nvSpPr>
        <p:spPr bwMode="auto">
          <a:xfrm>
            <a:off x="4419600" y="1600200"/>
            <a:ext cx="3505200" cy="3200400"/>
          </a:xfrm>
          <a:prstGeom prst="ellipse">
            <a:avLst/>
          </a:prstGeom>
          <a:gradFill rotWithShape="0">
            <a:gsLst>
              <a:gs pos="0">
                <a:srgbClr val="333399"/>
              </a:gs>
              <a:gs pos="100000">
                <a:schemeClr val="tx2"/>
              </a:gs>
            </a:gsLst>
            <a:path path="shape">
              <a:fillToRect l="50000" t="50000" r="50000" b="50000"/>
            </a:path>
          </a:gradFill>
          <a:ln w="9525">
            <a:noFill/>
            <a:round/>
            <a:headEnd/>
            <a:tailEnd/>
          </a:ln>
          <a:effectLst>
            <a:outerShdw dist="35921" dir="2700000" algn="ctr" rotWithShape="0">
              <a:schemeClr val="bg2"/>
            </a:outerShdw>
          </a:effectLst>
        </p:spPr>
        <p:txBody>
          <a:bodyPr wrap="none" lIns="0" anchor="ctr"/>
          <a:lstStyle/>
          <a:p>
            <a:pPr eaLnBrk="0" hangingPunct="0">
              <a:defRPr/>
            </a:pPr>
            <a:endParaRPr lang="en-GB" sz="1800" b="1"/>
          </a:p>
        </p:txBody>
      </p:sp>
      <p:sp>
        <p:nvSpPr>
          <p:cNvPr id="628741" name="Oval 5"/>
          <p:cNvSpPr>
            <a:spLocks noChangeArrowheads="1"/>
          </p:cNvSpPr>
          <p:nvPr/>
        </p:nvSpPr>
        <p:spPr bwMode="auto">
          <a:xfrm>
            <a:off x="2811463" y="3657600"/>
            <a:ext cx="3703637" cy="3200400"/>
          </a:xfrm>
          <a:prstGeom prst="ellipse">
            <a:avLst/>
          </a:prstGeom>
          <a:gradFill rotWithShape="0">
            <a:gsLst>
              <a:gs pos="0">
                <a:srgbClr val="6600CC"/>
              </a:gs>
              <a:gs pos="100000">
                <a:srgbClr val="00FF00"/>
              </a:gs>
            </a:gsLst>
            <a:path path="shape">
              <a:fillToRect l="50000" t="50000" r="50000" b="50000"/>
            </a:path>
          </a:gradFill>
          <a:ln w="9525">
            <a:noFill/>
            <a:round/>
            <a:headEnd/>
            <a:tailEnd/>
          </a:ln>
          <a:effectLst>
            <a:outerShdw dist="35921" dir="2700000" algn="ctr" rotWithShape="0">
              <a:schemeClr val="bg2"/>
            </a:outerShdw>
          </a:effectLst>
        </p:spPr>
        <p:txBody>
          <a:bodyPr wrap="none" lIns="0" anchor="ctr"/>
          <a:lstStyle/>
          <a:p>
            <a:pPr eaLnBrk="0" hangingPunct="0">
              <a:lnSpc>
                <a:spcPct val="150000"/>
              </a:lnSpc>
              <a:defRPr/>
            </a:pPr>
            <a:endParaRPr lang="en-GB" sz="1600" b="1"/>
          </a:p>
        </p:txBody>
      </p:sp>
      <p:sp>
        <p:nvSpPr>
          <p:cNvPr id="30726" name="Text Box 9"/>
          <p:cNvSpPr txBox="1">
            <a:spLocks noChangeArrowheads="1"/>
          </p:cNvSpPr>
          <p:nvPr/>
        </p:nvSpPr>
        <p:spPr bwMode="auto">
          <a:xfrm>
            <a:off x="595313" y="6415088"/>
            <a:ext cx="2605087" cy="274637"/>
          </a:xfrm>
          <a:prstGeom prst="rect">
            <a:avLst/>
          </a:prstGeom>
          <a:noFill/>
          <a:ln w="9525">
            <a:noFill/>
            <a:miter lim="800000"/>
            <a:headEnd/>
            <a:tailEnd/>
          </a:ln>
        </p:spPr>
        <p:txBody>
          <a:bodyPr>
            <a:spAutoFit/>
          </a:bodyPr>
          <a:lstStyle/>
          <a:p>
            <a:pPr algn="l" eaLnBrk="0" hangingPunct="0">
              <a:spcBef>
                <a:spcPct val="50000"/>
              </a:spcBef>
            </a:pPr>
            <a:r>
              <a:rPr lang="en-GB" sz="1200" b="1"/>
              <a:t>Alberti, </a:t>
            </a:r>
            <a:r>
              <a:rPr lang="en-GB" sz="1200" b="1" i="1"/>
              <a:t>J of Hepatology</a:t>
            </a:r>
            <a:r>
              <a:rPr lang="en-GB" sz="1200" b="1"/>
              <a:t>, 1999</a:t>
            </a:r>
          </a:p>
        </p:txBody>
      </p:sp>
      <p:sp>
        <p:nvSpPr>
          <p:cNvPr id="628749" name="Text Box 13"/>
          <p:cNvSpPr txBox="1">
            <a:spLocks noChangeArrowheads="1"/>
          </p:cNvSpPr>
          <p:nvPr/>
        </p:nvSpPr>
        <p:spPr bwMode="auto">
          <a:xfrm>
            <a:off x="5073650" y="2295525"/>
            <a:ext cx="2139950" cy="1830388"/>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defRPr/>
            </a:pPr>
            <a:r>
              <a:rPr lang="en-GB" sz="2400" b="1" dirty="0">
                <a:solidFill>
                  <a:schemeClr val="hlink"/>
                </a:solidFill>
              </a:rPr>
              <a:t> </a:t>
            </a:r>
            <a:r>
              <a:rPr lang="en-GB" sz="2400" b="1" dirty="0">
                <a:solidFill>
                  <a:srgbClr val="008000"/>
                </a:solidFill>
              </a:rPr>
              <a:t>Host</a:t>
            </a:r>
          </a:p>
          <a:p>
            <a:pPr eaLnBrk="0" hangingPunct="0">
              <a:defRPr/>
            </a:pPr>
            <a:r>
              <a:rPr lang="en-GB" sz="1800" b="1" dirty="0"/>
              <a:t>Sex</a:t>
            </a:r>
          </a:p>
          <a:p>
            <a:pPr eaLnBrk="0" hangingPunct="0">
              <a:defRPr/>
            </a:pPr>
            <a:r>
              <a:rPr lang="en-GB" sz="1800" b="1" dirty="0"/>
              <a:t>Age</a:t>
            </a:r>
          </a:p>
          <a:p>
            <a:pPr eaLnBrk="0" hangingPunct="0">
              <a:defRPr/>
            </a:pPr>
            <a:r>
              <a:rPr lang="en-GB" sz="1800" b="1" dirty="0"/>
              <a:t>Race</a:t>
            </a:r>
          </a:p>
          <a:p>
            <a:pPr eaLnBrk="0" hangingPunct="0">
              <a:defRPr/>
            </a:pPr>
            <a:r>
              <a:rPr lang="en-GB" sz="1800" b="1" dirty="0"/>
              <a:t>Genetics</a:t>
            </a:r>
          </a:p>
          <a:p>
            <a:pPr eaLnBrk="0" hangingPunct="0">
              <a:defRPr/>
            </a:pPr>
            <a:r>
              <a:rPr lang="en-GB" sz="1800" b="1" dirty="0"/>
              <a:t>Immune response</a:t>
            </a:r>
            <a:endParaRPr lang="en-US" sz="1800" b="1" dirty="0"/>
          </a:p>
        </p:txBody>
      </p:sp>
      <p:sp>
        <p:nvSpPr>
          <p:cNvPr id="628750" name="Text Box 14"/>
          <p:cNvSpPr txBox="1">
            <a:spLocks noChangeArrowheads="1"/>
          </p:cNvSpPr>
          <p:nvPr/>
        </p:nvSpPr>
        <p:spPr bwMode="auto">
          <a:xfrm>
            <a:off x="1981200" y="2295525"/>
            <a:ext cx="1569660" cy="1292662"/>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defRPr/>
            </a:pPr>
            <a:r>
              <a:rPr lang="en-GB" sz="2400" b="1" dirty="0">
                <a:solidFill>
                  <a:srgbClr val="FFFF00"/>
                </a:solidFill>
              </a:rPr>
              <a:t>Virus</a:t>
            </a:r>
          </a:p>
          <a:p>
            <a:pPr eaLnBrk="0" hangingPunct="0">
              <a:defRPr/>
            </a:pPr>
            <a:r>
              <a:rPr lang="en-GB" b="1" dirty="0" smtClean="0"/>
              <a:t>Viral Load</a:t>
            </a:r>
            <a:endParaRPr lang="en-GB" b="1" dirty="0"/>
          </a:p>
          <a:p>
            <a:pPr eaLnBrk="0" hangingPunct="0">
              <a:defRPr/>
            </a:pPr>
            <a:r>
              <a:rPr lang="en-GB" b="1" dirty="0"/>
              <a:t>Genotype</a:t>
            </a:r>
          </a:p>
          <a:p>
            <a:pPr eaLnBrk="0" hangingPunct="0">
              <a:defRPr/>
            </a:pPr>
            <a:r>
              <a:rPr lang="en-GB" b="1" dirty="0" err="1"/>
              <a:t>Quasispecies</a:t>
            </a:r>
            <a:endParaRPr lang="en-US" b="1" dirty="0"/>
          </a:p>
        </p:txBody>
      </p:sp>
      <p:sp>
        <p:nvSpPr>
          <p:cNvPr id="628751" name="Text Box 15"/>
          <p:cNvSpPr txBox="1">
            <a:spLocks noChangeArrowheads="1"/>
          </p:cNvSpPr>
          <p:nvPr/>
        </p:nvSpPr>
        <p:spPr bwMode="auto">
          <a:xfrm>
            <a:off x="3640138" y="4143375"/>
            <a:ext cx="2029723" cy="249299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defRPr/>
            </a:pPr>
            <a:r>
              <a:rPr lang="en-GB" sz="2400" b="1" dirty="0">
                <a:solidFill>
                  <a:srgbClr val="251C9C"/>
                </a:solidFill>
              </a:rPr>
              <a:t>Environment</a:t>
            </a:r>
          </a:p>
          <a:p>
            <a:pPr eaLnBrk="0" hangingPunct="0">
              <a:defRPr/>
            </a:pPr>
            <a:r>
              <a:rPr lang="en-GB" sz="1800" b="1" dirty="0"/>
              <a:t>Alcohol</a:t>
            </a:r>
          </a:p>
          <a:p>
            <a:pPr eaLnBrk="0" hangingPunct="0">
              <a:defRPr/>
            </a:pPr>
            <a:r>
              <a:rPr lang="en-GB" sz="1800" b="1" dirty="0"/>
              <a:t>HBV</a:t>
            </a:r>
          </a:p>
          <a:p>
            <a:pPr eaLnBrk="0" hangingPunct="0">
              <a:defRPr/>
            </a:pPr>
            <a:r>
              <a:rPr lang="en-GB" sz="1800" b="1" dirty="0"/>
              <a:t>HIV</a:t>
            </a:r>
          </a:p>
          <a:p>
            <a:pPr eaLnBrk="0" hangingPunct="0">
              <a:defRPr/>
            </a:pPr>
            <a:r>
              <a:rPr lang="en-GB" sz="1800" b="1" dirty="0"/>
              <a:t> Drugs</a:t>
            </a:r>
          </a:p>
          <a:p>
            <a:pPr eaLnBrk="0" hangingPunct="0">
              <a:defRPr/>
            </a:pPr>
            <a:r>
              <a:rPr lang="it-IT" sz="1800" b="1" dirty="0">
                <a:solidFill>
                  <a:srgbClr val="FF9900"/>
                </a:solidFill>
              </a:rPr>
              <a:t>Steatosis</a:t>
            </a:r>
          </a:p>
          <a:p>
            <a:pPr eaLnBrk="0" hangingPunct="0">
              <a:defRPr/>
            </a:pPr>
            <a:r>
              <a:rPr lang="it-IT" sz="1800" b="1" dirty="0"/>
              <a:t>Iron</a:t>
            </a:r>
          </a:p>
          <a:p>
            <a:pPr eaLnBrk="0" hangingPunct="0">
              <a:defRPr/>
            </a:pPr>
            <a:r>
              <a:rPr lang="it-IT" sz="2400" b="1" dirty="0" smtClean="0">
                <a:solidFill>
                  <a:srgbClr val="FF9900"/>
                </a:solidFill>
              </a:rPr>
              <a:t>NASH-DM</a:t>
            </a:r>
            <a:endParaRPr lang="en-US" sz="2400" b="1" dirty="0">
              <a:solidFill>
                <a:srgbClr val="FF99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28751">
                                            <p:txEl>
                                              <p:pRg st="5" end="5"/>
                                            </p:txEl>
                                          </p:spTgt>
                                        </p:tgtEl>
                                        <p:attrNameLst>
                                          <p:attrName>style.visibility</p:attrName>
                                        </p:attrNameLst>
                                      </p:cBhvr>
                                      <p:to>
                                        <p:strVal val="visible"/>
                                      </p:to>
                                    </p:set>
                                    <p:anim calcmode="lin" valueType="num">
                                      <p:cBhvr>
                                        <p:cTn id="7" dur="1000" fill="hold"/>
                                        <p:tgtEl>
                                          <p:spTgt spid="628751">
                                            <p:txEl>
                                              <p:pRg st="5" end="5"/>
                                            </p:txEl>
                                          </p:spTgt>
                                        </p:tgtEl>
                                        <p:attrNameLst>
                                          <p:attrName>ppt_w</p:attrName>
                                        </p:attrNameLst>
                                      </p:cBhvr>
                                      <p:tavLst>
                                        <p:tav tm="0">
                                          <p:val>
                                            <p:strVal val="#ppt_w*0.70"/>
                                          </p:val>
                                        </p:tav>
                                        <p:tav tm="100000">
                                          <p:val>
                                            <p:strVal val="#ppt_w"/>
                                          </p:val>
                                        </p:tav>
                                      </p:tavLst>
                                    </p:anim>
                                    <p:anim calcmode="lin" valueType="num">
                                      <p:cBhvr>
                                        <p:cTn id="8" dur="1000" fill="hold"/>
                                        <p:tgtEl>
                                          <p:spTgt spid="628751">
                                            <p:txEl>
                                              <p:pRg st="5" end="5"/>
                                            </p:txEl>
                                          </p:spTgt>
                                        </p:tgtEl>
                                        <p:attrNameLst>
                                          <p:attrName>ppt_h</p:attrName>
                                        </p:attrNameLst>
                                      </p:cBhvr>
                                      <p:tavLst>
                                        <p:tav tm="0">
                                          <p:val>
                                            <p:strVal val="#ppt_h"/>
                                          </p:val>
                                        </p:tav>
                                        <p:tav tm="100000">
                                          <p:val>
                                            <p:strVal val="#ppt_h"/>
                                          </p:val>
                                        </p:tav>
                                      </p:tavLst>
                                    </p:anim>
                                    <p:animEffect transition="in" filter="fade">
                                      <p:cBhvr>
                                        <p:cTn id="9" dur="1000"/>
                                        <p:tgtEl>
                                          <p:spTgt spid="6287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lide0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5682" name="Rectangle 2"/>
          <p:cNvSpPr>
            <a:spLocks noChangeArrowheads="1"/>
          </p:cNvSpPr>
          <p:nvPr/>
        </p:nvSpPr>
        <p:spPr bwMode="auto">
          <a:xfrm>
            <a:off x="381000" y="263525"/>
            <a:ext cx="8369300" cy="1143000"/>
          </a:xfrm>
          <a:prstGeom prst="rect">
            <a:avLst/>
          </a:prstGeom>
          <a:noFill/>
          <a:ln w="9525">
            <a:noFill/>
            <a:miter lim="800000"/>
            <a:headEnd/>
            <a:tailEnd/>
          </a:ln>
        </p:spPr>
        <p:txBody>
          <a:bodyPr anchor="ctr"/>
          <a:lstStyle/>
          <a:p>
            <a:pPr algn="ctr" eaLnBrk="1" hangingPunct="1">
              <a:lnSpc>
                <a:spcPts val="4100"/>
              </a:lnSpc>
            </a:pPr>
            <a:r>
              <a:rPr lang="en-US" sz="3400">
                <a:solidFill>
                  <a:schemeClr val="tx2"/>
                </a:solidFill>
              </a:rPr>
              <a:t>Obesity, Diabetes, Steatosis, </a:t>
            </a:r>
          </a:p>
          <a:p>
            <a:pPr algn="ctr" eaLnBrk="1" hangingPunct="1">
              <a:lnSpc>
                <a:spcPts val="4100"/>
              </a:lnSpc>
            </a:pPr>
            <a:r>
              <a:rPr lang="en-US" sz="3400">
                <a:solidFill>
                  <a:schemeClr val="tx2"/>
                </a:solidFill>
              </a:rPr>
              <a:t>and Nonresponse</a:t>
            </a:r>
          </a:p>
        </p:txBody>
      </p:sp>
      <p:pic>
        <p:nvPicPr>
          <p:cNvPr id="455683" name="Picture 5" descr="liver1"/>
          <p:cNvPicPr>
            <a:picLocks noChangeAspect="1" noChangeArrowheads="1"/>
          </p:cNvPicPr>
          <p:nvPr/>
        </p:nvPicPr>
        <p:blipFill>
          <a:blip r:embed="rId4" cstate="print">
            <a:clrChange>
              <a:clrFrom>
                <a:srgbClr val="003B63"/>
              </a:clrFrom>
              <a:clrTo>
                <a:srgbClr val="003B63">
                  <a:alpha val="0"/>
                </a:srgbClr>
              </a:clrTo>
            </a:clrChange>
          </a:blip>
          <a:srcRect/>
          <a:stretch>
            <a:fillRect/>
          </a:stretch>
        </p:blipFill>
        <p:spPr bwMode="auto">
          <a:xfrm>
            <a:off x="906463" y="1538288"/>
            <a:ext cx="1868487" cy="1468437"/>
          </a:xfrm>
          <a:prstGeom prst="rect">
            <a:avLst/>
          </a:prstGeom>
          <a:noFill/>
          <a:ln w="9525">
            <a:noFill/>
            <a:miter lim="800000"/>
            <a:headEnd/>
            <a:tailEnd/>
          </a:ln>
        </p:spPr>
      </p:pic>
      <p:pic>
        <p:nvPicPr>
          <p:cNvPr id="455684" name="Picture 6" descr="liver2"/>
          <p:cNvPicPr>
            <a:picLocks noChangeAspect="1" noChangeArrowheads="1"/>
          </p:cNvPicPr>
          <p:nvPr/>
        </p:nvPicPr>
        <p:blipFill>
          <a:blip r:embed="rId5" cstate="print">
            <a:clrChange>
              <a:clrFrom>
                <a:srgbClr val="003B63"/>
              </a:clrFrom>
              <a:clrTo>
                <a:srgbClr val="003B63">
                  <a:alpha val="0"/>
                </a:srgbClr>
              </a:clrTo>
            </a:clrChange>
          </a:blip>
          <a:srcRect/>
          <a:stretch>
            <a:fillRect/>
          </a:stretch>
        </p:blipFill>
        <p:spPr bwMode="auto">
          <a:xfrm>
            <a:off x="830263" y="4092575"/>
            <a:ext cx="1905000" cy="1600200"/>
          </a:xfrm>
          <a:prstGeom prst="rect">
            <a:avLst/>
          </a:prstGeom>
          <a:noFill/>
          <a:ln w="9525">
            <a:noFill/>
            <a:miter lim="800000"/>
            <a:headEnd/>
            <a:tailEnd/>
          </a:ln>
        </p:spPr>
      </p:pic>
      <p:sp>
        <p:nvSpPr>
          <p:cNvPr id="455685" name="Line 7"/>
          <p:cNvSpPr>
            <a:spLocks noChangeShapeType="1"/>
          </p:cNvSpPr>
          <p:nvPr/>
        </p:nvSpPr>
        <p:spPr bwMode="auto">
          <a:xfrm>
            <a:off x="1897063" y="2962275"/>
            <a:ext cx="0" cy="1163638"/>
          </a:xfrm>
          <a:prstGeom prst="line">
            <a:avLst/>
          </a:prstGeom>
          <a:noFill/>
          <a:ln w="57150">
            <a:solidFill>
              <a:schemeClr val="tx2"/>
            </a:solidFill>
            <a:round/>
            <a:headEnd/>
            <a:tailEnd type="triangle" w="med" len="med"/>
          </a:ln>
        </p:spPr>
        <p:txBody>
          <a:bodyPr wrap="none" anchor="ctr"/>
          <a:lstStyle/>
          <a:p>
            <a:endParaRPr lang="es-MX"/>
          </a:p>
        </p:txBody>
      </p:sp>
      <p:sp>
        <p:nvSpPr>
          <p:cNvPr id="455686" name="Line 8"/>
          <p:cNvSpPr>
            <a:spLocks noChangeShapeType="1"/>
          </p:cNvSpPr>
          <p:nvPr/>
        </p:nvSpPr>
        <p:spPr bwMode="auto">
          <a:xfrm>
            <a:off x="5643563" y="3975100"/>
            <a:ext cx="1524000" cy="0"/>
          </a:xfrm>
          <a:prstGeom prst="line">
            <a:avLst/>
          </a:prstGeom>
          <a:noFill/>
          <a:ln w="38100">
            <a:solidFill>
              <a:schemeClr val="accent1"/>
            </a:solidFill>
            <a:prstDash val="dash"/>
            <a:round/>
            <a:headEnd/>
            <a:tailEnd type="triangle" w="med" len="med"/>
          </a:ln>
        </p:spPr>
        <p:txBody>
          <a:bodyPr wrap="none" anchor="ctr"/>
          <a:lstStyle/>
          <a:p>
            <a:endParaRPr lang="es-MX"/>
          </a:p>
        </p:txBody>
      </p:sp>
      <p:sp>
        <p:nvSpPr>
          <p:cNvPr id="455687" name="Line 9"/>
          <p:cNvSpPr>
            <a:spLocks noChangeShapeType="1"/>
          </p:cNvSpPr>
          <p:nvPr/>
        </p:nvSpPr>
        <p:spPr bwMode="auto">
          <a:xfrm flipH="1">
            <a:off x="1897063" y="3738563"/>
            <a:ext cx="2133600" cy="0"/>
          </a:xfrm>
          <a:prstGeom prst="line">
            <a:avLst/>
          </a:prstGeom>
          <a:noFill/>
          <a:ln w="38100">
            <a:solidFill>
              <a:schemeClr val="accent1"/>
            </a:solidFill>
            <a:prstDash val="dash"/>
            <a:round/>
            <a:headEnd/>
            <a:tailEnd type="triangle" w="med" len="med"/>
          </a:ln>
        </p:spPr>
        <p:txBody>
          <a:bodyPr wrap="none" anchor="ctr"/>
          <a:lstStyle/>
          <a:p>
            <a:endParaRPr lang="es-MX"/>
          </a:p>
        </p:txBody>
      </p:sp>
      <p:sp>
        <p:nvSpPr>
          <p:cNvPr id="1898506" name="Text Box 10"/>
          <p:cNvSpPr txBox="1">
            <a:spLocks noChangeArrowheads="1"/>
          </p:cNvSpPr>
          <p:nvPr/>
        </p:nvSpPr>
        <p:spPr bwMode="auto">
          <a:xfrm>
            <a:off x="449263" y="1638300"/>
            <a:ext cx="304800" cy="4133850"/>
          </a:xfrm>
          <a:prstGeom prst="rect">
            <a:avLst/>
          </a:prstGeom>
          <a:noFill/>
          <a:ln w="12700">
            <a:noFill/>
            <a:miter lim="800000"/>
            <a:headEnd/>
            <a:tailEnd/>
          </a:ln>
          <a:effectLst/>
        </p:spPr>
        <p:txBody>
          <a:bodyPr>
            <a:spAutoFit/>
          </a:bodyPr>
          <a:lstStyle/>
          <a:p>
            <a:pPr algn="ctr"/>
            <a:r>
              <a:rPr lang="en-US" sz="1400">
                <a:solidFill>
                  <a:schemeClr val="tx2"/>
                </a:solidFill>
                <a:effectLst>
                  <a:outerShdw blurRad="38100" dist="38100" dir="2700000" algn="tl">
                    <a:srgbClr val="000000"/>
                  </a:outerShdw>
                </a:effectLst>
              </a:rPr>
              <a:t>Disease </a:t>
            </a:r>
          </a:p>
          <a:p>
            <a:pPr algn="ctr"/>
            <a:endParaRPr lang="en-US" sz="1400">
              <a:solidFill>
                <a:schemeClr val="tx2"/>
              </a:solidFill>
              <a:effectLst>
                <a:outerShdw blurRad="38100" dist="38100" dir="2700000" algn="tl">
                  <a:srgbClr val="000000"/>
                </a:outerShdw>
              </a:effectLst>
            </a:endParaRPr>
          </a:p>
          <a:p>
            <a:pPr algn="ctr"/>
            <a:r>
              <a:rPr lang="en-US" sz="1400">
                <a:solidFill>
                  <a:schemeClr val="tx2"/>
                </a:solidFill>
                <a:effectLst>
                  <a:outerShdw blurRad="38100" dist="38100" dir="2700000" algn="tl">
                    <a:srgbClr val="000000"/>
                  </a:outerShdw>
                </a:effectLst>
              </a:rPr>
              <a:t>Progression</a:t>
            </a:r>
          </a:p>
        </p:txBody>
      </p:sp>
      <p:sp>
        <p:nvSpPr>
          <p:cNvPr id="455689" name="Text Box 11"/>
          <p:cNvSpPr txBox="1">
            <a:spLocks noChangeArrowheads="1"/>
          </p:cNvSpPr>
          <p:nvPr/>
        </p:nvSpPr>
        <p:spPr bwMode="auto">
          <a:xfrm>
            <a:off x="868363" y="3257550"/>
            <a:ext cx="2387600" cy="349250"/>
          </a:xfrm>
          <a:prstGeom prst="rect">
            <a:avLst/>
          </a:prstGeom>
          <a:solidFill>
            <a:schemeClr val="bg2"/>
          </a:solidFill>
          <a:ln w="12700">
            <a:solidFill>
              <a:srgbClr val="FF3300"/>
            </a:solidFill>
            <a:miter lim="800000"/>
            <a:headEnd/>
            <a:tailEnd/>
          </a:ln>
        </p:spPr>
        <p:txBody>
          <a:bodyPr wrap="none">
            <a:spAutoFit/>
          </a:bodyPr>
          <a:lstStyle/>
          <a:p>
            <a:pPr algn="ctr"/>
            <a:r>
              <a:rPr lang="en-US" sz="1600">
                <a:solidFill>
                  <a:srgbClr val="FFFFFF"/>
                </a:solidFill>
              </a:rPr>
              <a:t>Impact on progression</a:t>
            </a:r>
          </a:p>
        </p:txBody>
      </p:sp>
      <p:sp>
        <p:nvSpPr>
          <p:cNvPr id="455690" name="Line 14"/>
          <p:cNvSpPr>
            <a:spLocks noChangeShapeType="1"/>
          </p:cNvSpPr>
          <p:nvPr/>
        </p:nvSpPr>
        <p:spPr bwMode="auto">
          <a:xfrm>
            <a:off x="7243763" y="3743325"/>
            <a:ext cx="0" cy="836613"/>
          </a:xfrm>
          <a:prstGeom prst="line">
            <a:avLst/>
          </a:prstGeom>
          <a:noFill/>
          <a:ln w="57150">
            <a:solidFill>
              <a:schemeClr val="tx2"/>
            </a:solidFill>
            <a:round/>
            <a:headEnd/>
            <a:tailEnd type="triangle" w="med" len="med"/>
          </a:ln>
        </p:spPr>
        <p:txBody>
          <a:bodyPr wrap="none" anchor="ctr"/>
          <a:lstStyle/>
          <a:p>
            <a:endParaRPr lang="es-MX"/>
          </a:p>
        </p:txBody>
      </p:sp>
      <p:sp>
        <p:nvSpPr>
          <p:cNvPr id="1898512" name="Text Box 16"/>
          <p:cNvSpPr txBox="1">
            <a:spLocks noChangeArrowheads="1"/>
          </p:cNvSpPr>
          <p:nvPr/>
        </p:nvSpPr>
        <p:spPr bwMode="auto">
          <a:xfrm>
            <a:off x="8272463" y="1638300"/>
            <a:ext cx="304800" cy="4133850"/>
          </a:xfrm>
          <a:prstGeom prst="rect">
            <a:avLst/>
          </a:prstGeom>
          <a:noFill/>
          <a:ln w="12700">
            <a:noFill/>
            <a:miter lim="800000"/>
            <a:headEnd/>
            <a:tailEnd/>
          </a:ln>
          <a:effectLst/>
        </p:spPr>
        <p:txBody>
          <a:bodyPr>
            <a:spAutoFit/>
          </a:bodyPr>
          <a:lstStyle/>
          <a:p>
            <a:pPr algn="ctr"/>
            <a:r>
              <a:rPr lang="en-US" sz="1400">
                <a:solidFill>
                  <a:schemeClr val="tx2"/>
                </a:solidFill>
                <a:effectLst>
                  <a:outerShdw blurRad="38100" dist="38100" dir="2700000" algn="tl">
                    <a:srgbClr val="000000"/>
                  </a:outerShdw>
                </a:effectLst>
              </a:rPr>
              <a:t>Response </a:t>
            </a:r>
          </a:p>
          <a:p>
            <a:pPr algn="ctr"/>
            <a:endParaRPr lang="en-US" sz="1400">
              <a:solidFill>
                <a:schemeClr val="tx2"/>
              </a:solidFill>
              <a:effectLst>
                <a:outerShdw blurRad="38100" dist="38100" dir="2700000" algn="tl">
                  <a:srgbClr val="000000"/>
                </a:outerShdw>
              </a:effectLst>
            </a:endParaRPr>
          </a:p>
          <a:p>
            <a:pPr algn="ctr"/>
            <a:r>
              <a:rPr lang="en-US" sz="1400">
                <a:solidFill>
                  <a:schemeClr val="tx2"/>
                </a:solidFill>
                <a:effectLst>
                  <a:outerShdw blurRad="38100" dist="38100" dir="2700000" algn="tl">
                    <a:srgbClr val="000000"/>
                  </a:outerShdw>
                </a:effectLst>
              </a:rPr>
              <a:t>to </a:t>
            </a:r>
          </a:p>
          <a:p>
            <a:pPr algn="ctr"/>
            <a:endParaRPr lang="en-US" sz="1400">
              <a:solidFill>
                <a:schemeClr val="tx2"/>
              </a:solidFill>
              <a:effectLst>
                <a:outerShdw blurRad="38100" dist="38100" dir="2700000" algn="tl">
                  <a:srgbClr val="000000"/>
                </a:outerShdw>
              </a:effectLst>
            </a:endParaRPr>
          </a:p>
          <a:p>
            <a:pPr algn="ctr"/>
            <a:r>
              <a:rPr lang="en-US" sz="1400">
                <a:solidFill>
                  <a:schemeClr val="tx2"/>
                </a:solidFill>
                <a:effectLst>
                  <a:outerShdw blurRad="38100" dist="38100" dir="2700000" algn="tl">
                    <a:srgbClr val="000000"/>
                  </a:outerShdw>
                </a:effectLst>
              </a:rPr>
              <a:t>Therapy</a:t>
            </a:r>
          </a:p>
        </p:txBody>
      </p:sp>
      <p:sp>
        <p:nvSpPr>
          <p:cNvPr id="455692" name="Rectangle 17"/>
          <p:cNvSpPr>
            <a:spLocks noChangeArrowheads="1"/>
          </p:cNvSpPr>
          <p:nvPr/>
        </p:nvSpPr>
        <p:spPr bwMode="auto">
          <a:xfrm>
            <a:off x="5508105" y="1536700"/>
            <a:ext cx="3384376" cy="4313238"/>
          </a:xfrm>
          <a:prstGeom prst="rect">
            <a:avLst/>
          </a:prstGeom>
          <a:noFill/>
          <a:ln w="38100">
            <a:solidFill>
              <a:schemeClr val="tx2"/>
            </a:solidFill>
            <a:miter lim="800000"/>
            <a:headEnd/>
            <a:tailEnd/>
          </a:ln>
        </p:spPr>
        <p:txBody>
          <a:bodyPr wrap="none" anchor="ctr"/>
          <a:lstStyle/>
          <a:p>
            <a:pPr algn="ctr"/>
            <a:endParaRPr lang="es-MX" sz="3200" b="0"/>
          </a:p>
        </p:txBody>
      </p:sp>
      <p:sp>
        <p:nvSpPr>
          <p:cNvPr id="455693" name="Text Box 20"/>
          <p:cNvSpPr txBox="1">
            <a:spLocks noChangeArrowheads="1"/>
          </p:cNvSpPr>
          <p:nvPr/>
        </p:nvSpPr>
        <p:spPr bwMode="auto">
          <a:xfrm>
            <a:off x="4159250" y="3546475"/>
            <a:ext cx="481013" cy="701675"/>
          </a:xfrm>
          <a:prstGeom prst="rect">
            <a:avLst/>
          </a:prstGeom>
          <a:noFill/>
          <a:ln w="12700">
            <a:noFill/>
            <a:miter lim="800000"/>
            <a:headEnd/>
            <a:tailEnd/>
          </a:ln>
        </p:spPr>
        <p:txBody>
          <a:bodyPr wrap="none">
            <a:spAutoFit/>
          </a:bodyPr>
          <a:lstStyle/>
          <a:p>
            <a:pPr algn="ctr"/>
            <a:r>
              <a:rPr lang="en-US" sz="4000">
                <a:solidFill>
                  <a:srgbClr val="FFFF00"/>
                </a:solidFill>
              </a:rPr>
              <a:t>+</a:t>
            </a:r>
          </a:p>
        </p:txBody>
      </p:sp>
      <p:sp>
        <p:nvSpPr>
          <p:cNvPr id="455694" name="Text Box 23"/>
          <p:cNvSpPr txBox="1">
            <a:spLocks noChangeArrowheads="1"/>
          </p:cNvSpPr>
          <p:nvPr/>
        </p:nvSpPr>
        <p:spPr bwMode="auto">
          <a:xfrm>
            <a:off x="5652120" y="2209800"/>
            <a:ext cx="672480" cy="400110"/>
          </a:xfrm>
          <a:prstGeom prst="rect">
            <a:avLst/>
          </a:prstGeom>
          <a:noFill/>
          <a:ln w="12700">
            <a:noFill/>
            <a:miter lim="800000"/>
            <a:headEnd/>
            <a:tailEnd/>
          </a:ln>
        </p:spPr>
        <p:txBody>
          <a:bodyPr wrap="square">
            <a:spAutoFit/>
          </a:bodyPr>
          <a:lstStyle/>
          <a:p>
            <a:pPr algn="ctr"/>
            <a:r>
              <a:rPr lang="en-US" sz="2000" dirty="0" smtClean="0">
                <a:solidFill>
                  <a:srgbClr val="FFFFFF"/>
                </a:solidFill>
              </a:rPr>
              <a:t>SVR</a:t>
            </a:r>
            <a:endParaRPr lang="en-US" sz="2000" dirty="0">
              <a:solidFill>
                <a:srgbClr val="FFFFFF"/>
              </a:solidFill>
            </a:endParaRPr>
          </a:p>
        </p:txBody>
      </p:sp>
      <p:sp>
        <p:nvSpPr>
          <p:cNvPr id="455695" name="Text Box 24"/>
          <p:cNvSpPr txBox="1">
            <a:spLocks noChangeArrowheads="1"/>
          </p:cNvSpPr>
          <p:nvPr/>
        </p:nvSpPr>
        <p:spPr bwMode="auto">
          <a:xfrm>
            <a:off x="5580112" y="4316413"/>
            <a:ext cx="719088" cy="400110"/>
          </a:xfrm>
          <a:prstGeom prst="rect">
            <a:avLst/>
          </a:prstGeom>
          <a:noFill/>
          <a:ln w="12700">
            <a:noFill/>
            <a:miter lim="800000"/>
            <a:headEnd/>
            <a:tailEnd/>
          </a:ln>
        </p:spPr>
        <p:txBody>
          <a:bodyPr wrap="square">
            <a:spAutoFit/>
          </a:bodyPr>
          <a:lstStyle/>
          <a:p>
            <a:pPr algn="ctr"/>
            <a:r>
              <a:rPr lang="en-US" sz="2000" dirty="0">
                <a:solidFill>
                  <a:srgbClr val="FFFFFF"/>
                </a:solidFill>
              </a:rPr>
              <a:t>SVR</a:t>
            </a:r>
          </a:p>
        </p:txBody>
      </p:sp>
      <p:sp>
        <p:nvSpPr>
          <p:cNvPr id="455696" name="Text Box 25"/>
          <p:cNvSpPr txBox="1">
            <a:spLocks noChangeArrowheads="1"/>
          </p:cNvSpPr>
          <p:nvPr/>
        </p:nvSpPr>
        <p:spPr bwMode="auto">
          <a:xfrm>
            <a:off x="6191250" y="3259138"/>
            <a:ext cx="2089150" cy="530225"/>
          </a:xfrm>
          <a:prstGeom prst="rect">
            <a:avLst/>
          </a:prstGeom>
          <a:solidFill>
            <a:schemeClr val="bg2"/>
          </a:solidFill>
          <a:ln w="12700">
            <a:solidFill>
              <a:srgbClr val="FF3300"/>
            </a:solidFill>
            <a:miter lim="800000"/>
            <a:headEnd/>
            <a:tailEnd/>
          </a:ln>
        </p:spPr>
        <p:txBody>
          <a:bodyPr>
            <a:spAutoFit/>
          </a:bodyPr>
          <a:lstStyle/>
          <a:p>
            <a:pPr algn="ctr"/>
            <a:r>
              <a:rPr lang="en-US" sz="1400">
                <a:solidFill>
                  <a:srgbClr val="FFFFFF"/>
                </a:solidFill>
              </a:rPr>
              <a:t>Impact on the efficacy </a:t>
            </a:r>
          </a:p>
          <a:p>
            <a:pPr algn="ctr"/>
            <a:r>
              <a:rPr lang="en-US" sz="1400">
                <a:solidFill>
                  <a:srgbClr val="FFFFFF"/>
                </a:solidFill>
              </a:rPr>
              <a:t>of treatment</a:t>
            </a:r>
          </a:p>
        </p:txBody>
      </p:sp>
      <p:sp>
        <p:nvSpPr>
          <p:cNvPr id="455697" name="Rectangle 17"/>
          <p:cNvSpPr>
            <a:spLocks noChangeArrowheads="1"/>
          </p:cNvSpPr>
          <p:nvPr/>
        </p:nvSpPr>
        <p:spPr bwMode="auto">
          <a:xfrm>
            <a:off x="284163" y="6021288"/>
            <a:ext cx="6221412" cy="304800"/>
          </a:xfrm>
          <a:prstGeom prst="rect">
            <a:avLst/>
          </a:prstGeom>
          <a:noFill/>
          <a:ln w="9525">
            <a:noFill/>
            <a:miter lim="800000"/>
            <a:headEnd/>
            <a:tailEnd/>
          </a:ln>
          <a:effectLst/>
        </p:spPr>
        <p:txBody>
          <a:bodyPr wrap="none">
            <a:spAutoFit/>
          </a:bodyPr>
          <a:lstStyle/>
          <a:p>
            <a:pPr eaLnBrk="1" hangingPunct="1"/>
            <a:r>
              <a:rPr lang="en-US" sz="1400" b="0" dirty="0"/>
              <a:t>HCV graphic courtesy of David </a:t>
            </a:r>
            <a:r>
              <a:rPr lang="en-US" sz="1400" b="0" dirty="0" err="1"/>
              <a:t>Brunelli</a:t>
            </a:r>
            <a:r>
              <a:rPr lang="en-US" sz="1400" b="0" dirty="0"/>
              <a:t>, MD. http://www.med-ars.it/virus.htm.</a:t>
            </a:r>
          </a:p>
        </p:txBody>
      </p:sp>
      <p:graphicFrame>
        <p:nvGraphicFramePr>
          <p:cNvPr id="558080" name="Object 1024"/>
          <p:cNvGraphicFramePr>
            <a:graphicFrameLocks noChangeAspect="1"/>
          </p:cNvGraphicFramePr>
          <p:nvPr/>
        </p:nvGraphicFramePr>
        <p:xfrm>
          <a:off x="6256338" y="1649413"/>
          <a:ext cx="1660525" cy="1554162"/>
        </p:xfrm>
        <a:graphic>
          <a:graphicData uri="http://schemas.openxmlformats.org/presentationml/2006/ole">
            <mc:AlternateContent xmlns:mc="http://schemas.openxmlformats.org/markup-compatibility/2006">
              <mc:Choice xmlns:v="urn:schemas-microsoft-com:vml" Requires="v">
                <p:oleObj spid="_x0000_s259110" name="Chart" r:id="rId6" imgW="4371857" imgH="4086157" progId="MSGraph.Chart.8">
                  <p:embed followColorScheme="full"/>
                </p:oleObj>
              </mc:Choice>
              <mc:Fallback>
                <p:oleObj name="Chart" r:id="rId6" imgW="4371857" imgH="4086157" progId="MSGraph.Chart.8">
                  <p:embed followColorScheme="full"/>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6338" y="1649413"/>
                        <a:ext cx="1660525"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8081" name="Object 1025"/>
          <p:cNvGraphicFramePr>
            <a:graphicFrameLocks noChangeAspect="1"/>
          </p:cNvGraphicFramePr>
          <p:nvPr/>
        </p:nvGraphicFramePr>
        <p:xfrm>
          <a:off x="6319838" y="4037013"/>
          <a:ext cx="1562100" cy="1635125"/>
        </p:xfrm>
        <a:graphic>
          <a:graphicData uri="http://schemas.openxmlformats.org/presentationml/2006/ole">
            <mc:AlternateContent xmlns:mc="http://schemas.openxmlformats.org/markup-compatibility/2006">
              <mc:Choice xmlns:v="urn:schemas-microsoft-com:vml" Requires="v">
                <p:oleObj spid="_x0000_s259111" name="Chart" r:id="rId8" imgW="4543408" imgH="4762500" progId="MSGraph.Chart.8">
                  <p:embed followColorScheme="full"/>
                </p:oleObj>
              </mc:Choice>
              <mc:Fallback>
                <p:oleObj name="Chart" r:id="rId8" imgW="4543408" imgH="4762500" progId="MSGraph.Chart.8">
                  <p:embed followColorScheme="full"/>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9838" y="4037013"/>
                        <a:ext cx="15621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55700" name="Picture 20" descr="hcv"/>
          <p:cNvPicPr>
            <a:picLocks noChangeAspect="1" noChangeArrowheads="1"/>
          </p:cNvPicPr>
          <p:nvPr/>
        </p:nvPicPr>
        <p:blipFill>
          <a:blip r:embed="rId10" cstate="print"/>
          <a:srcRect/>
          <a:stretch>
            <a:fillRect/>
          </a:stretch>
        </p:blipFill>
        <p:spPr bwMode="auto">
          <a:xfrm>
            <a:off x="3678238" y="4124325"/>
            <a:ext cx="1616075" cy="1687513"/>
          </a:xfrm>
          <a:prstGeom prst="rect">
            <a:avLst/>
          </a:prstGeom>
          <a:noFill/>
          <a:ln w="9525">
            <a:solidFill>
              <a:schemeClr val="accent1"/>
            </a:solidFill>
            <a:miter lim="800000"/>
            <a:headEnd/>
            <a:tailEnd/>
          </a:ln>
        </p:spPr>
      </p:pic>
      <p:pic>
        <p:nvPicPr>
          <p:cNvPr id="455701" name="Picture 21" descr="obesetoon"/>
          <p:cNvPicPr>
            <a:picLocks noChangeAspect="1" noChangeArrowheads="1"/>
          </p:cNvPicPr>
          <p:nvPr/>
        </p:nvPicPr>
        <p:blipFill>
          <a:blip r:embed="rId11" cstate="print"/>
          <a:srcRect/>
          <a:stretch>
            <a:fillRect/>
          </a:stretch>
        </p:blipFill>
        <p:spPr bwMode="auto">
          <a:xfrm>
            <a:off x="3895725" y="1433513"/>
            <a:ext cx="955675" cy="2109787"/>
          </a:xfrm>
          <a:prstGeom prst="rect">
            <a:avLst/>
          </a:prstGeom>
          <a:noFill/>
          <a:ln w="9525">
            <a:noFill/>
            <a:miter lim="800000"/>
            <a:headEnd/>
            <a:tailEnd/>
          </a:ln>
        </p:spPr>
      </p:pic>
      <p:sp>
        <p:nvSpPr>
          <p:cNvPr id="455702" name="Rectangle 22"/>
          <p:cNvSpPr>
            <a:spLocks noChangeArrowheads="1"/>
          </p:cNvSpPr>
          <p:nvPr/>
        </p:nvSpPr>
        <p:spPr bwMode="auto">
          <a:xfrm>
            <a:off x="284163" y="5805264"/>
            <a:ext cx="3643312" cy="304800"/>
          </a:xfrm>
          <a:prstGeom prst="rect">
            <a:avLst/>
          </a:prstGeom>
          <a:noFill/>
          <a:ln w="9525">
            <a:noFill/>
            <a:miter lim="800000"/>
            <a:headEnd/>
            <a:tailEnd/>
          </a:ln>
          <a:effectLst/>
        </p:spPr>
        <p:txBody>
          <a:bodyPr wrap="none">
            <a:spAutoFit/>
          </a:bodyPr>
          <a:lstStyle/>
          <a:p>
            <a:pPr eaLnBrk="1" hangingPunct="1"/>
            <a:r>
              <a:rPr lang="en-US" sz="1400" b="0" dirty="0"/>
              <a:t>Graphic courtesy of Dr. </a:t>
            </a:r>
            <a:r>
              <a:rPr lang="en-US" sz="1400" b="0" dirty="0" err="1"/>
              <a:t>Zobair</a:t>
            </a:r>
            <a:r>
              <a:rPr lang="en-US" sz="1400" b="0" dirty="0"/>
              <a:t> M. </a:t>
            </a:r>
            <a:r>
              <a:rPr lang="en-US" sz="1400" b="0" dirty="0" err="1"/>
              <a:t>Younossi</a:t>
            </a:r>
            <a:r>
              <a:rPr lang="en-US" sz="1400" b="0" dirty="0"/>
              <a: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ChangeArrowheads="1"/>
          </p:cNvSpPr>
          <p:nvPr/>
        </p:nvSpPr>
        <p:spPr bwMode="auto">
          <a:xfrm>
            <a:off x="152400" y="198438"/>
            <a:ext cx="8839200" cy="1127125"/>
          </a:xfrm>
          <a:prstGeom prst="rect">
            <a:avLst/>
          </a:prstGeom>
          <a:noFill/>
          <a:ln w="9525">
            <a:noFill/>
            <a:miter lim="800000"/>
            <a:headEnd/>
            <a:tailEnd/>
          </a:ln>
          <a:effectLst/>
        </p:spPr>
        <p:txBody>
          <a:bodyPr>
            <a:spAutoFit/>
          </a:bodyPr>
          <a:lstStyle/>
          <a:p>
            <a:pPr algn="ctr"/>
            <a:r>
              <a:rPr lang="en-US" sz="3400">
                <a:solidFill>
                  <a:schemeClr val="tx2"/>
                </a:solidFill>
              </a:rPr>
              <a:t>Mechanism—Host-related Metabolic Conditions Contributing to Nonresponse</a:t>
            </a:r>
          </a:p>
        </p:txBody>
      </p:sp>
      <p:sp>
        <p:nvSpPr>
          <p:cNvPr id="464899" name="Rectangle 3"/>
          <p:cNvSpPr>
            <a:spLocks noGrp="1" noChangeArrowheads="1"/>
          </p:cNvSpPr>
          <p:nvPr>
            <p:ph type="body" idx="1"/>
          </p:nvPr>
        </p:nvSpPr>
        <p:spPr>
          <a:xfrm>
            <a:off x="228600" y="1600200"/>
            <a:ext cx="8686800" cy="4953000"/>
          </a:xfrm>
          <a:noFill/>
        </p:spPr>
        <p:txBody>
          <a:bodyPr/>
          <a:lstStyle/>
          <a:p>
            <a:pPr>
              <a:buFont typeface="Wingdings" pitchFamily="2" charset="2"/>
              <a:buNone/>
            </a:pPr>
            <a:r>
              <a:rPr lang="en-US"/>
              <a:t> </a:t>
            </a:r>
          </a:p>
        </p:txBody>
      </p:sp>
      <p:sp>
        <p:nvSpPr>
          <p:cNvPr id="464900" name="Rectangle 4"/>
          <p:cNvSpPr>
            <a:spLocks noChangeArrowheads="1"/>
          </p:cNvSpPr>
          <p:nvPr/>
        </p:nvSpPr>
        <p:spPr bwMode="auto">
          <a:xfrm>
            <a:off x="7754938" y="1687513"/>
            <a:ext cx="838200" cy="4343400"/>
          </a:xfrm>
          <a:prstGeom prst="rect">
            <a:avLst/>
          </a:prstGeom>
          <a:solidFill>
            <a:schemeClr val="tx2"/>
          </a:solidFill>
          <a:ln w="38100">
            <a:solidFill>
              <a:srgbClr val="800000"/>
            </a:solidFill>
            <a:miter lim="800000"/>
            <a:headEnd/>
            <a:tailEnd/>
          </a:ln>
          <a:effectLst/>
        </p:spPr>
        <p:txBody>
          <a:bodyPr wrap="none" anchor="ctr"/>
          <a:lstStyle/>
          <a:p>
            <a:pPr algn="ctr"/>
            <a:r>
              <a:rPr lang="en-US" sz="2800">
                <a:solidFill>
                  <a:schemeClr val="bg2"/>
                </a:solidFill>
              </a:rPr>
              <a:t>L</a:t>
            </a:r>
          </a:p>
          <a:p>
            <a:pPr algn="ctr"/>
            <a:r>
              <a:rPr lang="en-US" sz="2800">
                <a:solidFill>
                  <a:schemeClr val="bg2"/>
                </a:solidFill>
              </a:rPr>
              <a:t>O</a:t>
            </a:r>
          </a:p>
          <a:p>
            <a:pPr algn="ctr"/>
            <a:r>
              <a:rPr lang="en-US" sz="2800">
                <a:solidFill>
                  <a:schemeClr val="bg2"/>
                </a:solidFill>
              </a:rPr>
              <a:t>W</a:t>
            </a:r>
          </a:p>
          <a:p>
            <a:pPr algn="ctr"/>
            <a:r>
              <a:rPr lang="en-US" sz="2800">
                <a:solidFill>
                  <a:schemeClr val="bg2"/>
                </a:solidFill>
              </a:rPr>
              <a:t>E</a:t>
            </a:r>
          </a:p>
          <a:p>
            <a:pPr algn="ctr"/>
            <a:r>
              <a:rPr lang="en-US" sz="2800">
                <a:solidFill>
                  <a:schemeClr val="bg2"/>
                </a:solidFill>
              </a:rPr>
              <a:t>R</a:t>
            </a:r>
          </a:p>
          <a:p>
            <a:pPr algn="ctr"/>
            <a:endParaRPr lang="en-US" sz="2800">
              <a:solidFill>
                <a:schemeClr val="bg2"/>
              </a:solidFill>
            </a:endParaRPr>
          </a:p>
          <a:p>
            <a:pPr algn="ctr"/>
            <a:r>
              <a:rPr lang="en-US" sz="2800">
                <a:solidFill>
                  <a:schemeClr val="bg2"/>
                </a:solidFill>
              </a:rPr>
              <a:t>S</a:t>
            </a:r>
          </a:p>
          <a:p>
            <a:pPr algn="ctr"/>
            <a:r>
              <a:rPr lang="en-US" sz="2800">
                <a:solidFill>
                  <a:schemeClr val="bg2"/>
                </a:solidFill>
              </a:rPr>
              <a:t>V</a:t>
            </a:r>
          </a:p>
          <a:p>
            <a:pPr algn="ctr"/>
            <a:r>
              <a:rPr lang="en-US" sz="2800">
                <a:solidFill>
                  <a:schemeClr val="bg2"/>
                </a:solidFill>
              </a:rPr>
              <a:t>R</a:t>
            </a:r>
          </a:p>
        </p:txBody>
      </p:sp>
      <p:sp>
        <p:nvSpPr>
          <p:cNvPr id="464901" name="AutoShape 5"/>
          <p:cNvSpPr>
            <a:spLocks noChangeArrowheads="1"/>
          </p:cNvSpPr>
          <p:nvPr/>
        </p:nvSpPr>
        <p:spPr bwMode="auto">
          <a:xfrm>
            <a:off x="7208838" y="1858963"/>
            <a:ext cx="533400" cy="609600"/>
          </a:xfrm>
          <a:prstGeom prst="rightArrow">
            <a:avLst>
              <a:gd name="adj1" fmla="val 50000"/>
              <a:gd name="adj2" fmla="val 25000"/>
            </a:avLst>
          </a:prstGeom>
          <a:solidFill>
            <a:schemeClr val="accent1"/>
          </a:solidFill>
          <a:ln w="12700">
            <a:noFill/>
            <a:miter lim="800000"/>
            <a:headEnd/>
            <a:tailEnd/>
          </a:ln>
          <a:effectLst/>
        </p:spPr>
        <p:txBody>
          <a:bodyPr wrap="none" anchor="ctr"/>
          <a:lstStyle/>
          <a:p>
            <a:endParaRPr lang="es-MX"/>
          </a:p>
        </p:txBody>
      </p:sp>
      <p:sp>
        <p:nvSpPr>
          <p:cNvPr id="464902" name="AutoShape 6"/>
          <p:cNvSpPr>
            <a:spLocks noChangeArrowheads="1"/>
          </p:cNvSpPr>
          <p:nvPr/>
        </p:nvSpPr>
        <p:spPr bwMode="auto">
          <a:xfrm>
            <a:off x="7208838" y="3535363"/>
            <a:ext cx="533400" cy="609600"/>
          </a:xfrm>
          <a:prstGeom prst="rightArrow">
            <a:avLst>
              <a:gd name="adj1" fmla="val 50000"/>
              <a:gd name="adj2" fmla="val 25000"/>
            </a:avLst>
          </a:prstGeom>
          <a:solidFill>
            <a:schemeClr val="accent1"/>
          </a:solidFill>
          <a:ln w="12700">
            <a:noFill/>
            <a:miter lim="800000"/>
            <a:headEnd/>
            <a:tailEnd/>
          </a:ln>
          <a:effectLst/>
        </p:spPr>
        <p:txBody>
          <a:bodyPr wrap="none" anchor="ctr"/>
          <a:lstStyle/>
          <a:p>
            <a:endParaRPr lang="es-MX"/>
          </a:p>
        </p:txBody>
      </p:sp>
      <p:sp>
        <p:nvSpPr>
          <p:cNvPr id="464903" name="AutoShape 7"/>
          <p:cNvSpPr>
            <a:spLocks noChangeArrowheads="1"/>
          </p:cNvSpPr>
          <p:nvPr/>
        </p:nvSpPr>
        <p:spPr bwMode="auto">
          <a:xfrm>
            <a:off x="7285038" y="5135563"/>
            <a:ext cx="457200" cy="609600"/>
          </a:xfrm>
          <a:prstGeom prst="rightArrow">
            <a:avLst>
              <a:gd name="adj1" fmla="val 50000"/>
              <a:gd name="adj2" fmla="val 25000"/>
            </a:avLst>
          </a:prstGeom>
          <a:solidFill>
            <a:schemeClr val="accent1"/>
          </a:solidFill>
          <a:ln w="12700">
            <a:noFill/>
            <a:miter lim="800000"/>
            <a:headEnd/>
            <a:tailEnd/>
          </a:ln>
          <a:effectLst/>
        </p:spPr>
        <p:txBody>
          <a:bodyPr wrap="none" anchor="ctr"/>
          <a:lstStyle/>
          <a:p>
            <a:endParaRPr lang="es-MX"/>
          </a:p>
        </p:txBody>
      </p:sp>
      <p:sp>
        <p:nvSpPr>
          <p:cNvPr id="464904" name="AutoShape 8"/>
          <p:cNvSpPr>
            <a:spLocks noChangeArrowheads="1"/>
          </p:cNvSpPr>
          <p:nvPr/>
        </p:nvSpPr>
        <p:spPr bwMode="auto">
          <a:xfrm rot="5401163" flipH="1">
            <a:off x="1322388" y="2049463"/>
            <a:ext cx="990600" cy="7620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12700">
            <a:noFill/>
            <a:miter lim="800000"/>
            <a:headEnd/>
            <a:tailEnd/>
          </a:ln>
          <a:effectLst/>
        </p:spPr>
        <p:txBody>
          <a:bodyPr wrap="none" anchor="ctr"/>
          <a:lstStyle/>
          <a:p>
            <a:endParaRPr lang="es-MX"/>
          </a:p>
        </p:txBody>
      </p:sp>
      <p:sp>
        <p:nvSpPr>
          <p:cNvPr id="464905" name="AutoShape 9"/>
          <p:cNvSpPr>
            <a:spLocks noChangeArrowheads="1"/>
          </p:cNvSpPr>
          <p:nvPr/>
        </p:nvSpPr>
        <p:spPr bwMode="auto">
          <a:xfrm rot="5400000">
            <a:off x="1303338" y="4716463"/>
            <a:ext cx="1066800" cy="838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12700">
            <a:noFill/>
            <a:miter lim="800000"/>
            <a:headEnd/>
            <a:tailEnd/>
          </a:ln>
          <a:effectLst/>
        </p:spPr>
        <p:txBody>
          <a:bodyPr wrap="none" anchor="ctr"/>
          <a:lstStyle/>
          <a:p>
            <a:endParaRPr lang="es-MX"/>
          </a:p>
        </p:txBody>
      </p:sp>
      <p:sp>
        <p:nvSpPr>
          <p:cNvPr id="464906" name="AutoShape 10"/>
          <p:cNvSpPr>
            <a:spLocks noChangeArrowheads="1"/>
          </p:cNvSpPr>
          <p:nvPr/>
        </p:nvSpPr>
        <p:spPr bwMode="auto">
          <a:xfrm>
            <a:off x="1646238" y="3535363"/>
            <a:ext cx="533400" cy="609600"/>
          </a:xfrm>
          <a:prstGeom prst="rightArrow">
            <a:avLst>
              <a:gd name="adj1" fmla="val 50000"/>
              <a:gd name="adj2" fmla="val 25000"/>
            </a:avLst>
          </a:prstGeom>
          <a:solidFill>
            <a:schemeClr val="accent1"/>
          </a:solidFill>
          <a:ln w="12700">
            <a:noFill/>
            <a:miter lim="800000"/>
            <a:headEnd/>
            <a:tailEnd/>
          </a:ln>
          <a:effectLst/>
        </p:spPr>
        <p:txBody>
          <a:bodyPr wrap="none" anchor="ctr"/>
          <a:lstStyle/>
          <a:p>
            <a:endParaRPr lang="es-MX"/>
          </a:p>
        </p:txBody>
      </p:sp>
      <p:sp>
        <p:nvSpPr>
          <p:cNvPr id="464907" name="Text Box 11"/>
          <p:cNvSpPr txBox="1">
            <a:spLocks noChangeArrowheads="1"/>
          </p:cNvSpPr>
          <p:nvPr/>
        </p:nvSpPr>
        <p:spPr bwMode="auto">
          <a:xfrm>
            <a:off x="2241550" y="1798638"/>
            <a:ext cx="184150" cy="579437"/>
          </a:xfrm>
          <a:prstGeom prst="rect">
            <a:avLst/>
          </a:prstGeom>
          <a:noFill/>
          <a:ln w="12700">
            <a:noFill/>
            <a:miter lim="800000"/>
            <a:headEnd/>
            <a:tailEnd/>
          </a:ln>
          <a:effectLst/>
        </p:spPr>
        <p:txBody>
          <a:bodyPr wrap="none">
            <a:spAutoFit/>
          </a:bodyPr>
          <a:lstStyle/>
          <a:p>
            <a:pPr algn="ctr"/>
            <a:endParaRPr lang="es-MX" sz="3200" b="0"/>
          </a:p>
        </p:txBody>
      </p:sp>
      <p:sp>
        <p:nvSpPr>
          <p:cNvPr id="464908" name="Rectangle 12"/>
          <p:cNvSpPr>
            <a:spLocks noChangeArrowheads="1"/>
          </p:cNvSpPr>
          <p:nvPr/>
        </p:nvSpPr>
        <p:spPr bwMode="auto">
          <a:xfrm>
            <a:off x="2179638" y="1554163"/>
            <a:ext cx="5181600" cy="1219200"/>
          </a:xfrm>
          <a:prstGeom prst="rect">
            <a:avLst/>
          </a:prstGeom>
          <a:solidFill>
            <a:srgbClr val="3989C8"/>
          </a:solidFill>
          <a:ln w="38100">
            <a:solidFill>
              <a:schemeClr val="accent1"/>
            </a:solidFill>
            <a:miter lim="800000"/>
            <a:headEnd/>
            <a:tailEnd/>
          </a:ln>
          <a:effectLst/>
        </p:spPr>
        <p:txBody>
          <a:bodyPr wrap="none" anchor="ctr"/>
          <a:lstStyle/>
          <a:p>
            <a:endParaRPr lang="es-MX"/>
          </a:p>
        </p:txBody>
      </p:sp>
      <p:sp>
        <p:nvSpPr>
          <p:cNvPr id="464909" name="Rectangle 13"/>
          <p:cNvSpPr>
            <a:spLocks noChangeArrowheads="1"/>
          </p:cNvSpPr>
          <p:nvPr/>
        </p:nvSpPr>
        <p:spPr bwMode="auto">
          <a:xfrm>
            <a:off x="2255838" y="1744663"/>
            <a:ext cx="1295400" cy="876300"/>
          </a:xfrm>
          <a:prstGeom prst="rect">
            <a:avLst/>
          </a:prstGeom>
          <a:solidFill>
            <a:schemeClr val="tx2"/>
          </a:solidFill>
          <a:ln w="12700">
            <a:noFill/>
            <a:miter lim="800000"/>
            <a:headEnd/>
            <a:tailEnd/>
          </a:ln>
          <a:effectLst/>
        </p:spPr>
        <p:txBody>
          <a:bodyPr wrap="none" anchor="ctr"/>
          <a:lstStyle/>
          <a:p>
            <a:pPr algn="ctr"/>
            <a:r>
              <a:rPr lang="en-US" sz="3200" b="0">
                <a:solidFill>
                  <a:schemeClr val="bg2"/>
                </a:solidFill>
              </a:rPr>
              <a:t>IR</a:t>
            </a:r>
          </a:p>
        </p:txBody>
      </p:sp>
      <p:pic>
        <p:nvPicPr>
          <p:cNvPr id="464910" name="Picture 14"/>
          <p:cNvPicPr>
            <a:picLocks noChangeAspect="1" noChangeArrowheads="1"/>
          </p:cNvPicPr>
          <p:nvPr/>
        </p:nvPicPr>
        <p:blipFill>
          <a:blip r:embed="rId3" cstate="print">
            <a:lum bright="48000" contrast="6000"/>
          </a:blip>
          <a:srcRect/>
          <a:stretch>
            <a:fillRect/>
          </a:stretch>
        </p:blipFill>
        <p:spPr bwMode="auto">
          <a:xfrm>
            <a:off x="4008438" y="1706563"/>
            <a:ext cx="1295400" cy="914400"/>
          </a:xfrm>
          <a:prstGeom prst="rect">
            <a:avLst/>
          </a:prstGeom>
          <a:noFill/>
          <a:ln w="12700">
            <a:solidFill>
              <a:schemeClr val="bg2"/>
            </a:solidFill>
            <a:miter lim="800000"/>
            <a:headEnd/>
            <a:tailEnd/>
          </a:ln>
          <a:effectLst/>
        </p:spPr>
      </p:pic>
      <p:pic>
        <p:nvPicPr>
          <p:cNvPr id="464911" name="Picture 15" descr="06_10B"/>
          <p:cNvPicPr>
            <a:picLocks noChangeAspect="1" noChangeArrowheads="1"/>
          </p:cNvPicPr>
          <p:nvPr/>
        </p:nvPicPr>
        <p:blipFill>
          <a:blip r:embed="rId4" cstate="print"/>
          <a:srcRect/>
          <a:stretch>
            <a:fillRect/>
          </a:stretch>
        </p:blipFill>
        <p:spPr bwMode="auto">
          <a:xfrm>
            <a:off x="5761038" y="1706563"/>
            <a:ext cx="1295400" cy="914400"/>
          </a:xfrm>
          <a:prstGeom prst="rect">
            <a:avLst/>
          </a:prstGeom>
          <a:noFill/>
          <a:ln w="12700">
            <a:solidFill>
              <a:schemeClr val="bg2"/>
            </a:solidFill>
            <a:miter lim="800000"/>
            <a:headEnd/>
            <a:tailEnd/>
          </a:ln>
        </p:spPr>
      </p:pic>
      <p:sp>
        <p:nvSpPr>
          <p:cNvPr id="464912" name="Rectangle 16"/>
          <p:cNvSpPr>
            <a:spLocks noChangeArrowheads="1"/>
          </p:cNvSpPr>
          <p:nvPr/>
        </p:nvSpPr>
        <p:spPr bwMode="auto">
          <a:xfrm>
            <a:off x="2179638" y="3230563"/>
            <a:ext cx="5181600" cy="1219200"/>
          </a:xfrm>
          <a:prstGeom prst="rect">
            <a:avLst/>
          </a:prstGeom>
          <a:solidFill>
            <a:srgbClr val="3989C8"/>
          </a:solidFill>
          <a:ln w="38100">
            <a:solidFill>
              <a:schemeClr val="accent1"/>
            </a:solidFill>
            <a:miter lim="800000"/>
            <a:headEnd/>
            <a:tailEnd/>
          </a:ln>
          <a:effectLst/>
        </p:spPr>
        <p:txBody>
          <a:bodyPr wrap="none" anchor="ctr"/>
          <a:lstStyle/>
          <a:p>
            <a:endParaRPr lang="es-MX"/>
          </a:p>
        </p:txBody>
      </p:sp>
      <p:sp>
        <p:nvSpPr>
          <p:cNvPr id="464913" name="Rectangle 17"/>
          <p:cNvSpPr>
            <a:spLocks noChangeArrowheads="1"/>
          </p:cNvSpPr>
          <p:nvPr/>
        </p:nvSpPr>
        <p:spPr bwMode="auto">
          <a:xfrm>
            <a:off x="2255838" y="3459163"/>
            <a:ext cx="1600200" cy="838200"/>
          </a:xfrm>
          <a:prstGeom prst="rect">
            <a:avLst/>
          </a:prstGeom>
          <a:solidFill>
            <a:schemeClr val="tx2"/>
          </a:solidFill>
          <a:ln w="12700">
            <a:noFill/>
            <a:miter lim="800000"/>
            <a:headEnd/>
            <a:tailEnd/>
          </a:ln>
          <a:effectLst/>
        </p:spPr>
        <p:txBody>
          <a:bodyPr wrap="none" anchor="ctr"/>
          <a:lstStyle/>
          <a:p>
            <a:pPr algn="ctr"/>
            <a:r>
              <a:rPr lang="en-US" sz="1600">
                <a:solidFill>
                  <a:schemeClr val="bg2"/>
                </a:solidFill>
              </a:rPr>
              <a:t>Pro-</a:t>
            </a:r>
          </a:p>
          <a:p>
            <a:pPr algn="ctr"/>
            <a:r>
              <a:rPr lang="en-US" sz="1600">
                <a:solidFill>
                  <a:schemeClr val="bg2"/>
                </a:solidFill>
              </a:rPr>
              <a:t>inflammatory </a:t>
            </a:r>
          </a:p>
          <a:p>
            <a:pPr algn="ctr"/>
            <a:r>
              <a:rPr lang="en-US" sz="1600">
                <a:solidFill>
                  <a:schemeClr val="bg2"/>
                </a:solidFill>
              </a:rPr>
              <a:t>adipocytokines</a:t>
            </a:r>
          </a:p>
        </p:txBody>
      </p:sp>
      <p:sp>
        <p:nvSpPr>
          <p:cNvPr id="464914" name="Rectangle 18"/>
          <p:cNvSpPr>
            <a:spLocks noChangeArrowheads="1"/>
          </p:cNvSpPr>
          <p:nvPr/>
        </p:nvSpPr>
        <p:spPr bwMode="auto">
          <a:xfrm>
            <a:off x="2179638" y="4830763"/>
            <a:ext cx="5181600" cy="1219200"/>
          </a:xfrm>
          <a:prstGeom prst="rect">
            <a:avLst/>
          </a:prstGeom>
          <a:solidFill>
            <a:srgbClr val="3989C8"/>
          </a:solidFill>
          <a:ln w="38100">
            <a:solidFill>
              <a:schemeClr val="accent1"/>
            </a:solidFill>
            <a:miter lim="800000"/>
            <a:headEnd/>
            <a:tailEnd/>
          </a:ln>
          <a:effectLst/>
        </p:spPr>
        <p:txBody>
          <a:bodyPr wrap="none" anchor="ctr"/>
          <a:lstStyle/>
          <a:p>
            <a:endParaRPr lang="es-MX"/>
          </a:p>
        </p:txBody>
      </p:sp>
      <p:sp>
        <p:nvSpPr>
          <p:cNvPr id="464915" name="Rectangle 19"/>
          <p:cNvSpPr>
            <a:spLocks noChangeArrowheads="1"/>
          </p:cNvSpPr>
          <p:nvPr/>
        </p:nvSpPr>
        <p:spPr bwMode="auto">
          <a:xfrm>
            <a:off x="5273675" y="5059363"/>
            <a:ext cx="1935163" cy="685800"/>
          </a:xfrm>
          <a:prstGeom prst="rect">
            <a:avLst/>
          </a:prstGeom>
          <a:solidFill>
            <a:schemeClr val="tx2"/>
          </a:solidFill>
          <a:ln w="12700">
            <a:noFill/>
            <a:miter lim="800000"/>
            <a:headEnd/>
            <a:tailEnd/>
          </a:ln>
          <a:effectLst/>
        </p:spPr>
        <p:txBody>
          <a:bodyPr wrap="none" anchor="ctr"/>
          <a:lstStyle/>
          <a:p>
            <a:pPr algn="ctr"/>
            <a:r>
              <a:rPr lang="en-US" sz="1600">
                <a:solidFill>
                  <a:schemeClr val="bg2"/>
                </a:solidFill>
              </a:rPr>
              <a:t>Lower interferon </a:t>
            </a:r>
          </a:p>
          <a:p>
            <a:pPr algn="ctr"/>
            <a:r>
              <a:rPr lang="en-US" sz="1600">
                <a:solidFill>
                  <a:schemeClr val="bg2"/>
                </a:solidFill>
              </a:rPr>
              <a:t>bioavailablity</a:t>
            </a:r>
          </a:p>
        </p:txBody>
      </p:sp>
      <p:sp>
        <p:nvSpPr>
          <p:cNvPr id="464916" name="AutoShape 20"/>
          <p:cNvSpPr>
            <a:spLocks noChangeArrowheads="1"/>
          </p:cNvSpPr>
          <p:nvPr/>
        </p:nvSpPr>
        <p:spPr bwMode="auto">
          <a:xfrm>
            <a:off x="3932238" y="3497263"/>
            <a:ext cx="304800" cy="609600"/>
          </a:xfrm>
          <a:prstGeom prst="rightArrow">
            <a:avLst>
              <a:gd name="adj1" fmla="val 50000"/>
              <a:gd name="adj2" fmla="val 25000"/>
            </a:avLst>
          </a:prstGeom>
          <a:solidFill>
            <a:srgbClr val="004080"/>
          </a:solidFill>
          <a:ln w="12700">
            <a:solidFill>
              <a:schemeClr val="bg2"/>
            </a:solidFill>
            <a:miter lim="800000"/>
            <a:headEnd/>
            <a:tailEnd/>
          </a:ln>
          <a:effectLst/>
        </p:spPr>
        <p:txBody>
          <a:bodyPr wrap="none" anchor="ctr"/>
          <a:lstStyle/>
          <a:p>
            <a:pPr algn="ctr"/>
            <a:r>
              <a:rPr lang="en-US" sz="3200" b="0">
                <a:solidFill>
                  <a:srgbClr val="CCCCCC"/>
                </a:solidFill>
              </a:rPr>
              <a:t>+</a:t>
            </a:r>
          </a:p>
        </p:txBody>
      </p:sp>
      <p:sp>
        <p:nvSpPr>
          <p:cNvPr id="464917" name="Rectangle 21"/>
          <p:cNvSpPr>
            <a:spLocks noChangeArrowheads="1"/>
          </p:cNvSpPr>
          <p:nvPr/>
        </p:nvSpPr>
        <p:spPr bwMode="auto">
          <a:xfrm>
            <a:off x="2255838" y="5059363"/>
            <a:ext cx="2089150" cy="685800"/>
          </a:xfrm>
          <a:prstGeom prst="rect">
            <a:avLst/>
          </a:prstGeom>
          <a:solidFill>
            <a:schemeClr val="tx2"/>
          </a:solidFill>
          <a:ln w="12700">
            <a:noFill/>
            <a:miter lim="800000"/>
            <a:headEnd/>
            <a:tailEnd/>
          </a:ln>
          <a:effectLst/>
        </p:spPr>
        <p:txBody>
          <a:bodyPr wrap="none" anchor="ctr"/>
          <a:lstStyle/>
          <a:p>
            <a:pPr algn="ctr"/>
            <a:r>
              <a:rPr lang="en-US" sz="1600">
                <a:solidFill>
                  <a:schemeClr val="bg2"/>
                </a:solidFill>
              </a:rPr>
              <a:t>Increase adipose </a:t>
            </a:r>
          </a:p>
          <a:p>
            <a:pPr algn="ctr"/>
            <a:r>
              <a:rPr lang="en-US" sz="1600">
                <a:solidFill>
                  <a:schemeClr val="bg2"/>
                </a:solidFill>
              </a:rPr>
              <a:t>tissue</a:t>
            </a:r>
          </a:p>
        </p:txBody>
      </p:sp>
      <p:sp>
        <p:nvSpPr>
          <p:cNvPr id="464918" name="AutoShape 22"/>
          <p:cNvSpPr>
            <a:spLocks noChangeArrowheads="1"/>
          </p:cNvSpPr>
          <p:nvPr/>
        </p:nvSpPr>
        <p:spPr bwMode="auto">
          <a:xfrm>
            <a:off x="4533900" y="5097463"/>
            <a:ext cx="541338" cy="609600"/>
          </a:xfrm>
          <a:prstGeom prst="rightArrow">
            <a:avLst>
              <a:gd name="adj1" fmla="val 50000"/>
              <a:gd name="adj2" fmla="val 25000"/>
            </a:avLst>
          </a:prstGeom>
          <a:solidFill>
            <a:srgbClr val="004080"/>
          </a:solidFill>
          <a:ln w="12700">
            <a:solidFill>
              <a:schemeClr val="bg2"/>
            </a:solidFill>
            <a:miter lim="800000"/>
            <a:headEnd/>
            <a:tailEnd/>
          </a:ln>
          <a:effectLst/>
        </p:spPr>
        <p:txBody>
          <a:bodyPr wrap="none" anchor="ctr"/>
          <a:lstStyle/>
          <a:p>
            <a:pPr algn="ctr"/>
            <a:r>
              <a:rPr lang="en-US" sz="3200" b="0">
                <a:solidFill>
                  <a:srgbClr val="CCCCCC"/>
                </a:solidFill>
              </a:rPr>
              <a:t>+</a:t>
            </a:r>
          </a:p>
        </p:txBody>
      </p:sp>
      <p:sp>
        <p:nvSpPr>
          <p:cNvPr id="464919" name="AutoShape 23"/>
          <p:cNvSpPr>
            <a:spLocks noChangeArrowheads="1"/>
          </p:cNvSpPr>
          <p:nvPr/>
        </p:nvSpPr>
        <p:spPr bwMode="auto">
          <a:xfrm>
            <a:off x="2779713" y="2773363"/>
            <a:ext cx="619125" cy="685800"/>
          </a:xfrm>
          <a:prstGeom prst="upArrow">
            <a:avLst>
              <a:gd name="adj1" fmla="val 50000"/>
              <a:gd name="adj2" fmla="val 27692"/>
            </a:avLst>
          </a:prstGeom>
          <a:solidFill>
            <a:schemeClr val="folHlink"/>
          </a:solidFill>
          <a:ln w="12700">
            <a:noFill/>
            <a:miter lim="800000"/>
            <a:headEnd/>
            <a:tailEnd/>
          </a:ln>
          <a:effectLst/>
        </p:spPr>
        <p:txBody>
          <a:bodyPr vert="eaVert" wrap="none" anchor="ctr"/>
          <a:lstStyle/>
          <a:p>
            <a:endParaRPr lang="es-MX"/>
          </a:p>
        </p:txBody>
      </p:sp>
      <p:sp>
        <p:nvSpPr>
          <p:cNvPr id="464920" name="Rectangle 24"/>
          <p:cNvSpPr>
            <a:spLocks noChangeArrowheads="1"/>
          </p:cNvSpPr>
          <p:nvPr/>
        </p:nvSpPr>
        <p:spPr bwMode="auto">
          <a:xfrm>
            <a:off x="5913438" y="3459163"/>
            <a:ext cx="1295400" cy="838200"/>
          </a:xfrm>
          <a:prstGeom prst="rect">
            <a:avLst/>
          </a:prstGeom>
          <a:solidFill>
            <a:schemeClr val="tx2"/>
          </a:solidFill>
          <a:ln w="12700">
            <a:noFill/>
            <a:miter lim="800000"/>
            <a:headEnd/>
            <a:tailEnd/>
          </a:ln>
          <a:effectLst/>
        </p:spPr>
        <p:txBody>
          <a:bodyPr wrap="none" anchor="ctr"/>
          <a:lstStyle/>
          <a:p>
            <a:pPr algn="ctr"/>
            <a:r>
              <a:rPr lang="en-US" sz="1600">
                <a:solidFill>
                  <a:schemeClr val="bg2"/>
                </a:solidFill>
              </a:rPr>
              <a:t>Biologic</a:t>
            </a:r>
          </a:p>
          <a:p>
            <a:pPr algn="ctr"/>
            <a:r>
              <a:rPr lang="en-US" sz="1600">
                <a:solidFill>
                  <a:schemeClr val="bg2"/>
                </a:solidFill>
              </a:rPr>
              <a:t>response </a:t>
            </a:r>
          </a:p>
          <a:p>
            <a:pPr algn="ctr"/>
            <a:r>
              <a:rPr lang="en-US" sz="1600">
                <a:solidFill>
                  <a:schemeClr val="bg2"/>
                </a:solidFill>
              </a:rPr>
              <a:t>to IFN</a:t>
            </a:r>
          </a:p>
        </p:txBody>
      </p:sp>
      <p:sp>
        <p:nvSpPr>
          <p:cNvPr id="464921" name="AutoShape 25"/>
          <p:cNvSpPr>
            <a:spLocks noChangeArrowheads="1"/>
          </p:cNvSpPr>
          <p:nvPr/>
        </p:nvSpPr>
        <p:spPr bwMode="auto">
          <a:xfrm>
            <a:off x="5532438" y="3516313"/>
            <a:ext cx="304800" cy="609600"/>
          </a:xfrm>
          <a:prstGeom prst="rightArrow">
            <a:avLst>
              <a:gd name="adj1" fmla="val 50000"/>
              <a:gd name="adj2" fmla="val 25000"/>
            </a:avLst>
          </a:prstGeom>
          <a:solidFill>
            <a:srgbClr val="004080"/>
          </a:solidFill>
          <a:ln w="12700">
            <a:solidFill>
              <a:schemeClr val="bg2"/>
            </a:solidFill>
            <a:miter lim="800000"/>
            <a:headEnd/>
            <a:tailEnd/>
          </a:ln>
          <a:effectLst/>
        </p:spPr>
        <p:txBody>
          <a:bodyPr wrap="none" anchor="ctr"/>
          <a:lstStyle/>
          <a:p>
            <a:pPr algn="ctr"/>
            <a:r>
              <a:rPr lang="en-US" sz="3200" b="0">
                <a:solidFill>
                  <a:srgbClr val="CCCCCC"/>
                </a:solidFill>
              </a:rPr>
              <a:t>-</a:t>
            </a:r>
          </a:p>
        </p:txBody>
      </p:sp>
      <p:sp>
        <p:nvSpPr>
          <p:cNvPr id="464922" name="AutoShape 26"/>
          <p:cNvSpPr>
            <a:spLocks noChangeArrowheads="1"/>
          </p:cNvSpPr>
          <p:nvPr/>
        </p:nvSpPr>
        <p:spPr bwMode="auto">
          <a:xfrm>
            <a:off x="3627438" y="1858963"/>
            <a:ext cx="304800" cy="609600"/>
          </a:xfrm>
          <a:prstGeom prst="rightArrow">
            <a:avLst>
              <a:gd name="adj1" fmla="val 50000"/>
              <a:gd name="adj2" fmla="val 25000"/>
            </a:avLst>
          </a:prstGeom>
          <a:solidFill>
            <a:srgbClr val="004080"/>
          </a:solidFill>
          <a:ln w="12700">
            <a:solidFill>
              <a:schemeClr val="bg2"/>
            </a:solidFill>
            <a:miter lim="800000"/>
            <a:headEnd/>
            <a:tailEnd/>
          </a:ln>
          <a:effectLst/>
        </p:spPr>
        <p:txBody>
          <a:bodyPr wrap="none" anchor="ctr"/>
          <a:lstStyle/>
          <a:p>
            <a:pPr algn="ctr"/>
            <a:r>
              <a:rPr lang="en-US" sz="3200" b="0">
                <a:solidFill>
                  <a:srgbClr val="CCCCCC"/>
                </a:solidFill>
              </a:rPr>
              <a:t>+</a:t>
            </a:r>
          </a:p>
        </p:txBody>
      </p:sp>
      <p:sp>
        <p:nvSpPr>
          <p:cNvPr id="464923" name="AutoShape 27"/>
          <p:cNvSpPr>
            <a:spLocks noChangeArrowheads="1"/>
          </p:cNvSpPr>
          <p:nvPr/>
        </p:nvSpPr>
        <p:spPr bwMode="auto">
          <a:xfrm>
            <a:off x="5380038" y="1858963"/>
            <a:ext cx="304800" cy="609600"/>
          </a:xfrm>
          <a:prstGeom prst="rightArrow">
            <a:avLst>
              <a:gd name="adj1" fmla="val 50000"/>
              <a:gd name="adj2" fmla="val 25000"/>
            </a:avLst>
          </a:prstGeom>
          <a:solidFill>
            <a:srgbClr val="004080"/>
          </a:solidFill>
          <a:ln w="12700">
            <a:solidFill>
              <a:schemeClr val="bg2"/>
            </a:solidFill>
            <a:miter lim="800000"/>
            <a:headEnd/>
            <a:tailEnd/>
          </a:ln>
          <a:effectLst/>
        </p:spPr>
        <p:txBody>
          <a:bodyPr wrap="none" anchor="ctr"/>
          <a:lstStyle/>
          <a:p>
            <a:pPr algn="ctr"/>
            <a:r>
              <a:rPr lang="en-US" sz="3200" b="0">
                <a:solidFill>
                  <a:srgbClr val="CCCCCC"/>
                </a:solidFill>
              </a:rPr>
              <a:t>+</a:t>
            </a:r>
          </a:p>
        </p:txBody>
      </p:sp>
      <p:sp>
        <p:nvSpPr>
          <p:cNvPr id="464924" name="AutoShape 28"/>
          <p:cNvSpPr>
            <a:spLocks noChangeArrowheads="1"/>
          </p:cNvSpPr>
          <p:nvPr/>
        </p:nvSpPr>
        <p:spPr bwMode="auto">
          <a:xfrm>
            <a:off x="4846638" y="2468563"/>
            <a:ext cx="990600" cy="914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folHlink"/>
          </a:solidFill>
          <a:ln w="12700">
            <a:noFill/>
            <a:miter lim="800000"/>
            <a:headEnd/>
            <a:tailEnd/>
          </a:ln>
          <a:effectLst/>
        </p:spPr>
        <p:txBody>
          <a:bodyPr wrap="none" anchor="ctr"/>
          <a:lstStyle/>
          <a:p>
            <a:pPr algn="ctr"/>
            <a:endParaRPr lang="es-MX" sz="1900"/>
          </a:p>
        </p:txBody>
      </p:sp>
      <p:sp>
        <p:nvSpPr>
          <p:cNvPr id="464925" name="AutoShape 29"/>
          <p:cNvSpPr>
            <a:spLocks noChangeArrowheads="1"/>
          </p:cNvSpPr>
          <p:nvPr/>
        </p:nvSpPr>
        <p:spPr bwMode="auto">
          <a:xfrm rot="10800000">
            <a:off x="4694238" y="3078163"/>
            <a:ext cx="990600" cy="914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folHlink"/>
          </a:solidFill>
          <a:ln w="12700">
            <a:noFill/>
            <a:miter lim="800000"/>
            <a:headEnd/>
            <a:tailEnd/>
          </a:ln>
          <a:effectLst/>
        </p:spPr>
        <p:txBody>
          <a:bodyPr wrap="none" anchor="ctr"/>
          <a:lstStyle/>
          <a:p>
            <a:endParaRPr lang="es-MX"/>
          </a:p>
        </p:txBody>
      </p:sp>
      <p:sp>
        <p:nvSpPr>
          <p:cNvPr id="464926" name="Rectangle 30"/>
          <p:cNvSpPr>
            <a:spLocks noChangeArrowheads="1"/>
          </p:cNvSpPr>
          <p:nvPr/>
        </p:nvSpPr>
        <p:spPr bwMode="auto">
          <a:xfrm>
            <a:off x="4313238" y="3459163"/>
            <a:ext cx="1066800" cy="838200"/>
          </a:xfrm>
          <a:prstGeom prst="rect">
            <a:avLst/>
          </a:prstGeom>
          <a:solidFill>
            <a:schemeClr val="tx2"/>
          </a:solidFill>
          <a:ln w="12700">
            <a:noFill/>
            <a:miter lim="800000"/>
            <a:headEnd/>
            <a:tailEnd/>
          </a:ln>
          <a:effectLst/>
        </p:spPr>
        <p:txBody>
          <a:bodyPr wrap="none" anchor="ctr"/>
          <a:lstStyle/>
          <a:p>
            <a:pPr algn="ctr"/>
            <a:r>
              <a:rPr lang="en-US" sz="1600">
                <a:solidFill>
                  <a:schemeClr val="bg2"/>
                </a:solidFill>
              </a:rPr>
              <a:t>Oxidative</a:t>
            </a:r>
          </a:p>
          <a:p>
            <a:pPr algn="ctr"/>
            <a:r>
              <a:rPr lang="en-US" sz="1600">
                <a:solidFill>
                  <a:schemeClr val="bg2"/>
                </a:solidFill>
              </a:rPr>
              <a:t>stress</a:t>
            </a:r>
          </a:p>
        </p:txBody>
      </p:sp>
      <p:sp>
        <p:nvSpPr>
          <p:cNvPr id="464927" name="Text Box 31"/>
          <p:cNvSpPr txBox="1">
            <a:spLocks noChangeArrowheads="1"/>
          </p:cNvSpPr>
          <p:nvPr/>
        </p:nvSpPr>
        <p:spPr bwMode="auto">
          <a:xfrm>
            <a:off x="287338" y="6021288"/>
            <a:ext cx="4486275" cy="304800"/>
          </a:xfrm>
          <a:prstGeom prst="rect">
            <a:avLst/>
          </a:prstGeom>
          <a:noFill/>
          <a:ln w="9525">
            <a:noFill/>
            <a:miter lim="800000"/>
            <a:headEnd/>
            <a:tailEnd/>
          </a:ln>
          <a:effectLst/>
        </p:spPr>
        <p:txBody>
          <a:bodyPr>
            <a:spAutoFit/>
          </a:bodyPr>
          <a:lstStyle/>
          <a:p>
            <a:pPr eaLnBrk="1" hangingPunct="1">
              <a:spcBef>
                <a:spcPct val="50000"/>
              </a:spcBef>
            </a:pPr>
            <a:r>
              <a:rPr lang="en-US" sz="1400" b="0" dirty="0"/>
              <a:t>Graphic courtesy of Dr. </a:t>
            </a:r>
            <a:r>
              <a:rPr lang="en-US" sz="1400" b="0" dirty="0" err="1"/>
              <a:t>Zobair</a:t>
            </a:r>
            <a:r>
              <a:rPr lang="en-US" sz="1400" b="0" dirty="0"/>
              <a:t> M. </a:t>
            </a:r>
            <a:r>
              <a:rPr lang="en-US" sz="1400" b="0" dirty="0" err="1"/>
              <a:t>Younossi</a:t>
            </a:r>
            <a:r>
              <a:rPr lang="en-US" sz="1400" b="0" dirty="0"/>
              <a:t>.</a:t>
            </a:r>
          </a:p>
        </p:txBody>
      </p:sp>
      <p:pic>
        <p:nvPicPr>
          <p:cNvPr id="464928" name="Picture 32" descr="obesetoon"/>
          <p:cNvPicPr>
            <a:picLocks noChangeAspect="1" noChangeArrowheads="1"/>
          </p:cNvPicPr>
          <p:nvPr/>
        </p:nvPicPr>
        <p:blipFill>
          <a:blip r:embed="rId5" cstate="print"/>
          <a:srcRect/>
          <a:stretch>
            <a:fillRect/>
          </a:stretch>
        </p:blipFill>
        <p:spPr bwMode="auto">
          <a:xfrm>
            <a:off x="441325" y="2333625"/>
            <a:ext cx="1163638" cy="282733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AutoShape 9"/>
          <p:cNvSpPr>
            <a:spLocks noChangeArrowheads="1"/>
          </p:cNvSpPr>
          <p:nvPr/>
        </p:nvSpPr>
        <p:spPr bwMode="auto">
          <a:xfrm rot="5398940" flipH="1">
            <a:off x="2714625" y="2260600"/>
            <a:ext cx="1655763" cy="823913"/>
          </a:xfrm>
          <a:custGeom>
            <a:avLst/>
            <a:gdLst>
              <a:gd name="T0" fmla="*/ 43084005 w 21600"/>
              <a:gd name="T1" fmla="*/ 0 h 21600"/>
              <a:gd name="T2" fmla="*/ 25849250 w 21600"/>
              <a:gd name="T3" fmla="*/ 11893297 h 21600"/>
              <a:gd name="T4" fmla="*/ 0 w 21600"/>
              <a:gd name="T5" fmla="*/ 29734886 h 21600"/>
              <a:gd name="T6" fmla="*/ 25849250 w 21600"/>
              <a:gd name="T7" fmla="*/ 35679885 h 21600"/>
              <a:gd name="T8" fmla="*/ 51698553 w 21600"/>
              <a:gd name="T9" fmla="*/ 24777711 h 21600"/>
              <a:gd name="T10" fmla="*/ 60315914 w 21600"/>
              <a:gd name="T11" fmla="*/ 1189329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12700">
            <a:noFill/>
            <a:miter lim="800000"/>
            <a:headEnd/>
            <a:tailEnd/>
          </a:ln>
        </p:spPr>
        <p:txBody>
          <a:bodyPr wrap="none" anchor="ctr"/>
          <a:lstStyle/>
          <a:p>
            <a:pPr algn="ctr"/>
            <a:endParaRPr lang="es-MX" sz="2000">
              <a:solidFill>
                <a:srgbClr val="FFFFFF"/>
              </a:solidFill>
            </a:endParaRPr>
          </a:p>
        </p:txBody>
      </p:sp>
      <p:sp>
        <p:nvSpPr>
          <p:cNvPr id="466947" name="AutoShape 10"/>
          <p:cNvSpPr>
            <a:spLocks noChangeArrowheads="1"/>
          </p:cNvSpPr>
          <p:nvPr/>
        </p:nvSpPr>
        <p:spPr bwMode="auto">
          <a:xfrm rot="5400000">
            <a:off x="2812256" y="4350544"/>
            <a:ext cx="1495425" cy="858838"/>
          </a:xfrm>
          <a:custGeom>
            <a:avLst/>
            <a:gdLst>
              <a:gd name="T0" fmla="*/ 43203863 w 21600"/>
              <a:gd name="T1" fmla="*/ 0 h 21600"/>
              <a:gd name="T2" fmla="*/ 25921226 w 21600"/>
              <a:gd name="T3" fmla="*/ 12903201 h 21600"/>
              <a:gd name="T4" fmla="*/ 0 w 21600"/>
              <a:gd name="T5" fmla="*/ 32259777 h 21600"/>
              <a:gd name="T6" fmla="*/ 25921226 w 21600"/>
              <a:gd name="T7" fmla="*/ 38709597 h 21600"/>
              <a:gd name="T8" fmla="*/ 51842400 w 21600"/>
              <a:gd name="T9" fmla="*/ 26881668 h 21600"/>
              <a:gd name="T10" fmla="*/ 60483755 w 21600"/>
              <a:gd name="T11" fmla="*/ 1290320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12700">
            <a:noFill/>
            <a:miter lim="800000"/>
            <a:headEnd/>
            <a:tailEnd/>
          </a:ln>
        </p:spPr>
        <p:txBody>
          <a:bodyPr wrap="none" anchor="ctr"/>
          <a:lstStyle/>
          <a:p>
            <a:pPr algn="ctr"/>
            <a:endParaRPr lang="es-MX" sz="2000" b="0">
              <a:solidFill>
                <a:srgbClr val="FFFFFF"/>
              </a:solidFill>
            </a:endParaRPr>
          </a:p>
        </p:txBody>
      </p:sp>
      <p:sp>
        <p:nvSpPr>
          <p:cNvPr id="466948" name="AutoShape 40"/>
          <p:cNvSpPr>
            <a:spLocks noChangeArrowheads="1"/>
          </p:cNvSpPr>
          <p:nvPr/>
        </p:nvSpPr>
        <p:spPr bwMode="auto">
          <a:xfrm>
            <a:off x="1687513" y="3398838"/>
            <a:ext cx="1001712" cy="812800"/>
          </a:xfrm>
          <a:prstGeom prst="rightArrow">
            <a:avLst>
              <a:gd name="adj1" fmla="val 50000"/>
              <a:gd name="adj2" fmla="val 30811"/>
            </a:avLst>
          </a:prstGeom>
          <a:solidFill>
            <a:schemeClr val="accent1"/>
          </a:solidFill>
          <a:ln w="12700">
            <a:noFill/>
            <a:miter lim="800000"/>
            <a:headEnd/>
            <a:tailEnd/>
          </a:ln>
        </p:spPr>
        <p:txBody>
          <a:bodyPr wrap="none" anchor="ctr"/>
          <a:lstStyle/>
          <a:p>
            <a:pPr algn="ctr"/>
            <a:endParaRPr lang="es-MX" sz="3200" b="0">
              <a:solidFill>
                <a:schemeClr val="folHlink"/>
              </a:solidFill>
            </a:endParaRPr>
          </a:p>
        </p:txBody>
      </p:sp>
      <p:sp>
        <p:nvSpPr>
          <p:cNvPr id="466949" name="AutoShape 44"/>
          <p:cNvSpPr>
            <a:spLocks noChangeArrowheads="1"/>
          </p:cNvSpPr>
          <p:nvPr/>
        </p:nvSpPr>
        <p:spPr bwMode="auto">
          <a:xfrm>
            <a:off x="3917950" y="4359275"/>
            <a:ext cx="2289175" cy="1554163"/>
          </a:xfrm>
          <a:prstGeom prst="rightArrowCallout">
            <a:avLst>
              <a:gd name="adj1" fmla="val 25000"/>
              <a:gd name="adj2" fmla="val 25000"/>
              <a:gd name="adj3" fmla="val 24549"/>
              <a:gd name="adj4" fmla="val 66667"/>
            </a:avLst>
          </a:prstGeom>
          <a:solidFill>
            <a:srgbClr val="004080"/>
          </a:solidFill>
          <a:ln w="38100">
            <a:solidFill>
              <a:schemeClr val="accent1"/>
            </a:solidFill>
            <a:miter lim="800000"/>
            <a:headEnd/>
            <a:tailEnd/>
          </a:ln>
        </p:spPr>
        <p:txBody>
          <a:bodyPr wrap="none" anchor="ctr"/>
          <a:lstStyle/>
          <a:p>
            <a:pPr algn="ctr"/>
            <a:endParaRPr lang="es-MX" sz="3200" b="0"/>
          </a:p>
        </p:txBody>
      </p:sp>
      <p:sp>
        <p:nvSpPr>
          <p:cNvPr id="466950" name="Rectangle 45"/>
          <p:cNvSpPr>
            <a:spLocks noChangeArrowheads="1"/>
          </p:cNvSpPr>
          <p:nvPr/>
        </p:nvSpPr>
        <p:spPr bwMode="auto">
          <a:xfrm>
            <a:off x="4060825" y="4878388"/>
            <a:ext cx="1287463" cy="665162"/>
          </a:xfrm>
          <a:prstGeom prst="rect">
            <a:avLst/>
          </a:prstGeom>
          <a:noFill/>
          <a:ln w="12700">
            <a:noFill/>
            <a:miter lim="800000"/>
            <a:headEnd/>
            <a:tailEnd/>
          </a:ln>
        </p:spPr>
        <p:txBody>
          <a:bodyPr wrap="none" anchor="ctr"/>
          <a:lstStyle/>
          <a:p>
            <a:pPr algn="ctr"/>
            <a:r>
              <a:rPr lang="en-US" sz="1800">
                <a:solidFill>
                  <a:srgbClr val="FFFF00"/>
                </a:solidFill>
              </a:rPr>
              <a:t>Proteasomal </a:t>
            </a:r>
          </a:p>
          <a:p>
            <a:pPr algn="ctr"/>
            <a:r>
              <a:rPr lang="en-US" sz="1800">
                <a:solidFill>
                  <a:srgbClr val="FFFF00"/>
                </a:solidFill>
              </a:rPr>
              <a:t>degradation </a:t>
            </a:r>
          </a:p>
          <a:p>
            <a:pPr algn="ctr"/>
            <a:r>
              <a:rPr lang="en-US" sz="1800">
                <a:solidFill>
                  <a:srgbClr val="FFFF00"/>
                </a:solidFill>
              </a:rPr>
              <a:t>of IRS-1</a:t>
            </a:r>
          </a:p>
          <a:p>
            <a:pPr algn="ctr"/>
            <a:r>
              <a:rPr lang="en-US" sz="1200">
                <a:solidFill>
                  <a:srgbClr val="FFFFFF"/>
                </a:solidFill>
              </a:rPr>
              <a:t>(Insulin receptor </a:t>
            </a:r>
          </a:p>
          <a:p>
            <a:pPr algn="ctr"/>
            <a:r>
              <a:rPr lang="en-US" sz="1200">
                <a:solidFill>
                  <a:srgbClr val="FFFFFF"/>
                </a:solidFill>
              </a:rPr>
              <a:t>substrate 1)</a:t>
            </a:r>
          </a:p>
        </p:txBody>
      </p:sp>
      <p:sp>
        <p:nvSpPr>
          <p:cNvPr id="466951" name="AutoShape 46"/>
          <p:cNvSpPr>
            <a:spLocks noChangeArrowheads="1"/>
          </p:cNvSpPr>
          <p:nvPr/>
        </p:nvSpPr>
        <p:spPr bwMode="auto">
          <a:xfrm>
            <a:off x="3917950" y="1697038"/>
            <a:ext cx="2217738" cy="1479550"/>
          </a:xfrm>
          <a:prstGeom prst="rightArrowCallout">
            <a:avLst>
              <a:gd name="adj1" fmla="val 25000"/>
              <a:gd name="adj2" fmla="val 25000"/>
              <a:gd name="adj3" fmla="val 24982"/>
              <a:gd name="adj4" fmla="val 66667"/>
            </a:avLst>
          </a:prstGeom>
          <a:solidFill>
            <a:srgbClr val="004080"/>
          </a:solidFill>
          <a:ln w="38100">
            <a:solidFill>
              <a:schemeClr val="accent1"/>
            </a:solidFill>
            <a:miter lim="800000"/>
            <a:headEnd/>
            <a:tailEnd/>
          </a:ln>
        </p:spPr>
        <p:txBody>
          <a:bodyPr wrap="none" anchor="ctr"/>
          <a:lstStyle/>
          <a:p>
            <a:pPr algn="ctr"/>
            <a:endParaRPr lang="es-MX" sz="3200" b="0"/>
          </a:p>
        </p:txBody>
      </p:sp>
      <p:sp>
        <p:nvSpPr>
          <p:cNvPr id="466952" name="Rectangle 47"/>
          <p:cNvSpPr>
            <a:spLocks noChangeArrowheads="1"/>
          </p:cNvSpPr>
          <p:nvPr/>
        </p:nvSpPr>
        <p:spPr bwMode="auto">
          <a:xfrm>
            <a:off x="3673475" y="2066925"/>
            <a:ext cx="1960563" cy="665163"/>
          </a:xfrm>
          <a:prstGeom prst="rect">
            <a:avLst/>
          </a:prstGeom>
          <a:noFill/>
          <a:ln w="12700">
            <a:noFill/>
            <a:miter lim="800000"/>
            <a:headEnd/>
            <a:tailEnd/>
          </a:ln>
        </p:spPr>
        <p:txBody>
          <a:bodyPr wrap="none" anchor="ctr"/>
          <a:lstStyle/>
          <a:p>
            <a:pPr algn="ctr"/>
            <a:r>
              <a:rPr lang="en-US" sz="2800">
                <a:solidFill>
                  <a:srgbClr val="FFFF00"/>
                </a:solidFill>
              </a:rPr>
              <a:t>STAT-1</a:t>
            </a:r>
          </a:p>
          <a:p>
            <a:pPr algn="ctr"/>
            <a:r>
              <a:rPr lang="en-US" sz="1200">
                <a:solidFill>
                  <a:srgbClr val="FFFFFF"/>
                </a:solidFill>
              </a:rPr>
              <a:t>(Signal transducer </a:t>
            </a:r>
          </a:p>
          <a:p>
            <a:pPr algn="ctr"/>
            <a:r>
              <a:rPr lang="en-US" sz="1200">
                <a:solidFill>
                  <a:srgbClr val="FFFFFF"/>
                </a:solidFill>
              </a:rPr>
              <a:t>&amp;  activator of </a:t>
            </a:r>
          </a:p>
          <a:p>
            <a:pPr algn="ctr"/>
            <a:r>
              <a:rPr lang="en-US" sz="1200">
                <a:solidFill>
                  <a:srgbClr val="FFFFFF"/>
                </a:solidFill>
              </a:rPr>
              <a:t>transcription-1)</a:t>
            </a:r>
          </a:p>
        </p:txBody>
      </p:sp>
      <p:sp>
        <p:nvSpPr>
          <p:cNvPr id="466953" name="Text Box 50"/>
          <p:cNvSpPr txBox="1">
            <a:spLocks noChangeArrowheads="1"/>
          </p:cNvSpPr>
          <p:nvPr/>
        </p:nvSpPr>
        <p:spPr bwMode="auto">
          <a:xfrm>
            <a:off x="3060700" y="4940300"/>
            <a:ext cx="887413" cy="274638"/>
          </a:xfrm>
          <a:prstGeom prst="rect">
            <a:avLst/>
          </a:prstGeom>
          <a:noFill/>
          <a:ln w="12700">
            <a:noFill/>
            <a:miter lim="800000"/>
            <a:headEnd/>
            <a:tailEnd/>
          </a:ln>
        </p:spPr>
        <p:txBody>
          <a:bodyPr wrap="none">
            <a:spAutoFit/>
          </a:bodyPr>
          <a:lstStyle/>
          <a:p>
            <a:pPr algn="ctr"/>
            <a:r>
              <a:rPr lang="en-US" sz="1200">
                <a:solidFill>
                  <a:srgbClr val="FFFFFF"/>
                </a:solidFill>
              </a:rPr>
              <a:t>Promotes</a:t>
            </a:r>
          </a:p>
        </p:txBody>
      </p:sp>
      <p:sp>
        <p:nvSpPr>
          <p:cNvPr id="466954" name="AutoShape 52"/>
          <p:cNvSpPr>
            <a:spLocks noChangeArrowheads="1"/>
          </p:cNvSpPr>
          <p:nvPr/>
        </p:nvSpPr>
        <p:spPr bwMode="auto">
          <a:xfrm>
            <a:off x="5921375" y="1697038"/>
            <a:ext cx="2146300" cy="1479550"/>
          </a:xfrm>
          <a:prstGeom prst="rightArrowCallout">
            <a:avLst>
              <a:gd name="adj1" fmla="val 25000"/>
              <a:gd name="adj2" fmla="val 25000"/>
              <a:gd name="adj3" fmla="val 24177"/>
              <a:gd name="adj4" fmla="val 66667"/>
            </a:avLst>
          </a:prstGeom>
          <a:solidFill>
            <a:srgbClr val="3989C8"/>
          </a:solidFill>
          <a:ln w="38100">
            <a:solidFill>
              <a:srgbClr val="FF8A00"/>
            </a:solidFill>
            <a:miter lim="800000"/>
            <a:headEnd/>
            <a:tailEnd/>
          </a:ln>
        </p:spPr>
        <p:txBody>
          <a:bodyPr wrap="none" anchor="ctr"/>
          <a:lstStyle/>
          <a:p>
            <a:pPr algn="ctr"/>
            <a:r>
              <a:rPr lang="en-US">
                <a:solidFill>
                  <a:srgbClr val="FFFFFF"/>
                </a:solidFill>
              </a:rPr>
              <a:t>Impaired</a:t>
            </a:r>
          </a:p>
          <a:p>
            <a:pPr algn="ctr"/>
            <a:r>
              <a:rPr lang="en-US">
                <a:solidFill>
                  <a:srgbClr val="FFFFFF"/>
                </a:solidFill>
              </a:rPr>
              <a:t>IFN</a:t>
            </a:r>
          </a:p>
          <a:p>
            <a:pPr algn="ctr"/>
            <a:r>
              <a:rPr lang="en-US">
                <a:solidFill>
                  <a:srgbClr val="FFFFFF"/>
                </a:solidFill>
              </a:rPr>
              <a:t>signaling</a:t>
            </a:r>
          </a:p>
        </p:txBody>
      </p:sp>
      <p:sp>
        <p:nvSpPr>
          <p:cNvPr id="466955" name="AutoShape 54"/>
          <p:cNvSpPr>
            <a:spLocks noChangeArrowheads="1"/>
          </p:cNvSpPr>
          <p:nvPr/>
        </p:nvSpPr>
        <p:spPr bwMode="auto">
          <a:xfrm>
            <a:off x="5921375" y="4329113"/>
            <a:ext cx="2192338" cy="1511300"/>
          </a:xfrm>
          <a:prstGeom prst="rightArrowCallout">
            <a:avLst>
              <a:gd name="adj1" fmla="val 25000"/>
              <a:gd name="adj2" fmla="val 25000"/>
              <a:gd name="adj3" fmla="val 24177"/>
              <a:gd name="adj4" fmla="val 66667"/>
            </a:avLst>
          </a:prstGeom>
          <a:solidFill>
            <a:srgbClr val="3989C8"/>
          </a:solidFill>
          <a:ln w="38100">
            <a:solidFill>
              <a:srgbClr val="FF8A00"/>
            </a:solidFill>
            <a:miter lim="800000"/>
            <a:headEnd/>
            <a:tailEnd/>
          </a:ln>
          <a:effectLst/>
        </p:spPr>
        <p:txBody>
          <a:bodyPr wrap="none" anchor="ctr"/>
          <a:lstStyle/>
          <a:p>
            <a:pPr algn="ctr"/>
            <a:r>
              <a:rPr lang="en-US">
                <a:solidFill>
                  <a:srgbClr val="FFFFFF"/>
                </a:solidFill>
              </a:rPr>
              <a:t>Impaired</a:t>
            </a:r>
          </a:p>
          <a:p>
            <a:pPr algn="ctr"/>
            <a:r>
              <a:rPr lang="en-US">
                <a:solidFill>
                  <a:srgbClr val="FFFFFF"/>
                </a:solidFill>
              </a:rPr>
              <a:t>insulin </a:t>
            </a:r>
            <a:br>
              <a:rPr lang="en-US">
                <a:solidFill>
                  <a:srgbClr val="FFFFFF"/>
                </a:solidFill>
              </a:rPr>
            </a:br>
            <a:r>
              <a:rPr lang="en-US">
                <a:solidFill>
                  <a:srgbClr val="FFFFFF"/>
                </a:solidFill>
              </a:rPr>
              <a:t>signaling</a:t>
            </a:r>
          </a:p>
        </p:txBody>
      </p:sp>
      <p:sp>
        <p:nvSpPr>
          <p:cNvPr id="466956" name="Rectangle 57"/>
          <p:cNvSpPr>
            <a:spLocks noChangeArrowheads="1"/>
          </p:cNvSpPr>
          <p:nvPr/>
        </p:nvSpPr>
        <p:spPr bwMode="auto">
          <a:xfrm>
            <a:off x="2700338" y="3101975"/>
            <a:ext cx="1360487" cy="1331913"/>
          </a:xfrm>
          <a:prstGeom prst="rect">
            <a:avLst/>
          </a:prstGeom>
          <a:solidFill>
            <a:srgbClr val="FFFFFF"/>
          </a:solidFill>
          <a:ln w="38100">
            <a:solidFill>
              <a:schemeClr val="accent1"/>
            </a:solidFill>
            <a:miter lim="800000"/>
            <a:headEnd/>
            <a:tailEnd/>
          </a:ln>
        </p:spPr>
        <p:txBody>
          <a:bodyPr wrap="none" anchor="ctr"/>
          <a:lstStyle/>
          <a:p>
            <a:pPr algn="ctr"/>
            <a:endParaRPr lang="es-MX" sz="3200" b="0">
              <a:solidFill>
                <a:schemeClr val="bg2"/>
              </a:solidFill>
            </a:endParaRPr>
          </a:p>
        </p:txBody>
      </p:sp>
      <p:sp>
        <p:nvSpPr>
          <p:cNvPr id="1946682" name="Text Box 58"/>
          <p:cNvSpPr txBox="1">
            <a:spLocks noChangeArrowheads="1"/>
          </p:cNvSpPr>
          <p:nvPr/>
        </p:nvSpPr>
        <p:spPr bwMode="auto">
          <a:xfrm>
            <a:off x="2593975" y="3168650"/>
            <a:ext cx="1562100" cy="1141413"/>
          </a:xfrm>
          <a:prstGeom prst="rect">
            <a:avLst/>
          </a:prstGeom>
          <a:noFill/>
          <a:ln w="12700">
            <a:noFill/>
            <a:miter lim="800000"/>
            <a:headEnd/>
            <a:tailEnd/>
          </a:ln>
          <a:effectLst/>
        </p:spPr>
        <p:txBody>
          <a:bodyPr>
            <a:spAutoFit/>
          </a:bodyPr>
          <a:lstStyle/>
          <a:p>
            <a:pPr algn="ctr">
              <a:spcBef>
                <a:spcPct val="50000"/>
              </a:spcBef>
            </a:pPr>
            <a:r>
              <a:rPr lang="en-US">
                <a:solidFill>
                  <a:schemeClr val="bg2"/>
                </a:solidFill>
              </a:rPr>
              <a:t>SOCS-3</a:t>
            </a:r>
          </a:p>
          <a:p>
            <a:pPr algn="ctr">
              <a:spcBef>
                <a:spcPct val="50000"/>
              </a:spcBef>
            </a:pPr>
            <a:r>
              <a:rPr lang="en-US" sz="1400">
                <a:solidFill>
                  <a:schemeClr val="bg2"/>
                </a:solidFill>
              </a:rPr>
              <a:t>(</a:t>
            </a:r>
            <a:r>
              <a:rPr lang="en-US" sz="1200">
                <a:solidFill>
                  <a:schemeClr val="bg2"/>
                </a:solidFill>
              </a:rPr>
              <a:t>Suppressor of cytokine </a:t>
            </a:r>
            <a:br>
              <a:rPr lang="en-US" sz="1200">
                <a:solidFill>
                  <a:schemeClr val="bg2"/>
                </a:solidFill>
              </a:rPr>
            </a:br>
            <a:r>
              <a:rPr lang="en-US" sz="1200">
                <a:solidFill>
                  <a:schemeClr val="bg2"/>
                </a:solidFill>
              </a:rPr>
              <a:t>signalling-3)</a:t>
            </a:r>
          </a:p>
        </p:txBody>
      </p:sp>
      <p:sp>
        <p:nvSpPr>
          <p:cNvPr id="466958" name="Text Box 59"/>
          <p:cNvSpPr txBox="1">
            <a:spLocks noChangeArrowheads="1"/>
          </p:cNvSpPr>
          <p:nvPr/>
        </p:nvSpPr>
        <p:spPr bwMode="auto">
          <a:xfrm>
            <a:off x="3057525" y="2093913"/>
            <a:ext cx="862013" cy="422275"/>
          </a:xfrm>
          <a:prstGeom prst="rect">
            <a:avLst/>
          </a:prstGeom>
          <a:noFill/>
          <a:ln w="12700">
            <a:noFill/>
            <a:miter lim="800000"/>
            <a:headEnd/>
            <a:tailEnd/>
          </a:ln>
        </p:spPr>
        <p:txBody>
          <a:bodyPr wrap="none">
            <a:spAutoFit/>
          </a:bodyPr>
          <a:lstStyle/>
          <a:p>
            <a:pPr algn="ctr">
              <a:lnSpc>
                <a:spcPct val="90000"/>
              </a:lnSpc>
            </a:pPr>
            <a:r>
              <a:rPr lang="en-US" sz="1200">
                <a:solidFill>
                  <a:srgbClr val="FFFFFF"/>
                </a:solidFill>
              </a:rPr>
              <a:t>Negative </a:t>
            </a:r>
          </a:p>
          <a:p>
            <a:pPr algn="ctr">
              <a:lnSpc>
                <a:spcPct val="90000"/>
              </a:lnSpc>
            </a:pPr>
            <a:r>
              <a:rPr lang="en-US" sz="1200">
                <a:solidFill>
                  <a:srgbClr val="FFFFFF"/>
                </a:solidFill>
              </a:rPr>
              <a:t>regulator</a:t>
            </a:r>
          </a:p>
        </p:txBody>
      </p:sp>
      <p:sp>
        <p:nvSpPr>
          <p:cNvPr id="466959" name="Text Box 60"/>
          <p:cNvSpPr txBox="1">
            <a:spLocks noChangeArrowheads="1"/>
          </p:cNvSpPr>
          <p:nvPr/>
        </p:nvSpPr>
        <p:spPr bwMode="auto">
          <a:xfrm>
            <a:off x="1600200" y="3582988"/>
            <a:ext cx="1116013" cy="457200"/>
          </a:xfrm>
          <a:prstGeom prst="rect">
            <a:avLst/>
          </a:prstGeom>
          <a:noFill/>
          <a:ln w="12700">
            <a:noFill/>
            <a:miter lim="800000"/>
            <a:headEnd/>
            <a:tailEnd/>
          </a:ln>
        </p:spPr>
        <p:txBody>
          <a:bodyPr wrap="none">
            <a:spAutoFit/>
          </a:bodyPr>
          <a:lstStyle/>
          <a:p>
            <a:r>
              <a:rPr lang="en-US" sz="1200">
                <a:solidFill>
                  <a:srgbClr val="FFFFFF"/>
                </a:solidFill>
              </a:rPr>
              <a:t>Up-regulates</a:t>
            </a:r>
          </a:p>
          <a:p>
            <a:r>
              <a:rPr lang="en-US" sz="1200">
                <a:solidFill>
                  <a:srgbClr val="FFFFFF"/>
                </a:solidFill>
              </a:rPr>
              <a:t>expression</a:t>
            </a:r>
          </a:p>
        </p:txBody>
      </p:sp>
      <p:sp>
        <p:nvSpPr>
          <p:cNvPr id="466960" name="Rectangle 61"/>
          <p:cNvSpPr>
            <a:spLocks noChangeArrowheads="1"/>
          </p:cNvSpPr>
          <p:nvPr/>
        </p:nvSpPr>
        <p:spPr bwMode="auto">
          <a:xfrm>
            <a:off x="7912100" y="1890713"/>
            <a:ext cx="787400" cy="1036637"/>
          </a:xfrm>
          <a:prstGeom prst="rect">
            <a:avLst/>
          </a:prstGeom>
          <a:solidFill>
            <a:schemeClr val="tx2"/>
          </a:solidFill>
          <a:ln w="38100">
            <a:solidFill>
              <a:srgbClr val="FF3300"/>
            </a:solidFill>
            <a:miter lim="800000"/>
            <a:headEnd/>
            <a:tailEnd/>
          </a:ln>
        </p:spPr>
        <p:txBody>
          <a:bodyPr wrap="none" anchor="ctr"/>
          <a:lstStyle/>
          <a:p>
            <a:pPr algn="ctr"/>
            <a:r>
              <a:rPr lang="en-US" sz="1600">
                <a:solidFill>
                  <a:schemeClr val="bg2"/>
                </a:solidFill>
              </a:rPr>
              <a:t>Lower</a:t>
            </a:r>
          </a:p>
          <a:p>
            <a:pPr algn="ctr"/>
            <a:r>
              <a:rPr lang="en-US" sz="1600">
                <a:solidFill>
                  <a:schemeClr val="bg2"/>
                </a:solidFill>
              </a:rPr>
              <a:t>SVR</a:t>
            </a:r>
          </a:p>
        </p:txBody>
      </p:sp>
      <p:sp>
        <p:nvSpPr>
          <p:cNvPr id="466961" name="Rectangle 62"/>
          <p:cNvSpPr>
            <a:spLocks noChangeArrowheads="1"/>
          </p:cNvSpPr>
          <p:nvPr/>
        </p:nvSpPr>
        <p:spPr bwMode="auto">
          <a:xfrm>
            <a:off x="7912100" y="4371975"/>
            <a:ext cx="787400" cy="1404938"/>
          </a:xfrm>
          <a:prstGeom prst="rect">
            <a:avLst/>
          </a:prstGeom>
          <a:solidFill>
            <a:schemeClr val="tx2"/>
          </a:solidFill>
          <a:ln w="38100">
            <a:solidFill>
              <a:srgbClr val="FF3300"/>
            </a:solidFill>
            <a:miter lim="800000"/>
            <a:headEnd/>
            <a:tailEnd/>
          </a:ln>
          <a:effectLst/>
        </p:spPr>
        <p:txBody>
          <a:bodyPr wrap="none" anchor="ctr"/>
          <a:lstStyle/>
          <a:p>
            <a:pPr algn="ctr"/>
            <a:r>
              <a:rPr lang="en-US" sz="1600">
                <a:solidFill>
                  <a:schemeClr val="bg2"/>
                </a:solidFill>
              </a:rPr>
              <a:t>Lower</a:t>
            </a:r>
          </a:p>
          <a:p>
            <a:pPr algn="ctr"/>
            <a:r>
              <a:rPr lang="en-US" sz="1600">
                <a:solidFill>
                  <a:schemeClr val="bg2"/>
                </a:solidFill>
              </a:rPr>
              <a:t>SVR</a:t>
            </a:r>
          </a:p>
          <a:p>
            <a:pPr algn="ctr"/>
            <a:endParaRPr lang="en-US" sz="1600">
              <a:solidFill>
                <a:schemeClr val="bg2"/>
              </a:solidFill>
            </a:endParaRPr>
          </a:p>
        </p:txBody>
      </p:sp>
      <p:sp>
        <p:nvSpPr>
          <p:cNvPr id="466962" name="Rectangle 18"/>
          <p:cNvSpPr>
            <a:spLocks noChangeArrowheads="1"/>
          </p:cNvSpPr>
          <p:nvPr/>
        </p:nvSpPr>
        <p:spPr bwMode="auto">
          <a:xfrm>
            <a:off x="203200" y="166688"/>
            <a:ext cx="8712200" cy="1127125"/>
          </a:xfrm>
          <a:prstGeom prst="rect">
            <a:avLst/>
          </a:prstGeom>
          <a:noFill/>
          <a:ln w="9525">
            <a:noFill/>
            <a:miter lim="800000"/>
            <a:headEnd/>
            <a:tailEnd/>
          </a:ln>
          <a:effectLst/>
        </p:spPr>
        <p:txBody>
          <a:bodyPr>
            <a:spAutoFit/>
          </a:bodyPr>
          <a:lstStyle/>
          <a:p>
            <a:pPr algn="ctr"/>
            <a:r>
              <a:rPr lang="en-US" sz="3400">
                <a:solidFill>
                  <a:schemeClr val="tx2"/>
                </a:solidFill>
              </a:rPr>
              <a:t>Mechanism—Virus-Related Metabolic Conditions Contributing to Nonresponse</a:t>
            </a:r>
          </a:p>
        </p:txBody>
      </p:sp>
      <p:sp>
        <p:nvSpPr>
          <p:cNvPr id="466963" name="Text Box 19"/>
          <p:cNvSpPr txBox="1">
            <a:spLocks noChangeArrowheads="1"/>
          </p:cNvSpPr>
          <p:nvPr/>
        </p:nvSpPr>
        <p:spPr bwMode="auto">
          <a:xfrm>
            <a:off x="298450" y="5661248"/>
            <a:ext cx="6359525" cy="517525"/>
          </a:xfrm>
          <a:prstGeom prst="rect">
            <a:avLst/>
          </a:prstGeom>
          <a:noFill/>
          <a:ln w="9525">
            <a:noFill/>
            <a:miter lim="800000"/>
            <a:headEnd/>
            <a:tailEnd/>
          </a:ln>
          <a:effectLst/>
        </p:spPr>
        <p:txBody>
          <a:bodyPr>
            <a:spAutoFit/>
          </a:bodyPr>
          <a:lstStyle/>
          <a:p>
            <a:pPr eaLnBrk="1" hangingPunct="1"/>
            <a:r>
              <a:rPr lang="en-US" sz="1400" b="0" dirty="0"/>
              <a:t>Graphic courtesy of Dr. </a:t>
            </a:r>
            <a:r>
              <a:rPr lang="en-US" sz="1400" b="0" dirty="0" err="1"/>
              <a:t>Zobair</a:t>
            </a:r>
            <a:r>
              <a:rPr lang="en-US" sz="1400" b="0" dirty="0"/>
              <a:t> M. </a:t>
            </a:r>
            <a:r>
              <a:rPr lang="en-US" sz="1400" b="0" dirty="0" err="1"/>
              <a:t>Younossi</a:t>
            </a:r>
            <a:r>
              <a:rPr lang="en-US" sz="1400" b="0" dirty="0"/>
              <a:t>.</a:t>
            </a:r>
            <a:br>
              <a:rPr lang="en-US" sz="1400" b="0" dirty="0"/>
            </a:br>
            <a:r>
              <a:rPr lang="en-US" sz="1400" b="0" dirty="0"/>
              <a:t>HCV graphic courtesy of David </a:t>
            </a:r>
            <a:r>
              <a:rPr lang="en-US" sz="1400" b="0" dirty="0" err="1"/>
              <a:t>Brunelli</a:t>
            </a:r>
            <a:r>
              <a:rPr lang="en-US" sz="1400" b="0" dirty="0"/>
              <a:t>, MD. http://www.med-ars.it/virus.htm</a:t>
            </a:r>
          </a:p>
        </p:txBody>
      </p:sp>
      <p:pic>
        <p:nvPicPr>
          <p:cNvPr id="466964" name="Picture 20" descr="hcv"/>
          <p:cNvPicPr>
            <a:picLocks noChangeAspect="1" noChangeArrowheads="1"/>
          </p:cNvPicPr>
          <p:nvPr/>
        </p:nvPicPr>
        <p:blipFill>
          <a:blip r:embed="rId3" cstate="print"/>
          <a:srcRect/>
          <a:stretch>
            <a:fillRect/>
          </a:stretch>
        </p:blipFill>
        <p:spPr bwMode="auto">
          <a:xfrm>
            <a:off x="382588" y="3108325"/>
            <a:ext cx="1284287" cy="1381125"/>
          </a:xfrm>
          <a:prstGeom prst="rect">
            <a:avLst/>
          </a:prstGeom>
          <a:noFill/>
          <a:ln w="9525">
            <a:solidFill>
              <a:srgbClr val="FF8A00"/>
            </a:solid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Marcador de número de diapositiva 5"/>
          <p:cNvSpPr>
            <a:spLocks noGrp="1"/>
          </p:cNvSpPr>
          <p:nvPr>
            <p:ph type="sldNum" sz="quarter" idx="12"/>
          </p:nvPr>
        </p:nvSpPr>
        <p:spPr/>
        <p:txBody>
          <a:bodyPr/>
          <a:lstStyle/>
          <a:p>
            <a:fld id="{2D90B446-17B2-49C4-9A9C-C196B7FBD31B}" type="slidenum">
              <a:rPr lang="es-ES" altLang="es-MX"/>
              <a:pPr/>
              <a:t>6</a:t>
            </a:fld>
            <a:endParaRPr lang="es-ES" altLang="es-MX"/>
          </a:p>
        </p:txBody>
      </p:sp>
      <p:grpSp>
        <p:nvGrpSpPr>
          <p:cNvPr id="438274" name="Group 1026"/>
          <p:cNvGrpSpPr>
            <a:grpSpLocks/>
          </p:cNvGrpSpPr>
          <p:nvPr/>
        </p:nvGrpSpPr>
        <p:grpSpPr bwMode="auto">
          <a:xfrm>
            <a:off x="607234" y="764704"/>
            <a:ext cx="6269022" cy="6006456"/>
            <a:chOff x="564" y="631"/>
            <a:chExt cx="3586" cy="3485"/>
          </a:xfrm>
        </p:grpSpPr>
        <p:sp>
          <p:nvSpPr>
            <p:cNvPr id="438275" name="Rectangle 1027"/>
            <p:cNvSpPr>
              <a:spLocks noChangeArrowheads="1"/>
            </p:cNvSpPr>
            <p:nvPr/>
          </p:nvSpPr>
          <p:spPr bwMode="auto">
            <a:xfrm>
              <a:off x="1397" y="1003"/>
              <a:ext cx="2753" cy="3113"/>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nSpc>
                  <a:spcPct val="90000"/>
                </a:lnSpc>
                <a:spcBef>
                  <a:spcPct val="30000"/>
                </a:spcBef>
                <a:buClr>
                  <a:schemeClr val="tx2"/>
                </a:buClr>
                <a:buSzPct val="100000"/>
                <a:buChar char="•"/>
                <a:defRPr sz="2400" b="1">
                  <a:solidFill>
                    <a:schemeClr val="tx1"/>
                  </a:solidFill>
                  <a:latin typeface="Arial" panose="020B0604020202020204" pitchFamily="34" charset="0"/>
                </a:defRPr>
              </a:lvl1pPr>
              <a:lvl2pPr marL="742950" indent="-285750">
                <a:lnSpc>
                  <a:spcPct val="90000"/>
                </a:lnSpc>
                <a:spcBef>
                  <a:spcPct val="30000"/>
                </a:spcBef>
                <a:buClr>
                  <a:schemeClr val="tx2"/>
                </a:buClr>
                <a:buSzPct val="100000"/>
                <a:buChar char="–"/>
                <a:defRPr b="1">
                  <a:solidFill>
                    <a:schemeClr val="tx1"/>
                  </a:solidFill>
                  <a:latin typeface="Arial" panose="020B0604020202020204" pitchFamily="34" charset="0"/>
                </a:defRPr>
              </a:lvl2pPr>
              <a:lvl3pPr marL="1143000" indent="-228600">
                <a:lnSpc>
                  <a:spcPct val="90000"/>
                </a:lnSpc>
                <a:spcBef>
                  <a:spcPct val="30000"/>
                </a:spcBef>
                <a:buClr>
                  <a:schemeClr val="tx2"/>
                </a:buClr>
                <a:buSzPct val="100000"/>
                <a:buChar char="»"/>
                <a:defRPr b="1">
                  <a:solidFill>
                    <a:schemeClr val="tx1"/>
                  </a:solidFill>
                  <a:latin typeface="Arial" panose="020B0604020202020204" pitchFamily="34" charset="0"/>
                </a:defRPr>
              </a:lvl3pPr>
              <a:lvl4pPr marL="1600200" indent="-228600">
                <a:lnSpc>
                  <a:spcPct val="90000"/>
                </a:lnSpc>
                <a:spcBef>
                  <a:spcPct val="30000"/>
                </a:spcBef>
                <a:buClr>
                  <a:schemeClr val="tx2"/>
                </a:buClr>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Clr>
                  <a:schemeClr val="tx2"/>
                </a:buClr>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chemeClr val="tx1"/>
                  </a:solidFill>
                  <a:latin typeface="Arial" panose="020B0604020202020204" pitchFamily="34" charset="0"/>
                </a:defRPr>
              </a:lvl9pPr>
            </a:lstStyle>
            <a:p>
              <a:pPr eaLnBrk="1" hangingPunct="1">
                <a:lnSpc>
                  <a:spcPct val="100000"/>
                </a:lnSpc>
                <a:spcBef>
                  <a:spcPct val="20000"/>
                </a:spcBef>
                <a:buClr>
                  <a:srgbClr val="FF3300"/>
                </a:buClr>
                <a:buSzTx/>
              </a:pPr>
              <a:r>
                <a:rPr lang="es-ES" altLang="es-MX" sz="2000" dirty="0">
                  <a:solidFill>
                    <a:srgbClr val="FFC000"/>
                  </a:solidFill>
                  <a:effectLst>
                    <a:outerShdw blurRad="38100" dist="38100" dir="2700000" algn="tl">
                      <a:srgbClr val="000000"/>
                    </a:outerShdw>
                  </a:effectLst>
                  <a:latin typeface="Century Gothic" panose="020B0502020202020204" pitchFamily="34" charset="0"/>
                </a:rPr>
                <a:t>Obesidad abdominal*</a:t>
              </a:r>
            </a:p>
            <a:p>
              <a:pPr lvl="1" eaLnBrk="1" hangingPunct="1">
                <a:lnSpc>
                  <a:spcPct val="100000"/>
                </a:lnSpc>
                <a:spcBef>
                  <a:spcPct val="20000"/>
                </a:spcBef>
                <a:buClr>
                  <a:srgbClr val="FF3300"/>
                </a:buClr>
                <a:buSzTx/>
                <a:buFontTx/>
                <a:buChar char="•"/>
              </a:pPr>
              <a:r>
                <a:rPr lang="es-ES" altLang="es-MX" sz="1800" dirty="0">
                  <a:solidFill>
                    <a:srgbClr val="FFC000"/>
                  </a:solidFill>
                  <a:effectLst>
                    <a:outerShdw blurRad="38100" dist="38100" dir="2700000" algn="tl">
                      <a:srgbClr val="000000"/>
                    </a:outerShdw>
                  </a:effectLst>
                  <a:latin typeface="Century Gothic" panose="020B0502020202020204" pitchFamily="34" charset="0"/>
                </a:rPr>
                <a:t>Cintura </a:t>
              </a:r>
              <a:r>
                <a:rPr lang="es-ES" altLang="es-MX" sz="1800" u="sng" dirty="0">
                  <a:solidFill>
                    <a:srgbClr val="FFC000"/>
                  </a:solidFill>
                  <a:effectLst>
                    <a:outerShdw blurRad="38100" dist="38100" dir="2700000" algn="tl">
                      <a:srgbClr val="000000"/>
                    </a:outerShdw>
                  </a:effectLst>
                  <a:latin typeface="Century Gothic" panose="020B0502020202020204" pitchFamily="34" charset="0"/>
                </a:rPr>
                <a:t>&gt;</a:t>
              </a:r>
              <a:r>
                <a:rPr lang="es-ES" altLang="es-MX" sz="1800" dirty="0">
                  <a:solidFill>
                    <a:srgbClr val="FFC000"/>
                  </a:solidFill>
                  <a:effectLst>
                    <a:outerShdw blurRad="38100" dist="38100" dir="2700000" algn="tl">
                      <a:srgbClr val="000000"/>
                    </a:outerShdw>
                  </a:effectLst>
                  <a:latin typeface="Century Gothic" panose="020B0502020202020204" pitchFamily="34" charset="0"/>
                </a:rPr>
                <a:t> 94 cm en hombres</a:t>
              </a:r>
            </a:p>
            <a:p>
              <a:pPr lvl="1" eaLnBrk="1" hangingPunct="1">
                <a:lnSpc>
                  <a:spcPct val="100000"/>
                </a:lnSpc>
                <a:spcBef>
                  <a:spcPct val="20000"/>
                </a:spcBef>
                <a:buClr>
                  <a:srgbClr val="FF3300"/>
                </a:buClr>
                <a:buSzTx/>
                <a:buFontTx/>
                <a:buChar char="•"/>
              </a:pPr>
              <a:r>
                <a:rPr lang="es-ES" altLang="es-MX" sz="1800" dirty="0">
                  <a:solidFill>
                    <a:srgbClr val="FFC000"/>
                  </a:solidFill>
                  <a:effectLst>
                    <a:outerShdw blurRad="38100" dist="38100" dir="2700000" algn="tl">
                      <a:srgbClr val="000000"/>
                    </a:outerShdw>
                  </a:effectLst>
                  <a:latin typeface="Century Gothic" panose="020B0502020202020204" pitchFamily="34" charset="0"/>
                </a:rPr>
                <a:t>Cintura </a:t>
              </a:r>
              <a:r>
                <a:rPr lang="es-ES" altLang="es-MX" sz="1800" u="sng" dirty="0">
                  <a:solidFill>
                    <a:srgbClr val="FFC000"/>
                  </a:solidFill>
                  <a:effectLst>
                    <a:outerShdw blurRad="38100" dist="38100" dir="2700000" algn="tl">
                      <a:srgbClr val="000000"/>
                    </a:outerShdw>
                  </a:effectLst>
                  <a:latin typeface="Century Gothic" panose="020B0502020202020204" pitchFamily="34" charset="0"/>
                </a:rPr>
                <a:t>&gt;</a:t>
              </a:r>
              <a:r>
                <a:rPr lang="es-ES" altLang="es-MX" sz="1800" dirty="0">
                  <a:solidFill>
                    <a:srgbClr val="FFC000"/>
                  </a:solidFill>
                  <a:effectLst>
                    <a:outerShdw blurRad="38100" dist="38100" dir="2700000" algn="tl">
                      <a:srgbClr val="000000"/>
                    </a:outerShdw>
                  </a:effectLst>
                  <a:latin typeface="Century Gothic" panose="020B0502020202020204" pitchFamily="34" charset="0"/>
                </a:rPr>
                <a:t>  80 cm en mujeres</a:t>
              </a:r>
            </a:p>
            <a:p>
              <a:pPr eaLnBrk="1" hangingPunct="1">
                <a:lnSpc>
                  <a:spcPct val="100000"/>
                </a:lnSpc>
                <a:spcBef>
                  <a:spcPct val="20000"/>
                </a:spcBef>
                <a:buClr>
                  <a:srgbClr val="FFFF00"/>
                </a:buClr>
                <a:buSzPct val="80000"/>
                <a:buFont typeface="Wingdings" panose="05000000000000000000" pitchFamily="2" charset="2"/>
                <a:buChar char="Ø"/>
              </a:pPr>
              <a:r>
                <a:rPr lang="es-ES" altLang="es-MX" sz="2000" dirty="0">
                  <a:solidFill>
                    <a:srgbClr val="FFCC66"/>
                  </a:solidFill>
                  <a:effectLst>
                    <a:outerShdw blurRad="38100" dist="38100" dir="2700000" algn="tl">
                      <a:srgbClr val="000000"/>
                    </a:outerShdw>
                  </a:effectLst>
                  <a:latin typeface="Century Gothic" panose="020B0502020202020204" pitchFamily="34" charset="0"/>
                </a:rPr>
                <a:t>Más 2 de los siguientes:</a:t>
              </a:r>
            </a:p>
            <a:p>
              <a:pPr eaLnBrk="1" hangingPunct="1">
                <a:lnSpc>
                  <a:spcPct val="100000"/>
                </a:lnSpc>
                <a:spcBef>
                  <a:spcPct val="20000"/>
                </a:spcBef>
                <a:buClr>
                  <a:srgbClr val="FF3300"/>
                </a:buClr>
                <a:buSzTx/>
              </a:pPr>
              <a:r>
                <a:rPr lang="es-ES" altLang="es-MX" sz="2000" dirty="0">
                  <a:solidFill>
                    <a:srgbClr val="FFFFFF"/>
                  </a:solidFill>
                  <a:effectLst>
                    <a:outerShdw blurRad="38100" dist="38100" dir="2700000" algn="tl">
                      <a:srgbClr val="000000"/>
                    </a:outerShdw>
                  </a:effectLst>
                  <a:latin typeface="Century Gothic" panose="020B0502020202020204" pitchFamily="34" charset="0"/>
                </a:rPr>
                <a:t>Glucemia plasmática en ayunas </a:t>
              </a:r>
              <a:r>
                <a:rPr lang="es-ES" altLang="es-MX" sz="2000" u="sng" dirty="0">
                  <a:solidFill>
                    <a:srgbClr val="FFFFFF"/>
                  </a:solidFill>
                  <a:effectLst>
                    <a:outerShdw blurRad="38100" dist="38100" dir="2700000" algn="tl">
                      <a:srgbClr val="000000"/>
                    </a:outerShdw>
                  </a:effectLst>
                  <a:latin typeface="Century Gothic" panose="020B0502020202020204" pitchFamily="34" charset="0"/>
                </a:rPr>
                <a:t>&gt;</a:t>
              </a:r>
              <a:r>
                <a:rPr lang="es-ES" altLang="es-MX" sz="2000" dirty="0">
                  <a:solidFill>
                    <a:srgbClr val="FFFFFF"/>
                  </a:solidFill>
                  <a:effectLst>
                    <a:outerShdw blurRad="38100" dist="38100" dir="2700000" algn="tl">
                      <a:srgbClr val="000000"/>
                    </a:outerShdw>
                  </a:effectLst>
                  <a:latin typeface="Century Gothic" panose="020B0502020202020204" pitchFamily="34" charset="0"/>
                </a:rPr>
                <a:t> 100 mg/dl </a:t>
              </a:r>
              <a:r>
                <a:rPr lang="es-ES" altLang="es-MX" sz="2000" dirty="0">
                  <a:solidFill>
                    <a:srgbClr val="00FF00"/>
                  </a:solidFill>
                  <a:effectLst>
                    <a:outerShdw blurRad="38100" dist="38100" dir="2700000" algn="tl">
                      <a:srgbClr val="000000"/>
                    </a:outerShdw>
                  </a:effectLst>
                  <a:latin typeface="Century Gothic" panose="020B0502020202020204" pitchFamily="34" charset="0"/>
                </a:rPr>
                <a:t>o </a:t>
              </a:r>
              <a:r>
                <a:rPr lang="es-ES" altLang="es-MX" sz="2000" dirty="0" err="1">
                  <a:solidFill>
                    <a:srgbClr val="00FF00"/>
                  </a:solidFill>
                  <a:effectLst>
                    <a:outerShdw blurRad="38100" dist="38100" dir="2700000" algn="tl">
                      <a:srgbClr val="000000"/>
                    </a:outerShdw>
                  </a:effectLst>
                  <a:latin typeface="Century Gothic" panose="020B0502020202020204" pitchFamily="34" charset="0"/>
                </a:rPr>
                <a:t>tto</a:t>
              </a:r>
              <a:endParaRPr lang="es-ES" altLang="es-MX" sz="2000" dirty="0">
                <a:solidFill>
                  <a:srgbClr val="00FF00"/>
                </a:solidFill>
                <a:effectLst>
                  <a:outerShdw blurRad="38100" dist="38100" dir="2700000" algn="tl">
                    <a:srgbClr val="000000"/>
                  </a:outerShdw>
                </a:effectLst>
                <a:latin typeface="Century Gothic" panose="020B0502020202020204" pitchFamily="34" charset="0"/>
              </a:endParaRPr>
            </a:p>
            <a:p>
              <a:pPr eaLnBrk="1" hangingPunct="1">
                <a:lnSpc>
                  <a:spcPct val="100000"/>
                </a:lnSpc>
                <a:spcBef>
                  <a:spcPct val="20000"/>
                </a:spcBef>
                <a:buClr>
                  <a:srgbClr val="FF3300"/>
                </a:buClr>
                <a:buSzTx/>
              </a:pPr>
              <a:r>
                <a:rPr lang="es-ES" altLang="es-MX" sz="2000" dirty="0">
                  <a:solidFill>
                    <a:srgbClr val="FFFFFF"/>
                  </a:solidFill>
                  <a:effectLst>
                    <a:outerShdw blurRad="38100" dist="38100" dir="2700000" algn="tl">
                      <a:srgbClr val="000000"/>
                    </a:outerShdw>
                  </a:effectLst>
                  <a:latin typeface="Century Gothic" panose="020B0502020202020204" pitchFamily="34" charset="0"/>
                </a:rPr>
                <a:t>Tensión arterial </a:t>
              </a:r>
              <a:r>
                <a:rPr lang="es-ES" altLang="es-MX" sz="2000" u="sng" dirty="0">
                  <a:solidFill>
                    <a:srgbClr val="FFFFFF"/>
                  </a:solidFill>
                  <a:effectLst>
                    <a:outerShdw blurRad="38100" dist="38100" dir="2700000" algn="tl">
                      <a:srgbClr val="000000"/>
                    </a:outerShdw>
                  </a:effectLst>
                  <a:latin typeface="Century Gothic" panose="020B0502020202020204" pitchFamily="34" charset="0"/>
                </a:rPr>
                <a:t>&gt;</a:t>
              </a:r>
              <a:r>
                <a:rPr lang="es-ES" altLang="es-MX" sz="2000" dirty="0">
                  <a:solidFill>
                    <a:srgbClr val="FFFFFF"/>
                  </a:solidFill>
                  <a:effectLst>
                    <a:outerShdw blurRad="38100" dist="38100" dir="2700000" algn="tl">
                      <a:srgbClr val="000000"/>
                    </a:outerShdw>
                  </a:effectLst>
                  <a:latin typeface="Century Gothic" panose="020B0502020202020204" pitchFamily="34" charset="0"/>
                </a:rPr>
                <a:t> 130/85 </a:t>
              </a:r>
              <a:r>
                <a:rPr lang="es-ES" altLang="es-MX" sz="2000" dirty="0" err="1">
                  <a:solidFill>
                    <a:srgbClr val="FFFFFF"/>
                  </a:solidFill>
                  <a:effectLst>
                    <a:outerShdw blurRad="38100" dist="38100" dir="2700000" algn="tl">
                      <a:srgbClr val="000000"/>
                    </a:outerShdw>
                  </a:effectLst>
                  <a:latin typeface="Century Gothic" panose="020B0502020202020204" pitchFamily="34" charset="0"/>
                </a:rPr>
                <a:t>mmHg</a:t>
              </a:r>
              <a:r>
                <a:rPr lang="es-ES" altLang="es-MX" sz="2000" dirty="0">
                  <a:solidFill>
                    <a:srgbClr val="FFFFFF"/>
                  </a:solidFill>
                  <a:effectLst>
                    <a:outerShdw blurRad="38100" dist="38100" dir="2700000" algn="tl">
                      <a:srgbClr val="000000"/>
                    </a:outerShdw>
                  </a:effectLst>
                  <a:latin typeface="Century Gothic" panose="020B0502020202020204" pitchFamily="34" charset="0"/>
                </a:rPr>
                <a:t> </a:t>
              </a:r>
              <a:r>
                <a:rPr lang="es-ES" altLang="es-MX" sz="2000" dirty="0">
                  <a:solidFill>
                    <a:srgbClr val="00FF00"/>
                  </a:solidFill>
                  <a:effectLst>
                    <a:outerShdw blurRad="38100" dist="38100" dir="2700000" algn="tl">
                      <a:srgbClr val="000000"/>
                    </a:outerShdw>
                  </a:effectLst>
                  <a:latin typeface="Century Gothic" panose="020B0502020202020204" pitchFamily="34" charset="0"/>
                </a:rPr>
                <a:t>o </a:t>
              </a:r>
              <a:r>
                <a:rPr lang="es-ES" altLang="es-MX" sz="2000" dirty="0" err="1">
                  <a:solidFill>
                    <a:srgbClr val="00FF00"/>
                  </a:solidFill>
                  <a:effectLst>
                    <a:outerShdw blurRad="38100" dist="38100" dir="2700000" algn="tl">
                      <a:srgbClr val="000000"/>
                    </a:outerShdw>
                  </a:effectLst>
                  <a:latin typeface="Century Gothic" panose="020B0502020202020204" pitchFamily="34" charset="0"/>
                </a:rPr>
                <a:t>tto</a:t>
              </a:r>
              <a:endParaRPr lang="es-ES" altLang="es-MX" sz="2000" dirty="0">
                <a:solidFill>
                  <a:srgbClr val="00FF00"/>
                </a:solidFill>
                <a:effectLst>
                  <a:outerShdw blurRad="38100" dist="38100" dir="2700000" algn="tl">
                    <a:srgbClr val="000000"/>
                  </a:outerShdw>
                </a:effectLst>
                <a:latin typeface="Century Gothic" panose="020B0502020202020204" pitchFamily="34" charset="0"/>
              </a:endParaRPr>
            </a:p>
            <a:p>
              <a:pPr eaLnBrk="1" hangingPunct="1">
                <a:lnSpc>
                  <a:spcPct val="100000"/>
                </a:lnSpc>
                <a:spcBef>
                  <a:spcPct val="20000"/>
                </a:spcBef>
                <a:buClr>
                  <a:srgbClr val="FF3300"/>
                </a:buClr>
                <a:buSzTx/>
              </a:pPr>
              <a:r>
                <a:rPr lang="es-ES" altLang="es-MX" sz="2000" dirty="0">
                  <a:solidFill>
                    <a:srgbClr val="FFFFFF"/>
                  </a:solidFill>
                  <a:effectLst>
                    <a:outerShdw blurRad="38100" dist="38100" dir="2700000" algn="tl">
                      <a:srgbClr val="000000"/>
                    </a:outerShdw>
                  </a:effectLst>
                  <a:latin typeface="Century Gothic" panose="020B0502020202020204" pitchFamily="34" charset="0"/>
                </a:rPr>
                <a:t>Triglicéridos </a:t>
              </a:r>
              <a:r>
                <a:rPr lang="es-ES" altLang="es-MX" sz="2000" u="sng" dirty="0">
                  <a:solidFill>
                    <a:srgbClr val="FFFFFF"/>
                  </a:solidFill>
                  <a:effectLst>
                    <a:outerShdw blurRad="38100" dist="38100" dir="2700000" algn="tl">
                      <a:srgbClr val="000000"/>
                    </a:outerShdw>
                  </a:effectLst>
                  <a:latin typeface="Century Gothic" panose="020B0502020202020204" pitchFamily="34" charset="0"/>
                </a:rPr>
                <a:t>&gt;</a:t>
              </a:r>
              <a:r>
                <a:rPr lang="es-ES" altLang="es-MX" sz="2000" dirty="0">
                  <a:solidFill>
                    <a:srgbClr val="FFFFFF"/>
                  </a:solidFill>
                  <a:effectLst>
                    <a:outerShdw blurRad="38100" dist="38100" dir="2700000" algn="tl">
                      <a:srgbClr val="000000"/>
                    </a:outerShdw>
                  </a:effectLst>
                  <a:latin typeface="Century Gothic" panose="020B0502020202020204" pitchFamily="34" charset="0"/>
                </a:rPr>
                <a:t> 150 mg/dl </a:t>
              </a:r>
              <a:r>
                <a:rPr lang="es-ES" altLang="es-MX" sz="2000" dirty="0">
                  <a:solidFill>
                    <a:srgbClr val="00FF00"/>
                  </a:solidFill>
                  <a:effectLst>
                    <a:outerShdw blurRad="38100" dist="38100" dir="2700000" algn="tl">
                      <a:srgbClr val="000000"/>
                    </a:outerShdw>
                  </a:effectLst>
                  <a:latin typeface="Century Gothic" panose="020B0502020202020204" pitchFamily="34" charset="0"/>
                </a:rPr>
                <a:t>o </a:t>
              </a:r>
              <a:r>
                <a:rPr lang="es-ES" altLang="es-MX" sz="2000" dirty="0" err="1">
                  <a:solidFill>
                    <a:srgbClr val="00FF00"/>
                  </a:solidFill>
                  <a:effectLst>
                    <a:outerShdw blurRad="38100" dist="38100" dir="2700000" algn="tl">
                      <a:srgbClr val="000000"/>
                    </a:outerShdw>
                  </a:effectLst>
                  <a:latin typeface="Century Gothic" panose="020B0502020202020204" pitchFamily="34" charset="0"/>
                </a:rPr>
                <a:t>tto</a:t>
              </a:r>
              <a:endParaRPr lang="es-ES" altLang="es-MX" sz="2000" dirty="0">
                <a:solidFill>
                  <a:srgbClr val="00FF00"/>
                </a:solidFill>
                <a:effectLst>
                  <a:outerShdw blurRad="38100" dist="38100" dir="2700000" algn="tl">
                    <a:srgbClr val="000000"/>
                  </a:outerShdw>
                </a:effectLst>
                <a:latin typeface="Century Gothic" panose="020B0502020202020204" pitchFamily="34" charset="0"/>
              </a:endParaRPr>
            </a:p>
            <a:p>
              <a:pPr eaLnBrk="1" hangingPunct="1">
                <a:lnSpc>
                  <a:spcPct val="100000"/>
                </a:lnSpc>
                <a:spcBef>
                  <a:spcPct val="20000"/>
                </a:spcBef>
                <a:buClr>
                  <a:srgbClr val="FF3300"/>
                </a:buClr>
                <a:buSzTx/>
              </a:pPr>
              <a:r>
                <a:rPr lang="es-ES" altLang="es-MX" sz="2000" dirty="0">
                  <a:solidFill>
                    <a:srgbClr val="FFFFFF"/>
                  </a:solidFill>
                  <a:effectLst>
                    <a:outerShdw blurRad="38100" dist="38100" dir="2700000" algn="tl">
                      <a:srgbClr val="000000"/>
                    </a:outerShdw>
                  </a:effectLst>
                  <a:latin typeface="Century Gothic" panose="020B0502020202020204" pitchFamily="34" charset="0"/>
                </a:rPr>
                <a:t>HDL-colesterol </a:t>
              </a:r>
              <a:r>
                <a:rPr lang="es-ES" altLang="es-MX" sz="2000" dirty="0">
                  <a:solidFill>
                    <a:srgbClr val="00FF00"/>
                  </a:solidFill>
                  <a:effectLst>
                    <a:outerShdw blurRad="38100" dist="38100" dir="2700000" algn="tl">
                      <a:srgbClr val="000000"/>
                    </a:outerShdw>
                  </a:effectLst>
                  <a:latin typeface="Century Gothic" panose="020B0502020202020204" pitchFamily="34" charset="0"/>
                </a:rPr>
                <a:t>o </a:t>
              </a:r>
              <a:r>
                <a:rPr lang="es-ES" altLang="es-MX" sz="2000" dirty="0" err="1">
                  <a:solidFill>
                    <a:srgbClr val="00FF00"/>
                  </a:solidFill>
                  <a:effectLst>
                    <a:outerShdw blurRad="38100" dist="38100" dir="2700000" algn="tl">
                      <a:srgbClr val="000000"/>
                    </a:outerShdw>
                  </a:effectLst>
                  <a:latin typeface="Century Gothic" panose="020B0502020202020204" pitchFamily="34" charset="0"/>
                </a:rPr>
                <a:t>tto</a:t>
              </a:r>
              <a:endParaRPr lang="es-ES" altLang="es-MX" sz="2000" dirty="0">
                <a:solidFill>
                  <a:srgbClr val="00FF00"/>
                </a:solidFill>
                <a:effectLst>
                  <a:outerShdw blurRad="38100" dist="38100" dir="2700000" algn="tl">
                    <a:srgbClr val="000000"/>
                  </a:outerShdw>
                </a:effectLst>
                <a:latin typeface="Century Gothic" panose="020B0502020202020204" pitchFamily="34" charset="0"/>
              </a:endParaRPr>
            </a:p>
            <a:p>
              <a:pPr lvl="1" eaLnBrk="1" hangingPunct="1">
                <a:lnSpc>
                  <a:spcPct val="100000"/>
                </a:lnSpc>
                <a:spcBef>
                  <a:spcPct val="20000"/>
                </a:spcBef>
                <a:buClr>
                  <a:srgbClr val="FF3300"/>
                </a:buClr>
                <a:buSzTx/>
                <a:buFontTx/>
                <a:buChar char="•"/>
              </a:pPr>
              <a:r>
                <a:rPr lang="es-ES" altLang="es-MX" sz="1800" dirty="0">
                  <a:solidFill>
                    <a:srgbClr val="FFFFFF"/>
                  </a:solidFill>
                  <a:effectLst>
                    <a:outerShdw blurRad="38100" dist="38100" dir="2700000" algn="tl">
                      <a:srgbClr val="000000"/>
                    </a:outerShdw>
                  </a:effectLst>
                  <a:latin typeface="Century Gothic" panose="020B0502020202020204" pitchFamily="34" charset="0"/>
                </a:rPr>
                <a:t>&lt; 40 mg/dl en hombres</a:t>
              </a:r>
            </a:p>
            <a:p>
              <a:pPr lvl="1" eaLnBrk="1" hangingPunct="1">
                <a:lnSpc>
                  <a:spcPct val="100000"/>
                </a:lnSpc>
                <a:spcBef>
                  <a:spcPct val="20000"/>
                </a:spcBef>
                <a:buClr>
                  <a:srgbClr val="FF3300"/>
                </a:buClr>
                <a:buSzTx/>
                <a:buFontTx/>
                <a:buChar char="•"/>
              </a:pPr>
              <a:r>
                <a:rPr lang="es-ES" altLang="es-MX" sz="1800" dirty="0">
                  <a:solidFill>
                    <a:srgbClr val="FFFFFF"/>
                  </a:solidFill>
                  <a:effectLst>
                    <a:outerShdw blurRad="38100" dist="38100" dir="2700000" algn="tl">
                      <a:srgbClr val="000000"/>
                    </a:outerShdw>
                  </a:effectLst>
                  <a:latin typeface="Century Gothic" panose="020B0502020202020204" pitchFamily="34" charset="0"/>
                </a:rPr>
                <a:t>&lt; 50 mg/dl en mujeres</a:t>
              </a:r>
            </a:p>
            <a:p>
              <a:pPr eaLnBrk="1" hangingPunct="1">
                <a:lnSpc>
                  <a:spcPct val="100000"/>
                </a:lnSpc>
                <a:spcBef>
                  <a:spcPct val="20000"/>
                </a:spcBef>
                <a:buClr>
                  <a:srgbClr val="FF3300"/>
                </a:buClr>
                <a:buSzTx/>
                <a:buFontTx/>
                <a:buNone/>
              </a:pPr>
              <a:r>
                <a:rPr lang="es-ES" altLang="es-MX" sz="1800" dirty="0">
                  <a:solidFill>
                    <a:srgbClr val="00CC00"/>
                  </a:solidFill>
                  <a:effectLst>
                    <a:outerShdw blurRad="38100" dist="38100" dir="2700000" algn="tl">
                      <a:srgbClr val="000000"/>
                    </a:outerShdw>
                  </a:effectLst>
                  <a:latin typeface="Century Gothic" panose="020B0502020202020204" pitchFamily="34" charset="0"/>
                </a:rPr>
                <a:t>* variable según etnia</a:t>
              </a:r>
            </a:p>
          </p:txBody>
        </p:sp>
        <p:sp>
          <p:nvSpPr>
            <p:cNvPr id="438276" name="Rectangle 1028"/>
            <p:cNvSpPr>
              <a:spLocks noChangeArrowheads="1"/>
            </p:cNvSpPr>
            <p:nvPr/>
          </p:nvSpPr>
          <p:spPr bwMode="auto">
            <a:xfrm>
              <a:off x="564" y="631"/>
              <a:ext cx="1944"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263" tIns="26988" rIns="68263" bIns="26988">
              <a:spAutoFit/>
            </a:bodyPr>
            <a:lstStyle>
              <a:lvl1pPr algn="ctr" defTabSz="977900">
                <a:lnSpc>
                  <a:spcPct val="85000"/>
                </a:lnSpc>
                <a:defRPr sz="3900" b="1">
                  <a:solidFill>
                    <a:schemeClr val="tx2"/>
                  </a:solidFill>
                  <a:latin typeface="Arial" panose="020B0604020202020204" pitchFamily="34" charset="0"/>
                </a:defRPr>
              </a:lvl1pPr>
              <a:lvl2pPr algn="ctr" defTabSz="977900">
                <a:lnSpc>
                  <a:spcPct val="85000"/>
                </a:lnSpc>
                <a:defRPr sz="3900" b="1">
                  <a:solidFill>
                    <a:schemeClr val="tx2"/>
                  </a:solidFill>
                  <a:latin typeface="Arial" panose="020B0604020202020204" pitchFamily="34" charset="0"/>
                </a:defRPr>
              </a:lvl2pPr>
              <a:lvl3pPr algn="ctr" defTabSz="977900">
                <a:lnSpc>
                  <a:spcPct val="85000"/>
                </a:lnSpc>
                <a:defRPr sz="3900" b="1">
                  <a:solidFill>
                    <a:schemeClr val="tx2"/>
                  </a:solidFill>
                  <a:latin typeface="Arial" panose="020B0604020202020204" pitchFamily="34" charset="0"/>
                </a:defRPr>
              </a:lvl3pPr>
              <a:lvl4pPr algn="ctr" defTabSz="977900">
                <a:lnSpc>
                  <a:spcPct val="85000"/>
                </a:lnSpc>
                <a:defRPr sz="3900" b="1">
                  <a:solidFill>
                    <a:schemeClr val="tx2"/>
                  </a:solidFill>
                  <a:latin typeface="Arial" panose="020B0604020202020204" pitchFamily="34" charset="0"/>
                </a:defRPr>
              </a:lvl4pPr>
              <a:lvl5pPr algn="ctr" defTabSz="977900">
                <a:lnSpc>
                  <a:spcPct val="85000"/>
                </a:lnSpc>
                <a:defRPr sz="3900" b="1">
                  <a:solidFill>
                    <a:schemeClr val="tx2"/>
                  </a:solidFill>
                  <a:latin typeface="Arial" panose="020B0604020202020204" pitchFamily="34" charset="0"/>
                </a:defRPr>
              </a:lvl5pPr>
              <a:lvl6pPr marL="457200" algn="ctr" defTabSz="977900" eaLnBrk="0" fontAlgn="base" hangingPunct="0">
                <a:lnSpc>
                  <a:spcPct val="85000"/>
                </a:lnSpc>
                <a:spcBef>
                  <a:spcPct val="0"/>
                </a:spcBef>
                <a:spcAft>
                  <a:spcPct val="0"/>
                </a:spcAft>
                <a:defRPr sz="3900" b="1">
                  <a:solidFill>
                    <a:schemeClr val="tx2"/>
                  </a:solidFill>
                  <a:latin typeface="Arial" panose="020B0604020202020204" pitchFamily="34" charset="0"/>
                </a:defRPr>
              </a:lvl6pPr>
              <a:lvl7pPr marL="914400" algn="ctr" defTabSz="977900" eaLnBrk="0" fontAlgn="base" hangingPunct="0">
                <a:lnSpc>
                  <a:spcPct val="85000"/>
                </a:lnSpc>
                <a:spcBef>
                  <a:spcPct val="0"/>
                </a:spcBef>
                <a:spcAft>
                  <a:spcPct val="0"/>
                </a:spcAft>
                <a:defRPr sz="3900" b="1">
                  <a:solidFill>
                    <a:schemeClr val="tx2"/>
                  </a:solidFill>
                  <a:latin typeface="Arial" panose="020B0604020202020204" pitchFamily="34" charset="0"/>
                </a:defRPr>
              </a:lvl7pPr>
              <a:lvl8pPr marL="1371600" algn="ctr" defTabSz="977900" eaLnBrk="0" fontAlgn="base" hangingPunct="0">
                <a:lnSpc>
                  <a:spcPct val="85000"/>
                </a:lnSpc>
                <a:spcBef>
                  <a:spcPct val="0"/>
                </a:spcBef>
                <a:spcAft>
                  <a:spcPct val="0"/>
                </a:spcAft>
                <a:defRPr sz="3900" b="1">
                  <a:solidFill>
                    <a:schemeClr val="tx2"/>
                  </a:solidFill>
                  <a:latin typeface="Arial" panose="020B0604020202020204" pitchFamily="34" charset="0"/>
                </a:defRPr>
              </a:lvl8pPr>
              <a:lvl9pPr marL="1828800" algn="ctr" defTabSz="977900" eaLnBrk="0" fontAlgn="base" hangingPunct="0">
                <a:lnSpc>
                  <a:spcPct val="85000"/>
                </a:lnSpc>
                <a:spcBef>
                  <a:spcPct val="0"/>
                </a:spcBef>
                <a:spcAft>
                  <a:spcPct val="0"/>
                </a:spcAft>
                <a:defRPr sz="3900" b="1">
                  <a:solidFill>
                    <a:schemeClr val="tx2"/>
                  </a:solidFill>
                  <a:latin typeface="Arial" panose="020B0604020202020204" pitchFamily="34" charset="0"/>
                </a:defRPr>
              </a:lvl9pPr>
            </a:lstStyle>
            <a:p>
              <a:r>
                <a:rPr lang="es-ES" altLang="es-MX" sz="3200">
                  <a:solidFill>
                    <a:srgbClr val="FFFF00"/>
                  </a:solidFill>
                  <a:effectLst>
                    <a:outerShdw blurRad="38100" dist="38100" dir="2700000" algn="tl">
                      <a:srgbClr val="000000"/>
                    </a:outerShdw>
                  </a:effectLst>
                  <a:latin typeface="Century Gothic" panose="020B0502020202020204" pitchFamily="34" charset="0"/>
                </a:rPr>
                <a:t>IDF </a:t>
              </a:r>
              <a:r>
                <a:rPr lang="es-ES" altLang="es-MX" sz="2000">
                  <a:solidFill>
                    <a:srgbClr val="FFFF00"/>
                  </a:solidFill>
                  <a:effectLst>
                    <a:outerShdw blurRad="38100" dist="38100" dir="2700000" algn="tl">
                      <a:srgbClr val="000000"/>
                    </a:outerShdw>
                  </a:effectLst>
                  <a:latin typeface="Century Gothic" panose="020B0502020202020204" pitchFamily="34" charset="0"/>
                </a:rPr>
                <a:t>(2005)</a:t>
              </a:r>
              <a:endParaRPr lang="es-ES" altLang="es-MX" sz="2000">
                <a:effectLst>
                  <a:outerShdw blurRad="38100" dist="38100" dir="2700000" algn="tl">
                    <a:srgbClr val="000000"/>
                  </a:outerShdw>
                </a:effectLst>
                <a:latin typeface="Century Gothic" panose="020B0502020202020204" pitchFamily="34" charset="0"/>
              </a:endParaRPr>
            </a:p>
          </p:txBody>
        </p:sp>
      </p:grpSp>
      <p:sp>
        <p:nvSpPr>
          <p:cNvPr id="438278" name="Rectangle 1030"/>
          <p:cNvSpPr>
            <a:spLocks noChangeArrowheads="1"/>
          </p:cNvSpPr>
          <p:nvPr/>
        </p:nvSpPr>
        <p:spPr bwMode="auto">
          <a:xfrm>
            <a:off x="685800" y="254000"/>
            <a:ext cx="5351463"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263" tIns="26988" rIns="68263" bIns="26988">
            <a:spAutoFit/>
          </a:bodyPr>
          <a:lstStyle>
            <a:lvl1pPr algn="ctr" defTabSz="977900">
              <a:lnSpc>
                <a:spcPct val="85000"/>
              </a:lnSpc>
              <a:defRPr sz="3900" b="1">
                <a:solidFill>
                  <a:schemeClr val="tx2"/>
                </a:solidFill>
                <a:latin typeface="Arial" panose="020B0604020202020204" pitchFamily="34" charset="0"/>
              </a:defRPr>
            </a:lvl1pPr>
            <a:lvl2pPr algn="ctr" defTabSz="977900">
              <a:lnSpc>
                <a:spcPct val="85000"/>
              </a:lnSpc>
              <a:defRPr sz="3900" b="1">
                <a:solidFill>
                  <a:schemeClr val="tx2"/>
                </a:solidFill>
                <a:latin typeface="Arial" panose="020B0604020202020204" pitchFamily="34" charset="0"/>
              </a:defRPr>
            </a:lvl2pPr>
            <a:lvl3pPr algn="ctr" defTabSz="977900">
              <a:lnSpc>
                <a:spcPct val="85000"/>
              </a:lnSpc>
              <a:defRPr sz="3900" b="1">
                <a:solidFill>
                  <a:schemeClr val="tx2"/>
                </a:solidFill>
                <a:latin typeface="Arial" panose="020B0604020202020204" pitchFamily="34" charset="0"/>
              </a:defRPr>
            </a:lvl3pPr>
            <a:lvl4pPr algn="ctr" defTabSz="977900">
              <a:lnSpc>
                <a:spcPct val="85000"/>
              </a:lnSpc>
              <a:defRPr sz="3900" b="1">
                <a:solidFill>
                  <a:schemeClr val="tx2"/>
                </a:solidFill>
                <a:latin typeface="Arial" panose="020B0604020202020204" pitchFamily="34" charset="0"/>
              </a:defRPr>
            </a:lvl4pPr>
            <a:lvl5pPr algn="ctr" defTabSz="977900">
              <a:lnSpc>
                <a:spcPct val="85000"/>
              </a:lnSpc>
              <a:defRPr sz="3900" b="1">
                <a:solidFill>
                  <a:schemeClr val="tx2"/>
                </a:solidFill>
                <a:latin typeface="Arial" panose="020B0604020202020204" pitchFamily="34" charset="0"/>
              </a:defRPr>
            </a:lvl5pPr>
            <a:lvl6pPr marL="457200" algn="ctr" defTabSz="977900" eaLnBrk="0" fontAlgn="base" hangingPunct="0">
              <a:lnSpc>
                <a:spcPct val="85000"/>
              </a:lnSpc>
              <a:spcBef>
                <a:spcPct val="0"/>
              </a:spcBef>
              <a:spcAft>
                <a:spcPct val="0"/>
              </a:spcAft>
              <a:defRPr sz="3900" b="1">
                <a:solidFill>
                  <a:schemeClr val="tx2"/>
                </a:solidFill>
                <a:latin typeface="Arial" panose="020B0604020202020204" pitchFamily="34" charset="0"/>
              </a:defRPr>
            </a:lvl6pPr>
            <a:lvl7pPr marL="914400" algn="ctr" defTabSz="977900" eaLnBrk="0" fontAlgn="base" hangingPunct="0">
              <a:lnSpc>
                <a:spcPct val="85000"/>
              </a:lnSpc>
              <a:spcBef>
                <a:spcPct val="0"/>
              </a:spcBef>
              <a:spcAft>
                <a:spcPct val="0"/>
              </a:spcAft>
              <a:defRPr sz="3900" b="1">
                <a:solidFill>
                  <a:schemeClr val="tx2"/>
                </a:solidFill>
                <a:latin typeface="Arial" panose="020B0604020202020204" pitchFamily="34" charset="0"/>
              </a:defRPr>
            </a:lvl7pPr>
            <a:lvl8pPr marL="1371600" algn="ctr" defTabSz="977900" eaLnBrk="0" fontAlgn="base" hangingPunct="0">
              <a:lnSpc>
                <a:spcPct val="85000"/>
              </a:lnSpc>
              <a:spcBef>
                <a:spcPct val="0"/>
              </a:spcBef>
              <a:spcAft>
                <a:spcPct val="0"/>
              </a:spcAft>
              <a:defRPr sz="3900" b="1">
                <a:solidFill>
                  <a:schemeClr val="tx2"/>
                </a:solidFill>
                <a:latin typeface="Arial" panose="020B0604020202020204" pitchFamily="34" charset="0"/>
              </a:defRPr>
            </a:lvl8pPr>
            <a:lvl9pPr marL="1828800" algn="ctr" defTabSz="977900" eaLnBrk="0" fontAlgn="base" hangingPunct="0">
              <a:lnSpc>
                <a:spcPct val="85000"/>
              </a:lnSpc>
              <a:spcBef>
                <a:spcPct val="0"/>
              </a:spcBef>
              <a:spcAft>
                <a:spcPct val="0"/>
              </a:spcAft>
              <a:defRPr sz="3900" b="1">
                <a:solidFill>
                  <a:schemeClr val="tx2"/>
                </a:solidFill>
                <a:latin typeface="Arial" panose="020B0604020202020204" pitchFamily="34" charset="0"/>
              </a:defRPr>
            </a:lvl9pPr>
          </a:lstStyle>
          <a:p>
            <a:pPr algn="l">
              <a:buClr>
                <a:srgbClr val="00FF00"/>
              </a:buClr>
              <a:buFont typeface="Wingdings" panose="05000000000000000000" pitchFamily="2" charset="2"/>
              <a:buChar char="ü"/>
            </a:pPr>
            <a:r>
              <a:rPr lang="en-US" altLang="es-MX" sz="4700">
                <a:solidFill>
                  <a:srgbClr val="FFCC00"/>
                </a:solidFill>
                <a:effectLst>
                  <a:outerShdw blurRad="38100" dist="38100" dir="2700000" algn="tl">
                    <a:srgbClr val="000000"/>
                  </a:outerShdw>
                </a:effectLst>
              </a:rPr>
              <a:t>Definición</a:t>
            </a:r>
            <a:endParaRPr lang="en-US" altLang="es-MX" sz="3500" i="1">
              <a:solidFill>
                <a:srgbClr val="FFFFFF"/>
              </a:solidFill>
              <a:effectLst>
                <a:outerShdw blurRad="38100" dist="38100" dir="2700000" algn="tl">
                  <a:srgbClr val="000000"/>
                </a:outerShdw>
              </a:effectLst>
            </a:endParaRPr>
          </a:p>
        </p:txBody>
      </p:sp>
      <p:sp>
        <p:nvSpPr>
          <p:cNvPr id="438280" name="Rectangle 1032"/>
          <p:cNvSpPr>
            <a:spLocks noGrp="1" noChangeArrowheads="1"/>
          </p:cNvSpPr>
          <p:nvPr>
            <p:ph type="body" idx="1"/>
          </p:nvPr>
        </p:nvSpPr>
        <p:spPr bwMode="auto">
          <a:xfrm flipV="1">
            <a:off x="8460432" y="6553200"/>
            <a:ext cx="550218" cy="304800"/>
          </a:xfrm>
          <a:solidFill>
            <a:schemeClr val="bg1">
              <a:alpha val="50000"/>
            </a:schemeClr>
          </a:solid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342900" indent="-342900" eaLnBrk="1" hangingPunct="1">
              <a:lnSpc>
                <a:spcPct val="100000"/>
              </a:lnSpc>
              <a:spcBef>
                <a:spcPct val="20000"/>
              </a:spcBef>
              <a:buClr>
                <a:srgbClr val="FFFF00"/>
              </a:buClr>
              <a:buSzPct val="80000"/>
              <a:buFont typeface="Wingdings" panose="05000000000000000000" pitchFamily="2" charset="2"/>
              <a:buChar char="Ø"/>
            </a:pPr>
            <a:endParaRPr lang="es-ES" altLang="es-MX" b="0" dirty="0">
              <a:solidFill>
                <a:srgbClr val="00FF00"/>
              </a:solidFill>
              <a:effectLst>
                <a:outerShdw blurRad="38100" dist="38100" dir="2700000" algn="tl">
                  <a:srgbClr val="000000"/>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4046038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38274"/>
                                        </p:tgtEl>
                                        <p:attrNameLst>
                                          <p:attrName>style.visibility</p:attrName>
                                        </p:attrNameLst>
                                      </p:cBhvr>
                                      <p:to>
                                        <p:strVal val="visible"/>
                                      </p:to>
                                    </p:set>
                                    <p:animEffect transition="in" filter="checkerboard(across)">
                                      <p:cBhvr>
                                        <p:cTn id="7" dur="500"/>
                                        <p:tgtEl>
                                          <p:spTgt spid="438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990600" y="0"/>
            <a:ext cx="7239000" cy="1524000"/>
          </a:xfrm>
          <a:noFill/>
          <a:effectLst>
            <a:prstShdw prst="shdw17" dist="17961" dir="2700000">
              <a:schemeClr val="accent1"/>
            </a:prstShdw>
          </a:effectLst>
        </p:spPr>
        <p:txBody>
          <a:bodyPr/>
          <a:lstStyle/>
          <a:p>
            <a:pPr eaLnBrk="1" hangingPunct="1"/>
            <a:r>
              <a:rPr lang="es-MX" sz="2800" smtClean="0">
                <a:solidFill>
                  <a:srgbClr val="FFFF00"/>
                </a:solidFill>
                <a:latin typeface="Arial" pitchFamily="34" charset="0"/>
              </a:rPr>
              <a:t>Patrones de respuesta virológica </a:t>
            </a:r>
            <a:br>
              <a:rPr lang="es-MX" sz="2800" smtClean="0">
                <a:solidFill>
                  <a:srgbClr val="FFFF00"/>
                </a:solidFill>
                <a:latin typeface="Arial" pitchFamily="34" charset="0"/>
              </a:rPr>
            </a:br>
            <a:r>
              <a:rPr lang="es-MX" sz="2800" smtClean="0">
                <a:solidFill>
                  <a:srgbClr val="FFFF00"/>
                </a:solidFill>
                <a:latin typeface="Arial" pitchFamily="34" charset="0"/>
              </a:rPr>
              <a:t>al tratamiento con Peg-IFN/RBV en </a:t>
            </a:r>
            <a:br>
              <a:rPr lang="es-MX" sz="2800" smtClean="0">
                <a:solidFill>
                  <a:srgbClr val="FFFF00"/>
                </a:solidFill>
                <a:latin typeface="Arial" pitchFamily="34" charset="0"/>
              </a:rPr>
            </a:br>
            <a:r>
              <a:rPr lang="es-MX" sz="2800" smtClean="0">
                <a:solidFill>
                  <a:srgbClr val="FFFF00"/>
                </a:solidFill>
                <a:latin typeface="Arial" pitchFamily="34" charset="0"/>
              </a:rPr>
              <a:t>pacientes con hepatitis crónica C</a:t>
            </a:r>
            <a:endParaRPr lang="es-ES" sz="2800" smtClean="0">
              <a:solidFill>
                <a:srgbClr val="FFFF00"/>
              </a:solidFill>
              <a:latin typeface="Arial" pitchFamily="34" charset="0"/>
            </a:endParaRPr>
          </a:p>
        </p:txBody>
      </p:sp>
      <p:graphicFrame>
        <p:nvGraphicFramePr>
          <p:cNvPr id="3074" name="Object 3"/>
          <p:cNvGraphicFramePr>
            <a:graphicFrameLocks noGrp="1" noChangeAspect="1"/>
          </p:cNvGraphicFramePr>
          <p:nvPr>
            <p:ph type="chart" idx="1"/>
          </p:nvPr>
        </p:nvGraphicFramePr>
        <p:xfrm>
          <a:off x="685800" y="1981200"/>
          <a:ext cx="7772400" cy="4114800"/>
        </p:xfrm>
        <a:graphic>
          <a:graphicData uri="http://schemas.openxmlformats.org/presentationml/2006/ole">
            <mc:AlternateContent xmlns:mc="http://schemas.openxmlformats.org/markup-compatibility/2006">
              <mc:Choice xmlns:v="urn:schemas-microsoft-com:vml" Requires="v">
                <p:oleObj spid="_x0000_s371732" name="Gráfico" r:id="rId3" imgW="7772400" imgH="4114800" progId="MSGraph.Chart.8">
                  <p:embed followColorScheme="full"/>
                </p:oleObj>
              </mc:Choice>
              <mc:Fallback>
                <p:oleObj name="Gráfico" r:id="rId3" imgW="7772400" imgH="411480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77724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auto">
          <a:xfrm rot="-5400000">
            <a:off x="-684167" y="3831710"/>
            <a:ext cx="2497222" cy="369332"/>
          </a:xfrm>
          <a:prstGeom prst="rect">
            <a:avLst/>
          </a:prstGeom>
          <a:noFill/>
          <a:ln w="9525">
            <a:noFill/>
            <a:miter lim="800000"/>
            <a:headEnd/>
            <a:tailEnd/>
          </a:ln>
        </p:spPr>
        <p:txBody>
          <a:bodyPr wrap="none">
            <a:spAutoFit/>
          </a:bodyPr>
          <a:lstStyle/>
          <a:p>
            <a:pPr eaLnBrk="1" hangingPunct="1">
              <a:defRPr/>
            </a:pPr>
            <a:r>
              <a:rPr lang="es-MX" sz="1800" b="1">
                <a:solidFill>
                  <a:srgbClr val="FFFFFF"/>
                </a:solidFill>
                <a:latin typeface="Arial" charset="0"/>
                <a:ea typeface="+mn-ea"/>
                <a:cs typeface="+mn-cs"/>
              </a:rPr>
              <a:t>HCV RNA log (UI/mL)</a:t>
            </a:r>
            <a:endParaRPr lang="es-ES" sz="1800" b="1">
              <a:solidFill>
                <a:srgbClr val="FFFFFF"/>
              </a:solidFill>
              <a:latin typeface="Arial" charset="0"/>
              <a:ea typeface="+mn-ea"/>
              <a:cs typeface="+mn-cs"/>
            </a:endParaRPr>
          </a:p>
        </p:txBody>
      </p:sp>
      <p:sp>
        <p:nvSpPr>
          <p:cNvPr id="2053" name="Text Box 5"/>
          <p:cNvSpPr txBox="1">
            <a:spLocks noChangeArrowheads="1"/>
          </p:cNvSpPr>
          <p:nvPr/>
        </p:nvSpPr>
        <p:spPr bwMode="auto">
          <a:xfrm>
            <a:off x="7162800" y="6096000"/>
            <a:ext cx="1197764" cy="369332"/>
          </a:xfrm>
          <a:prstGeom prst="rect">
            <a:avLst/>
          </a:prstGeom>
          <a:noFill/>
          <a:ln w="9525">
            <a:noFill/>
            <a:miter lim="800000"/>
            <a:headEnd/>
            <a:tailEnd/>
          </a:ln>
        </p:spPr>
        <p:txBody>
          <a:bodyPr wrap="none">
            <a:spAutoFit/>
          </a:bodyPr>
          <a:lstStyle/>
          <a:p>
            <a:pPr eaLnBrk="1" hangingPunct="1">
              <a:defRPr/>
            </a:pPr>
            <a:r>
              <a:rPr lang="es-MX" sz="1800" b="1">
                <a:solidFill>
                  <a:srgbClr val="FFFF00"/>
                </a:solidFill>
                <a:latin typeface="Arial" charset="0"/>
                <a:ea typeface="+mn-ea"/>
                <a:cs typeface="+mn-cs"/>
              </a:rPr>
              <a:t>Semanas</a:t>
            </a:r>
            <a:endParaRPr lang="es-ES" sz="1800" b="1">
              <a:solidFill>
                <a:srgbClr val="FFFF00"/>
              </a:solidFill>
              <a:latin typeface="Arial" charset="0"/>
              <a:ea typeface="+mn-ea"/>
              <a:cs typeface="+mn-cs"/>
            </a:endParaRPr>
          </a:p>
        </p:txBody>
      </p:sp>
      <p:sp>
        <p:nvSpPr>
          <p:cNvPr id="2054" name="Line 6"/>
          <p:cNvSpPr>
            <a:spLocks noChangeShapeType="1"/>
          </p:cNvSpPr>
          <p:nvPr/>
        </p:nvSpPr>
        <p:spPr bwMode="auto">
          <a:xfrm>
            <a:off x="1219200" y="4800600"/>
            <a:ext cx="7086600" cy="0"/>
          </a:xfrm>
          <a:prstGeom prst="line">
            <a:avLst/>
          </a:prstGeom>
          <a:noFill/>
          <a:ln w="57150">
            <a:solidFill>
              <a:srgbClr val="FFFF00"/>
            </a:solidFill>
            <a:prstDash val="sysDot"/>
            <a:round/>
            <a:headEnd/>
            <a:tailEnd/>
          </a:ln>
        </p:spPr>
        <p:txBody>
          <a:bodyPr/>
          <a:lstStyle/>
          <a:p>
            <a:pPr eaLnBrk="1" hangingPunct="1">
              <a:defRPr/>
            </a:pPr>
            <a:endParaRPr lang="en-US">
              <a:solidFill>
                <a:srgbClr val="000000"/>
              </a:solidFill>
              <a:latin typeface="Times New Roman" pitchFamily="28" charset="0"/>
              <a:ea typeface="+mn-ea"/>
              <a:cs typeface="+mn-cs"/>
            </a:endParaRPr>
          </a:p>
        </p:txBody>
      </p:sp>
      <p:sp>
        <p:nvSpPr>
          <p:cNvPr id="2055" name="Line 7"/>
          <p:cNvSpPr>
            <a:spLocks noChangeShapeType="1"/>
          </p:cNvSpPr>
          <p:nvPr/>
        </p:nvSpPr>
        <p:spPr bwMode="auto">
          <a:xfrm>
            <a:off x="1219200" y="3500438"/>
            <a:ext cx="7086600" cy="0"/>
          </a:xfrm>
          <a:prstGeom prst="line">
            <a:avLst/>
          </a:prstGeom>
          <a:noFill/>
          <a:ln w="38100" cap="rnd">
            <a:solidFill>
              <a:schemeClr val="bg1"/>
            </a:solidFill>
            <a:prstDash val="sysDot"/>
            <a:round/>
            <a:headEnd/>
            <a:tailEnd/>
          </a:ln>
        </p:spPr>
        <p:txBody>
          <a:bodyPr/>
          <a:lstStyle/>
          <a:p>
            <a:pPr eaLnBrk="1" hangingPunct="1">
              <a:defRPr/>
            </a:pPr>
            <a:endParaRPr lang="en-US">
              <a:solidFill>
                <a:srgbClr val="000000"/>
              </a:solidFill>
              <a:latin typeface="Times New Roman" pitchFamily="28" charset="0"/>
              <a:ea typeface="+mn-ea"/>
              <a:cs typeface="+mn-cs"/>
            </a:endParaRPr>
          </a:p>
        </p:txBody>
      </p:sp>
      <p:sp>
        <p:nvSpPr>
          <p:cNvPr id="2056" name="Text Box 8"/>
          <p:cNvSpPr txBox="1">
            <a:spLocks noChangeArrowheads="1"/>
          </p:cNvSpPr>
          <p:nvPr/>
        </p:nvSpPr>
        <p:spPr bwMode="auto">
          <a:xfrm>
            <a:off x="1524000" y="2209800"/>
            <a:ext cx="4953000" cy="406400"/>
          </a:xfrm>
          <a:prstGeom prst="rect">
            <a:avLst/>
          </a:prstGeom>
          <a:noFill/>
          <a:ln w="9525">
            <a:solidFill>
              <a:srgbClr val="FFFF00"/>
            </a:solidFill>
            <a:miter lim="800000"/>
            <a:headEnd/>
            <a:tailEnd/>
          </a:ln>
        </p:spPr>
        <p:txBody>
          <a:bodyPr>
            <a:spAutoFit/>
          </a:bodyPr>
          <a:lstStyle/>
          <a:p>
            <a:pPr algn="ctr" eaLnBrk="1" hangingPunct="1">
              <a:defRPr/>
            </a:pPr>
            <a:r>
              <a:rPr lang="es-MX" sz="2000" b="1">
                <a:solidFill>
                  <a:srgbClr val="FFFFFF"/>
                </a:solidFill>
                <a:latin typeface="Arial" charset="0"/>
                <a:ea typeface="+mn-ea"/>
                <a:cs typeface="+mn-cs"/>
              </a:rPr>
              <a:t>Peg-IFN/RBV</a:t>
            </a:r>
            <a:endParaRPr lang="es-ES" sz="2000" b="1">
              <a:solidFill>
                <a:srgbClr val="FFFFFF"/>
              </a:solidFill>
              <a:latin typeface="Arial" charset="0"/>
              <a:ea typeface="+mn-ea"/>
              <a:cs typeface="+mn-cs"/>
            </a:endParaRPr>
          </a:p>
        </p:txBody>
      </p:sp>
      <p:sp>
        <p:nvSpPr>
          <p:cNvPr id="611337" name="Text Box 9"/>
          <p:cNvSpPr txBox="1">
            <a:spLocks noChangeArrowheads="1"/>
          </p:cNvSpPr>
          <p:nvPr/>
        </p:nvSpPr>
        <p:spPr bwMode="auto">
          <a:xfrm>
            <a:off x="3595512" y="2917825"/>
            <a:ext cx="684803" cy="369332"/>
          </a:xfrm>
          <a:prstGeom prst="rect">
            <a:avLst/>
          </a:prstGeom>
          <a:noFill/>
          <a:ln w="9525">
            <a:noFill/>
            <a:miter lim="800000"/>
            <a:headEnd/>
            <a:tailEnd/>
          </a:ln>
        </p:spPr>
        <p:txBody>
          <a:bodyPr wrap="none">
            <a:spAutoFit/>
          </a:bodyPr>
          <a:lstStyle/>
          <a:p>
            <a:pPr eaLnBrk="1" hangingPunct="1">
              <a:defRPr/>
            </a:pPr>
            <a:r>
              <a:rPr lang="es-MX" sz="1800" b="1">
                <a:solidFill>
                  <a:srgbClr val="66FF33"/>
                </a:solidFill>
                <a:latin typeface="Arial" charset="0"/>
                <a:ea typeface="+mn-ea"/>
                <a:cs typeface="+mn-cs"/>
              </a:rPr>
              <a:t>Nula</a:t>
            </a:r>
          </a:p>
        </p:txBody>
      </p:sp>
      <p:sp>
        <p:nvSpPr>
          <p:cNvPr id="611338" name="Text Box 10"/>
          <p:cNvSpPr txBox="1">
            <a:spLocks noChangeArrowheads="1"/>
          </p:cNvSpPr>
          <p:nvPr/>
        </p:nvSpPr>
        <p:spPr bwMode="auto">
          <a:xfrm>
            <a:off x="4680656" y="3810000"/>
            <a:ext cx="941283" cy="369332"/>
          </a:xfrm>
          <a:prstGeom prst="rect">
            <a:avLst/>
          </a:prstGeom>
          <a:noFill/>
          <a:ln w="9525">
            <a:noFill/>
            <a:miter lim="800000"/>
            <a:headEnd/>
            <a:tailEnd/>
          </a:ln>
        </p:spPr>
        <p:txBody>
          <a:bodyPr wrap="none">
            <a:spAutoFit/>
          </a:bodyPr>
          <a:lstStyle/>
          <a:p>
            <a:pPr eaLnBrk="1" hangingPunct="1">
              <a:defRPr/>
            </a:pPr>
            <a:r>
              <a:rPr lang="es-MX" sz="1800" b="1">
                <a:solidFill>
                  <a:srgbClr val="66FF33"/>
                </a:solidFill>
                <a:latin typeface="Arial" charset="0"/>
                <a:ea typeface="+mn-ea"/>
                <a:cs typeface="+mn-cs"/>
              </a:rPr>
              <a:t>Parcial</a:t>
            </a:r>
          </a:p>
        </p:txBody>
      </p:sp>
      <p:sp>
        <p:nvSpPr>
          <p:cNvPr id="611340" name="Text Box 12"/>
          <p:cNvSpPr txBox="1">
            <a:spLocks noChangeArrowheads="1"/>
          </p:cNvSpPr>
          <p:nvPr/>
        </p:nvSpPr>
        <p:spPr bwMode="auto">
          <a:xfrm>
            <a:off x="6536267" y="2701925"/>
            <a:ext cx="1069524" cy="369332"/>
          </a:xfrm>
          <a:prstGeom prst="rect">
            <a:avLst/>
          </a:prstGeom>
          <a:noFill/>
          <a:ln w="9525">
            <a:noFill/>
            <a:miter lim="800000"/>
            <a:headEnd/>
            <a:tailEnd/>
          </a:ln>
        </p:spPr>
        <p:txBody>
          <a:bodyPr wrap="none">
            <a:spAutoFit/>
          </a:bodyPr>
          <a:lstStyle/>
          <a:p>
            <a:pPr eaLnBrk="1" hangingPunct="1">
              <a:defRPr/>
            </a:pPr>
            <a:r>
              <a:rPr lang="es-MX" sz="1800" b="1">
                <a:solidFill>
                  <a:srgbClr val="FFFFFF"/>
                </a:solidFill>
                <a:latin typeface="Arial" charset="0"/>
                <a:ea typeface="+mn-ea"/>
                <a:cs typeface="+mn-cs"/>
              </a:rPr>
              <a:t>Recaída</a:t>
            </a:r>
          </a:p>
        </p:txBody>
      </p:sp>
      <p:sp>
        <p:nvSpPr>
          <p:cNvPr id="611341" name="Text Box 13"/>
          <p:cNvSpPr txBox="1">
            <a:spLocks noChangeArrowheads="1"/>
          </p:cNvSpPr>
          <p:nvPr/>
        </p:nvSpPr>
        <p:spPr bwMode="auto">
          <a:xfrm>
            <a:off x="6011333" y="5043489"/>
            <a:ext cx="667812" cy="369332"/>
          </a:xfrm>
          <a:prstGeom prst="rect">
            <a:avLst/>
          </a:prstGeom>
          <a:noFill/>
          <a:ln w="9525">
            <a:noFill/>
            <a:miter lim="800000"/>
            <a:headEnd/>
            <a:tailEnd/>
          </a:ln>
        </p:spPr>
        <p:txBody>
          <a:bodyPr wrap="none">
            <a:spAutoFit/>
          </a:bodyPr>
          <a:lstStyle/>
          <a:p>
            <a:pPr eaLnBrk="1" hangingPunct="1">
              <a:defRPr/>
            </a:pPr>
            <a:r>
              <a:rPr lang="es-MX" sz="1800" b="1">
                <a:solidFill>
                  <a:srgbClr val="66FFFF"/>
                </a:solidFill>
                <a:latin typeface="Arial" charset="0"/>
                <a:ea typeface="+mn-ea"/>
                <a:cs typeface="+mn-cs"/>
              </a:rPr>
              <a:t>RVC</a:t>
            </a:r>
          </a:p>
        </p:txBody>
      </p:sp>
      <p:sp>
        <p:nvSpPr>
          <p:cNvPr id="611342" name="Text Box 14"/>
          <p:cNvSpPr txBox="1">
            <a:spLocks noChangeArrowheads="1"/>
          </p:cNvSpPr>
          <p:nvPr/>
        </p:nvSpPr>
        <p:spPr bwMode="auto">
          <a:xfrm>
            <a:off x="7590367" y="5029200"/>
            <a:ext cx="659155" cy="369332"/>
          </a:xfrm>
          <a:prstGeom prst="rect">
            <a:avLst/>
          </a:prstGeom>
          <a:noFill/>
          <a:ln w="9525">
            <a:noFill/>
            <a:miter lim="800000"/>
            <a:headEnd/>
            <a:tailEnd/>
          </a:ln>
        </p:spPr>
        <p:txBody>
          <a:bodyPr wrap="none">
            <a:spAutoFit/>
          </a:bodyPr>
          <a:lstStyle/>
          <a:p>
            <a:pPr eaLnBrk="1" hangingPunct="1">
              <a:defRPr/>
            </a:pPr>
            <a:r>
              <a:rPr lang="en-US" b="1" dirty="0" smtClean="0">
                <a:solidFill>
                  <a:srgbClr val="FF9933"/>
                </a:solidFill>
                <a:latin typeface="Arial" charset="0"/>
              </a:rPr>
              <a:t>SVR</a:t>
            </a:r>
            <a:endParaRPr lang="es-MX" sz="1800" b="1" dirty="0">
              <a:solidFill>
                <a:srgbClr val="FF9933"/>
              </a:solidFill>
              <a:latin typeface="Arial" charset="0"/>
              <a:ea typeface="+mn-ea"/>
              <a:cs typeface="+mn-cs"/>
            </a:endParaRPr>
          </a:p>
        </p:txBody>
      </p:sp>
      <p:sp>
        <p:nvSpPr>
          <p:cNvPr id="611343" name="Text Box 15"/>
          <p:cNvSpPr txBox="1">
            <a:spLocks noChangeArrowheads="1"/>
          </p:cNvSpPr>
          <p:nvPr/>
        </p:nvSpPr>
        <p:spPr bwMode="auto">
          <a:xfrm>
            <a:off x="3635022" y="3824289"/>
            <a:ext cx="642163" cy="369332"/>
          </a:xfrm>
          <a:prstGeom prst="rect">
            <a:avLst/>
          </a:prstGeom>
          <a:noFill/>
          <a:ln w="9525">
            <a:noFill/>
            <a:miter lim="800000"/>
            <a:headEnd/>
            <a:tailEnd/>
          </a:ln>
        </p:spPr>
        <p:txBody>
          <a:bodyPr wrap="none">
            <a:spAutoFit/>
          </a:bodyPr>
          <a:lstStyle/>
          <a:p>
            <a:pPr eaLnBrk="1" hangingPunct="1">
              <a:defRPr/>
            </a:pPr>
            <a:r>
              <a:rPr lang="es-MX" sz="1800" b="1">
                <a:solidFill>
                  <a:srgbClr val="66FF33"/>
                </a:solidFill>
                <a:latin typeface="Arial" charset="0"/>
                <a:ea typeface="+mn-ea"/>
                <a:cs typeface="+mn-cs"/>
              </a:rPr>
              <a:t>RVT</a:t>
            </a:r>
          </a:p>
        </p:txBody>
      </p:sp>
      <p:sp>
        <p:nvSpPr>
          <p:cNvPr id="2063" name="Line 16"/>
          <p:cNvSpPr>
            <a:spLocks noChangeShapeType="1"/>
          </p:cNvSpPr>
          <p:nvPr/>
        </p:nvSpPr>
        <p:spPr bwMode="auto">
          <a:xfrm>
            <a:off x="1219200" y="3886200"/>
            <a:ext cx="7086600" cy="0"/>
          </a:xfrm>
          <a:prstGeom prst="line">
            <a:avLst/>
          </a:prstGeom>
          <a:noFill/>
          <a:ln w="38100" cap="rnd">
            <a:solidFill>
              <a:schemeClr val="bg1"/>
            </a:solidFill>
            <a:prstDash val="sysDot"/>
            <a:round/>
            <a:headEnd/>
            <a:tailEnd/>
          </a:ln>
        </p:spPr>
        <p:txBody>
          <a:bodyPr/>
          <a:lstStyle/>
          <a:p>
            <a:pPr eaLnBrk="1" hangingPunct="1">
              <a:defRPr/>
            </a:pPr>
            <a:endParaRPr lang="en-US">
              <a:solidFill>
                <a:srgbClr val="000000"/>
              </a:solidFill>
              <a:latin typeface="Times New Roman" pitchFamily="28" charset="0"/>
              <a:ea typeface="+mn-ea"/>
              <a:cs typeface="+mn-cs"/>
            </a:endParaRPr>
          </a:p>
        </p:txBody>
      </p:sp>
      <p:sp>
        <p:nvSpPr>
          <p:cNvPr id="611345" name="Text Box 17"/>
          <p:cNvSpPr txBox="1">
            <a:spLocks noChangeArrowheads="1"/>
          </p:cNvSpPr>
          <p:nvPr/>
        </p:nvSpPr>
        <p:spPr bwMode="auto">
          <a:xfrm>
            <a:off x="3345745" y="5043489"/>
            <a:ext cx="1236236" cy="369332"/>
          </a:xfrm>
          <a:prstGeom prst="rect">
            <a:avLst/>
          </a:prstGeom>
          <a:noFill/>
          <a:ln w="9525">
            <a:noFill/>
            <a:miter lim="800000"/>
            <a:headEnd/>
            <a:tailEnd/>
          </a:ln>
        </p:spPr>
        <p:txBody>
          <a:bodyPr wrap="none">
            <a:spAutoFit/>
          </a:bodyPr>
          <a:lstStyle/>
          <a:p>
            <a:pPr eaLnBrk="1" hangingPunct="1">
              <a:defRPr/>
            </a:pPr>
            <a:r>
              <a:rPr lang="es-MX" sz="1800" b="1">
                <a:solidFill>
                  <a:srgbClr val="66FF33"/>
                </a:solidFill>
                <a:latin typeface="Arial" charset="0"/>
                <a:ea typeface="+mn-ea"/>
                <a:cs typeface="+mn-cs"/>
              </a:rPr>
              <a:t>Completa</a:t>
            </a:r>
          </a:p>
        </p:txBody>
      </p:sp>
      <p:sp>
        <p:nvSpPr>
          <p:cNvPr id="611346" name="Text Box 18"/>
          <p:cNvSpPr txBox="1">
            <a:spLocks noChangeArrowheads="1"/>
          </p:cNvSpPr>
          <p:nvPr/>
        </p:nvSpPr>
        <p:spPr bwMode="auto">
          <a:xfrm>
            <a:off x="2033412" y="5013325"/>
            <a:ext cx="667812" cy="369332"/>
          </a:xfrm>
          <a:prstGeom prst="rect">
            <a:avLst/>
          </a:prstGeom>
          <a:noFill/>
          <a:ln w="9525">
            <a:noFill/>
            <a:miter lim="800000"/>
            <a:headEnd/>
            <a:tailEnd/>
          </a:ln>
        </p:spPr>
        <p:txBody>
          <a:bodyPr wrap="none">
            <a:spAutoFit/>
          </a:bodyPr>
          <a:lstStyle/>
          <a:p>
            <a:pPr eaLnBrk="1" hangingPunct="1">
              <a:defRPr/>
            </a:pPr>
            <a:r>
              <a:rPr lang="es-MX" sz="1800" b="1">
                <a:solidFill>
                  <a:srgbClr val="FF66CC"/>
                </a:solidFill>
                <a:latin typeface="Arial" charset="0"/>
                <a:ea typeface="+mn-ea"/>
                <a:cs typeface="+mn-cs"/>
              </a:rPr>
              <a:t>RVR</a:t>
            </a:r>
          </a:p>
        </p:txBody>
      </p:sp>
      <p:sp>
        <p:nvSpPr>
          <p:cNvPr id="2066" name="Line 19"/>
          <p:cNvSpPr>
            <a:spLocks noChangeShapeType="1"/>
          </p:cNvSpPr>
          <p:nvPr/>
        </p:nvSpPr>
        <p:spPr bwMode="auto">
          <a:xfrm>
            <a:off x="0" y="1557338"/>
            <a:ext cx="9144000" cy="0"/>
          </a:xfrm>
          <a:prstGeom prst="line">
            <a:avLst/>
          </a:prstGeom>
          <a:noFill/>
          <a:ln w="9525">
            <a:solidFill>
              <a:srgbClr val="66CCFF"/>
            </a:solidFill>
            <a:round/>
            <a:headEnd/>
            <a:tailEnd/>
          </a:ln>
        </p:spPr>
        <p:txBody>
          <a:bodyPr/>
          <a:lstStyle/>
          <a:p>
            <a:pPr eaLnBrk="1" hangingPunct="1">
              <a:defRPr/>
            </a:pPr>
            <a:endParaRPr lang="en-US">
              <a:solidFill>
                <a:srgbClr val="000000"/>
              </a:solidFill>
              <a:latin typeface="Times New Roman" pitchFamily="2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11342">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srcRect/>
          <a:stretch>
            <a:fillRect/>
          </a:stretch>
        </p:blipFill>
        <p:spPr bwMode="auto">
          <a:xfrm>
            <a:off x="179512" y="836712"/>
            <a:ext cx="8683653" cy="5243289"/>
          </a:xfrm>
          <a:prstGeom prst="rect">
            <a:avLst/>
          </a:prstGeom>
          <a:noFill/>
          <a:ln w="9525">
            <a:noFill/>
            <a:miter lim="800000"/>
            <a:headEnd/>
            <a:tailEnd/>
          </a:ln>
        </p:spPr>
      </p:pic>
      <p:sp>
        <p:nvSpPr>
          <p:cNvPr id="3" name="2 CuadroTexto"/>
          <p:cNvSpPr txBox="1"/>
          <p:nvPr/>
        </p:nvSpPr>
        <p:spPr>
          <a:xfrm>
            <a:off x="2987824" y="404664"/>
            <a:ext cx="3306611" cy="461665"/>
          </a:xfrm>
          <a:prstGeom prst="rect">
            <a:avLst/>
          </a:prstGeom>
          <a:noFill/>
        </p:spPr>
        <p:txBody>
          <a:bodyPr wrap="none" rtlCol="0">
            <a:spAutoFit/>
          </a:bodyPr>
          <a:lstStyle/>
          <a:p>
            <a:r>
              <a:rPr lang="es-MX" sz="2400" b="1" dirty="0" smtClean="0">
                <a:solidFill>
                  <a:srgbClr val="FFC000"/>
                </a:solidFill>
              </a:rPr>
              <a:t>PARTIAL SUMMARY</a:t>
            </a:r>
            <a:endParaRPr lang="es-MX" sz="2400" b="1" dirty="0">
              <a:solidFill>
                <a:srgbClr val="FFC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4" name="Text Box 1026"/>
          <p:cNvSpPr txBox="1">
            <a:spLocks noChangeArrowheads="1"/>
          </p:cNvSpPr>
          <p:nvPr/>
        </p:nvSpPr>
        <p:spPr bwMode="auto">
          <a:xfrm>
            <a:off x="1066800" y="212725"/>
            <a:ext cx="7620000" cy="701675"/>
          </a:xfrm>
          <a:prstGeom prst="rect">
            <a:avLst/>
          </a:prstGeom>
          <a:noFill/>
          <a:ln w="28575">
            <a:noFill/>
            <a:miter lim="800000"/>
            <a:headEnd/>
            <a:tailEnd/>
          </a:ln>
          <a:effectLst>
            <a:outerShdw dist="45791" dir="19578596" algn="ctr" rotWithShape="0">
              <a:schemeClr val="bg2">
                <a:alpha val="50000"/>
              </a:schemeClr>
            </a:outerShdw>
          </a:effectLst>
        </p:spPr>
        <p:txBody>
          <a:bodyPr>
            <a:spAutoFit/>
          </a:bodyPr>
          <a:lstStyle/>
          <a:p>
            <a:pPr>
              <a:spcBef>
                <a:spcPct val="50000"/>
              </a:spcBef>
              <a:defRPr/>
            </a:pPr>
            <a:r>
              <a:rPr lang="en-GB" sz="4000">
                <a:solidFill>
                  <a:schemeClr val="tx2"/>
                </a:solidFill>
              </a:rPr>
              <a:t>Natural History of Hepatitis C</a:t>
            </a:r>
          </a:p>
        </p:txBody>
      </p:sp>
      <p:sp>
        <p:nvSpPr>
          <p:cNvPr id="1580036" name="Text Box 1028"/>
          <p:cNvSpPr txBox="1">
            <a:spLocks noChangeArrowheads="1"/>
          </p:cNvSpPr>
          <p:nvPr/>
        </p:nvSpPr>
        <p:spPr bwMode="auto">
          <a:xfrm>
            <a:off x="2971800" y="2486025"/>
            <a:ext cx="3810000" cy="457200"/>
          </a:xfrm>
          <a:prstGeom prst="rect">
            <a:avLst/>
          </a:prstGeom>
          <a:solidFill>
            <a:srgbClr val="CC3300"/>
          </a:solidFill>
          <a:ln w="28575">
            <a:noFill/>
            <a:miter lim="800000"/>
            <a:headEnd/>
            <a:tailEnd/>
          </a:ln>
          <a:effectLst/>
        </p:spPr>
        <p:txBody>
          <a:bodyPr>
            <a:spAutoFit/>
          </a:bodyPr>
          <a:lstStyle/>
          <a:p>
            <a:pPr>
              <a:spcBef>
                <a:spcPct val="50000"/>
              </a:spcBef>
              <a:defRPr/>
            </a:pPr>
            <a:r>
              <a:rPr lang="en-GB" sz="2400" b="1">
                <a:effectLst>
                  <a:outerShdw blurRad="38100" dist="38100" dir="2700000" algn="tl">
                    <a:srgbClr val="000000"/>
                  </a:outerShdw>
                </a:effectLst>
              </a:rPr>
              <a:t>Cirrhosis 20 %</a:t>
            </a:r>
          </a:p>
        </p:txBody>
      </p:sp>
      <p:sp>
        <p:nvSpPr>
          <p:cNvPr id="1580037" name="Text Box 1029"/>
          <p:cNvSpPr txBox="1">
            <a:spLocks noChangeArrowheads="1"/>
          </p:cNvSpPr>
          <p:nvPr/>
        </p:nvSpPr>
        <p:spPr bwMode="auto">
          <a:xfrm>
            <a:off x="1066800" y="3400425"/>
            <a:ext cx="2895600" cy="749300"/>
          </a:xfrm>
          <a:prstGeom prst="rect">
            <a:avLst/>
          </a:prstGeom>
          <a:solidFill>
            <a:srgbClr val="CC3300"/>
          </a:solidFill>
          <a:ln w="28575">
            <a:noFill/>
            <a:miter lim="800000"/>
            <a:headEnd/>
            <a:tailEnd/>
          </a:ln>
          <a:effectLst/>
        </p:spPr>
        <p:txBody>
          <a:bodyPr>
            <a:spAutoFit/>
          </a:bodyPr>
          <a:lstStyle/>
          <a:p>
            <a:pPr>
              <a:spcBef>
                <a:spcPct val="50000"/>
              </a:spcBef>
              <a:defRPr/>
            </a:pPr>
            <a:r>
              <a:rPr lang="en-GB" sz="2400">
                <a:effectLst>
                  <a:outerShdw blurRad="38100" dist="38100" dir="2700000" algn="tl">
                    <a:srgbClr val="000000"/>
                  </a:outerShdw>
                </a:effectLst>
              </a:rPr>
              <a:t>Decompensation</a:t>
            </a:r>
          </a:p>
          <a:p>
            <a:pPr>
              <a:lnSpc>
                <a:spcPct val="30000"/>
              </a:lnSpc>
              <a:spcBef>
                <a:spcPct val="50000"/>
              </a:spcBef>
              <a:defRPr/>
            </a:pPr>
            <a:r>
              <a:rPr lang="en-GB" sz="2400">
                <a:effectLst>
                  <a:outerShdw blurRad="38100" dist="38100" dir="2700000" algn="tl">
                    <a:srgbClr val="000000"/>
                  </a:outerShdw>
                </a:effectLst>
              </a:rPr>
              <a:t>6%</a:t>
            </a:r>
          </a:p>
        </p:txBody>
      </p:sp>
      <p:sp>
        <p:nvSpPr>
          <p:cNvPr id="1580038" name="Text Box 1030"/>
          <p:cNvSpPr txBox="1">
            <a:spLocks noChangeArrowheads="1"/>
          </p:cNvSpPr>
          <p:nvPr/>
        </p:nvSpPr>
        <p:spPr bwMode="auto">
          <a:xfrm>
            <a:off x="5791200" y="3400425"/>
            <a:ext cx="2895600" cy="749300"/>
          </a:xfrm>
          <a:prstGeom prst="rect">
            <a:avLst/>
          </a:prstGeom>
          <a:solidFill>
            <a:srgbClr val="CC3300"/>
          </a:solidFill>
          <a:ln w="28575">
            <a:noFill/>
            <a:miter lim="800000"/>
            <a:headEnd/>
            <a:tailEnd/>
          </a:ln>
          <a:effectLst/>
        </p:spPr>
        <p:txBody>
          <a:bodyPr>
            <a:spAutoFit/>
          </a:bodyPr>
          <a:lstStyle/>
          <a:p>
            <a:pPr>
              <a:spcBef>
                <a:spcPct val="50000"/>
              </a:spcBef>
              <a:defRPr/>
            </a:pPr>
            <a:r>
              <a:rPr lang="en-GB" sz="2400">
                <a:effectLst>
                  <a:outerShdw blurRad="38100" dist="38100" dir="2700000" algn="tl">
                    <a:srgbClr val="000000"/>
                  </a:outerShdw>
                </a:effectLst>
              </a:rPr>
              <a:t>HCC</a:t>
            </a:r>
          </a:p>
          <a:p>
            <a:pPr>
              <a:lnSpc>
                <a:spcPct val="30000"/>
              </a:lnSpc>
              <a:spcBef>
                <a:spcPct val="50000"/>
              </a:spcBef>
              <a:defRPr/>
            </a:pPr>
            <a:r>
              <a:rPr lang="en-GB" sz="2400">
                <a:effectLst>
                  <a:outerShdw blurRad="38100" dist="38100" dir="2700000" algn="tl">
                    <a:srgbClr val="000000"/>
                  </a:outerShdw>
                </a:effectLst>
              </a:rPr>
              <a:t>4%</a:t>
            </a:r>
          </a:p>
        </p:txBody>
      </p:sp>
      <p:sp>
        <p:nvSpPr>
          <p:cNvPr id="1580039" name="Text Box 1031"/>
          <p:cNvSpPr txBox="1">
            <a:spLocks noChangeArrowheads="1"/>
          </p:cNvSpPr>
          <p:nvPr/>
        </p:nvSpPr>
        <p:spPr bwMode="auto">
          <a:xfrm>
            <a:off x="3352800" y="4467225"/>
            <a:ext cx="3048000" cy="749300"/>
          </a:xfrm>
          <a:prstGeom prst="rect">
            <a:avLst/>
          </a:prstGeom>
          <a:solidFill>
            <a:srgbClr val="CC3300"/>
          </a:solidFill>
          <a:ln w="28575">
            <a:noFill/>
            <a:miter lim="800000"/>
            <a:headEnd/>
            <a:tailEnd/>
          </a:ln>
          <a:effectLst/>
        </p:spPr>
        <p:txBody>
          <a:bodyPr>
            <a:spAutoFit/>
          </a:bodyPr>
          <a:lstStyle/>
          <a:p>
            <a:pPr>
              <a:spcBef>
                <a:spcPct val="50000"/>
              </a:spcBef>
              <a:defRPr/>
            </a:pPr>
            <a:r>
              <a:rPr lang="en-GB" sz="2400">
                <a:effectLst>
                  <a:outerShdw blurRad="38100" dist="38100" dir="2700000" algn="tl">
                    <a:srgbClr val="000000"/>
                  </a:outerShdw>
                </a:effectLst>
              </a:rPr>
              <a:t>Death</a:t>
            </a:r>
          </a:p>
          <a:p>
            <a:pPr>
              <a:lnSpc>
                <a:spcPct val="30000"/>
              </a:lnSpc>
              <a:spcBef>
                <a:spcPct val="50000"/>
              </a:spcBef>
              <a:defRPr/>
            </a:pPr>
            <a:r>
              <a:rPr lang="en-GB" sz="2400">
                <a:effectLst>
                  <a:outerShdw blurRad="38100" dist="38100" dir="2700000" algn="tl">
                    <a:srgbClr val="000000"/>
                  </a:outerShdw>
                </a:effectLst>
                <a:sym typeface="Symbol" pitchFamily="18" charset="2"/>
              </a:rPr>
              <a:t>4</a:t>
            </a:r>
            <a:r>
              <a:rPr lang="en-GB" sz="2400">
                <a:effectLst>
                  <a:outerShdw blurRad="38100" dist="38100" dir="2700000" algn="tl">
                    <a:srgbClr val="000000"/>
                  </a:outerShdw>
                </a:effectLst>
              </a:rPr>
              <a:t>%</a:t>
            </a:r>
          </a:p>
        </p:txBody>
      </p:sp>
      <p:cxnSp>
        <p:nvCxnSpPr>
          <p:cNvPr id="27655" name="AutoShape 1032"/>
          <p:cNvCxnSpPr>
            <a:cxnSpLocks noChangeShapeType="1"/>
            <a:stCxn id="1580036" idx="1"/>
            <a:endCxn id="1580037" idx="0"/>
          </p:cNvCxnSpPr>
          <p:nvPr/>
        </p:nvCxnSpPr>
        <p:spPr bwMode="auto">
          <a:xfrm rot="10800000" flipV="1">
            <a:off x="2514600" y="2714625"/>
            <a:ext cx="457200" cy="685800"/>
          </a:xfrm>
          <a:prstGeom prst="bentConnector2">
            <a:avLst/>
          </a:prstGeom>
          <a:noFill/>
          <a:ln w="76200">
            <a:solidFill>
              <a:schemeClr val="accent2"/>
            </a:solidFill>
            <a:miter lim="800000"/>
            <a:headEnd/>
            <a:tailEnd type="triangle" w="med" len="med"/>
          </a:ln>
        </p:spPr>
      </p:cxnSp>
      <p:cxnSp>
        <p:nvCxnSpPr>
          <p:cNvPr id="27656" name="AutoShape 1033"/>
          <p:cNvCxnSpPr>
            <a:cxnSpLocks noChangeShapeType="1"/>
            <a:stCxn id="1580036" idx="3"/>
            <a:endCxn id="1580038" idx="0"/>
          </p:cNvCxnSpPr>
          <p:nvPr/>
        </p:nvCxnSpPr>
        <p:spPr bwMode="auto">
          <a:xfrm>
            <a:off x="6781800" y="2714625"/>
            <a:ext cx="457200" cy="685800"/>
          </a:xfrm>
          <a:prstGeom prst="bentConnector2">
            <a:avLst/>
          </a:prstGeom>
          <a:noFill/>
          <a:ln w="76200">
            <a:solidFill>
              <a:schemeClr val="accent2"/>
            </a:solidFill>
            <a:miter lim="800000"/>
            <a:headEnd/>
            <a:tailEnd type="triangle" w="med" len="med"/>
          </a:ln>
        </p:spPr>
      </p:cxnSp>
      <p:cxnSp>
        <p:nvCxnSpPr>
          <p:cNvPr id="27657" name="AutoShape 1034"/>
          <p:cNvCxnSpPr>
            <a:cxnSpLocks noChangeShapeType="1"/>
            <a:stCxn id="1580037" idx="2"/>
            <a:endCxn id="1580039" idx="1"/>
          </p:cNvCxnSpPr>
          <p:nvPr/>
        </p:nvCxnSpPr>
        <p:spPr bwMode="auto">
          <a:xfrm rot="16200000" flipH="1">
            <a:off x="2587625" y="4076700"/>
            <a:ext cx="692150" cy="838200"/>
          </a:xfrm>
          <a:prstGeom prst="bentConnector2">
            <a:avLst/>
          </a:prstGeom>
          <a:noFill/>
          <a:ln w="76200">
            <a:solidFill>
              <a:schemeClr val="accent2"/>
            </a:solidFill>
            <a:miter lim="800000"/>
            <a:headEnd/>
            <a:tailEnd type="triangle" w="med" len="med"/>
          </a:ln>
        </p:spPr>
      </p:cxnSp>
      <p:cxnSp>
        <p:nvCxnSpPr>
          <p:cNvPr id="27658" name="AutoShape 1035"/>
          <p:cNvCxnSpPr>
            <a:cxnSpLocks noChangeShapeType="1"/>
            <a:stCxn id="1580038" idx="2"/>
            <a:endCxn id="1580039" idx="3"/>
          </p:cNvCxnSpPr>
          <p:nvPr/>
        </p:nvCxnSpPr>
        <p:spPr bwMode="auto">
          <a:xfrm rot="5400000">
            <a:off x="6473825" y="4076700"/>
            <a:ext cx="692150" cy="838200"/>
          </a:xfrm>
          <a:prstGeom prst="bentConnector2">
            <a:avLst/>
          </a:prstGeom>
          <a:noFill/>
          <a:ln w="76200">
            <a:solidFill>
              <a:schemeClr val="accent2"/>
            </a:solidFill>
            <a:miter lim="800000"/>
            <a:headEnd/>
            <a:tailEnd type="triangle" w="med" len="med"/>
          </a:ln>
        </p:spPr>
      </p:cxnSp>
      <p:sp>
        <p:nvSpPr>
          <p:cNvPr id="1580045" name="Line 1037"/>
          <p:cNvSpPr>
            <a:spLocks noChangeShapeType="1"/>
          </p:cNvSpPr>
          <p:nvPr/>
        </p:nvSpPr>
        <p:spPr bwMode="auto">
          <a:xfrm>
            <a:off x="854075" y="3048000"/>
            <a:ext cx="0" cy="2514600"/>
          </a:xfrm>
          <a:prstGeom prst="line">
            <a:avLst/>
          </a:prstGeom>
          <a:noFill/>
          <a:ln w="38100">
            <a:solidFill>
              <a:schemeClr val="tx1"/>
            </a:solidFill>
            <a:prstDash val="sysDot"/>
            <a:round/>
            <a:headEnd/>
            <a:tailEnd type="triangle" w="med" len="med"/>
          </a:ln>
          <a:effectLst>
            <a:outerShdw dist="35921" dir="2700000" algn="ctr" rotWithShape="0">
              <a:schemeClr val="bg2"/>
            </a:outerShdw>
          </a:effectLst>
        </p:spPr>
        <p:txBody>
          <a:bodyPr/>
          <a:lstStyle/>
          <a:p>
            <a:pPr>
              <a:defRPr/>
            </a:pPr>
            <a:endParaRPr lang="es-ES"/>
          </a:p>
        </p:txBody>
      </p:sp>
      <p:sp>
        <p:nvSpPr>
          <p:cNvPr id="1580046" name="Text Box 1038"/>
          <p:cNvSpPr txBox="1">
            <a:spLocks noChangeArrowheads="1"/>
          </p:cNvSpPr>
          <p:nvPr/>
        </p:nvSpPr>
        <p:spPr bwMode="auto">
          <a:xfrm>
            <a:off x="184150" y="2514600"/>
            <a:ext cx="1482725" cy="39687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l">
              <a:defRPr/>
            </a:pPr>
            <a:r>
              <a:rPr lang="en-US"/>
              <a:t>Annual rate</a:t>
            </a:r>
          </a:p>
        </p:txBody>
      </p:sp>
      <p:sp>
        <p:nvSpPr>
          <p:cNvPr id="27661" name="Text Box 1039"/>
          <p:cNvSpPr txBox="1">
            <a:spLocks noChangeArrowheads="1"/>
          </p:cNvSpPr>
          <p:nvPr/>
        </p:nvSpPr>
        <p:spPr bwMode="auto">
          <a:xfrm>
            <a:off x="685800" y="5775647"/>
            <a:ext cx="2386013" cy="461665"/>
          </a:xfrm>
          <a:prstGeom prst="rect">
            <a:avLst/>
          </a:prstGeom>
          <a:noFill/>
          <a:ln w="9525">
            <a:noFill/>
            <a:miter lim="800000"/>
            <a:headEnd/>
            <a:tailEnd/>
          </a:ln>
        </p:spPr>
        <p:txBody>
          <a:bodyPr wrap="square">
            <a:spAutoFit/>
          </a:bodyPr>
          <a:lstStyle/>
          <a:p>
            <a:pPr algn="l">
              <a:spcBef>
                <a:spcPct val="20000"/>
              </a:spcBef>
            </a:pPr>
            <a:r>
              <a:rPr lang="en-US" sz="1200" b="1" dirty="0" err="1"/>
              <a:t>Hoofnagle</a:t>
            </a:r>
            <a:r>
              <a:rPr lang="en-US" sz="1200" b="1" dirty="0"/>
              <a:t>, </a:t>
            </a:r>
            <a:r>
              <a:rPr lang="en-US" sz="1200" b="1" i="1" dirty="0" err="1"/>
              <a:t>Hepatology</a:t>
            </a:r>
            <a:r>
              <a:rPr lang="en-US" sz="1200" b="1" dirty="0"/>
              <a:t>, 1997</a:t>
            </a:r>
          </a:p>
          <a:p>
            <a:pPr algn="l"/>
            <a:r>
              <a:rPr lang="en-US" sz="1200" b="1" dirty="0"/>
              <a:t>Di </a:t>
            </a:r>
            <a:r>
              <a:rPr lang="en-US" sz="1200" b="1" dirty="0" err="1"/>
              <a:t>Bisceglie</a:t>
            </a:r>
            <a:r>
              <a:rPr lang="en-US" sz="1200" b="1" dirty="0"/>
              <a:t>, </a:t>
            </a:r>
            <a:r>
              <a:rPr lang="en-US" sz="1200" b="1" i="1" dirty="0" err="1"/>
              <a:t>Hepatology</a:t>
            </a:r>
            <a:r>
              <a:rPr lang="en-US" sz="1200" b="1" dirty="0"/>
              <a:t>, 2000</a:t>
            </a:r>
          </a:p>
        </p:txBody>
      </p:sp>
      <p:pic>
        <p:nvPicPr>
          <p:cNvPr id="1075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382189"/>
            <a:ext cx="982216" cy="78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3635896" y="6021288"/>
            <a:ext cx="4581703" cy="369332"/>
          </a:xfrm>
          <a:prstGeom prst="rect">
            <a:avLst/>
          </a:prstGeom>
          <a:solidFill>
            <a:srgbClr val="00602B"/>
          </a:solidFill>
        </p:spPr>
        <p:txBody>
          <a:bodyPr wrap="none" rtlCol="0">
            <a:spAutoFit/>
          </a:bodyPr>
          <a:lstStyle/>
          <a:p>
            <a:r>
              <a:rPr lang="es-MX" b="1" dirty="0" smtClean="0"/>
              <a:t>UNLESS A NEW LIVER TRASPLANTED</a:t>
            </a:r>
            <a:endParaRPr lang="es-MX"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ox(in)">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3933056"/>
            <a:ext cx="7488832" cy="2400657"/>
          </a:xfrm>
          <a:prstGeom prst="rect">
            <a:avLst/>
          </a:prstGeom>
          <a:noFill/>
        </p:spPr>
        <p:txBody>
          <a:bodyPr wrap="square" rtlCol="0">
            <a:spAutoFit/>
          </a:bodyPr>
          <a:lstStyle/>
          <a:p>
            <a:pPr algn="ctr"/>
            <a:r>
              <a:rPr lang="en-US" sz="2800" b="1" dirty="0" err="1" smtClean="0">
                <a:solidFill>
                  <a:srgbClr val="FFFF00"/>
                </a:solidFill>
              </a:rPr>
              <a:t>Trasplantation:CsA</a:t>
            </a:r>
            <a:r>
              <a:rPr lang="en-US" sz="2800" b="1" dirty="0" smtClean="0">
                <a:solidFill>
                  <a:srgbClr val="FFFF00"/>
                </a:solidFill>
              </a:rPr>
              <a:t> versus </a:t>
            </a:r>
            <a:r>
              <a:rPr lang="en-US" sz="2800" b="1" dirty="0" err="1" smtClean="0">
                <a:solidFill>
                  <a:srgbClr val="FFFF00"/>
                </a:solidFill>
              </a:rPr>
              <a:t>tacrolimus</a:t>
            </a:r>
            <a:r>
              <a:rPr lang="en-US" sz="2800" b="1" dirty="0" smtClean="0">
                <a:solidFill>
                  <a:srgbClr val="FFFF00"/>
                </a:solidFill>
              </a:rPr>
              <a:t>: </a:t>
            </a:r>
            <a:r>
              <a:rPr lang="en-US" sz="2800" b="1" dirty="0" err="1" smtClean="0">
                <a:solidFill>
                  <a:srgbClr val="FFFF00"/>
                </a:solidFill>
              </a:rPr>
              <a:t>Diabetogenic</a:t>
            </a:r>
            <a:r>
              <a:rPr lang="en-US" sz="2800" b="1" dirty="0" smtClean="0">
                <a:solidFill>
                  <a:srgbClr val="FFFF00"/>
                </a:solidFill>
              </a:rPr>
              <a:t> effects</a:t>
            </a:r>
          </a:p>
          <a:p>
            <a:pPr algn="just"/>
            <a:endParaRPr lang="en-US" sz="1400" dirty="0" smtClean="0">
              <a:solidFill>
                <a:srgbClr val="FFFF00"/>
              </a:solidFill>
            </a:endParaRPr>
          </a:p>
          <a:p>
            <a:pPr algn="just"/>
            <a:r>
              <a:rPr lang="en-US" sz="1600" b="1" dirty="0" err="1" smtClean="0"/>
              <a:t>Tacrolimus</a:t>
            </a:r>
            <a:r>
              <a:rPr lang="en-US" sz="1600" b="1" dirty="0" smtClean="0"/>
              <a:t> appears to be associated with a higher incidence of PTDM than </a:t>
            </a:r>
            <a:r>
              <a:rPr lang="en-US" sz="1600" b="1" dirty="0" err="1" smtClean="0"/>
              <a:t>CsA</a:t>
            </a:r>
            <a:r>
              <a:rPr lang="en-US" sz="1600" b="1" dirty="0" smtClean="0"/>
              <a:t>; this association has been noted in liver transplant recipients and in other transplantation settings, notably renal. One explanation for the greater </a:t>
            </a:r>
            <a:r>
              <a:rPr lang="en-US" sz="1600" b="1" dirty="0" err="1" smtClean="0"/>
              <a:t>diabetogenic</a:t>
            </a:r>
            <a:r>
              <a:rPr lang="en-US" sz="1600" b="1" dirty="0" smtClean="0"/>
              <a:t> potential of </a:t>
            </a:r>
            <a:r>
              <a:rPr lang="en-US" sz="1600" b="1" dirty="0" err="1" smtClean="0"/>
              <a:t>tacrolimus</a:t>
            </a:r>
            <a:r>
              <a:rPr lang="en-US" sz="1600" b="1" dirty="0" smtClean="0"/>
              <a:t> may lie in a direct effect of insulin-producing </a:t>
            </a:r>
            <a:r>
              <a:rPr lang="el-GR" sz="1600" b="1" dirty="0" smtClean="0"/>
              <a:t>β</a:t>
            </a:r>
            <a:r>
              <a:rPr lang="es-MX" sz="1600" b="1" dirty="0" smtClean="0"/>
              <a:t> </a:t>
            </a:r>
            <a:r>
              <a:rPr lang="en-US" sz="1600" b="1" dirty="0" smtClean="0"/>
              <a:t>cells of the pancreas .</a:t>
            </a:r>
            <a:endParaRPr lang="en-US" sz="1600" b="1" dirty="0"/>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625" y="0"/>
            <a:ext cx="7524750" cy="226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827584" y="2413338"/>
            <a:ext cx="7704856" cy="1477328"/>
          </a:xfrm>
          <a:prstGeom prst="rect">
            <a:avLst/>
          </a:prstGeom>
        </p:spPr>
        <p:txBody>
          <a:bodyPr wrap="square">
            <a:spAutoFit/>
          </a:bodyPr>
          <a:lstStyle/>
          <a:p>
            <a:r>
              <a:rPr lang="en-US" b="1" dirty="0" smtClean="0"/>
              <a:t>This review summarizes the risks and consequences of insulin resistance and PTDM in HCV-positive liver transplant recipients. Risk for developing PTDM is one factor that should be considered when choosing the primary immunosuppressive regimen following liver transplantation</a:t>
            </a:r>
            <a:endParaRPr lang="es-MX" b="1" dirty="0"/>
          </a:p>
        </p:txBody>
      </p:sp>
    </p:spTree>
    <p:extLst>
      <p:ext uri="{BB962C8B-B14F-4D97-AF65-F5344CB8AC3E}">
        <p14:creationId xmlns:p14="http://schemas.microsoft.com/office/powerpoint/2010/main" val="94006803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 y="260648"/>
            <a:ext cx="74295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51520" y="3426093"/>
            <a:ext cx="8892480" cy="2739211"/>
          </a:xfrm>
          <a:prstGeom prst="rect">
            <a:avLst/>
          </a:prstGeom>
          <a:noFill/>
        </p:spPr>
        <p:txBody>
          <a:bodyPr wrap="square" rtlCol="0">
            <a:spAutoFit/>
          </a:bodyPr>
          <a:lstStyle/>
          <a:p>
            <a:pPr algn="ctr"/>
            <a:r>
              <a:rPr lang="en-US" sz="3200" b="1" dirty="0" smtClean="0">
                <a:solidFill>
                  <a:srgbClr val="FFFF00"/>
                </a:solidFill>
              </a:rPr>
              <a:t>CONCLUSIONS:</a:t>
            </a:r>
          </a:p>
          <a:p>
            <a:pPr algn="just"/>
            <a:endParaRPr lang="en-US" sz="2000" dirty="0" smtClean="0">
              <a:solidFill>
                <a:srgbClr val="FFFF00"/>
              </a:solidFill>
            </a:endParaRPr>
          </a:p>
          <a:p>
            <a:pPr algn="just"/>
            <a:r>
              <a:rPr lang="es-MX" sz="2400" b="1" dirty="0" err="1" smtClean="0"/>
              <a:t>a.-This</a:t>
            </a:r>
            <a:r>
              <a:rPr lang="es-MX" sz="2400" b="1" dirty="0" smtClean="0"/>
              <a:t> </a:t>
            </a:r>
            <a:r>
              <a:rPr lang="es-MX" sz="2400" b="1" dirty="0" err="1" smtClean="0"/>
              <a:t>study</a:t>
            </a:r>
            <a:r>
              <a:rPr lang="es-MX" sz="2400" b="1" dirty="0" smtClean="0"/>
              <a:t> shows </a:t>
            </a:r>
            <a:r>
              <a:rPr lang="es-MX" sz="2400" b="1" dirty="0" err="1" smtClean="0"/>
              <a:t>that</a:t>
            </a:r>
            <a:r>
              <a:rPr lang="es-MX" sz="2400" b="1" dirty="0" smtClean="0"/>
              <a:t> DM2 </a:t>
            </a:r>
            <a:r>
              <a:rPr lang="es-MX" sz="2400" b="1" dirty="0" err="1" smtClean="0"/>
              <a:t>is</a:t>
            </a:r>
            <a:r>
              <a:rPr lang="es-MX" sz="2400" b="1" dirty="0" smtClean="0"/>
              <a:t> </a:t>
            </a:r>
            <a:r>
              <a:rPr lang="es-MX" sz="2400" b="1" dirty="0" err="1" smtClean="0"/>
              <a:t>an</a:t>
            </a:r>
            <a:r>
              <a:rPr lang="es-MX" sz="2400" b="1" dirty="0" smtClean="0"/>
              <a:t> </a:t>
            </a:r>
            <a:r>
              <a:rPr lang="es-MX" sz="2400" b="1" dirty="0" err="1" smtClean="0"/>
              <a:t>independent</a:t>
            </a:r>
            <a:r>
              <a:rPr lang="es-MX" sz="2400" b="1" dirty="0" smtClean="0"/>
              <a:t> </a:t>
            </a:r>
            <a:r>
              <a:rPr lang="es-MX" sz="2400" b="1" dirty="0" err="1" smtClean="0"/>
              <a:t>risk</a:t>
            </a:r>
            <a:r>
              <a:rPr lang="es-MX" sz="2400" b="1" dirty="0" smtClean="0"/>
              <a:t> factor </a:t>
            </a:r>
            <a:r>
              <a:rPr lang="es-MX" sz="2400" b="1" dirty="0" err="1" smtClean="0"/>
              <a:t>for</a:t>
            </a:r>
            <a:r>
              <a:rPr lang="es-MX" sz="2400" b="1" dirty="0" smtClean="0"/>
              <a:t> HCC and pre-</a:t>
            </a:r>
            <a:r>
              <a:rPr lang="es-MX" sz="2400" b="1" dirty="0" err="1" smtClean="0"/>
              <a:t>exists</a:t>
            </a:r>
            <a:r>
              <a:rPr lang="es-MX" sz="2400" b="1" dirty="0" smtClean="0"/>
              <a:t> </a:t>
            </a:r>
            <a:r>
              <a:rPr lang="es-MX" sz="2400" b="1" dirty="0" err="1" smtClean="0"/>
              <a:t>to</a:t>
            </a:r>
            <a:r>
              <a:rPr lang="es-MX" sz="2400" b="1" dirty="0" smtClean="0"/>
              <a:t> HCC </a:t>
            </a:r>
            <a:r>
              <a:rPr lang="es-MX" sz="2400" b="1" dirty="0" err="1" smtClean="0"/>
              <a:t>occurrence</a:t>
            </a:r>
            <a:r>
              <a:rPr lang="es-MX" sz="2400" b="1" dirty="0" smtClean="0"/>
              <a:t>. In DM2 </a:t>
            </a:r>
            <a:r>
              <a:rPr lang="es-MX" sz="2400" b="1" dirty="0" err="1" smtClean="0"/>
              <a:t>patients</a:t>
            </a:r>
            <a:r>
              <a:rPr lang="es-MX" sz="2400" b="1" dirty="0" smtClean="0"/>
              <a:t> </a:t>
            </a:r>
            <a:r>
              <a:rPr lang="es-MX" sz="2400" b="1" dirty="0" err="1" smtClean="0"/>
              <a:t>with</a:t>
            </a:r>
            <a:r>
              <a:rPr lang="es-MX" sz="2400" b="1" dirty="0" smtClean="0"/>
              <a:t> </a:t>
            </a:r>
            <a:r>
              <a:rPr lang="es-MX" sz="2400" b="1" dirty="0" err="1" smtClean="0"/>
              <a:t>Hepatic</a:t>
            </a:r>
            <a:r>
              <a:rPr lang="es-MX" sz="2400" b="1" dirty="0" smtClean="0"/>
              <a:t> </a:t>
            </a:r>
            <a:r>
              <a:rPr lang="es-MX" sz="2400" b="1" dirty="0" err="1" smtClean="0"/>
              <a:t>cirrhosis</a:t>
            </a:r>
            <a:r>
              <a:rPr lang="es-MX" sz="2400" b="1" dirty="0" smtClean="0"/>
              <a:t>, </a:t>
            </a:r>
            <a:r>
              <a:rPr lang="es-MX" sz="2400" b="1" dirty="0" err="1" smtClean="0"/>
              <a:t>metformin</a:t>
            </a:r>
            <a:r>
              <a:rPr lang="es-MX" sz="2400" b="1" dirty="0" smtClean="0"/>
              <a:t> </a:t>
            </a:r>
            <a:r>
              <a:rPr lang="es-MX" sz="2400" b="1" dirty="0" err="1" smtClean="0"/>
              <a:t>therapy</a:t>
            </a:r>
            <a:r>
              <a:rPr lang="es-MX" sz="2400" b="1" dirty="0" smtClean="0"/>
              <a:t> </a:t>
            </a:r>
            <a:r>
              <a:rPr lang="es-MX" sz="2400" b="1" dirty="0" err="1" smtClean="0"/>
              <a:t>is</a:t>
            </a:r>
            <a:r>
              <a:rPr lang="es-MX" sz="2400" b="1" dirty="0" smtClean="0"/>
              <a:t> </a:t>
            </a:r>
            <a:r>
              <a:rPr lang="es-MX" sz="2400" b="1" dirty="0" err="1" smtClean="0"/>
              <a:t>associated</a:t>
            </a:r>
            <a:r>
              <a:rPr lang="es-MX" sz="2400" b="1" dirty="0" smtClean="0"/>
              <a:t> </a:t>
            </a:r>
            <a:r>
              <a:rPr lang="es-MX" sz="2400" b="1" dirty="0" err="1" smtClean="0"/>
              <a:t>with</a:t>
            </a:r>
            <a:r>
              <a:rPr lang="es-MX" sz="2400" b="1" dirty="0" smtClean="0"/>
              <a:t> a </a:t>
            </a:r>
            <a:r>
              <a:rPr lang="es-MX" sz="2400" b="1" dirty="0" err="1" smtClean="0"/>
              <a:t>reduced</a:t>
            </a:r>
            <a:r>
              <a:rPr lang="es-MX" sz="2400" b="1" dirty="0" smtClean="0"/>
              <a:t> HCC </a:t>
            </a:r>
            <a:r>
              <a:rPr lang="es-MX" sz="2400" b="1" dirty="0" err="1" smtClean="0"/>
              <a:t>risk</a:t>
            </a:r>
            <a:r>
              <a:rPr lang="es-MX" sz="2400" b="1" dirty="0" smtClean="0"/>
              <a:t> and </a:t>
            </a:r>
            <a:r>
              <a:rPr lang="es-MX" sz="2400" b="1" dirty="0" err="1" smtClean="0"/>
              <a:t>seems</a:t>
            </a:r>
            <a:r>
              <a:rPr lang="es-MX" sz="2400" b="1" dirty="0" smtClean="0"/>
              <a:t> </a:t>
            </a:r>
            <a:r>
              <a:rPr lang="es-MX" sz="2400" b="1" dirty="0" err="1" smtClean="0"/>
              <a:t>to</a:t>
            </a:r>
            <a:r>
              <a:rPr lang="es-MX" sz="2400" b="1" dirty="0" smtClean="0"/>
              <a:t> </a:t>
            </a:r>
            <a:r>
              <a:rPr lang="es-MX" sz="2400" b="1" dirty="0" err="1" smtClean="0"/>
              <a:t>have</a:t>
            </a:r>
            <a:r>
              <a:rPr lang="es-MX" sz="2400" b="1" dirty="0" smtClean="0"/>
              <a:t> a </a:t>
            </a:r>
            <a:r>
              <a:rPr lang="es-MX" sz="2400" b="1" dirty="0" err="1" smtClean="0"/>
              <a:t>protective</a:t>
            </a:r>
            <a:r>
              <a:rPr lang="es-MX" sz="2400" b="1" dirty="0" smtClean="0"/>
              <a:t> </a:t>
            </a:r>
            <a:r>
              <a:rPr lang="es-MX" sz="2400" b="1" dirty="0" err="1" smtClean="0"/>
              <a:t>effect</a:t>
            </a:r>
            <a:r>
              <a:rPr lang="es-MX" sz="2400" b="1" dirty="0" smtClean="0"/>
              <a:t> </a:t>
            </a:r>
            <a:r>
              <a:rPr lang="es-MX" sz="2400" b="1" dirty="0" err="1" smtClean="0"/>
              <a:t>on</a:t>
            </a:r>
            <a:r>
              <a:rPr lang="es-MX" sz="2400" b="1" dirty="0" smtClean="0"/>
              <a:t> HCC </a:t>
            </a:r>
            <a:r>
              <a:rPr lang="es-MX" sz="2400" b="1" dirty="0" err="1" smtClean="0"/>
              <a:t>development</a:t>
            </a:r>
            <a:r>
              <a:rPr lang="es-MX" sz="2400" b="1" dirty="0" smtClean="0"/>
              <a:t>.</a:t>
            </a:r>
            <a:endParaRPr lang="en-US" sz="2400" b="1" dirty="0"/>
          </a:p>
        </p:txBody>
      </p:sp>
      <p:pic>
        <p:nvPicPr>
          <p:cNvPr id="59396" name="Picture 4" descr="http://t3.gstatic.com/images?q=tbn:ANd9GcQxgSl4WRCzHQFa8pjla1q7ViNFIeDoSt80vuOpBbVYxZJUv-e9Kg"/>
          <p:cNvPicPr>
            <a:picLocks noChangeAspect="1" noChangeArrowheads="1"/>
          </p:cNvPicPr>
          <p:nvPr/>
        </p:nvPicPr>
        <p:blipFill>
          <a:blip r:embed="rId3" cstate="print"/>
          <a:srcRect/>
          <a:stretch>
            <a:fillRect/>
          </a:stretch>
        </p:blipFill>
        <p:spPr bwMode="auto">
          <a:xfrm>
            <a:off x="323529" y="2939577"/>
            <a:ext cx="1656183" cy="1326266"/>
          </a:xfrm>
          <a:prstGeom prst="rect">
            <a:avLst/>
          </a:prstGeom>
          <a:noFill/>
        </p:spPr>
      </p:pic>
    </p:spTree>
    <p:extLst>
      <p:ext uri="{BB962C8B-B14F-4D97-AF65-F5344CB8AC3E}">
        <p14:creationId xmlns:p14="http://schemas.microsoft.com/office/powerpoint/2010/main" val="80851062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3356992"/>
            <a:ext cx="5976664" cy="325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899592" y="116632"/>
            <a:ext cx="7488832" cy="2954655"/>
          </a:xfrm>
          <a:prstGeom prst="rect">
            <a:avLst/>
          </a:prstGeom>
          <a:noFill/>
        </p:spPr>
        <p:txBody>
          <a:bodyPr wrap="square" rtlCol="0">
            <a:spAutoFit/>
          </a:bodyPr>
          <a:lstStyle/>
          <a:p>
            <a:pPr algn="ctr"/>
            <a:r>
              <a:rPr lang="en-US" sz="2400" b="1" dirty="0" smtClean="0"/>
              <a:t>CONCLUSIONS:</a:t>
            </a:r>
          </a:p>
          <a:p>
            <a:pPr algn="just"/>
            <a:endParaRPr lang="en-US" dirty="0" smtClean="0"/>
          </a:p>
          <a:p>
            <a:pPr algn="just"/>
            <a:r>
              <a:rPr lang="es-MX" sz="2400" b="1" dirty="0" smtClean="0">
                <a:solidFill>
                  <a:srgbClr val="FFC000"/>
                </a:solidFill>
              </a:rPr>
              <a:t>B.-In </a:t>
            </a:r>
            <a:r>
              <a:rPr lang="es-MX" sz="2400" b="1" dirty="0" err="1" smtClean="0">
                <a:solidFill>
                  <a:srgbClr val="FFC000"/>
                </a:solidFill>
              </a:rPr>
              <a:t>fact</a:t>
            </a:r>
            <a:r>
              <a:rPr lang="es-MX" sz="2400" b="1" dirty="0" smtClean="0">
                <a:solidFill>
                  <a:srgbClr val="FFC000"/>
                </a:solidFill>
              </a:rPr>
              <a:t>, </a:t>
            </a:r>
            <a:r>
              <a:rPr lang="es-MX" sz="2400" b="1" dirty="0" err="1" smtClean="0">
                <a:solidFill>
                  <a:srgbClr val="FFC000"/>
                </a:solidFill>
              </a:rPr>
              <a:t>metformin</a:t>
            </a:r>
            <a:r>
              <a:rPr lang="es-MX" sz="2400" b="1" dirty="0" smtClean="0">
                <a:solidFill>
                  <a:srgbClr val="FFC000"/>
                </a:solidFill>
              </a:rPr>
              <a:t> </a:t>
            </a:r>
            <a:r>
              <a:rPr lang="es-MX" sz="2400" b="1" dirty="0" err="1" smtClean="0">
                <a:solidFill>
                  <a:srgbClr val="FFC000"/>
                </a:solidFill>
              </a:rPr>
              <a:t>treatment</a:t>
            </a:r>
            <a:r>
              <a:rPr lang="es-MX" sz="2400" b="1" dirty="0" smtClean="0">
                <a:solidFill>
                  <a:srgbClr val="FFC000"/>
                </a:solidFill>
              </a:rPr>
              <a:t> </a:t>
            </a:r>
            <a:r>
              <a:rPr lang="es-MX" sz="2400" b="1" dirty="0" err="1" smtClean="0">
                <a:solidFill>
                  <a:srgbClr val="FFC000"/>
                </a:solidFill>
              </a:rPr>
              <a:t>may</a:t>
            </a:r>
            <a:r>
              <a:rPr lang="es-MX" sz="2400" b="1" dirty="0" smtClean="0">
                <a:solidFill>
                  <a:srgbClr val="FFC000"/>
                </a:solidFill>
              </a:rPr>
              <a:t> be </a:t>
            </a:r>
            <a:r>
              <a:rPr lang="es-MX" sz="2400" b="1" dirty="0" err="1" smtClean="0">
                <a:solidFill>
                  <a:srgbClr val="FFC000"/>
                </a:solidFill>
              </a:rPr>
              <a:t>recommended</a:t>
            </a:r>
            <a:r>
              <a:rPr lang="es-MX" sz="2400" b="1" dirty="0" smtClean="0">
                <a:solidFill>
                  <a:srgbClr val="FFC000"/>
                </a:solidFill>
              </a:rPr>
              <a:t> in </a:t>
            </a:r>
            <a:r>
              <a:rPr lang="es-MX" sz="2400" b="1" dirty="0" err="1" smtClean="0">
                <a:solidFill>
                  <a:srgbClr val="FFC000"/>
                </a:solidFill>
              </a:rPr>
              <a:t>diabetic</a:t>
            </a:r>
            <a:r>
              <a:rPr lang="es-MX" sz="2400" b="1" dirty="0" smtClean="0">
                <a:solidFill>
                  <a:srgbClr val="FFC000"/>
                </a:solidFill>
              </a:rPr>
              <a:t> </a:t>
            </a:r>
            <a:r>
              <a:rPr lang="es-MX" sz="2400" b="1" dirty="0" err="1" smtClean="0">
                <a:solidFill>
                  <a:srgbClr val="FFC000"/>
                </a:solidFill>
              </a:rPr>
              <a:t>patients</a:t>
            </a:r>
            <a:r>
              <a:rPr lang="es-MX" sz="2400" b="1" dirty="0" smtClean="0">
                <a:solidFill>
                  <a:srgbClr val="FFC000"/>
                </a:solidFill>
              </a:rPr>
              <a:t> </a:t>
            </a:r>
            <a:r>
              <a:rPr lang="es-MX" sz="2400" b="1" dirty="0" err="1" smtClean="0">
                <a:solidFill>
                  <a:srgbClr val="FFC000"/>
                </a:solidFill>
              </a:rPr>
              <a:t>with</a:t>
            </a:r>
            <a:r>
              <a:rPr lang="es-MX" sz="2400" b="1" dirty="0" smtClean="0">
                <a:solidFill>
                  <a:srgbClr val="FFC000"/>
                </a:solidFill>
              </a:rPr>
              <a:t> </a:t>
            </a:r>
            <a:r>
              <a:rPr lang="es-MX" sz="2400" b="1" dirty="0" err="1" smtClean="0">
                <a:solidFill>
                  <a:srgbClr val="FFC000"/>
                </a:solidFill>
              </a:rPr>
              <a:t>compensated</a:t>
            </a:r>
            <a:r>
              <a:rPr lang="es-MX" sz="2400" b="1" dirty="0" smtClean="0">
                <a:solidFill>
                  <a:srgbClr val="FFC000"/>
                </a:solidFill>
              </a:rPr>
              <a:t> LC </a:t>
            </a:r>
            <a:r>
              <a:rPr lang="es-MX" sz="2400" b="1" dirty="0" err="1" smtClean="0">
                <a:solidFill>
                  <a:srgbClr val="FFC000"/>
                </a:solidFill>
              </a:rPr>
              <a:t>not</a:t>
            </a:r>
            <a:r>
              <a:rPr lang="es-MX" sz="2400" b="1" dirty="0" smtClean="0">
                <a:solidFill>
                  <a:srgbClr val="FFC000"/>
                </a:solidFill>
              </a:rPr>
              <a:t> </a:t>
            </a:r>
            <a:r>
              <a:rPr lang="es-MX" sz="2400" b="1" dirty="0" err="1" smtClean="0">
                <a:solidFill>
                  <a:srgbClr val="FFC000"/>
                </a:solidFill>
              </a:rPr>
              <a:t>only</a:t>
            </a:r>
            <a:r>
              <a:rPr lang="es-MX" sz="2400" b="1" dirty="0" smtClean="0">
                <a:solidFill>
                  <a:srgbClr val="FFC000"/>
                </a:solidFill>
              </a:rPr>
              <a:t> </a:t>
            </a:r>
            <a:r>
              <a:rPr lang="es-MX" sz="2400" b="1" dirty="0" err="1" smtClean="0">
                <a:solidFill>
                  <a:srgbClr val="FFC000"/>
                </a:solidFill>
              </a:rPr>
              <a:t>because</a:t>
            </a:r>
            <a:r>
              <a:rPr lang="es-MX" sz="2400" b="1" dirty="0" smtClean="0">
                <a:solidFill>
                  <a:srgbClr val="FFC000"/>
                </a:solidFill>
              </a:rPr>
              <a:t> </a:t>
            </a:r>
            <a:r>
              <a:rPr lang="es-MX" sz="2400" b="1" dirty="0" err="1" smtClean="0">
                <a:solidFill>
                  <a:srgbClr val="FFC000"/>
                </a:solidFill>
              </a:rPr>
              <a:t>its</a:t>
            </a:r>
            <a:r>
              <a:rPr lang="es-MX" sz="2400" b="1" dirty="0" smtClean="0">
                <a:solidFill>
                  <a:srgbClr val="FFC000"/>
                </a:solidFill>
              </a:rPr>
              <a:t> use </a:t>
            </a:r>
            <a:r>
              <a:rPr lang="es-MX" sz="2400" b="1" dirty="0" err="1" smtClean="0">
                <a:solidFill>
                  <a:srgbClr val="FFC000"/>
                </a:solidFill>
              </a:rPr>
              <a:t>is</a:t>
            </a:r>
            <a:r>
              <a:rPr lang="es-MX" sz="2400" b="1" dirty="0" smtClean="0">
                <a:solidFill>
                  <a:srgbClr val="FFC000"/>
                </a:solidFill>
              </a:rPr>
              <a:t> </a:t>
            </a:r>
            <a:r>
              <a:rPr lang="es-MX" sz="2400" b="1" dirty="0" err="1" smtClean="0">
                <a:solidFill>
                  <a:srgbClr val="FFC000"/>
                </a:solidFill>
              </a:rPr>
              <a:t>not</a:t>
            </a:r>
            <a:r>
              <a:rPr lang="es-MX" sz="2400" b="1" dirty="0" smtClean="0">
                <a:solidFill>
                  <a:srgbClr val="FFC000"/>
                </a:solidFill>
              </a:rPr>
              <a:t> </a:t>
            </a:r>
            <a:r>
              <a:rPr lang="es-MX" sz="2400" b="1" dirty="0" err="1" smtClean="0">
                <a:solidFill>
                  <a:srgbClr val="FFC000"/>
                </a:solidFill>
              </a:rPr>
              <a:t>associated</a:t>
            </a:r>
            <a:r>
              <a:rPr lang="es-MX" sz="2400" b="1" dirty="0" smtClean="0">
                <a:solidFill>
                  <a:srgbClr val="FFC000"/>
                </a:solidFill>
              </a:rPr>
              <a:t> </a:t>
            </a:r>
            <a:r>
              <a:rPr lang="es-MX" sz="2400" b="1" dirty="0" err="1" smtClean="0">
                <a:solidFill>
                  <a:srgbClr val="FFC000"/>
                </a:solidFill>
              </a:rPr>
              <a:t>with</a:t>
            </a:r>
            <a:r>
              <a:rPr lang="es-MX" sz="2400" b="1" dirty="0" smtClean="0">
                <a:solidFill>
                  <a:srgbClr val="FFC000"/>
                </a:solidFill>
              </a:rPr>
              <a:t> </a:t>
            </a:r>
            <a:r>
              <a:rPr lang="es-MX" sz="2400" b="1" dirty="0" err="1" smtClean="0">
                <a:solidFill>
                  <a:srgbClr val="FFC000"/>
                </a:solidFill>
              </a:rPr>
              <a:t>the</a:t>
            </a:r>
            <a:r>
              <a:rPr lang="es-MX" sz="2400" b="1" dirty="0" smtClean="0">
                <a:solidFill>
                  <a:srgbClr val="FFC000"/>
                </a:solidFill>
              </a:rPr>
              <a:t> </a:t>
            </a:r>
            <a:r>
              <a:rPr lang="es-MX" sz="2400" b="1" dirty="0" err="1" smtClean="0">
                <a:solidFill>
                  <a:srgbClr val="FFC000"/>
                </a:solidFill>
              </a:rPr>
              <a:t>risk</a:t>
            </a:r>
            <a:r>
              <a:rPr lang="es-MX" sz="2400" b="1" dirty="0" smtClean="0">
                <a:solidFill>
                  <a:srgbClr val="FFC000"/>
                </a:solidFill>
              </a:rPr>
              <a:t> of </a:t>
            </a:r>
            <a:r>
              <a:rPr lang="es-MX" sz="2400" b="1" dirty="0" err="1" smtClean="0">
                <a:solidFill>
                  <a:srgbClr val="FFC000"/>
                </a:solidFill>
              </a:rPr>
              <a:t>hypoglycaemia</a:t>
            </a:r>
            <a:r>
              <a:rPr lang="es-MX" sz="2400" b="1" dirty="0" smtClean="0">
                <a:solidFill>
                  <a:srgbClr val="FFC000"/>
                </a:solidFill>
              </a:rPr>
              <a:t> and </a:t>
            </a:r>
            <a:r>
              <a:rPr lang="es-MX" sz="2400" b="1" dirty="0" err="1" smtClean="0">
                <a:solidFill>
                  <a:srgbClr val="FFC000"/>
                </a:solidFill>
              </a:rPr>
              <a:t>body</a:t>
            </a:r>
            <a:r>
              <a:rPr lang="es-MX" sz="2400" b="1" dirty="0" smtClean="0">
                <a:solidFill>
                  <a:srgbClr val="FFC000"/>
                </a:solidFill>
              </a:rPr>
              <a:t> </a:t>
            </a:r>
            <a:r>
              <a:rPr lang="es-MX" sz="2400" b="1" dirty="0" err="1" smtClean="0">
                <a:solidFill>
                  <a:srgbClr val="FFC000"/>
                </a:solidFill>
              </a:rPr>
              <a:t>weight</a:t>
            </a:r>
            <a:r>
              <a:rPr lang="es-MX" sz="2400" b="1" dirty="0" smtClean="0">
                <a:solidFill>
                  <a:srgbClr val="FFC000"/>
                </a:solidFill>
              </a:rPr>
              <a:t> </a:t>
            </a:r>
            <a:r>
              <a:rPr lang="es-MX" sz="2400" b="1" dirty="0" err="1" smtClean="0">
                <a:solidFill>
                  <a:srgbClr val="FFC000"/>
                </a:solidFill>
              </a:rPr>
              <a:t>gain</a:t>
            </a:r>
            <a:r>
              <a:rPr lang="es-MX" sz="2400" b="1" dirty="0" smtClean="0">
                <a:solidFill>
                  <a:srgbClr val="FFC000"/>
                </a:solidFill>
              </a:rPr>
              <a:t> (60) </a:t>
            </a:r>
            <a:r>
              <a:rPr lang="es-MX" sz="2400" b="1" dirty="0" err="1" smtClean="0">
                <a:solidFill>
                  <a:srgbClr val="FFC000"/>
                </a:solidFill>
              </a:rPr>
              <a:t>but</a:t>
            </a:r>
            <a:r>
              <a:rPr lang="es-MX" sz="2400" b="1" dirty="0" smtClean="0">
                <a:solidFill>
                  <a:srgbClr val="FFC000"/>
                </a:solidFill>
              </a:rPr>
              <a:t> </a:t>
            </a:r>
            <a:r>
              <a:rPr lang="es-MX" sz="2400" b="1" dirty="0" err="1" smtClean="0">
                <a:solidFill>
                  <a:srgbClr val="FFC000"/>
                </a:solidFill>
              </a:rPr>
              <a:t>also</a:t>
            </a:r>
            <a:r>
              <a:rPr lang="es-MX" sz="2400" b="1" dirty="0" smtClean="0">
                <a:solidFill>
                  <a:srgbClr val="FFC000"/>
                </a:solidFill>
              </a:rPr>
              <a:t> </a:t>
            </a:r>
            <a:r>
              <a:rPr lang="es-MX" sz="2400" b="1" dirty="0" err="1" smtClean="0">
                <a:solidFill>
                  <a:srgbClr val="FFC000"/>
                </a:solidFill>
              </a:rPr>
              <a:t>because</a:t>
            </a:r>
            <a:r>
              <a:rPr lang="es-MX" sz="2400" b="1" dirty="0" smtClean="0">
                <a:solidFill>
                  <a:srgbClr val="FFC000"/>
                </a:solidFill>
              </a:rPr>
              <a:t> of </a:t>
            </a:r>
            <a:r>
              <a:rPr lang="es-MX" sz="2400" b="1" dirty="0" err="1" smtClean="0">
                <a:solidFill>
                  <a:srgbClr val="FFC000"/>
                </a:solidFill>
              </a:rPr>
              <a:t>its</a:t>
            </a:r>
            <a:r>
              <a:rPr lang="es-MX" sz="2400" b="1" dirty="0" smtClean="0">
                <a:solidFill>
                  <a:srgbClr val="FFC000"/>
                </a:solidFill>
              </a:rPr>
              <a:t> </a:t>
            </a:r>
            <a:r>
              <a:rPr lang="es-MX" sz="2400" b="1" dirty="0" err="1" smtClean="0">
                <a:solidFill>
                  <a:srgbClr val="FFC000"/>
                </a:solidFill>
              </a:rPr>
              <a:t>potential</a:t>
            </a:r>
            <a:r>
              <a:rPr lang="es-MX" sz="2400" b="1" dirty="0" smtClean="0">
                <a:solidFill>
                  <a:srgbClr val="FFC000"/>
                </a:solidFill>
              </a:rPr>
              <a:t> anti-</a:t>
            </a:r>
            <a:r>
              <a:rPr lang="es-MX" sz="2400" b="1" dirty="0" err="1" smtClean="0">
                <a:solidFill>
                  <a:srgbClr val="FFC000"/>
                </a:solidFill>
              </a:rPr>
              <a:t>cancer</a:t>
            </a:r>
            <a:r>
              <a:rPr lang="es-MX" sz="2400" b="1" dirty="0" smtClean="0">
                <a:solidFill>
                  <a:srgbClr val="FFC000"/>
                </a:solidFill>
              </a:rPr>
              <a:t> </a:t>
            </a:r>
            <a:r>
              <a:rPr lang="es-MX" sz="2400" b="1" dirty="0" err="1" smtClean="0">
                <a:solidFill>
                  <a:srgbClr val="FFC000"/>
                </a:solidFill>
              </a:rPr>
              <a:t>effects</a:t>
            </a:r>
            <a:r>
              <a:rPr lang="es-MX" sz="2400" b="1" dirty="0" smtClean="0">
                <a:solidFill>
                  <a:srgbClr val="FFC000"/>
                </a:solidFill>
              </a:rPr>
              <a:t>.</a:t>
            </a:r>
            <a:endParaRPr lang="en-US" sz="2000" b="1" dirty="0">
              <a:solidFill>
                <a:srgbClr val="FFC000"/>
              </a:solidFill>
            </a:endParaRPr>
          </a:p>
        </p:txBody>
      </p:sp>
    </p:spTree>
    <p:extLst>
      <p:ext uri="{BB962C8B-B14F-4D97-AF65-F5344CB8AC3E}">
        <p14:creationId xmlns:p14="http://schemas.microsoft.com/office/powerpoint/2010/main" val="75496223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lide10"/>
          <p:cNvPicPr>
            <a:picLocks noChangeAspect="1" noChangeArrowheads="1"/>
          </p:cNvPicPr>
          <p:nvPr/>
        </p:nvPicPr>
        <p:blipFill>
          <a:blip r:embed="rId2" cstate="print"/>
          <a:srcRect/>
          <a:stretch>
            <a:fillRect/>
          </a:stretch>
        </p:blipFill>
        <p:spPr bwMode="auto">
          <a:xfrm>
            <a:off x="0" y="3645024"/>
            <a:ext cx="4283968" cy="3212976"/>
          </a:xfrm>
          <a:prstGeom prst="rect">
            <a:avLst/>
          </a:prstGeom>
          <a:noFill/>
          <a:ln w="9525">
            <a:noFill/>
            <a:miter lim="800000"/>
            <a:headEnd/>
            <a:tailEnd/>
          </a:ln>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16633"/>
            <a:ext cx="6192688" cy="3125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3557" y="3861048"/>
            <a:ext cx="4880443"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971600" y="3284984"/>
            <a:ext cx="6912768" cy="369332"/>
          </a:xfrm>
          <a:prstGeom prst="rect">
            <a:avLst/>
          </a:prstGeom>
          <a:noFill/>
        </p:spPr>
        <p:txBody>
          <a:bodyPr wrap="square" rtlCol="0">
            <a:spAutoFit/>
          </a:bodyPr>
          <a:lstStyle/>
          <a:p>
            <a:r>
              <a:rPr lang="es-MX" b="1" dirty="0" smtClean="0"/>
              <a:t>EARLY  NON INVASIVE DETECTION OF LIVER FIBROSIS</a:t>
            </a:r>
            <a:endParaRPr lang="es-MX"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3074"/>
          <p:cNvSpPr>
            <a:spLocks noGrp="1" noChangeArrowheads="1"/>
          </p:cNvSpPr>
          <p:nvPr>
            <p:ph type="title"/>
          </p:nvPr>
        </p:nvSpPr>
        <p:spPr>
          <a:xfrm>
            <a:off x="533400" y="152400"/>
            <a:ext cx="8763000" cy="1143000"/>
          </a:xfrm>
        </p:spPr>
        <p:txBody>
          <a:bodyPr/>
          <a:lstStyle/>
          <a:p>
            <a:pPr eaLnBrk="1" hangingPunct="1">
              <a:defRPr/>
            </a:pPr>
            <a:r>
              <a:rPr lang="en-US" b="0" dirty="0" smtClean="0"/>
              <a:t>Agenda discussed</a:t>
            </a:r>
          </a:p>
        </p:txBody>
      </p:sp>
      <p:sp>
        <p:nvSpPr>
          <p:cNvPr id="1597445" name="Oval 3077"/>
          <p:cNvSpPr>
            <a:spLocks noChangeArrowheads="1"/>
          </p:cNvSpPr>
          <p:nvPr/>
        </p:nvSpPr>
        <p:spPr bwMode="auto">
          <a:xfrm>
            <a:off x="4788024" y="1340768"/>
            <a:ext cx="3600400" cy="2202532"/>
          </a:xfrm>
          <a:prstGeom prst="ellipse">
            <a:avLst/>
          </a:prstGeom>
          <a:solidFill>
            <a:srgbClr val="FFC000"/>
          </a:solidFill>
          <a:ln w="9525">
            <a:noFill/>
            <a:round/>
            <a:headEnd/>
            <a:tailEnd/>
          </a:ln>
          <a:effectLst>
            <a:outerShdw dist="35921" dir="2700000" algn="ctr" rotWithShape="0">
              <a:schemeClr val="bg2"/>
            </a:outerShdw>
          </a:effectLst>
        </p:spPr>
        <p:txBody>
          <a:bodyPr wrap="none" anchor="ctr"/>
          <a:lstStyle/>
          <a:p>
            <a:pPr eaLnBrk="0" hangingPunct="0">
              <a:defRPr/>
            </a:pPr>
            <a:r>
              <a:rPr lang="en-US" sz="2400" b="1" dirty="0" smtClean="0">
                <a:solidFill>
                  <a:schemeClr val="bg1"/>
                </a:solidFill>
                <a:effectLst>
                  <a:outerShdw blurRad="38100" dist="38100" dir="2700000" algn="tl">
                    <a:srgbClr val="000000"/>
                  </a:outerShdw>
                </a:effectLst>
              </a:rPr>
              <a:t>Management of</a:t>
            </a:r>
          </a:p>
          <a:p>
            <a:pPr eaLnBrk="0" hangingPunct="0">
              <a:defRPr/>
            </a:pPr>
            <a:r>
              <a:rPr lang="en-US" sz="2400" b="1" dirty="0" smtClean="0">
                <a:solidFill>
                  <a:schemeClr val="bg1"/>
                </a:solidFill>
                <a:effectLst>
                  <a:outerShdw blurRad="38100" dist="38100" dir="2700000" algn="tl">
                    <a:srgbClr val="000000"/>
                  </a:outerShdw>
                </a:effectLst>
              </a:rPr>
              <a:t> cirrhosis and DMT2</a:t>
            </a:r>
            <a:endParaRPr lang="en-US" sz="2400" b="1" dirty="0">
              <a:solidFill>
                <a:schemeClr val="bg1"/>
              </a:solidFill>
              <a:effectLst>
                <a:outerShdw blurRad="38100" dist="38100" dir="2700000" algn="tl">
                  <a:srgbClr val="000000"/>
                </a:outerShdw>
              </a:effectLst>
            </a:endParaRPr>
          </a:p>
        </p:txBody>
      </p:sp>
      <p:sp>
        <p:nvSpPr>
          <p:cNvPr id="1597452" name="Oval 3084"/>
          <p:cNvSpPr>
            <a:spLocks noChangeArrowheads="1"/>
          </p:cNvSpPr>
          <p:nvPr/>
        </p:nvSpPr>
        <p:spPr bwMode="auto">
          <a:xfrm>
            <a:off x="755576" y="1340768"/>
            <a:ext cx="3600400" cy="2304256"/>
          </a:xfrm>
          <a:prstGeom prst="ellipse">
            <a:avLst/>
          </a:prstGeom>
          <a:solidFill>
            <a:schemeClr val="tx1"/>
          </a:solidFill>
          <a:ln w="9525">
            <a:solidFill>
              <a:srgbClr val="00B050"/>
            </a:solidFill>
            <a:round/>
            <a:headEnd/>
            <a:tailEnd/>
          </a:ln>
          <a:effectLst>
            <a:outerShdw dist="35921" dir="2700000" algn="ctr" rotWithShape="0">
              <a:schemeClr val="bg2"/>
            </a:outerShdw>
          </a:effectLst>
        </p:spPr>
        <p:txBody>
          <a:bodyPr wrap="none" anchor="ctr"/>
          <a:lstStyle/>
          <a:p>
            <a:pPr eaLnBrk="0" hangingPunct="0">
              <a:defRPr/>
            </a:pPr>
            <a:r>
              <a:rPr lang="en-US" sz="2400" b="1" dirty="0" smtClean="0">
                <a:solidFill>
                  <a:schemeClr val="bg1"/>
                </a:solidFill>
                <a:effectLst>
                  <a:outerShdw blurRad="38100" dist="38100" dir="2700000" algn="tl">
                    <a:srgbClr val="000000"/>
                  </a:outerShdw>
                </a:effectLst>
              </a:rPr>
              <a:t>Common factors</a:t>
            </a:r>
          </a:p>
          <a:p>
            <a:pPr eaLnBrk="0" hangingPunct="0">
              <a:defRPr/>
            </a:pPr>
            <a:r>
              <a:rPr lang="en-US" sz="2400" b="1" dirty="0" smtClean="0">
                <a:solidFill>
                  <a:schemeClr val="bg1"/>
                </a:solidFill>
                <a:effectLst>
                  <a:outerShdw blurRad="38100" dist="38100" dir="2700000" algn="tl">
                    <a:srgbClr val="000000"/>
                  </a:outerShdw>
                </a:effectLst>
              </a:rPr>
              <a:t>Liver disease</a:t>
            </a:r>
          </a:p>
          <a:p>
            <a:pPr eaLnBrk="0" hangingPunct="0">
              <a:defRPr/>
            </a:pPr>
            <a:r>
              <a:rPr lang="en-US" sz="2400" b="1" dirty="0" smtClean="0">
                <a:solidFill>
                  <a:schemeClr val="bg1"/>
                </a:solidFill>
                <a:effectLst>
                  <a:outerShdw blurRad="38100" dist="38100" dir="2700000" algn="tl">
                    <a:srgbClr val="000000"/>
                  </a:outerShdw>
                </a:effectLst>
              </a:rPr>
              <a:t>NASH-DMT2</a:t>
            </a:r>
            <a:endParaRPr lang="en-US" sz="2400" b="1" dirty="0">
              <a:solidFill>
                <a:schemeClr val="bg1"/>
              </a:solidFill>
              <a:effectLst>
                <a:outerShdw blurRad="38100" dist="38100" dir="2700000" algn="tl">
                  <a:srgbClr val="000000"/>
                </a:outerShdw>
              </a:effectLst>
            </a:endParaRPr>
          </a:p>
        </p:txBody>
      </p:sp>
      <p:sp>
        <p:nvSpPr>
          <p:cNvPr id="1597453" name="Oval 3085"/>
          <p:cNvSpPr>
            <a:spLocks noChangeArrowheads="1"/>
          </p:cNvSpPr>
          <p:nvPr/>
        </p:nvSpPr>
        <p:spPr bwMode="auto">
          <a:xfrm>
            <a:off x="2051720" y="3573016"/>
            <a:ext cx="4968552" cy="2376264"/>
          </a:xfrm>
          <a:prstGeom prst="ellipse">
            <a:avLst/>
          </a:prstGeom>
          <a:solidFill>
            <a:srgbClr val="FF0000"/>
          </a:solidFill>
          <a:ln w="9525">
            <a:noFill/>
            <a:round/>
            <a:headEnd/>
            <a:tailEnd/>
          </a:ln>
          <a:effectLst>
            <a:outerShdw dist="35921" dir="2700000" algn="ctr" rotWithShape="0">
              <a:schemeClr val="bg2"/>
            </a:outerShdw>
          </a:effectLst>
        </p:spPr>
        <p:txBody>
          <a:bodyPr wrap="none" anchor="ctr"/>
          <a:lstStyle/>
          <a:p>
            <a:pPr eaLnBrk="0" hangingPunct="0">
              <a:defRPr/>
            </a:pPr>
            <a:r>
              <a:rPr lang="en-US" sz="2400" b="1" dirty="0" smtClean="0">
                <a:effectLst>
                  <a:outerShdw blurRad="38100" dist="38100" dir="2700000" algn="tl">
                    <a:srgbClr val="000000"/>
                  </a:outerShdw>
                </a:effectLst>
              </a:rPr>
              <a:t>     </a:t>
            </a:r>
            <a:r>
              <a:rPr lang="en-US" sz="2400" b="1" dirty="0" err="1" smtClean="0">
                <a:effectLst>
                  <a:outerShdw blurRad="38100" dist="38100" dir="2700000" algn="tl">
                    <a:srgbClr val="000000"/>
                  </a:outerShdw>
                </a:effectLst>
              </a:rPr>
              <a:t>HepatitisC</a:t>
            </a:r>
            <a:endParaRPr lang="en-US" sz="2400" b="1" dirty="0" smtClean="0">
              <a:effectLst>
                <a:outerShdw blurRad="38100" dist="38100" dir="2700000" algn="tl">
                  <a:srgbClr val="000000"/>
                </a:outerShdw>
              </a:effectLst>
            </a:endParaRPr>
          </a:p>
          <a:p>
            <a:pPr eaLnBrk="0" hangingPunct="0">
              <a:defRPr/>
            </a:pPr>
            <a:r>
              <a:rPr lang="en-US" sz="2400" b="1" dirty="0" smtClean="0">
                <a:effectLst>
                  <a:outerShdw blurRad="38100" dist="38100" dir="2700000" algn="tl">
                    <a:srgbClr val="000000"/>
                  </a:outerShdw>
                </a:effectLst>
              </a:rPr>
              <a:t>Insulin resistance</a:t>
            </a:r>
          </a:p>
          <a:p>
            <a:pPr eaLnBrk="0" hangingPunct="0">
              <a:defRPr/>
            </a:pPr>
            <a:r>
              <a:rPr lang="en-US" sz="2400" b="1" dirty="0" err="1" smtClean="0">
                <a:effectLst>
                  <a:outerShdw blurRad="38100" dist="38100" dir="2700000" algn="tl">
                    <a:srgbClr val="000000"/>
                  </a:outerShdw>
                </a:effectLst>
              </a:rPr>
              <a:t>Antidiabetics</a:t>
            </a:r>
            <a:endParaRPr lang="en-US" sz="2400" b="1" dirty="0" smtClean="0">
              <a:effectLst>
                <a:outerShdw blurRad="38100" dist="38100" dir="2700000" algn="tl">
                  <a:srgbClr val="000000"/>
                </a:outerShdw>
              </a:effectLst>
            </a:endParaRPr>
          </a:p>
          <a:p>
            <a:pPr eaLnBrk="0" hangingPunct="0">
              <a:defRPr/>
            </a:pPr>
            <a:r>
              <a:rPr lang="en-US" sz="2400" b="1" dirty="0" smtClean="0">
                <a:effectLst>
                  <a:outerShdw blurRad="38100" dist="38100" dir="2700000" algn="tl">
                    <a:srgbClr val="000000"/>
                  </a:outerShdw>
                </a:effectLst>
              </a:rPr>
              <a:t>      and HCC,</a:t>
            </a:r>
          </a:p>
          <a:p>
            <a:pPr eaLnBrk="0" hangingPunct="0">
              <a:defRPr/>
            </a:pPr>
            <a:r>
              <a:rPr lang="en-US" sz="2400" b="1" dirty="0" smtClean="0">
                <a:effectLst>
                  <a:outerShdw blurRad="38100" dist="38100" dir="2700000" algn="tl">
                    <a:srgbClr val="000000"/>
                  </a:outerShdw>
                </a:effectLst>
              </a:rPr>
              <a:t>Liver </a:t>
            </a:r>
            <a:r>
              <a:rPr lang="en-US" sz="2400" b="1" dirty="0" err="1" smtClean="0">
                <a:effectLst>
                  <a:outerShdw blurRad="38100" dist="38100" dir="2700000" algn="tl">
                    <a:srgbClr val="000000"/>
                  </a:outerShdw>
                </a:effectLst>
              </a:rPr>
              <a:t>trasplantation</a:t>
            </a:r>
            <a:endParaRPr lang="en-US" sz="2400" b="1" dirty="0">
              <a:effectLst>
                <a:outerShdw blurRad="38100" dist="38100" dir="2700000" algn="tl">
                  <a:srgbClr val="000000"/>
                </a:outerShdw>
              </a:effectLst>
            </a:endParaRPr>
          </a:p>
        </p:txBody>
      </p:sp>
      <p:sp>
        <p:nvSpPr>
          <p:cNvPr id="6" name="5 CuadroTexto"/>
          <p:cNvSpPr txBox="1"/>
          <p:nvPr/>
        </p:nvSpPr>
        <p:spPr>
          <a:xfrm>
            <a:off x="2483768" y="6453336"/>
            <a:ext cx="5093574" cy="400110"/>
          </a:xfrm>
          <a:prstGeom prst="rect">
            <a:avLst/>
          </a:prstGeom>
          <a:solidFill>
            <a:schemeClr val="tx1"/>
          </a:solidFill>
        </p:spPr>
        <p:txBody>
          <a:bodyPr wrap="none" rtlCol="0">
            <a:spAutoFit/>
          </a:bodyPr>
          <a:lstStyle/>
          <a:p>
            <a:r>
              <a:rPr lang="es-MX" sz="2000" b="1" dirty="0" smtClean="0">
                <a:solidFill>
                  <a:srgbClr val="C00000"/>
                </a:solidFill>
              </a:rPr>
              <a:t>MANY SIMILAR RECCOMENDATIONS</a:t>
            </a:r>
            <a:endParaRPr lang="es-MX" sz="2000" b="1" dirty="0">
              <a:solidFill>
                <a:srgbClr val="C0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2" cstate="print"/>
          <a:srcRect/>
          <a:stretch>
            <a:fillRect/>
          </a:stretch>
        </p:blipFill>
        <p:spPr bwMode="auto">
          <a:xfrm>
            <a:off x="466725" y="1466850"/>
            <a:ext cx="8210550"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1076325" y="219075"/>
            <a:ext cx="6991350" cy="641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35697" y="1388857"/>
            <a:ext cx="5472606" cy="4080286"/>
          </a:xfrm>
          <a:prstGeom prst="rect">
            <a:avLst/>
          </a:prstGeom>
        </p:spPr>
      </p:pic>
    </p:spTree>
    <p:extLst>
      <p:ext uri="{BB962C8B-B14F-4D97-AF65-F5344CB8AC3E}">
        <p14:creationId xmlns:p14="http://schemas.microsoft.com/office/powerpoint/2010/main" val="10979181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1" y="-110130"/>
            <a:ext cx="9239746" cy="6979290"/>
          </a:xfrm>
          <a:prstGeom prst="rect">
            <a:avLst/>
          </a:prstGeom>
          <a:noFill/>
          <a:ln w="9525">
            <a:noFill/>
            <a:miter lim="800000"/>
            <a:headEnd/>
            <a:tailEnd/>
          </a:ln>
          <a:effectLst/>
        </p:spPr>
      </p:pic>
      <p:sp>
        <p:nvSpPr>
          <p:cNvPr id="8" name="7 Elipse"/>
          <p:cNvSpPr/>
          <p:nvPr/>
        </p:nvSpPr>
        <p:spPr>
          <a:xfrm>
            <a:off x="1571604" y="1285860"/>
            <a:ext cx="2643206" cy="155734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Elipse"/>
          <p:cNvSpPr/>
          <p:nvPr/>
        </p:nvSpPr>
        <p:spPr>
          <a:xfrm>
            <a:off x="4929190" y="1357298"/>
            <a:ext cx="2571768" cy="121444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3074"/>
          <p:cNvSpPr>
            <a:spLocks noGrp="1" noChangeArrowheads="1"/>
          </p:cNvSpPr>
          <p:nvPr>
            <p:ph type="title"/>
          </p:nvPr>
        </p:nvSpPr>
        <p:spPr>
          <a:xfrm>
            <a:off x="533400" y="152400"/>
            <a:ext cx="8763000" cy="1143000"/>
          </a:xfrm>
        </p:spPr>
        <p:txBody>
          <a:bodyPr/>
          <a:lstStyle/>
          <a:p>
            <a:pPr eaLnBrk="1" hangingPunct="1">
              <a:defRPr/>
            </a:pPr>
            <a:r>
              <a:rPr lang="en-US" b="0" dirty="0" smtClean="0"/>
              <a:t>Conclusions</a:t>
            </a:r>
          </a:p>
        </p:txBody>
      </p:sp>
      <p:sp>
        <p:nvSpPr>
          <p:cNvPr id="1597445" name="Oval 3077"/>
          <p:cNvSpPr>
            <a:spLocks noChangeArrowheads="1"/>
          </p:cNvSpPr>
          <p:nvPr/>
        </p:nvSpPr>
        <p:spPr bwMode="auto">
          <a:xfrm>
            <a:off x="2771800" y="2780928"/>
            <a:ext cx="3456384" cy="2304256"/>
          </a:xfrm>
          <a:prstGeom prst="ellipse">
            <a:avLst/>
          </a:prstGeom>
          <a:solidFill>
            <a:srgbClr val="FFC000"/>
          </a:solidFill>
          <a:ln w="9525">
            <a:noFill/>
            <a:round/>
            <a:headEnd/>
            <a:tailEnd/>
          </a:ln>
          <a:effectLst>
            <a:outerShdw dist="35921" dir="2700000" algn="ctr" rotWithShape="0">
              <a:schemeClr val="bg2"/>
            </a:outerShdw>
          </a:effectLst>
        </p:spPr>
        <p:txBody>
          <a:bodyPr wrap="none" anchor="ctr"/>
          <a:lstStyle/>
          <a:p>
            <a:pPr eaLnBrk="0" hangingPunct="0">
              <a:defRPr/>
            </a:pPr>
            <a:r>
              <a:rPr lang="en-US" sz="2400" b="1" dirty="0" smtClean="0">
                <a:solidFill>
                  <a:srgbClr val="00602B"/>
                </a:solidFill>
                <a:effectLst>
                  <a:outerShdw blurRad="38100" dist="38100" dir="2700000" algn="tl">
                    <a:srgbClr val="000000"/>
                  </a:outerShdw>
                </a:effectLst>
              </a:rPr>
              <a:t>Management of</a:t>
            </a:r>
          </a:p>
          <a:p>
            <a:pPr eaLnBrk="0" hangingPunct="0">
              <a:defRPr/>
            </a:pPr>
            <a:r>
              <a:rPr lang="en-US" sz="2400" b="1" dirty="0" smtClean="0">
                <a:solidFill>
                  <a:srgbClr val="00602B"/>
                </a:solidFill>
                <a:effectLst>
                  <a:outerShdw blurRad="38100" dist="38100" dir="2700000" algn="tl">
                    <a:srgbClr val="000000"/>
                  </a:outerShdw>
                </a:effectLst>
              </a:rPr>
              <a:t> cirrhosis and DMT2</a:t>
            </a:r>
            <a:endParaRPr lang="en-US" sz="2400" b="1" dirty="0">
              <a:solidFill>
                <a:srgbClr val="00602B"/>
              </a:solidFill>
              <a:effectLst>
                <a:outerShdw blurRad="38100" dist="38100" dir="2700000" algn="tl">
                  <a:srgbClr val="000000"/>
                </a:outerShdw>
              </a:effectLst>
            </a:endParaRPr>
          </a:p>
        </p:txBody>
      </p:sp>
      <p:sp>
        <p:nvSpPr>
          <p:cNvPr id="1597452" name="Oval 3084"/>
          <p:cNvSpPr>
            <a:spLocks noChangeArrowheads="1"/>
          </p:cNvSpPr>
          <p:nvPr/>
        </p:nvSpPr>
        <p:spPr bwMode="auto">
          <a:xfrm>
            <a:off x="611560" y="1196752"/>
            <a:ext cx="3456384" cy="1981572"/>
          </a:xfrm>
          <a:prstGeom prst="ellipse">
            <a:avLst/>
          </a:prstGeom>
          <a:solidFill>
            <a:srgbClr val="00B050"/>
          </a:solidFill>
          <a:ln w="9525">
            <a:solidFill>
              <a:srgbClr val="00B050"/>
            </a:solidFill>
            <a:round/>
            <a:headEnd/>
            <a:tailEnd/>
          </a:ln>
          <a:effectLst>
            <a:outerShdw dist="35921" dir="2700000" algn="ctr" rotWithShape="0">
              <a:schemeClr val="bg2"/>
            </a:outerShdw>
          </a:effectLst>
        </p:spPr>
        <p:txBody>
          <a:bodyPr wrap="none" anchor="ctr"/>
          <a:lstStyle/>
          <a:p>
            <a:pPr eaLnBrk="0" hangingPunct="0">
              <a:defRPr/>
            </a:pPr>
            <a:r>
              <a:rPr lang="en-US" sz="2400" b="1" dirty="0" smtClean="0">
                <a:effectLst>
                  <a:outerShdw blurRad="38100" dist="38100" dir="2700000" algn="tl">
                    <a:srgbClr val="000000"/>
                  </a:outerShdw>
                </a:effectLst>
              </a:rPr>
              <a:t>Common factors</a:t>
            </a:r>
          </a:p>
          <a:p>
            <a:pPr eaLnBrk="0" hangingPunct="0">
              <a:defRPr/>
            </a:pPr>
            <a:r>
              <a:rPr lang="en-US" sz="2400" b="1" dirty="0" smtClean="0">
                <a:effectLst>
                  <a:outerShdw blurRad="38100" dist="38100" dir="2700000" algn="tl">
                    <a:srgbClr val="000000"/>
                  </a:outerShdw>
                </a:effectLst>
              </a:rPr>
              <a:t>Liver disease</a:t>
            </a:r>
          </a:p>
          <a:p>
            <a:pPr eaLnBrk="0" hangingPunct="0">
              <a:defRPr/>
            </a:pPr>
            <a:r>
              <a:rPr lang="en-US" sz="2400" b="1" dirty="0" smtClean="0">
                <a:effectLst>
                  <a:outerShdw blurRad="38100" dist="38100" dir="2700000" algn="tl">
                    <a:srgbClr val="000000"/>
                  </a:outerShdw>
                </a:effectLst>
              </a:rPr>
              <a:t>NASH-DMT2</a:t>
            </a:r>
            <a:endParaRPr lang="en-US" sz="2400" b="1" dirty="0">
              <a:effectLst>
                <a:outerShdw blurRad="38100" dist="38100" dir="2700000" algn="tl">
                  <a:srgbClr val="000000"/>
                </a:outerShdw>
              </a:effectLst>
            </a:endParaRPr>
          </a:p>
        </p:txBody>
      </p:sp>
      <p:sp>
        <p:nvSpPr>
          <p:cNvPr id="1597453" name="Oval 3085"/>
          <p:cNvSpPr>
            <a:spLocks noChangeArrowheads="1"/>
          </p:cNvSpPr>
          <p:nvPr/>
        </p:nvSpPr>
        <p:spPr bwMode="auto">
          <a:xfrm>
            <a:off x="5436096" y="4365104"/>
            <a:ext cx="3312368" cy="2492896"/>
          </a:xfrm>
          <a:prstGeom prst="ellipse">
            <a:avLst/>
          </a:prstGeom>
          <a:solidFill>
            <a:schemeClr val="hlink"/>
          </a:solidFill>
          <a:ln w="9525">
            <a:noFill/>
            <a:round/>
            <a:headEnd/>
            <a:tailEnd/>
          </a:ln>
          <a:effectLst>
            <a:outerShdw dist="35921" dir="2700000" algn="ctr" rotWithShape="0">
              <a:schemeClr val="bg2"/>
            </a:outerShdw>
          </a:effectLst>
        </p:spPr>
        <p:txBody>
          <a:bodyPr wrap="none" anchor="ctr"/>
          <a:lstStyle/>
          <a:p>
            <a:pPr eaLnBrk="0" hangingPunct="0">
              <a:defRPr/>
            </a:pPr>
            <a:r>
              <a:rPr lang="en-US" sz="2400" b="1" dirty="0" smtClean="0">
                <a:effectLst>
                  <a:outerShdw blurRad="38100" dist="38100" dir="2700000" algn="tl">
                    <a:srgbClr val="000000"/>
                  </a:outerShdw>
                </a:effectLst>
              </a:rPr>
              <a:t>     </a:t>
            </a:r>
            <a:r>
              <a:rPr lang="en-US" sz="2400" b="1" dirty="0" err="1" smtClean="0">
                <a:solidFill>
                  <a:srgbClr val="000099"/>
                </a:solidFill>
                <a:effectLst>
                  <a:outerShdw blurRad="38100" dist="38100" dir="2700000" algn="tl">
                    <a:srgbClr val="000000"/>
                  </a:outerShdw>
                </a:effectLst>
              </a:rPr>
              <a:t>HepatitisC</a:t>
            </a:r>
            <a:endParaRPr lang="en-US" sz="2400" b="1" dirty="0" smtClean="0">
              <a:solidFill>
                <a:srgbClr val="000099"/>
              </a:solidFill>
              <a:effectLst>
                <a:outerShdw blurRad="38100" dist="38100" dir="2700000" algn="tl">
                  <a:srgbClr val="000000"/>
                </a:outerShdw>
              </a:effectLst>
            </a:endParaRPr>
          </a:p>
          <a:p>
            <a:pPr eaLnBrk="0" hangingPunct="0">
              <a:defRPr/>
            </a:pPr>
            <a:r>
              <a:rPr lang="en-US" sz="2400" b="1" dirty="0" smtClean="0">
                <a:solidFill>
                  <a:srgbClr val="000099"/>
                </a:solidFill>
                <a:effectLst>
                  <a:outerShdw blurRad="38100" dist="38100" dir="2700000" algn="tl">
                    <a:srgbClr val="000000"/>
                  </a:outerShdw>
                </a:effectLst>
              </a:rPr>
              <a:t>Insulin resistance</a:t>
            </a:r>
          </a:p>
          <a:p>
            <a:pPr eaLnBrk="0" hangingPunct="0">
              <a:defRPr/>
            </a:pPr>
            <a:r>
              <a:rPr lang="en-US" sz="2400" b="1" dirty="0" err="1" smtClean="0">
                <a:solidFill>
                  <a:srgbClr val="000099"/>
                </a:solidFill>
                <a:effectLst>
                  <a:outerShdw blurRad="38100" dist="38100" dir="2700000" algn="tl">
                    <a:srgbClr val="000000"/>
                  </a:outerShdw>
                </a:effectLst>
              </a:rPr>
              <a:t>Antidiabetics</a:t>
            </a:r>
            <a:endParaRPr lang="en-US" sz="2400" b="1" dirty="0" smtClean="0">
              <a:solidFill>
                <a:srgbClr val="000099"/>
              </a:solidFill>
              <a:effectLst>
                <a:outerShdw blurRad="38100" dist="38100" dir="2700000" algn="tl">
                  <a:srgbClr val="000000"/>
                </a:outerShdw>
              </a:effectLst>
            </a:endParaRPr>
          </a:p>
          <a:p>
            <a:pPr eaLnBrk="0" hangingPunct="0">
              <a:defRPr/>
            </a:pPr>
            <a:r>
              <a:rPr lang="en-US" sz="2400" b="1" dirty="0" smtClean="0">
                <a:solidFill>
                  <a:srgbClr val="000099"/>
                </a:solidFill>
                <a:effectLst>
                  <a:outerShdw blurRad="38100" dist="38100" dir="2700000" algn="tl">
                    <a:srgbClr val="000000"/>
                  </a:outerShdw>
                </a:effectLst>
              </a:rPr>
              <a:t>      and HCC,</a:t>
            </a:r>
          </a:p>
          <a:p>
            <a:pPr eaLnBrk="0" hangingPunct="0">
              <a:defRPr/>
            </a:pPr>
            <a:r>
              <a:rPr lang="en-US" sz="2400" b="1" dirty="0" smtClean="0">
                <a:solidFill>
                  <a:srgbClr val="000099"/>
                </a:solidFill>
                <a:effectLst>
                  <a:outerShdw blurRad="38100" dist="38100" dir="2700000" algn="tl">
                    <a:srgbClr val="000000"/>
                  </a:outerShdw>
                </a:effectLst>
              </a:rPr>
              <a:t>Liver </a:t>
            </a:r>
            <a:r>
              <a:rPr lang="en-US" sz="2400" b="1" dirty="0" err="1" smtClean="0">
                <a:solidFill>
                  <a:srgbClr val="000099"/>
                </a:solidFill>
                <a:effectLst>
                  <a:outerShdw blurRad="38100" dist="38100" dir="2700000" algn="tl">
                    <a:srgbClr val="000000"/>
                  </a:outerShdw>
                </a:effectLst>
              </a:rPr>
              <a:t>trasplantation</a:t>
            </a:r>
            <a:endParaRPr lang="en-US" sz="2400" b="1" dirty="0">
              <a:solidFill>
                <a:srgbClr val="000099"/>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97452">
                                            <p:txEl>
                                              <p:pRg st="0" end="0"/>
                                            </p:txEl>
                                          </p:spTgt>
                                        </p:tgtEl>
                                        <p:attrNameLst>
                                          <p:attrName>style.visibility</p:attrName>
                                        </p:attrNameLst>
                                      </p:cBhvr>
                                      <p:to>
                                        <p:strVal val="visible"/>
                                      </p:to>
                                    </p:set>
                                    <p:animEffect transition="in" filter="box(in)">
                                      <p:cBhvr>
                                        <p:cTn id="7" dur="500"/>
                                        <p:tgtEl>
                                          <p:spTgt spid="1597452">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597452">
                                            <p:txEl>
                                              <p:pRg st="1" end="1"/>
                                            </p:txEl>
                                          </p:spTgt>
                                        </p:tgtEl>
                                        <p:attrNameLst>
                                          <p:attrName>style.visibility</p:attrName>
                                        </p:attrNameLst>
                                      </p:cBhvr>
                                      <p:to>
                                        <p:strVal val="visible"/>
                                      </p:to>
                                    </p:set>
                                    <p:animEffect transition="in" filter="box(in)">
                                      <p:cBhvr>
                                        <p:cTn id="10" dur="500"/>
                                        <p:tgtEl>
                                          <p:spTgt spid="1597452">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597452">
                                            <p:txEl>
                                              <p:pRg st="2" end="2"/>
                                            </p:txEl>
                                          </p:spTgt>
                                        </p:tgtEl>
                                        <p:attrNameLst>
                                          <p:attrName>style.visibility</p:attrName>
                                        </p:attrNameLst>
                                      </p:cBhvr>
                                      <p:to>
                                        <p:strVal val="visible"/>
                                      </p:to>
                                    </p:set>
                                    <p:animEffect transition="in" filter="box(in)">
                                      <p:cBhvr>
                                        <p:cTn id="13" dur="500"/>
                                        <p:tgtEl>
                                          <p:spTgt spid="159745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597445">
                                            <p:txEl>
                                              <p:pRg st="0" end="0"/>
                                            </p:txEl>
                                          </p:spTgt>
                                        </p:tgtEl>
                                        <p:attrNameLst>
                                          <p:attrName>style.visibility</p:attrName>
                                        </p:attrNameLst>
                                      </p:cBhvr>
                                      <p:to>
                                        <p:strVal val="visible"/>
                                      </p:to>
                                    </p:set>
                                    <p:animEffect transition="in" filter="box(in)">
                                      <p:cBhvr>
                                        <p:cTn id="18" dur="500"/>
                                        <p:tgtEl>
                                          <p:spTgt spid="1597445">
                                            <p:txEl>
                                              <p:pRg st="0" end="0"/>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597445">
                                            <p:txEl>
                                              <p:pRg st="1" end="1"/>
                                            </p:txEl>
                                          </p:spTgt>
                                        </p:tgtEl>
                                        <p:attrNameLst>
                                          <p:attrName>style.visibility</p:attrName>
                                        </p:attrNameLst>
                                      </p:cBhvr>
                                      <p:to>
                                        <p:strVal val="visible"/>
                                      </p:to>
                                    </p:set>
                                    <p:animEffect transition="in" filter="box(in)">
                                      <p:cBhvr>
                                        <p:cTn id="21" dur="500"/>
                                        <p:tgtEl>
                                          <p:spTgt spid="159744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597453">
                                            <p:txEl>
                                              <p:pRg st="0" end="0"/>
                                            </p:txEl>
                                          </p:spTgt>
                                        </p:tgtEl>
                                        <p:attrNameLst>
                                          <p:attrName>style.visibility</p:attrName>
                                        </p:attrNameLst>
                                      </p:cBhvr>
                                      <p:to>
                                        <p:strVal val="visible"/>
                                      </p:to>
                                    </p:set>
                                    <p:animEffect transition="in" filter="box(in)">
                                      <p:cBhvr>
                                        <p:cTn id="26" dur="500"/>
                                        <p:tgtEl>
                                          <p:spTgt spid="159745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597453">
                                            <p:txEl>
                                              <p:pRg st="1" end="1"/>
                                            </p:txEl>
                                          </p:spTgt>
                                        </p:tgtEl>
                                        <p:attrNameLst>
                                          <p:attrName>style.visibility</p:attrName>
                                        </p:attrNameLst>
                                      </p:cBhvr>
                                      <p:to>
                                        <p:strVal val="visible"/>
                                      </p:to>
                                    </p:set>
                                    <p:animEffect transition="in" filter="box(in)">
                                      <p:cBhvr>
                                        <p:cTn id="31" dur="500"/>
                                        <p:tgtEl>
                                          <p:spTgt spid="159745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597453">
                                            <p:txEl>
                                              <p:pRg st="2" end="2"/>
                                            </p:txEl>
                                          </p:spTgt>
                                        </p:tgtEl>
                                        <p:attrNameLst>
                                          <p:attrName>style.visibility</p:attrName>
                                        </p:attrNameLst>
                                      </p:cBhvr>
                                      <p:to>
                                        <p:strVal val="visible"/>
                                      </p:to>
                                    </p:set>
                                    <p:animEffect transition="in" filter="box(in)">
                                      <p:cBhvr>
                                        <p:cTn id="36" dur="500"/>
                                        <p:tgtEl>
                                          <p:spTgt spid="1597453">
                                            <p:txEl>
                                              <p:pRg st="2" end="2"/>
                                            </p:txEl>
                                          </p:spTgt>
                                        </p:tgtEl>
                                      </p:cBhvr>
                                    </p:animEffect>
                                  </p:childTnLst>
                                </p:cTn>
                              </p:par>
                              <p:par>
                                <p:cTn id="37" presetID="4" presetClass="entr" presetSubtype="16" fill="hold" nodeType="withEffect">
                                  <p:stCondLst>
                                    <p:cond delay="0"/>
                                  </p:stCondLst>
                                  <p:childTnLst>
                                    <p:set>
                                      <p:cBhvr>
                                        <p:cTn id="38" dur="1" fill="hold">
                                          <p:stCondLst>
                                            <p:cond delay="0"/>
                                          </p:stCondLst>
                                        </p:cTn>
                                        <p:tgtEl>
                                          <p:spTgt spid="1597453">
                                            <p:txEl>
                                              <p:pRg st="3" end="3"/>
                                            </p:txEl>
                                          </p:spTgt>
                                        </p:tgtEl>
                                        <p:attrNameLst>
                                          <p:attrName>style.visibility</p:attrName>
                                        </p:attrNameLst>
                                      </p:cBhvr>
                                      <p:to>
                                        <p:strVal val="visible"/>
                                      </p:to>
                                    </p:set>
                                    <p:animEffect transition="in" filter="box(in)">
                                      <p:cBhvr>
                                        <p:cTn id="39" dur="500"/>
                                        <p:tgtEl>
                                          <p:spTgt spid="1597453">
                                            <p:txEl>
                                              <p:pRg st="3" end="3"/>
                                            </p:txEl>
                                          </p:spTgt>
                                        </p:tgtEl>
                                      </p:cBhvr>
                                    </p:animEffect>
                                  </p:childTnLst>
                                </p:cTn>
                              </p:par>
                              <p:par>
                                <p:cTn id="40" presetID="4" presetClass="entr" presetSubtype="16" fill="hold" nodeType="withEffect">
                                  <p:stCondLst>
                                    <p:cond delay="0"/>
                                  </p:stCondLst>
                                  <p:childTnLst>
                                    <p:set>
                                      <p:cBhvr>
                                        <p:cTn id="41" dur="1" fill="hold">
                                          <p:stCondLst>
                                            <p:cond delay="0"/>
                                          </p:stCondLst>
                                        </p:cTn>
                                        <p:tgtEl>
                                          <p:spTgt spid="1597453">
                                            <p:txEl>
                                              <p:pRg st="4" end="4"/>
                                            </p:txEl>
                                          </p:spTgt>
                                        </p:tgtEl>
                                        <p:attrNameLst>
                                          <p:attrName>style.visibility</p:attrName>
                                        </p:attrNameLst>
                                      </p:cBhvr>
                                      <p:to>
                                        <p:strVal val="visible"/>
                                      </p:to>
                                    </p:set>
                                    <p:animEffect transition="in" filter="box(in)">
                                      <p:cBhvr>
                                        <p:cTn id="42" dur="500"/>
                                        <p:tgtEl>
                                          <p:spTgt spid="15974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www.multiwebcast.com/conference/image.php?cm_id=13902&amp;slide_no=24&amp;type=full"/>
          <p:cNvPicPr>
            <a:picLocks noChangeAspect="1" noChangeArrowheads="1"/>
          </p:cNvPicPr>
          <p:nvPr/>
        </p:nvPicPr>
        <p:blipFill>
          <a:blip r:embed="rId2" cstate="print"/>
          <a:srcRect/>
          <a:stretch>
            <a:fillRect/>
          </a:stretch>
        </p:blipFill>
        <p:spPr bwMode="auto">
          <a:xfrm>
            <a:off x="1619672" y="1340768"/>
            <a:ext cx="5904656" cy="4428492"/>
          </a:xfrm>
          <a:prstGeom prst="rect">
            <a:avLst/>
          </a:prstGeom>
          <a:no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3"/>
          <p:cNvSpPr>
            <a:spLocks noChangeArrowheads="1"/>
          </p:cNvSpPr>
          <p:nvPr/>
        </p:nvSpPr>
        <p:spPr bwMode="auto">
          <a:xfrm>
            <a:off x="298450" y="1708150"/>
            <a:ext cx="8534400" cy="2598738"/>
          </a:xfrm>
          <a:prstGeom prst="rect">
            <a:avLst/>
          </a:prstGeom>
          <a:noFill/>
          <a:ln w="9525">
            <a:noFill/>
            <a:miter lim="800000"/>
            <a:headEnd/>
            <a:tailEnd/>
          </a:ln>
        </p:spPr>
        <p:txBody>
          <a:bodyPr/>
          <a:lstStyle/>
          <a:p>
            <a:pPr marL="342900" indent="-342900" eaLnBrk="1" hangingPunct="1">
              <a:spcBef>
                <a:spcPct val="20000"/>
              </a:spcBef>
              <a:buClr>
                <a:srgbClr val="FF9900"/>
              </a:buClr>
              <a:buFontTx/>
              <a:buChar char="•"/>
            </a:pPr>
            <a:endParaRPr lang="es-MX" sz="3200" i="1">
              <a:solidFill>
                <a:srgbClr val="FFFFFF"/>
              </a:solidFill>
            </a:endParaRPr>
          </a:p>
        </p:txBody>
      </p:sp>
      <p:sp>
        <p:nvSpPr>
          <p:cNvPr id="367619" name="Text Box 4"/>
          <p:cNvSpPr txBox="1">
            <a:spLocks noChangeArrowheads="1"/>
          </p:cNvSpPr>
          <p:nvPr/>
        </p:nvSpPr>
        <p:spPr bwMode="auto">
          <a:xfrm>
            <a:off x="160338" y="6310313"/>
            <a:ext cx="6194425" cy="284162"/>
          </a:xfrm>
          <a:prstGeom prst="rect">
            <a:avLst/>
          </a:prstGeom>
          <a:noFill/>
          <a:ln w="9525">
            <a:noFill/>
            <a:miter lim="800000"/>
            <a:headEnd/>
            <a:tailEnd/>
          </a:ln>
        </p:spPr>
        <p:txBody>
          <a:bodyPr>
            <a:spAutoFit/>
          </a:bodyPr>
          <a:lstStyle/>
          <a:p>
            <a:pPr algn="ctr">
              <a:lnSpc>
                <a:spcPct val="90000"/>
              </a:lnSpc>
            </a:pPr>
            <a:r>
              <a:rPr lang="en-US" sz="1400" b="0">
                <a:solidFill>
                  <a:srgbClr val="FFFFFF"/>
                </a:solidFill>
              </a:rPr>
              <a:t>National Institutes of Health. </a:t>
            </a:r>
            <a:r>
              <a:rPr lang="en-US" sz="1400" b="0" i="1"/>
              <a:t>Hepatology.</a:t>
            </a:r>
            <a:r>
              <a:rPr lang="en-US" sz="1400" b="0"/>
              <a:t> 2002;36(5 suppl 1):S3-20.</a:t>
            </a:r>
          </a:p>
        </p:txBody>
      </p:sp>
      <p:sp>
        <p:nvSpPr>
          <p:cNvPr id="1661956" name="Rectangle 4"/>
          <p:cNvSpPr>
            <a:spLocks noGrp="1" noChangeArrowheads="1"/>
          </p:cNvSpPr>
          <p:nvPr>
            <p:ph type="title" idx="4294967295"/>
          </p:nvPr>
        </p:nvSpPr>
        <p:spPr>
          <a:xfrm>
            <a:off x="382588" y="422275"/>
            <a:ext cx="8366125" cy="1295400"/>
          </a:xfrm>
          <a:prstGeom prst="rect">
            <a:avLst/>
          </a:prstGeom>
        </p:spPr>
        <p:txBody>
          <a:bodyPr/>
          <a:lstStyle/>
          <a:p>
            <a:pPr eaLnBrk="1" hangingPunct="1"/>
            <a:r>
              <a:rPr lang="en-US"/>
              <a:t>Hepatitis C Infection Facts</a:t>
            </a:r>
            <a:br>
              <a:rPr lang="en-US"/>
            </a:br>
            <a:r>
              <a:rPr lang="en-US" sz="3000" b="0" i="1"/>
              <a:t>United States</a:t>
            </a:r>
            <a:endParaRPr lang="en-US"/>
          </a:p>
        </p:txBody>
      </p:sp>
      <p:sp>
        <p:nvSpPr>
          <p:cNvPr id="1661957" name="Rectangle 5"/>
          <p:cNvSpPr>
            <a:spLocks noGrp="1" noChangeArrowheads="1"/>
          </p:cNvSpPr>
          <p:nvPr>
            <p:ph type="body" idx="4294967295"/>
          </p:nvPr>
        </p:nvSpPr>
        <p:spPr>
          <a:xfrm>
            <a:off x="395288" y="2017713"/>
            <a:ext cx="8383587" cy="4149725"/>
          </a:xfrm>
          <a:prstGeom prst="rect">
            <a:avLst/>
          </a:prstGeom>
        </p:spPr>
        <p:txBody>
          <a:bodyPr/>
          <a:lstStyle/>
          <a:p>
            <a:pPr eaLnBrk="1" hangingPunct="1">
              <a:lnSpc>
                <a:spcPct val="90000"/>
              </a:lnSpc>
            </a:pPr>
            <a:r>
              <a:rPr lang="en-US"/>
              <a:t>HCV is a leading cause of liver disease</a:t>
            </a:r>
          </a:p>
          <a:p>
            <a:pPr eaLnBrk="1" hangingPunct="1">
              <a:lnSpc>
                <a:spcPct val="90000"/>
              </a:lnSpc>
            </a:pPr>
            <a:r>
              <a:rPr lang="en-US"/>
              <a:t>HCV accounts for an estimated 1/3 of hepatocellular carcinoma (HCC) cases </a:t>
            </a:r>
          </a:p>
          <a:p>
            <a:pPr eaLnBrk="1" hangingPunct="1">
              <a:lnSpc>
                <a:spcPct val="90000"/>
              </a:lnSpc>
            </a:pPr>
            <a:r>
              <a:rPr lang="en-US"/>
              <a:t>HCV is the #1 reason for liver transplant</a:t>
            </a:r>
          </a:p>
          <a:p>
            <a:pPr eaLnBrk="1" hangingPunct="1">
              <a:lnSpc>
                <a:spcPct val="90000"/>
              </a:lnSpc>
            </a:pPr>
            <a:r>
              <a:rPr lang="en-US"/>
              <a:t>Approximately 10,000 to 12,000 deaths are attributed to HCV infection annually</a:t>
            </a:r>
          </a:p>
          <a:p>
            <a:pPr lvl="1" eaLnBrk="1" hangingPunct="1">
              <a:lnSpc>
                <a:spcPct val="90000"/>
              </a:lnSpc>
            </a:pPr>
            <a:r>
              <a:rPr lang="en-US"/>
              <a:t>Based on death certificates; likely underestimates</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7730" name="Group 2"/>
          <p:cNvGraphicFramePr>
            <a:graphicFrameLocks noGrp="1"/>
          </p:cNvGraphicFramePr>
          <p:nvPr/>
        </p:nvGraphicFramePr>
        <p:xfrm>
          <a:off x="247650" y="458788"/>
          <a:ext cx="8767763" cy="6164898"/>
        </p:xfrm>
        <a:graphic>
          <a:graphicData uri="http://schemas.openxmlformats.org/drawingml/2006/table">
            <a:tbl>
              <a:tblPr/>
              <a:tblGrid>
                <a:gridCol w="1944688"/>
                <a:gridCol w="1243012"/>
                <a:gridCol w="595313"/>
                <a:gridCol w="1108075"/>
                <a:gridCol w="3876675"/>
              </a:tblGrid>
              <a:tr h="327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itchFamily="34" charset="0"/>
                          <a:ea typeface="MS PGothic" pitchFamily="34" charset="-128"/>
                        </a:rPr>
                        <a:t>Author, 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itchFamily="34" charset="0"/>
                          <a:ea typeface="MS PGothic" pitchFamily="34" charset="-128"/>
                        </a:rPr>
                        <a:t>Evidence</a:t>
                      </a:r>
                      <a:r>
                        <a:rPr kumimoji="0" lang="en-US" sz="1600" b="1" i="0" u="none" strike="noStrike" cap="none" normalizeH="0" baseline="30000" smtClean="0">
                          <a:ln>
                            <a:noFill/>
                          </a:ln>
                          <a:solidFill>
                            <a:schemeClr val="tx2"/>
                          </a:solidFill>
                          <a:effectLst/>
                          <a:latin typeface="Arial" pitchFamily="34" charset="0"/>
                          <a:ea typeface="MS PGothic" pitchFamily="34" charset="-128"/>
                        </a:rPr>
                        <a:t>a</a:t>
                      </a:r>
                      <a:endParaRPr kumimoji="0" lang="en-US" sz="1600" b="1" i="0" u="none" strike="noStrike" cap="none" normalizeH="0" baseline="0" smtClean="0">
                        <a:ln>
                          <a:noFill/>
                        </a:ln>
                        <a:solidFill>
                          <a:schemeClr val="tx2"/>
                        </a:solidFill>
                        <a:effectLst/>
                        <a:latin typeface="Arial"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itchFamily="34" charset="0"/>
                          <a:ea typeface="MS PGothic" pitchFamily="34" charset="-128"/>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itchFamily="34" charset="0"/>
                          <a:ea typeface="MS PGothic" pitchFamily="34" charset="-128"/>
                        </a:rPr>
                        <a:t>SVR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2"/>
                          </a:solidFill>
                          <a:effectLst/>
                          <a:latin typeface="Arial" pitchFamily="34" charset="0"/>
                          <a:ea typeface="MS PGothic" pitchFamily="34" charset="-128"/>
                        </a:rPr>
                        <a:t>Association with SVR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Kumar D, 2002</a:t>
                      </a:r>
                      <a:r>
                        <a:rPr kumimoji="0" lang="en-US" sz="1400" b="1" i="0" u="none" strike="noStrike" cap="none" normalizeH="0" baseline="30000" smtClean="0">
                          <a:ln>
                            <a:noFill/>
                          </a:ln>
                          <a:solidFill>
                            <a:schemeClr val="tx1"/>
                          </a:solidFill>
                          <a:effectLst/>
                          <a:latin typeface="Arial" pitchFamily="34" charset="0"/>
                          <a:ea typeface="MS PGothic" pitchFamily="34" charset="-128"/>
                        </a:rPr>
                        <a:t>1</a:t>
                      </a:r>
                      <a:endParaRPr kumimoji="0" lang="en-US" sz="1400" b="1" i="0" u="none" strike="noStrike" cap="none" normalizeH="0" baseline="0" smtClean="0">
                        <a:ln>
                          <a:noFill/>
                        </a:ln>
                        <a:solidFill>
                          <a:schemeClr val="tx1"/>
                        </a:solidFill>
                        <a:effectLst/>
                        <a:latin typeface="Arial"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G1 (32), G3 (65)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For G3, SVR </a:t>
                      </a: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steatosis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Poynard T, 2003</a:t>
                      </a:r>
                      <a:r>
                        <a:rPr kumimoji="0" lang="en-US" sz="1400" b="1" i="0" u="none" strike="noStrike" cap="none" normalizeH="0" baseline="30000" smtClean="0">
                          <a:ln>
                            <a:noFill/>
                          </a:ln>
                          <a:solidFill>
                            <a:schemeClr val="tx1"/>
                          </a:solidFill>
                          <a:effectLst/>
                          <a:latin typeface="Arial" pitchFamily="34" charset="0"/>
                          <a:ea typeface="MS PGothic" pitchFamily="34" charset="-128"/>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1428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steatosis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Bressler B, 2003</a:t>
                      </a:r>
                      <a:r>
                        <a:rPr kumimoji="0" lang="en-US" sz="1400" b="1" i="0" u="none" strike="noStrike" cap="none" normalizeH="0" baseline="30000" smtClean="0">
                          <a:ln>
                            <a:noFill/>
                          </a:ln>
                          <a:solidFill>
                            <a:schemeClr val="tx1"/>
                          </a:solidFill>
                          <a:effectLst/>
                          <a:latin typeface="Arial" pitchFamily="34" charset="0"/>
                          <a:ea typeface="MS PGothic" pitchFamily="34" charset="-128"/>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253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BMI &gt;30 kg/m</a:t>
                      </a:r>
                      <a:r>
                        <a:rPr kumimoji="0" lang="en-US" sz="1400" b="1" i="0" u="none" strike="noStrike" cap="none" normalizeH="0" baseline="30000" smtClean="0">
                          <a:ln>
                            <a:noFill/>
                          </a:ln>
                          <a:solidFill>
                            <a:schemeClr val="tx1"/>
                          </a:solidFill>
                          <a:effectLst/>
                          <a:latin typeface="Arial" pitchFamily="34" charset="0"/>
                          <a:ea typeface="MS PGothic" pitchFamily="34" charset="-128"/>
                        </a:rPr>
                        <a:t>2</a:t>
                      </a:r>
                      <a:r>
                        <a:rPr kumimoji="0" lang="en-US" sz="1400" b="1" i="0" u="none" strike="noStrike" cap="none" normalizeH="0" baseline="0" smtClean="0">
                          <a:ln>
                            <a:noFill/>
                          </a:ln>
                          <a:solidFill>
                            <a:schemeClr val="tx1"/>
                          </a:solidFill>
                          <a:effectLst/>
                          <a:latin typeface="Arial" pitchFamily="34" charset="0"/>
                          <a:ea typeface="MS PGothic" pitchFamily="34" charset="-128"/>
                        </a:rPr>
                        <a:t>, G1, and cirrhosis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Sanyal A, 2003</a:t>
                      </a:r>
                      <a:r>
                        <a:rPr kumimoji="0" lang="en-US" sz="1400" b="1" i="0" u="none" strike="noStrike" cap="none" normalizeH="0" baseline="30000" smtClean="0">
                          <a:ln>
                            <a:noFill/>
                          </a:ln>
                          <a:solidFill>
                            <a:schemeClr val="tx1"/>
                          </a:solidFill>
                          <a:effectLst/>
                          <a:latin typeface="Arial" pitchFamily="34" charset="0"/>
                          <a:ea typeface="MS PGothic" pitchFamily="34" charset="-128"/>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Response in fatty liver 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Thomopoulos K, 2005</a:t>
                      </a:r>
                      <a:r>
                        <a:rPr kumimoji="0" lang="en-US" sz="1400" b="1" i="0" u="none" strike="noStrike" cap="none" normalizeH="0" baseline="30000" smtClean="0">
                          <a:ln>
                            <a:noFill/>
                          </a:ln>
                          <a:solidFill>
                            <a:schemeClr val="tx1"/>
                          </a:solidFill>
                          <a:effectLst/>
                          <a:latin typeface="Arial" pitchFamily="34" charset="0"/>
                          <a:ea typeface="MS PGothic" pitchFamily="34" charset="-128"/>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116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steatosis, </a:t>
                      </a: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GGT, and G1/4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D’Souza R, 2005</a:t>
                      </a:r>
                      <a:r>
                        <a:rPr kumimoji="0" lang="en-US" sz="1400" b="1" i="0" u="none" strike="noStrike" cap="none" normalizeH="0" baseline="30000" smtClean="0">
                          <a:ln>
                            <a:noFill/>
                          </a:ln>
                          <a:solidFill>
                            <a:schemeClr val="tx1"/>
                          </a:solidFill>
                          <a:effectLst/>
                          <a:latin typeface="Arial" pitchFamily="34" charset="0"/>
                          <a:ea typeface="MS PGothic" pitchFamily="34" charset="-128"/>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Insulin resistance, </a:t>
                      </a: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fasting </a:t>
                      </a:r>
                      <a:r>
                        <a:rPr kumimoji="0" lang="en-US" sz="1400" b="1" i="0" u="none" strike="noStrike" cap="none" normalizeH="0" baseline="0" smtClean="0">
                          <a:ln>
                            <a:noFill/>
                          </a:ln>
                          <a:solidFill>
                            <a:schemeClr val="tx1"/>
                          </a:solidFill>
                          <a:effectLst/>
                          <a:latin typeface="Arial" pitchFamily="34" charset="0"/>
                          <a:ea typeface="MS PGothic" pitchFamily="34" charset="-128"/>
                        </a:rPr>
                        <a:t>insulin, and Asian ethnicity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Harrison S, 2005</a:t>
                      </a:r>
                      <a:r>
                        <a:rPr kumimoji="0" lang="en-US" sz="1400" b="1" i="0" u="none" strike="noStrike" cap="none" normalizeH="0" baseline="30000" smtClean="0">
                          <a:ln>
                            <a:noFill/>
                          </a:ln>
                          <a:solidFill>
                            <a:schemeClr val="tx1"/>
                          </a:solidFill>
                          <a:effectLst/>
                          <a:latin typeface="Arial" pitchFamily="34" charset="0"/>
                          <a:ea typeface="MS PGothic" pitchFamily="34" charset="-128"/>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steatosis and steatohepatitis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Romero-Gomez M, 2005</a:t>
                      </a:r>
                      <a:r>
                        <a:rPr kumimoji="0" lang="en-US" sz="1400" b="1" i="0" u="none" strike="noStrike" cap="none" normalizeH="0" baseline="30000" smtClean="0">
                          <a:ln>
                            <a:noFill/>
                          </a:ln>
                          <a:solidFill>
                            <a:schemeClr val="tx1"/>
                          </a:solidFill>
                          <a:effectLst/>
                          <a:latin typeface="Arial" pitchFamily="34" charset="0"/>
                          <a:ea typeface="MS PGothic" pitchFamily="34" charset="-128"/>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159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insulin resistance, fibrosis, and GI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Camma C, 2006</a:t>
                      </a:r>
                      <a:r>
                        <a:rPr kumimoji="0" lang="en-US" sz="1400" b="1" i="0" u="none" strike="noStrike" cap="none" normalizeH="0" baseline="30000" smtClean="0">
                          <a:ln>
                            <a:noFill/>
                          </a:ln>
                          <a:solidFill>
                            <a:schemeClr val="tx1"/>
                          </a:solidFill>
                          <a:effectLst/>
                          <a:latin typeface="Arial" pitchFamily="34" charset="0"/>
                          <a:ea typeface="MS PGothic" pitchFamily="34" charset="-128"/>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291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steatosis, fibrosis, and age &gt;50 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8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Jian Wu Y, 2006</a:t>
                      </a:r>
                      <a:r>
                        <a:rPr kumimoji="0" lang="en-US" sz="1400" b="1" i="0" u="none" strike="noStrike" cap="none" normalizeH="0" baseline="30000" smtClean="0">
                          <a:ln>
                            <a:noFill/>
                          </a:ln>
                          <a:solidFill>
                            <a:schemeClr val="tx1"/>
                          </a:solidFill>
                          <a:effectLst/>
                          <a:latin typeface="Arial" pitchFamily="34" charset="0"/>
                          <a:ea typeface="MS PGothic" pitchFamily="34" charset="-128"/>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insulin resistance and </a:t>
                      </a: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fasting insulin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Tarantino G, 2006</a:t>
                      </a:r>
                      <a:r>
                        <a:rPr kumimoji="0" lang="en-US" sz="1400" b="1" i="0" u="none" strike="noStrike" cap="none" normalizeH="0" baseline="30000" smtClean="0">
                          <a:ln>
                            <a:noFill/>
                          </a:ln>
                          <a:solidFill>
                            <a:schemeClr val="tx1"/>
                          </a:solidFill>
                          <a:effectLst/>
                          <a:latin typeface="Arial" pitchFamily="34" charset="0"/>
                          <a:ea typeface="MS PGothic" pitchFamily="34" charset="-128"/>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00"/>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rgbClr val="FFFF00"/>
                          </a:solidFill>
                          <a:effectLst/>
                          <a:latin typeface="Arial" pitchFamily="34" charset="0"/>
                          <a:ea typeface="MS PGothic" pitchFamily="34" charset="-128"/>
                        </a:rPr>
                        <a:t>SVR with </a:t>
                      </a:r>
                      <a:r>
                        <a:rPr kumimoji="0" lang="en-US" sz="1400" b="1" i="0" u="none" strike="noStrike" cap="none" normalizeH="0" baseline="0" smtClean="0">
                          <a:ln>
                            <a:noFill/>
                          </a:ln>
                          <a:solidFill>
                            <a:srgbClr val="FFFF00"/>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rgbClr val="FFFF00"/>
                          </a:solidFill>
                          <a:effectLst/>
                          <a:latin typeface="Arial" pitchFamily="34" charset="0"/>
                          <a:ea typeface="MS PGothic" pitchFamily="34" charset="-128"/>
                        </a:rPr>
                        <a:t>waist circumference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Conjeeveram HS, 2007</a:t>
                      </a:r>
                      <a:r>
                        <a:rPr kumimoji="0" lang="en-US" sz="1400" b="1" i="0" u="none" strike="noStrike" cap="none" normalizeH="0" baseline="30000" smtClean="0">
                          <a:ln>
                            <a:noFill/>
                          </a:ln>
                          <a:solidFill>
                            <a:schemeClr val="tx1"/>
                          </a:solidFill>
                          <a:effectLst/>
                          <a:latin typeface="Arial" pitchFamily="34" charset="0"/>
                          <a:ea typeface="MS PGothic" pitchFamily="34" charset="-128"/>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399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00"/>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rgbClr val="FFFF00"/>
                          </a:solidFill>
                          <a:effectLst/>
                          <a:latin typeface="Arial" pitchFamily="34" charset="0"/>
                          <a:ea typeface="MS PGothic" pitchFamily="34" charset="-128"/>
                        </a:rPr>
                        <a:t>SVR with insulin resistance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8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Westin J, 2007</a:t>
                      </a:r>
                      <a:r>
                        <a:rPr kumimoji="0" lang="en-US" sz="1400" b="1" i="0" u="none" strike="noStrike" cap="none" normalizeH="0" baseline="30000" smtClean="0">
                          <a:ln>
                            <a:noFill/>
                          </a:ln>
                          <a:solidFill>
                            <a:schemeClr val="tx1"/>
                          </a:solidFill>
                          <a:effectLst/>
                          <a:latin typeface="Arial" pitchFamily="34" charset="0"/>
                          <a:ea typeface="MS PGothic" pitchFamily="34" charset="-128"/>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II-1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272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rPr>
                        <a:t>G3: 89; nonG3: 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MS PGothic" pitchFamily="34" charset="-128"/>
                          <a:sym typeface="Symbol" pitchFamily="18" charset="2"/>
                        </a:rPr>
                        <a:t></a:t>
                      </a:r>
                      <a:r>
                        <a:rPr kumimoji="0" lang="en-US" sz="1400" b="1" i="0" u="none" strike="noStrike" cap="none" normalizeH="0" baseline="0" smtClean="0">
                          <a:ln>
                            <a:noFill/>
                          </a:ln>
                          <a:solidFill>
                            <a:schemeClr val="tx1"/>
                          </a:solidFill>
                          <a:effectLst/>
                          <a:latin typeface="Arial" pitchFamily="34" charset="0"/>
                          <a:ea typeface="MS PGothic" pitchFamily="34" charset="-128"/>
                        </a:rPr>
                        <a:t>SVR with steatosis in nonG3 only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7822" name="Rectangle 17"/>
          <p:cNvSpPr>
            <a:spLocks noChangeArrowheads="1"/>
          </p:cNvSpPr>
          <p:nvPr/>
        </p:nvSpPr>
        <p:spPr bwMode="auto">
          <a:xfrm>
            <a:off x="-14288" y="-228600"/>
            <a:ext cx="9144001" cy="954088"/>
          </a:xfrm>
          <a:prstGeom prst="rect">
            <a:avLst/>
          </a:prstGeom>
          <a:noFill/>
          <a:ln w="9525">
            <a:noFill/>
            <a:miter lim="800000"/>
            <a:headEnd/>
            <a:tailEnd/>
          </a:ln>
        </p:spPr>
        <p:txBody>
          <a:bodyPr anchor="ctr"/>
          <a:lstStyle/>
          <a:p>
            <a:pPr algn="ctr" eaLnBrk="1" hangingPunct="1">
              <a:lnSpc>
                <a:spcPts val="3200"/>
              </a:lnSpc>
            </a:pPr>
            <a:r>
              <a:rPr lang="en-US" sz="2000">
                <a:solidFill>
                  <a:schemeClr val="tx2"/>
                </a:solidFill>
              </a:rPr>
              <a:t>Insulin Resistance, Obesity, Steatosis, and Nonresponse</a:t>
            </a:r>
          </a:p>
        </p:txBody>
      </p:sp>
      <p:sp>
        <p:nvSpPr>
          <p:cNvPr id="457823" name="Rectangle 95"/>
          <p:cNvSpPr>
            <a:spLocks noChangeArrowheads="1"/>
          </p:cNvSpPr>
          <p:nvPr/>
        </p:nvSpPr>
        <p:spPr bwMode="auto">
          <a:xfrm>
            <a:off x="5380038" y="6589713"/>
            <a:ext cx="2654300" cy="244475"/>
          </a:xfrm>
          <a:prstGeom prst="rect">
            <a:avLst/>
          </a:prstGeom>
          <a:noFill/>
          <a:ln w="9525">
            <a:noFill/>
            <a:miter lim="800000"/>
            <a:headEnd/>
            <a:tailEnd/>
          </a:ln>
          <a:effectLst/>
        </p:spPr>
        <p:txBody>
          <a:bodyPr wrap="none">
            <a:spAutoFit/>
          </a:bodyPr>
          <a:lstStyle/>
          <a:p>
            <a:pPr algn="ctr" eaLnBrk="1" hangingPunct="1"/>
            <a:r>
              <a:rPr lang="en-US" sz="1000" b="0"/>
              <a:t>Graphic courtesy of Dr. Zobair M. Younossi.</a:t>
            </a:r>
          </a:p>
        </p:txBody>
      </p:sp>
      <p:sp>
        <p:nvSpPr>
          <p:cNvPr id="457824" name="Rectangle 96"/>
          <p:cNvSpPr>
            <a:spLocks noChangeArrowheads="1"/>
          </p:cNvSpPr>
          <p:nvPr/>
        </p:nvSpPr>
        <p:spPr bwMode="auto">
          <a:xfrm>
            <a:off x="190500" y="6599238"/>
            <a:ext cx="5140325" cy="244475"/>
          </a:xfrm>
          <a:prstGeom prst="rect">
            <a:avLst/>
          </a:prstGeom>
          <a:noFill/>
          <a:ln w="9525">
            <a:noFill/>
            <a:miter lim="800000"/>
            <a:headEnd/>
            <a:tailEnd/>
          </a:ln>
          <a:effectLst/>
        </p:spPr>
        <p:txBody>
          <a:bodyPr wrap="none">
            <a:spAutoFit/>
          </a:bodyPr>
          <a:lstStyle/>
          <a:p>
            <a:pPr eaLnBrk="1" hangingPunct="1"/>
            <a:r>
              <a:rPr lang="en-US" sz="1000" b="0" baseline="30000"/>
              <a:t>a</a:t>
            </a:r>
            <a:r>
              <a:rPr lang="en-US" sz="1000" b="0"/>
              <a:t>AASLD strength-of-evidence scale. Strader DB, et al. </a:t>
            </a:r>
            <a:r>
              <a:rPr lang="en-US" sz="1000" b="0" i="1"/>
              <a:t>Hepatology.</a:t>
            </a:r>
            <a:r>
              <a:rPr lang="en-US" sz="1000" b="0"/>
              <a:t> 2004;39:1147-1171.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152400"/>
            <a:ext cx="7772400" cy="1143000"/>
          </a:xfrm>
        </p:spPr>
        <p:txBody>
          <a:bodyPr/>
          <a:lstStyle/>
          <a:p>
            <a:r>
              <a:rPr lang="en-US" altLang="zh-TW" b="1">
                <a:solidFill>
                  <a:schemeClr val="tx1"/>
                </a:solidFill>
              </a:rPr>
              <a:t>Etiopathogenesis</a:t>
            </a:r>
          </a:p>
        </p:txBody>
      </p:sp>
      <p:pic>
        <p:nvPicPr>
          <p:cNvPr id="10244" name="Picture 4"/>
          <p:cNvPicPr>
            <a:picLocks noChangeAspect="1" noChangeArrowheads="1"/>
          </p:cNvPicPr>
          <p:nvPr/>
        </p:nvPicPr>
        <p:blipFill>
          <a:blip r:embed="rId2" cstate="print"/>
          <a:srcRect/>
          <a:stretch>
            <a:fillRect/>
          </a:stretch>
        </p:blipFill>
        <p:spPr bwMode="auto">
          <a:xfrm>
            <a:off x="1371600" y="787400"/>
            <a:ext cx="6754813" cy="6070600"/>
          </a:xfrm>
          <a:prstGeom prst="rect">
            <a:avLst/>
          </a:prstGeom>
          <a:noFill/>
          <a:ln w="9525">
            <a:noFill/>
            <a:miter lim="800000"/>
            <a:headEnd/>
            <a:tailEnd/>
          </a:ln>
          <a:effectLst/>
        </p:spPr>
      </p:pic>
      <p:sp>
        <p:nvSpPr>
          <p:cNvPr id="10245" name="Rectangle 5"/>
          <p:cNvSpPr>
            <a:spLocks noChangeArrowheads="1"/>
          </p:cNvSpPr>
          <p:nvPr/>
        </p:nvSpPr>
        <p:spPr bwMode="auto">
          <a:xfrm>
            <a:off x="4427538" y="6586538"/>
            <a:ext cx="184150" cy="274637"/>
          </a:xfrm>
          <a:prstGeom prst="rect">
            <a:avLst/>
          </a:prstGeom>
          <a:noFill/>
          <a:ln w="9525">
            <a:noFill/>
            <a:miter lim="800000"/>
            <a:headEnd/>
            <a:tailEnd/>
          </a:ln>
          <a:effectLst/>
        </p:spPr>
        <p:txBody>
          <a:bodyPr wrap="none">
            <a:spAutoFit/>
          </a:bodyPr>
          <a:lstStyle/>
          <a:p>
            <a:endParaRPr kumimoji="0" lang="en-US" altLang="zh-TW" sz="1200" i="1">
              <a:latin typeface=""/>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lide21"/>
          <p:cNvPicPr>
            <a:picLocks noChangeAspect="1" noChangeArrowheads="1"/>
          </p:cNvPicPr>
          <p:nvPr/>
        </p:nvPicPr>
        <p:blipFill>
          <a:blip r:embed="rId2" cstate="print"/>
          <a:srcRect/>
          <a:stretch>
            <a:fillRect/>
          </a:stretch>
        </p:blipFill>
        <p:spPr bwMode="auto">
          <a:xfrm>
            <a:off x="0" y="0"/>
            <a:ext cx="9142413" cy="68564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684213" y="2276872"/>
            <a:ext cx="7488237" cy="2844403"/>
          </a:xfrm>
          <a:prstGeom prst="rect">
            <a:avLst/>
          </a:prstGeom>
          <a:noFill/>
          <a:ln w="9525">
            <a:noFill/>
            <a:miter lim="800000"/>
            <a:headEnd/>
            <a:tailEnd/>
          </a:ln>
        </p:spPr>
      </p:pic>
      <p:sp>
        <p:nvSpPr>
          <p:cNvPr id="3" name="2 CuadroTexto"/>
          <p:cNvSpPr txBox="1"/>
          <p:nvPr/>
        </p:nvSpPr>
        <p:spPr>
          <a:xfrm>
            <a:off x="1475656" y="404664"/>
            <a:ext cx="7431843" cy="1569660"/>
          </a:xfrm>
          <a:prstGeom prst="rect">
            <a:avLst/>
          </a:prstGeom>
          <a:noFill/>
        </p:spPr>
        <p:txBody>
          <a:bodyPr wrap="none" rtlCol="0">
            <a:spAutoFit/>
          </a:bodyPr>
          <a:lstStyle/>
          <a:p>
            <a:r>
              <a:rPr lang="es-MX" sz="2400" b="1" dirty="0" err="1" smtClean="0">
                <a:solidFill>
                  <a:srgbClr val="FFC000"/>
                </a:solidFill>
              </a:rPr>
              <a:t>Rev</a:t>
            </a:r>
            <a:r>
              <a:rPr lang="es-MX" sz="2400" b="1" dirty="0" smtClean="0">
                <a:solidFill>
                  <a:srgbClr val="FFC000"/>
                </a:solidFill>
              </a:rPr>
              <a:t> Gastroenterología Mexico 71(4) 453-9</a:t>
            </a:r>
          </a:p>
          <a:p>
            <a:endParaRPr lang="es-MX" sz="2400" b="1" dirty="0" smtClean="0">
              <a:solidFill>
                <a:srgbClr val="FFC000"/>
              </a:solidFill>
            </a:endParaRPr>
          </a:p>
          <a:p>
            <a:r>
              <a:rPr lang="es-MX" sz="2400" b="1" dirty="0" smtClean="0">
                <a:solidFill>
                  <a:srgbClr val="FFC000"/>
                </a:solidFill>
              </a:rPr>
              <a:t>In México </a:t>
            </a:r>
            <a:r>
              <a:rPr lang="es-MX" sz="2400" b="1" dirty="0" err="1" smtClean="0">
                <a:solidFill>
                  <a:srgbClr val="FFC000"/>
                </a:solidFill>
              </a:rPr>
              <a:t>among</a:t>
            </a:r>
            <a:r>
              <a:rPr lang="es-MX" sz="2400" b="1" dirty="0" smtClean="0">
                <a:solidFill>
                  <a:srgbClr val="FFC000"/>
                </a:solidFill>
              </a:rPr>
              <a:t> 2500 cases </a:t>
            </a:r>
            <a:r>
              <a:rPr lang="es-MX" sz="2400" b="1" dirty="0" err="1" smtClean="0">
                <a:solidFill>
                  <a:srgbClr val="FFC000"/>
                </a:solidFill>
              </a:rPr>
              <a:t>the</a:t>
            </a:r>
            <a:r>
              <a:rPr lang="es-MX" sz="2400" b="1" dirty="0" smtClean="0">
                <a:solidFill>
                  <a:srgbClr val="FFC000"/>
                </a:solidFill>
              </a:rPr>
              <a:t> </a:t>
            </a:r>
            <a:r>
              <a:rPr lang="es-MX" sz="2400" b="1" dirty="0" err="1" smtClean="0">
                <a:solidFill>
                  <a:srgbClr val="FFC000"/>
                </a:solidFill>
              </a:rPr>
              <a:t>prevalence</a:t>
            </a:r>
            <a:r>
              <a:rPr lang="es-MX" sz="2400" b="1" dirty="0" smtClean="0">
                <a:solidFill>
                  <a:srgbClr val="FFC000"/>
                </a:solidFill>
              </a:rPr>
              <a:t> of</a:t>
            </a:r>
          </a:p>
          <a:p>
            <a:r>
              <a:rPr lang="es-MX" sz="2400" b="1" dirty="0" smtClean="0">
                <a:solidFill>
                  <a:srgbClr val="FFC000"/>
                </a:solidFill>
              </a:rPr>
              <a:t>NAFLD </a:t>
            </a:r>
            <a:r>
              <a:rPr lang="es-MX" sz="2400" b="1" dirty="0" err="1" smtClean="0">
                <a:solidFill>
                  <a:srgbClr val="FFC000"/>
                </a:solidFill>
              </a:rPr>
              <a:t>was</a:t>
            </a:r>
            <a:r>
              <a:rPr lang="es-MX" sz="2400" b="1" dirty="0" smtClean="0">
                <a:solidFill>
                  <a:srgbClr val="FFC000"/>
                </a:solidFill>
              </a:rPr>
              <a:t> 14.3 % and </a:t>
            </a:r>
            <a:r>
              <a:rPr lang="es-MX" sz="2400" b="1" dirty="0" err="1" smtClean="0">
                <a:solidFill>
                  <a:srgbClr val="FFC000"/>
                </a:solidFill>
              </a:rPr>
              <a:t>Metabolic</a:t>
            </a:r>
            <a:r>
              <a:rPr lang="es-MX" sz="2400" b="1" dirty="0" smtClean="0">
                <a:solidFill>
                  <a:srgbClr val="FFC000"/>
                </a:solidFill>
              </a:rPr>
              <a:t> </a:t>
            </a:r>
            <a:r>
              <a:rPr lang="es-MX" sz="2400" b="1" dirty="0" err="1" smtClean="0">
                <a:solidFill>
                  <a:srgbClr val="FFC000"/>
                </a:solidFill>
              </a:rPr>
              <a:t>syndrome</a:t>
            </a:r>
            <a:r>
              <a:rPr lang="es-MX" sz="2400" b="1" dirty="0" smtClean="0">
                <a:solidFill>
                  <a:srgbClr val="FFC000"/>
                </a:solidFill>
              </a:rPr>
              <a:t> 22.8 %</a:t>
            </a:r>
            <a:endParaRPr lang="es-MX" sz="2400" b="1" dirty="0">
              <a:solidFill>
                <a:srgbClr val="FFC000"/>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3822" y="116632"/>
            <a:ext cx="5538354"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604" y="2266290"/>
            <a:ext cx="3196020" cy="3816423"/>
          </a:xfrm>
          <a:prstGeom prst="rect">
            <a:avLst/>
          </a:prstGeom>
          <a:solidFill>
            <a:schemeClr val="bg1">
              <a:lumMod val="40000"/>
              <a:lumOff val="60000"/>
            </a:schemeClr>
          </a:solidFill>
          <a:ln w="9525">
            <a:solidFill>
              <a:schemeClr val="bg1">
                <a:lumMod val="60000"/>
                <a:lumOff val="40000"/>
              </a:schemeClr>
            </a:solidFill>
            <a:miter lim="800000"/>
            <a:headEnd/>
            <a:tailEnd/>
          </a:ln>
          <a:effectLst/>
        </p:spPr>
      </p:pic>
      <p:pic>
        <p:nvPicPr>
          <p:cNvPr id="1085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175" y="2348880"/>
            <a:ext cx="3893381"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de flecha"/>
          <p:cNvCxnSpPr/>
          <p:nvPr/>
        </p:nvCxnSpPr>
        <p:spPr bwMode="auto">
          <a:xfrm flipH="1">
            <a:off x="2310665" y="2060848"/>
            <a:ext cx="57465" cy="576064"/>
          </a:xfrm>
          <a:prstGeom prst="straightConnector1">
            <a:avLst/>
          </a:prstGeom>
          <a:noFill/>
          <a:ln w="9525" cap="flat" cmpd="sng" algn="ctr">
            <a:noFill/>
            <a:prstDash val="solid"/>
            <a:round/>
            <a:headEnd type="none" w="med" len="med"/>
            <a:tailEnd type="arrow"/>
          </a:ln>
          <a:effectLst/>
        </p:spPr>
      </p:cxnSp>
      <p:cxnSp>
        <p:nvCxnSpPr>
          <p:cNvPr id="10" name="9 Conector recto de flecha"/>
          <p:cNvCxnSpPr/>
          <p:nvPr/>
        </p:nvCxnSpPr>
        <p:spPr bwMode="auto">
          <a:xfrm>
            <a:off x="2467614" y="1916832"/>
            <a:ext cx="232178" cy="576064"/>
          </a:xfrm>
          <a:prstGeom prst="straightConnector1">
            <a:avLst/>
          </a:prstGeom>
          <a:noFill/>
          <a:ln w="9525" cap="flat" cmpd="sng" algn="ctr">
            <a:noFill/>
            <a:prstDash val="solid"/>
            <a:round/>
            <a:headEnd type="none" w="med" len="med"/>
            <a:tailEnd type="arrow"/>
          </a:ln>
          <a:effectLst/>
        </p:spPr>
      </p:cxnSp>
      <p:cxnSp>
        <p:nvCxnSpPr>
          <p:cNvPr id="15" name="14 Conector recto de flecha"/>
          <p:cNvCxnSpPr>
            <a:stCxn id="108546" idx="0"/>
          </p:cNvCxnSpPr>
          <p:nvPr/>
        </p:nvCxnSpPr>
        <p:spPr bwMode="auto">
          <a:xfrm>
            <a:off x="2467614" y="2266290"/>
            <a:ext cx="232178" cy="720080"/>
          </a:xfrm>
          <a:prstGeom prst="straightConnector1">
            <a:avLst/>
          </a:prstGeom>
          <a:noFill/>
          <a:ln w="9525" cap="flat" cmpd="sng" algn="ctr">
            <a:noFill/>
            <a:prstDash val="solid"/>
            <a:round/>
            <a:headEnd type="none" w="med" len="med"/>
            <a:tailEnd type="arrow"/>
          </a:ln>
          <a:effectLst/>
        </p:spPr>
      </p:cxnSp>
      <p:sp>
        <p:nvSpPr>
          <p:cNvPr id="11" name="10 CuadroTexto"/>
          <p:cNvSpPr txBox="1"/>
          <p:nvPr/>
        </p:nvSpPr>
        <p:spPr>
          <a:xfrm>
            <a:off x="2627784" y="6093296"/>
            <a:ext cx="4993675" cy="369332"/>
          </a:xfrm>
          <a:prstGeom prst="rect">
            <a:avLst/>
          </a:prstGeom>
          <a:solidFill>
            <a:schemeClr val="bg1">
              <a:lumMod val="60000"/>
              <a:lumOff val="40000"/>
            </a:schemeClr>
          </a:solidFill>
        </p:spPr>
        <p:txBody>
          <a:bodyPr wrap="none" rtlCol="0">
            <a:spAutoFit/>
          </a:bodyPr>
          <a:lstStyle/>
          <a:p>
            <a:r>
              <a:rPr lang="es-MX" b="1" dirty="0" smtClean="0">
                <a:solidFill>
                  <a:srgbClr val="FF9900"/>
                </a:solidFill>
              </a:rPr>
              <a:t>10 </a:t>
            </a:r>
            <a:r>
              <a:rPr lang="es-MX" b="1" dirty="0" err="1" smtClean="0">
                <a:solidFill>
                  <a:srgbClr val="FF9900"/>
                </a:solidFill>
              </a:rPr>
              <a:t>yr</a:t>
            </a:r>
            <a:r>
              <a:rPr lang="es-MX" b="1" dirty="0" smtClean="0">
                <a:solidFill>
                  <a:srgbClr val="FF9900"/>
                </a:solidFill>
              </a:rPr>
              <a:t> </a:t>
            </a:r>
            <a:r>
              <a:rPr lang="es-MX" b="1" dirty="0" err="1" smtClean="0">
                <a:solidFill>
                  <a:srgbClr val="FF9900"/>
                </a:solidFill>
              </a:rPr>
              <a:t>risk</a:t>
            </a:r>
            <a:r>
              <a:rPr lang="es-MX" b="1" dirty="0" smtClean="0">
                <a:solidFill>
                  <a:srgbClr val="FF9900"/>
                </a:solidFill>
              </a:rPr>
              <a:t> </a:t>
            </a:r>
            <a:r>
              <a:rPr lang="es-MX" b="1" dirty="0" err="1" smtClean="0">
                <a:solidFill>
                  <a:srgbClr val="FF9900"/>
                </a:solidFill>
              </a:rPr>
              <a:t>for</a:t>
            </a:r>
            <a:r>
              <a:rPr lang="es-MX" b="1" dirty="0" smtClean="0">
                <a:solidFill>
                  <a:srgbClr val="FF9900"/>
                </a:solidFill>
              </a:rPr>
              <a:t> CVD </a:t>
            </a:r>
            <a:r>
              <a:rPr lang="es-MX" b="1" dirty="0" err="1" smtClean="0">
                <a:solidFill>
                  <a:srgbClr val="FF9900"/>
                </a:solidFill>
              </a:rPr>
              <a:t>have</a:t>
            </a:r>
            <a:r>
              <a:rPr lang="es-MX" b="1" dirty="0" smtClean="0">
                <a:solidFill>
                  <a:srgbClr val="FF9900"/>
                </a:solidFill>
              </a:rPr>
              <a:t> </a:t>
            </a:r>
            <a:r>
              <a:rPr lang="es-MX" b="1" dirty="0" err="1" smtClean="0">
                <a:solidFill>
                  <a:srgbClr val="FF9900"/>
                </a:solidFill>
              </a:rPr>
              <a:t>lower</a:t>
            </a:r>
            <a:r>
              <a:rPr lang="es-MX" b="1" dirty="0" smtClean="0">
                <a:solidFill>
                  <a:srgbClr val="FF9900"/>
                </a:solidFill>
              </a:rPr>
              <a:t> </a:t>
            </a:r>
            <a:r>
              <a:rPr lang="es-MX" b="1" dirty="0" err="1" smtClean="0">
                <a:solidFill>
                  <a:srgbClr val="FF9900"/>
                </a:solidFill>
              </a:rPr>
              <a:t>estimated</a:t>
            </a:r>
            <a:r>
              <a:rPr lang="es-MX" b="1" dirty="0" smtClean="0">
                <a:solidFill>
                  <a:srgbClr val="FF9900"/>
                </a:solidFill>
              </a:rPr>
              <a:t> </a:t>
            </a:r>
            <a:r>
              <a:rPr lang="es-MX" b="1" dirty="0" err="1" smtClean="0">
                <a:solidFill>
                  <a:srgbClr val="FF9900"/>
                </a:solidFill>
              </a:rPr>
              <a:t>risk</a:t>
            </a:r>
            <a:endParaRPr lang="es-MX" b="1" dirty="0">
              <a:solidFill>
                <a:srgbClr val="FF9900"/>
              </a:solidFill>
            </a:endParaRPr>
          </a:p>
        </p:txBody>
      </p:sp>
    </p:spTree>
    <p:extLst>
      <p:ext uri="{BB962C8B-B14F-4D97-AF65-F5344CB8AC3E}">
        <p14:creationId xmlns:p14="http://schemas.microsoft.com/office/powerpoint/2010/main" val="2577980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08549"/>
                                        </p:tgtEl>
                                        <p:attrNameLst>
                                          <p:attrName>style.visibility</p:attrName>
                                        </p:attrNameLst>
                                      </p:cBhvr>
                                      <p:to>
                                        <p:strVal val="visible"/>
                                      </p:to>
                                    </p:set>
                                    <p:animEffect transition="in" filter="box(in)">
                                      <p:cBhvr>
                                        <p:cTn id="15" dur="500"/>
                                        <p:tgtEl>
                                          <p:spTgt spid="10854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nvGraphicFramePr>
        <p:xfrm>
          <a:off x="468313" y="549275"/>
          <a:ext cx="8280400" cy="5832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28" name="Rectangle 24"/>
          <p:cNvSpPr>
            <a:spLocks noChangeArrowheads="1"/>
          </p:cNvSpPr>
          <p:nvPr/>
        </p:nvSpPr>
        <p:spPr bwMode="auto">
          <a:xfrm>
            <a:off x="1403350" y="5661025"/>
            <a:ext cx="3016250" cy="641350"/>
          </a:xfrm>
          <a:prstGeom prst="rect">
            <a:avLst/>
          </a:prstGeom>
          <a:noFill/>
          <a:ln w="9525">
            <a:noFill/>
            <a:miter lim="800000"/>
            <a:headEnd/>
            <a:tailEnd/>
          </a:ln>
          <a:effectLst/>
        </p:spPr>
        <p:txBody>
          <a:bodyPr wrap="none">
            <a:spAutoFit/>
          </a:bodyPr>
          <a:lstStyle/>
          <a:p>
            <a:r>
              <a:rPr kumimoji="0" lang="en-US" altLang="zh-TW" sz="3600"/>
              <a:t>oxidative stress</a:t>
            </a:r>
            <a:endParaRPr kumimoji="0" lang="zh-TW" altLang="en-US" sz="36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2438400" y="1447800"/>
            <a:ext cx="4397375" cy="4191000"/>
            <a:chOff x="1920" y="960"/>
            <a:chExt cx="2784" cy="2640"/>
          </a:xfrm>
        </p:grpSpPr>
        <p:sp>
          <p:nvSpPr>
            <p:cNvPr id="59420" name="Oval 3"/>
            <p:cNvSpPr>
              <a:spLocks noChangeArrowheads="1"/>
            </p:cNvSpPr>
            <p:nvPr/>
          </p:nvSpPr>
          <p:spPr bwMode="auto">
            <a:xfrm>
              <a:off x="1920" y="960"/>
              <a:ext cx="2784" cy="2640"/>
            </a:xfrm>
            <a:prstGeom prst="ellipse">
              <a:avLst/>
            </a:prstGeom>
            <a:solidFill>
              <a:srgbClr val="FFFF00"/>
            </a:solidFill>
            <a:ln w="12700">
              <a:solidFill>
                <a:schemeClr val="tx1"/>
              </a:solidFill>
              <a:round/>
              <a:headEnd type="none" w="sm" len="sm"/>
              <a:tailEnd type="none" w="sm" len="sm"/>
            </a:ln>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endParaRPr lang="es-MX" altLang="es-MX" sz="3600">
                <a:solidFill>
                  <a:srgbClr val="FFFFFF"/>
                </a:solidFill>
              </a:endParaRPr>
            </a:p>
          </p:txBody>
        </p:sp>
        <p:sp>
          <p:nvSpPr>
            <p:cNvPr id="59421" name="Text Box 4"/>
            <p:cNvSpPr txBox="1">
              <a:spLocks noChangeArrowheads="1"/>
            </p:cNvSpPr>
            <p:nvPr/>
          </p:nvSpPr>
          <p:spPr bwMode="auto">
            <a:xfrm>
              <a:off x="2112" y="1872"/>
              <a:ext cx="2408" cy="576"/>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r>
                <a:rPr lang="es-ES_tradnl" altLang="es-MX" sz="5400" b="1">
                  <a:solidFill>
                    <a:srgbClr val="000099"/>
                  </a:solidFill>
                </a:rPr>
                <a:t>OBESIDAD</a:t>
              </a:r>
            </a:p>
          </p:txBody>
        </p:sp>
      </p:grpSp>
      <p:sp>
        <p:nvSpPr>
          <p:cNvPr id="59395" name="Text Box 5"/>
          <p:cNvSpPr txBox="1">
            <a:spLocks noChangeArrowheads="1"/>
          </p:cNvSpPr>
          <p:nvPr/>
        </p:nvSpPr>
        <p:spPr bwMode="auto">
          <a:xfrm>
            <a:off x="6705600" y="4114800"/>
            <a:ext cx="289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Char char="•"/>
            </a:pPr>
            <a:r>
              <a:rPr lang="es-ES_tradnl" altLang="es-MX" sz="2400" b="1">
                <a:solidFill>
                  <a:srgbClr val="FFC000"/>
                </a:solidFill>
                <a:latin typeface="Book Antiqua" panose="02040602050305030304" pitchFamily="18" charset="0"/>
              </a:rPr>
              <a:t>Enfermedad </a:t>
            </a:r>
          </a:p>
          <a:p>
            <a:pPr>
              <a:spcBef>
                <a:spcPct val="0"/>
              </a:spcBef>
              <a:buClrTx/>
              <a:buSzTx/>
              <a:buFontTx/>
              <a:buNone/>
            </a:pPr>
            <a:r>
              <a:rPr lang="es-ES_tradnl" altLang="es-MX" sz="2400" b="1">
                <a:solidFill>
                  <a:srgbClr val="FFC000"/>
                </a:solidFill>
                <a:latin typeface="Book Antiqua" panose="02040602050305030304" pitchFamily="18" charset="0"/>
              </a:rPr>
              <a:t>Cardiovascular</a:t>
            </a:r>
          </a:p>
        </p:txBody>
      </p:sp>
      <p:sp>
        <p:nvSpPr>
          <p:cNvPr id="59396" name="Text Box 6"/>
          <p:cNvSpPr txBox="1">
            <a:spLocks noChangeArrowheads="1"/>
          </p:cNvSpPr>
          <p:nvPr/>
        </p:nvSpPr>
        <p:spPr bwMode="auto">
          <a:xfrm>
            <a:off x="6858000" y="1905000"/>
            <a:ext cx="141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a:spcBef>
                <a:spcPct val="0"/>
              </a:spcBef>
              <a:buClrTx/>
              <a:buSzTx/>
              <a:buFontTx/>
              <a:buChar char="•"/>
            </a:pPr>
            <a:r>
              <a:rPr lang="es-ES_tradnl" altLang="es-MX" sz="2400" b="1">
                <a:solidFill>
                  <a:srgbClr val="FFCC99"/>
                </a:solidFill>
                <a:latin typeface="Book Antiqua" panose="02040602050305030304" pitchFamily="18" charset="0"/>
              </a:rPr>
              <a:t>Reflujo</a:t>
            </a:r>
          </a:p>
        </p:txBody>
      </p:sp>
      <p:sp>
        <p:nvSpPr>
          <p:cNvPr id="59397" name="Text Box 7"/>
          <p:cNvSpPr txBox="1">
            <a:spLocks noChangeArrowheads="1"/>
          </p:cNvSpPr>
          <p:nvPr/>
        </p:nvSpPr>
        <p:spPr bwMode="auto">
          <a:xfrm>
            <a:off x="0" y="1905000"/>
            <a:ext cx="21796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r">
              <a:spcBef>
                <a:spcPct val="0"/>
              </a:spcBef>
              <a:buClrTx/>
              <a:buSzTx/>
              <a:buFontTx/>
              <a:buChar char="•"/>
            </a:pPr>
            <a:r>
              <a:rPr lang="es-ES_tradnl" altLang="es-MX" sz="2400" b="1">
                <a:solidFill>
                  <a:srgbClr val="FFC000"/>
                </a:solidFill>
                <a:latin typeface="Book Antiqua" panose="02040602050305030304" pitchFamily="18" charset="0"/>
              </a:rPr>
              <a:t>Diabetes </a:t>
            </a:r>
          </a:p>
          <a:p>
            <a:pPr algn="r">
              <a:spcBef>
                <a:spcPct val="0"/>
              </a:spcBef>
              <a:buClrTx/>
              <a:buSzTx/>
              <a:buFontTx/>
              <a:buNone/>
            </a:pPr>
            <a:r>
              <a:rPr lang="es-ES_tradnl" altLang="es-MX" sz="2400" b="1">
                <a:solidFill>
                  <a:srgbClr val="FFC000"/>
                </a:solidFill>
                <a:latin typeface="Book Antiqua" panose="02040602050305030304" pitchFamily="18" charset="0"/>
              </a:rPr>
              <a:t>Mellitus</a:t>
            </a:r>
          </a:p>
        </p:txBody>
      </p:sp>
      <p:sp>
        <p:nvSpPr>
          <p:cNvPr id="59398" name="Text Box 8"/>
          <p:cNvSpPr txBox="1">
            <a:spLocks noChangeArrowheads="1"/>
          </p:cNvSpPr>
          <p:nvPr/>
        </p:nvSpPr>
        <p:spPr bwMode="auto">
          <a:xfrm>
            <a:off x="4038600" y="6019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Char char="•"/>
            </a:pPr>
            <a:r>
              <a:rPr lang="es-ES_tradnl" altLang="es-MX" sz="2400" b="1">
                <a:solidFill>
                  <a:srgbClr val="FFC000"/>
                </a:solidFill>
                <a:latin typeface="Book Antiqua" panose="02040602050305030304" pitchFamily="18" charset="0"/>
              </a:rPr>
              <a:t>Cáncer</a:t>
            </a:r>
          </a:p>
        </p:txBody>
      </p:sp>
      <p:sp>
        <p:nvSpPr>
          <p:cNvPr id="59399" name="Line 9"/>
          <p:cNvSpPr>
            <a:spLocks noChangeShapeType="1"/>
          </p:cNvSpPr>
          <p:nvPr/>
        </p:nvSpPr>
        <p:spPr bwMode="auto">
          <a:xfrm>
            <a:off x="2209800" y="2362200"/>
            <a:ext cx="6096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s-MX"/>
          </a:p>
        </p:txBody>
      </p:sp>
      <p:sp>
        <p:nvSpPr>
          <p:cNvPr id="59400" name="Line 10"/>
          <p:cNvSpPr>
            <a:spLocks noChangeShapeType="1"/>
          </p:cNvSpPr>
          <p:nvPr/>
        </p:nvSpPr>
        <p:spPr bwMode="auto">
          <a:xfrm>
            <a:off x="6705600" y="2743200"/>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59401" name="Line 11"/>
          <p:cNvSpPr>
            <a:spLocks noChangeShapeType="1"/>
          </p:cNvSpPr>
          <p:nvPr/>
        </p:nvSpPr>
        <p:spPr bwMode="auto">
          <a:xfrm>
            <a:off x="4800600" y="5638800"/>
            <a:ext cx="0"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59402" name="Text Box 12"/>
          <p:cNvSpPr txBox="1">
            <a:spLocks noChangeArrowheads="1"/>
          </p:cNvSpPr>
          <p:nvPr/>
        </p:nvSpPr>
        <p:spPr bwMode="auto">
          <a:xfrm>
            <a:off x="533400" y="1295400"/>
            <a:ext cx="2212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r">
              <a:spcBef>
                <a:spcPct val="0"/>
              </a:spcBef>
              <a:buClrTx/>
              <a:buSzTx/>
              <a:buFontTx/>
              <a:buChar char="•"/>
            </a:pPr>
            <a:r>
              <a:rPr lang="es-ES_tradnl" altLang="es-MX" sz="2400" b="1">
                <a:solidFill>
                  <a:srgbClr val="CCFFFF"/>
                </a:solidFill>
                <a:latin typeface="Book Antiqua" panose="02040602050305030304" pitchFamily="18" charset="0"/>
              </a:rPr>
              <a:t>Dislipidemia</a:t>
            </a:r>
          </a:p>
        </p:txBody>
      </p:sp>
      <p:sp>
        <p:nvSpPr>
          <p:cNvPr id="59403" name="Text Box 13"/>
          <p:cNvSpPr txBox="1">
            <a:spLocks noChangeArrowheads="1"/>
          </p:cNvSpPr>
          <p:nvPr/>
        </p:nvSpPr>
        <p:spPr bwMode="auto">
          <a:xfrm>
            <a:off x="6172200" y="1371600"/>
            <a:ext cx="219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a:spcBef>
                <a:spcPct val="0"/>
              </a:spcBef>
              <a:buClrTx/>
              <a:buSzTx/>
              <a:buFontTx/>
              <a:buChar char="•"/>
            </a:pPr>
            <a:r>
              <a:rPr lang="es-ES_tradnl" altLang="es-MX" sz="2400" b="1">
                <a:solidFill>
                  <a:srgbClr val="FFCC99"/>
                </a:solidFill>
                <a:latin typeface="Book Antiqua" panose="02040602050305030304" pitchFamily="18" charset="0"/>
              </a:rPr>
              <a:t>Osteoporosis</a:t>
            </a:r>
          </a:p>
        </p:txBody>
      </p:sp>
      <p:sp>
        <p:nvSpPr>
          <p:cNvPr id="59404" name="Text Box 14"/>
          <p:cNvSpPr txBox="1">
            <a:spLocks noChangeArrowheads="1"/>
          </p:cNvSpPr>
          <p:nvPr/>
        </p:nvSpPr>
        <p:spPr bwMode="auto">
          <a:xfrm>
            <a:off x="7239000" y="2438400"/>
            <a:ext cx="1458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a:spcBef>
                <a:spcPct val="0"/>
              </a:spcBef>
              <a:buClrTx/>
              <a:buSzTx/>
              <a:buFontTx/>
              <a:buChar char="•"/>
            </a:pPr>
            <a:r>
              <a:rPr lang="es-ES_tradnl" altLang="es-MX" sz="2400" b="1">
                <a:solidFill>
                  <a:srgbClr val="CCFFFF"/>
                </a:solidFill>
                <a:latin typeface="Book Antiqua" panose="02040602050305030304" pitchFamily="18" charset="0"/>
              </a:rPr>
              <a:t>Litiasis </a:t>
            </a:r>
          </a:p>
          <a:p>
            <a:pPr algn="ctr">
              <a:spcBef>
                <a:spcPct val="0"/>
              </a:spcBef>
              <a:buClrTx/>
              <a:buSzTx/>
              <a:buFontTx/>
              <a:buNone/>
            </a:pPr>
            <a:r>
              <a:rPr lang="es-ES_tradnl" altLang="es-MX" sz="2400" b="1">
                <a:solidFill>
                  <a:srgbClr val="CCFFFF"/>
                </a:solidFill>
                <a:latin typeface="Book Antiqua" panose="02040602050305030304" pitchFamily="18" charset="0"/>
              </a:rPr>
              <a:t>vesicular</a:t>
            </a:r>
          </a:p>
        </p:txBody>
      </p:sp>
      <p:sp>
        <p:nvSpPr>
          <p:cNvPr id="59405" name="Text Box 15"/>
          <p:cNvSpPr txBox="1">
            <a:spLocks noChangeArrowheads="1"/>
          </p:cNvSpPr>
          <p:nvPr/>
        </p:nvSpPr>
        <p:spPr bwMode="auto">
          <a:xfrm>
            <a:off x="7150100" y="3276600"/>
            <a:ext cx="1993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a:spcBef>
                <a:spcPct val="0"/>
              </a:spcBef>
              <a:buClrTx/>
              <a:buSzTx/>
              <a:buFontTx/>
              <a:buChar char="•"/>
            </a:pPr>
            <a:r>
              <a:rPr lang="es-ES_tradnl" altLang="es-MX" sz="2400" b="1">
                <a:solidFill>
                  <a:srgbClr val="FFCC99"/>
                </a:solidFill>
                <a:latin typeface="Book Antiqua" panose="02040602050305030304" pitchFamily="18" charset="0"/>
              </a:rPr>
              <a:t>Ovarios</a:t>
            </a:r>
          </a:p>
          <a:p>
            <a:pPr algn="ctr">
              <a:spcBef>
                <a:spcPct val="0"/>
              </a:spcBef>
              <a:buClrTx/>
              <a:buSzTx/>
              <a:buFontTx/>
              <a:buNone/>
            </a:pPr>
            <a:r>
              <a:rPr lang="es-ES_tradnl" altLang="es-MX" sz="2400" b="1">
                <a:solidFill>
                  <a:srgbClr val="FFCC99"/>
                </a:solidFill>
                <a:latin typeface="Book Antiqua" panose="02040602050305030304" pitchFamily="18" charset="0"/>
              </a:rPr>
              <a:t>Poliquísticos</a:t>
            </a:r>
          </a:p>
        </p:txBody>
      </p:sp>
      <p:sp>
        <p:nvSpPr>
          <p:cNvPr id="59406" name="Line 16"/>
          <p:cNvSpPr>
            <a:spLocks noChangeShapeType="1"/>
          </p:cNvSpPr>
          <p:nvPr/>
        </p:nvSpPr>
        <p:spPr bwMode="auto">
          <a:xfrm>
            <a:off x="2819400" y="1600200"/>
            <a:ext cx="8382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s-MX"/>
          </a:p>
        </p:txBody>
      </p:sp>
      <p:sp>
        <p:nvSpPr>
          <p:cNvPr id="59407" name="Line 17"/>
          <p:cNvSpPr>
            <a:spLocks noChangeShapeType="1"/>
          </p:cNvSpPr>
          <p:nvPr/>
        </p:nvSpPr>
        <p:spPr bwMode="auto">
          <a:xfrm>
            <a:off x="2286000" y="4267200"/>
            <a:ext cx="3048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s-MX"/>
          </a:p>
        </p:txBody>
      </p:sp>
      <p:sp>
        <p:nvSpPr>
          <p:cNvPr id="59408" name="Line 18"/>
          <p:cNvSpPr>
            <a:spLocks noChangeShapeType="1"/>
          </p:cNvSpPr>
          <p:nvPr/>
        </p:nvSpPr>
        <p:spPr bwMode="auto">
          <a:xfrm>
            <a:off x="5715000" y="1600200"/>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59409" name="Line 19"/>
          <p:cNvSpPr>
            <a:spLocks noChangeShapeType="1"/>
          </p:cNvSpPr>
          <p:nvPr/>
        </p:nvSpPr>
        <p:spPr bwMode="auto">
          <a:xfrm>
            <a:off x="6934200" y="3657600"/>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59410" name="Line 20"/>
          <p:cNvSpPr>
            <a:spLocks noChangeShapeType="1"/>
          </p:cNvSpPr>
          <p:nvPr/>
        </p:nvSpPr>
        <p:spPr bwMode="auto">
          <a:xfrm>
            <a:off x="6400800" y="2209800"/>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59411" name="Text Box 21"/>
          <p:cNvSpPr txBox="1">
            <a:spLocks noChangeArrowheads="1"/>
          </p:cNvSpPr>
          <p:nvPr/>
        </p:nvSpPr>
        <p:spPr bwMode="auto">
          <a:xfrm>
            <a:off x="-176213" y="2819400"/>
            <a:ext cx="2608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r">
              <a:spcBef>
                <a:spcPct val="0"/>
              </a:spcBef>
              <a:buClrTx/>
              <a:buSzTx/>
              <a:buFontTx/>
              <a:buChar char="•"/>
            </a:pPr>
            <a:r>
              <a:rPr lang="es-ES_tradnl" altLang="es-MX" sz="2400" b="1">
                <a:solidFill>
                  <a:srgbClr val="CCFFFF"/>
                </a:solidFill>
                <a:latin typeface="Book Antiqua" panose="02040602050305030304" pitchFamily="18" charset="0"/>
              </a:rPr>
              <a:t>Esteatosis</a:t>
            </a:r>
          </a:p>
          <a:p>
            <a:pPr algn="r">
              <a:spcBef>
                <a:spcPct val="0"/>
              </a:spcBef>
              <a:buClrTx/>
              <a:buSzTx/>
              <a:buFontTx/>
              <a:buNone/>
            </a:pPr>
            <a:r>
              <a:rPr lang="es-ES_tradnl" altLang="es-MX" sz="2400" b="1">
                <a:solidFill>
                  <a:srgbClr val="CCFFFF"/>
                </a:solidFill>
                <a:latin typeface="Book Antiqua" panose="02040602050305030304" pitchFamily="18" charset="0"/>
              </a:rPr>
              <a:t>Hepática</a:t>
            </a:r>
          </a:p>
          <a:p>
            <a:pPr algn="r">
              <a:spcBef>
                <a:spcPct val="0"/>
              </a:spcBef>
              <a:buClrTx/>
              <a:buSzTx/>
              <a:buFontTx/>
              <a:buNone/>
            </a:pPr>
            <a:endParaRPr lang="es-ES_tradnl" altLang="es-MX" sz="2400" b="1">
              <a:solidFill>
                <a:srgbClr val="FFCC99"/>
              </a:solidFill>
              <a:latin typeface="Book Antiqua" panose="02040602050305030304" pitchFamily="18" charset="0"/>
            </a:endParaRPr>
          </a:p>
          <a:p>
            <a:pPr algn="r">
              <a:spcBef>
                <a:spcPct val="0"/>
              </a:spcBef>
              <a:buClrTx/>
              <a:buSzTx/>
              <a:buFontTx/>
              <a:buChar char="•"/>
            </a:pPr>
            <a:r>
              <a:rPr lang="es-ES_tradnl" altLang="es-MX" sz="2400" b="1">
                <a:solidFill>
                  <a:srgbClr val="CCFFFF"/>
                </a:solidFill>
                <a:latin typeface="Book Antiqua" panose="02040602050305030304" pitchFamily="18" charset="0"/>
              </a:rPr>
              <a:t>Esteatohepatitis</a:t>
            </a:r>
          </a:p>
          <a:p>
            <a:pPr algn="r">
              <a:spcBef>
                <a:spcPct val="0"/>
              </a:spcBef>
              <a:buClrTx/>
              <a:buSzTx/>
              <a:buFontTx/>
              <a:buChar char="•"/>
            </a:pPr>
            <a:endParaRPr lang="es-ES_tradnl" altLang="es-MX" sz="2400" b="1">
              <a:solidFill>
                <a:srgbClr val="CCFFFF"/>
              </a:solidFill>
              <a:latin typeface="Book Antiqua" panose="02040602050305030304" pitchFamily="18" charset="0"/>
            </a:endParaRPr>
          </a:p>
          <a:p>
            <a:pPr algn="r">
              <a:spcBef>
                <a:spcPct val="0"/>
              </a:spcBef>
              <a:buClrTx/>
              <a:buSzTx/>
              <a:buFontTx/>
              <a:buChar char="•"/>
            </a:pPr>
            <a:r>
              <a:rPr lang="es-ES_tradnl" altLang="es-MX" sz="2400" b="1">
                <a:solidFill>
                  <a:srgbClr val="FFC000"/>
                </a:solidFill>
                <a:latin typeface="Book Antiqua" panose="02040602050305030304" pitchFamily="18" charset="0"/>
              </a:rPr>
              <a:t>Cirrrosis</a:t>
            </a:r>
          </a:p>
        </p:txBody>
      </p:sp>
      <p:sp>
        <p:nvSpPr>
          <p:cNvPr id="59412" name="Line 22"/>
          <p:cNvSpPr>
            <a:spLocks noChangeShapeType="1"/>
          </p:cNvSpPr>
          <p:nvPr/>
        </p:nvSpPr>
        <p:spPr bwMode="auto">
          <a:xfrm>
            <a:off x="2438400" y="4876800"/>
            <a:ext cx="4572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s-MX"/>
          </a:p>
        </p:txBody>
      </p:sp>
      <p:sp>
        <p:nvSpPr>
          <p:cNvPr id="59413" name="Text Box 23"/>
          <p:cNvSpPr txBox="1">
            <a:spLocks noChangeArrowheads="1"/>
          </p:cNvSpPr>
          <p:nvPr/>
        </p:nvSpPr>
        <p:spPr bwMode="auto">
          <a:xfrm>
            <a:off x="6477000" y="4953000"/>
            <a:ext cx="228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Char char="•"/>
            </a:pPr>
            <a:r>
              <a:rPr lang="es-ES_tradnl" altLang="es-MX" sz="2400" b="1">
                <a:solidFill>
                  <a:srgbClr val="FFC000"/>
                </a:solidFill>
                <a:latin typeface="Book Antiqua" panose="02040602050305030304" pitchFamily="18" charset="0"/>
              </a:rPr>
              <a:t>Hipertensión Arterial</a:t>
            </a:r>
          </a:p>
        </p:txBody>
      </p:sp>
      <p:sp>
        <p:nvSpPr>
          <p:cNvPr id="59414" name="Line 24"/>
          <p:cNvSpPr>
            <a:spLocks noChangeShapeType="1"/>
          </p:cNvSpPr>
          <p:nvPr/>
        </p:nvSpPr>
        <p:spPr bwMode="auto">
          <a:xfrm>
            <a:off x="2057400" y="3276600"/>
            <a:ext cx="3048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s-MX"/>
          </a:p>
        </p:txBody>
      </p:sp>
      <p:sp>
        <p:nvSpPr>
          <p:cNvPr id="59415" name="Line 25"/>
          <p:cNvSpPr>
            <a:spLocks noChangeShapeType="1"/>
          </p:cNvSpPr>
          <p:nvPr/>
        </p:nvSpPr>
        <p:spPr bwMode="auto">
          <a:xfrm>
            <a:off x="6629400" y="4495800"/>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59416" name="Line 26"/>
          <p:cNvSpPr>
            <a:spLocks noChangeShapeType="1"/>
          </p:cNvSpPr>
          <p:nvPr/>
        </p:nvSpPr>
        <p:spPr bwMode="auto">
          <a:xfrm>
            <a:off x="6019800" y="5181600"/>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59417" name="Rectangle 27"/>
          <p:cNvSpPr>
            <a:spLocks noChangeArrowheads="1"/>
          </p:cNvSpPr>
          <p:nvPr/>
        </p:nvSpPr>
        <p:spPr bwMode="auto">
          <a:xfrm>
            <a:off x="228600" y="152400"/>
            <a:ext cx="868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a:buClrTx/>
              <a:buSzTx/>
              <a:buFontTx/>
              <a:buNone/>
            </a:pPr>
            <a:r>
              <a:rPr lang="es-MX" altLang="es-MX" sz="3600" b="1">
                <a:solidFill>
                  <a:srgbClr val="CCFFFF"/>
                </a:solidFill>
                <a:latin typeface="Book Antiqua" panose="02040602050305030304" pitchFamily="18" charset="0"/>
              </a:rPr>
              <a:t>COMPLICACIONES DE LA OBESIDAD </a:t>
            </a:r>
            <a:r>
              <a:rPr lang="es-MX" altLang="es-MX" sz="1100" b="1">
                <a:solidFill>
                  <a:srgbClr val="FFC000"/>
                </a:solidFill>
                <a:latin typeface="Book Antiqua" panose="02040602050305030304" pitchFamily="18" charset="0"/>
              </a:rPr>
              <a:t>(letales en amarillo)</a:t>
            </a:r>
            <a:endParaRPr lang="es-ES" altLang="es-MX" sz="1100" b="1">
              <a:solidFill>
                <a:srgbClr val="FFC000"/>
              </a:solidFill>
              <a:latin typeface="Book Antiqua" panose="02040602050305030304" pitchFamily="18" charset="0"/>
            </a:endParaRPr>
          </a:p>
        </p:txBody>
      </p:sp>
      <p:sp>
        <p:nvSpPr>
          <p:cNvPr id="59418" name="Line 28"/>
          <p:cNvSpPr>
            <a:spLocks noChangeShapeType="1"/>
          </p:cNvSpPr>
          <p:nvPr/>
        </p:nvSpPr>
        <p:spPr bwMode="auto">
          <a:xfrm>
            <a:off x="1600200" y="3657600"/>
            <a:ext cx="0"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59419" name="Line 29"/>
          <p:cNvSpPr>
            <a:spLocks noChangeShapeType="1"/>
          </p:cNvSpPr>
          <p:nvPr/>
        </p:nvSpPr>
        <p:spPr bwMode="auto">
          <a:xfrm>
            <a:off x="1600200" y="4419600"/>
            <a:ext cx="0"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Tree>
    <p:extLst>
      <p:ext uri="{BB962C8B-B14F-4D97-AF65-F5344CB8AC3E}">
        <p14:creationId xmlns:p14="http://schemas.microsoft.com/office/powerpoint/2010/main" val="61615888"/>
      </p:ext>
    </p:extLst>
  </p:cSld>
  <p:clrMapOvr>
    <a:masterClrMapping/>
  </p:clrMapOvr>
  <p:transition advTm="688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3" y="836712"/>
            <a:ext cx="7488832" cy="830997"/>
          </a:xfrm>
          <a:prstGeom prst="rect">
            <a:avLst/>
          </a:prstGeom>
          <a:noFill/>
        </p:spPr>
        <p:txBody>
          <a:bodyPr wrap="square" rtlCol="0">
            <a:spAutoFit/>
          </a:bodyPr>
          <a:lstStyle/>
          <a:p>
            <a:pPr algn="ctr"/>
            <a:r>
              <a:rPr lang="en-US" sz="2400" b="1" dirty="0" smtClean="0">
                <a:solidFill>
                  <a:srgbClr val="FFFF00"/>
                </a:solidFill>
              </a:rPr>
              <a:t>INSULIN RESISTANCE AND PTDM IN </a:t>
            </a:r>
          </a:p>
          <a:p>
            <a:pPr algn="ctr"/>
            <a:r>
              <a:rPr lang="en-US" sz="2400" b="1" dirty="0" smtClean="0">
                <a:solidFill>
                  <a:srgbClr val="FFFF00"/>
                </a:solidFill>
              </a:rPr>
              <a:t>HCV-POSITIVE LIVER TRANSPLANT RECIPIENTS</a:t>
            </a:r>
            <a:endParaRPr lang="en-US" sz="2400" b="1" dirty="0">
              <a:solidFill>
                <a:srgbClr val="FFFF00"/>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844824"/>
            <a:ext cx="5393586" cy="434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80439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2" y="332656"/>
            <a:ext cx="8816398"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Elipse"/>
          <p:cNvSpPr/>
          <p:nvPr/>
        </p:nvSpPr>
        <p:spPr bwMode="auto">
          <a:xfrm>
            <a:off x="5940152" y="4869160"/>
            <a:ext cx="1346448" cy="56263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MX" sz="2000" b="0" i="0" u="none" strike="noStrike" cap="none" normalizeH="0" baseline="0" smtClean="0">
              <a:ln>
                <a:noFill/>
              </a:ln>
              <a:solidFill>
                <a:schemeClr val="tx1"/>
              </a:solidFill>
              <a:effectLst/>
              <a:latin typeface="Arial" pitchFamily="34" charset="0"/>
            </a:endParaRPr>
          </a:p>
        </p:txBody>
      </p:sp>
      <p:sp>
        <p:nvSpPr>
          <p:cNvPr id="4" name="3 Elipse"/>
          <p:cNvSpPr/>
          <p:nvPr/>
        </p:nvSpPr>
        <p:spPr bwMode="auto">
          <a:xfrm>
            <a:off x="5940152" y="5013176"/>
            <a:ext cx="1202432" cy="56263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MX" sz="20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45940565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 y="260648"/>
            <a:ext cx="74295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899592" y="3485326"/>
            <a:ext cx="7488832" cy="2800767"/>
          </a:xfrm>
          <a:prstGeom prst="rect">
            <a:avLst/>
          </a:prstGeom>
          <a:noFill/>
        </p:spPr>
        <p:txBody>
          <a:bodyPr wrap="square" rtlCol="0">
            <a:spAutoFit/>
          </a:bodyPr>
          <a:lstStyle/>
          <a:p>
            <a:pPr algn="ctr"/>
            <a:r>
              <a:rPr lang="en-US" sz="2800" b="1" dirty="0" smtClean="0">
                <a:solidFill>
                  <a:srgbClr val="FFFF00"/>
                </a:solidFill>
              </a:rPr>
              <a:t>CONCLUSIONS:</a:t>
            </a:r>
          </a:p>
          <a:p>
            <a:pPr algn="just"/>
            <a:endParaRPr lang="en-US" sz="2800" b="1" dirty="0" smtClean="0">
              <a:solidFill>
                <a:srgbClr val="FFFF00"/>
              </a:solidFill>
            </a:endParaRPr>
          </a:p>
          <a:p>
            <a:pPr algn="just"/>
            <a:r>
              <a:rPr lang="es-MX" sz="2400" b="1" dirty="0" err="1" smtClean="0"/>
              <a:t>This</a:t>
            </a:r>
            <a:r>
              <a:rPr lang="es-MX" sz="2400" b="1" dirty="0" smtClean="0"/>
              <a:t> </a:t>
            </a:r>
            <a:r>
              <a:rPr lang="es-MX" sz="2400" b="1" dirty="0" err="1" smtClean="0"/>
              <a:t>study</a:t>
            </a:r>
            <a:r>
              <a:rPr lang="es-MX" sz="2400" b="1" dirty="0" smtClean="0"/>
              <a:t> shows </a:t>
            </a:r>
            <a:r>
              <a:rPr lang="es-MX" sz="2400" b="1" dirty="0" err="1" smtClean="0"/>
              <a:t>that</a:t>
            </a:r>
            <a:r>
              <a:rPr lang="es-MX" sz="2400" b="1" dirty="0" smtClean="0"/>
              <a:t> DM2 </a:t>
            </a:r>
            <a:r>
              <a:rPr lang="es-MX" sz="2400" b="1" dirty="0" err="1" smtClean="0"/>
              <a:t>is</a:t>
            </a:r>
            <a:r>
              <a:rPr lang="es-MX" sz="2400" b="1" dirty="0" smtClean="0"/>
              <a:t> </a:t>
            </a:r>
            <a:r>
              <a:rPr lang="es-MX" sz="2400" b="1" dirty="0" err="1" smtClean="0"/>
              <a:t>an</a:t>
            </a:r>
            <a:r>
              <a:rPr lang="es-MX" sz="2400" b="1" dirty="0" smtClean="0"/>
              <a:t> </a:t>
            </a:r>
            <a:r>
              <a:rPr lang="es-MX" sz="2400" b="1" dirty="0" err="1" smtClean="0"/>
              <a:t>independent</a:t>
            </a:r>
            <a:r>
              <a:rPr lang="es-MX" sz="2400" b="1" dirty="0" smtClean="0"/>
              <a:t> </a:t>
            </a:r>
            <a:r>
              <a:rPr lang="es-MX" sz="2400" b="1" dirty="0" err="1" smtClean="0"/>
              <a:t>risk</a:t>
            </a:r>
            <a:r>
              <a:rPr lang="es-MX" sz="2400" b="1" dirty="0" smtClean="0"/>
              <a:t> factor </a:t>
            </a:r>
            <a:r>
              <a:rPr lang="es-MX" sz="2400" b="1" dirty="0" err="1" smtClean="0"/>
              <a:t>for</a:t>
            </a:r>
            <a:r>
              <a:rPr lang="es-MX" sz="2400" b="1" dirty="0" smtClean="0"/>
              <a:t> HCC and pre-</a:t>
            </a:r>
            <a:r>
              <a:rPr lang="es-MX" sz="2400" b="1" dirty="0" err="1" smtClean="0"/>
              <a:t>exists</a:t>
            </a:r>
            <a:r>
              <a:rPr lang="es-MX" sz="2400" b="1" dirty="0" smtClean="0"/>
              <a:t> </a:t>
            </a:r>
            <a:r>
              <a:rPr lang="es-MX" sz="2400" b="1" dirty="0" err="1" smtClean="0"/>
              <a:t>to</a:t>
            </a:r>
            <a:r>
              <a:rPr lang="es-MX" sz="2400" b="1" dirty="0" smtClean="0"/>
              <a:t> HCC </a:t>
            </a:r>
            <a:r>
              <a:rPr lang="es-MX" sz="2400" b="1" dirty="0" err="1" smtClean="0"/>
              <a:t>occurrence</a:t>
            </a:r>
            <a:r>
              <a:rPr lang="es-MX" sz="2400" b="1" dirty="0" smtClean="0"/>
              <a:t>. In DM2 </a:t>
            </a:r>
            <a:r>
              <a:rPr lang="es-MX" sz="2400" b="1" dirty="0" err="1" smtClean="0"/>
              <a:t>patients</a:t>
            </a:r>
            <a:r>
              <a:rPr lang="es-MX" sz="2400" b="1" dirty="0" smtClean="0"/>
              <a:t> </a:t>
            </a:r>
            <a:r>
              <a:rPr lang="es-MX" sz="2400" b="1" dirty="0" err="1" smtClean="0"/>
              <a:t>with</a:t>
            </a:r>
            <a:r>
              <a:rPr lang="es-MX" sz="2400" b="1" dirty="0" smtClean="0"/>
              <a:t> HCC, </a:t>
            </a:r>
            <a:r>
              <a:rPr lang="es-MX" sz="2400" b="1" dirty="0" err="1" smtClean="0"/>
              <a:t>metformin</a:t>
            </a:r>
            <a:r>
              <a:rPr lang="es-MX" sz="2400" b="1" dirty="0" smtClean="0"/>
              <a:t> </a:t>
            </a:r>
            <a:r>
              <a:rPr lang="es-MX" sz="2400" b="1" dirty="0" err="1" smtClean="0"/>
              <a:t>therapy</a:t>
            </a:r>
            <a:r>
              <a:rPr lang="es-MX" sz="2400" b="1" dirty="0" smtClean="0"/>
              <a:t> </a:t>
            </a:r>
            <a:r>
              <a:rPr lang="es-MX" sz="2400" b="1" dirty="0" err="1" smtClean="0"/>
              <a:t>is</a:t>
            </a:r>
            <a:r>
              <a:rPr lang="es-MX" sz="2400" b="1" dirty="0" smtClean="0"/>
              <a:t> </a:t>
            </a:r>
            <a:r>
              <a:rPr lang="es-MX" sz="2400" b="1" dirty="0" err="1" smtClean="0"/>
              <a:t>associated</a:t>
            </a:r>
            <a:r>
              <a:rPr lang="es-MX" sz="2400" b="1" dirty="0" smtClean="0"/>
              <a:t> </a:t>
            </a:r>
            <a:r>
              <a:rPr lang="es-MX" sz="2400" b="1" dirty="0" err="1" smtClean="0"/>
              <a:t>with</a:t>
            </a:r>
            <a:r>
              <a:rPr lang="es-MX" sz="2400" b="1" dirty="0" smtClean="0"/>
              <a:t> a </a:t>
            </a:r>
            <a:r>
              <a:rPr lang="es-MX" sz="2400" b="1" dirty="0" err="1" smtClean="0"/>
              <a:t>reduced</a:t>
            </a:r>
            <a:r>
              <a:rPr lang="es-MX" sz="2400" b="1" dirty="0" smtClean="0"/>
              <a:t> HCC </a:t>
            </a:r>
            <a:r>
              <a:rPr lang="es-MX" sz="2400" b="1" dirty="0" err="1" smtClean="0"/>
              <a:t>risk</a:t>
            </a:r>
            <a:r>
              <a:rPr lang="es-MX" sz="2400" b="1" dirty="0" smtClean="0"/>
              <a:t> and </a:t>
            </a:r>
            <a:r>
              <a:rPr lang="es-MX" sz="2400" b="1" dirty="0" err="1" smtClean="0"/>
              <a:t>seems</a:t>
            </a:r>
            <a:r>
              <a:rPr lang="es-MX" sz="2400" b="1" dirty="0" smtClean="0"/>
              <a:t> </a:t>
            </a:r>
            <a:r>
              <a:rPr lang="es-MX" sz="2400" b="1" dirty="0" err="1" smtClean="0"/>
              <a:t>to</a:t>
            </a:r>
            <a:r>
              <a:rPr lang="es-MX" sz="2400" b="1" dirty="0" smtClean="0"/>
              <a:t> </a:t>
            </a:r>
            <a:r>
              <a:rPr lang="es-MX" sz="2400" b="1" dirty="0" err="1" smtClean="0"/>
              <a:t>have</a:t>
            </a:r>
            <a:r>
              <a:rPr lang="es-MX" sz="2400" b="1" dirty="0" smtClean="0"/>
              <a:t> a </a:t>
            </a:r>
            <a:r>
              <a:rPr lang="es-MX" sz="2400" b="1" dirty="0" err="1" smtClean="0"/>
              <a:t>protective</a:t>
            </a:r>
            <a:r>
              <a:rPr lang="es-MX" sz="2400" b="1" dirty="0" smtClean="0"/>
              <a:t> </a:t>
            </a:r>
            <a:r>
              <a:rPr lang="es-MX" sz="2400" b="1" dirty="0" err="1" smtClean="0"/>
              <a:t>effect</a:t>
            </a:r>
            <a:r>
              <a:rPr lang="es-MX" sz="2400" b="1" dirty="0" smtClean="0"/>
              <a:t> </a:t>
            </a:r>
            <a:r>
              <a:rPr lang="es-MX" sz="2400" b="1" dirty="0" err="1" smtClean="0"/>
              <a:t>on</a:t>
            </a:r>
            <a:r>
              <a:rPr lang="es-MX" sz="2400" b="1" dirty="0" smtClean="0"/>
              <a:t> HCC </a:t>
            </a:r>
            <a:r>
              <a:rPr lang="es-MX" sz="2400" b="1" dirty="0" err="1" smtClean="0"/>
              <a:t>development</a:t>
            </a:r>
            <a:r>
              <a:rPr lang="es-MX" sz="2400" b="1" dirty="0" smtClean="0"/>
              <a:t>.</a:t>
            </a:r>
            <a:endParaRPr lang="en-US" sz="2400" b="1" dirty="0"/>
          </a:p>
        </p:txBody>
      </p:sp>
    </p:spTree>
    <p:extLst>
      <p:ext uri="{BB962C8B-B14F-4D97-AF65-F5344CB8AC3E}">
        <p14:creationId xmlns:p14="http://schemas.microsoft.com/office/powerpoint/2010/main" val="8085106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2" cstate="print"/>
          <a:srcRect/>
          <a:stretch>
            <a:fillRect/>
          </a:stretch>
        </p:blipFill>
        <p:spPr bwMode="auto">
          <a:xfrm>
            <a:off x="1979712" y="188640"/>
            <a:ext cx="5112218" cy="3157340"/>
          </a:xfrm>
          <a:prstGeom prst="rect">
            <a:avLst/>
          </a:prstGeom>
          <a:noFill/>
          <a:ln w="9525">
            <a:noFill/>
            <a:miter lim="800000"/>
            <a:headEnd/>
            <a:tailEnd/>
          </a:ln>
        </p:spPr>
      </p:pic>
      <p:pic>
        <p:nvPicPr>
          <p:cNvPr id="93186" name="Picture 2"/>
          <p:cNvPicPr>
            <a:picLocks noChangeAspect="1" noChangeArrowheads="1"/>
          </p:cNvPicPr>
          <p:nvPr/>
        </p:nvPicPr>
        <p:blipFill>
          <a:blip r:embed="rId3" cstate="print"/>
          <a:srcRect/>
          <a:stretch>
            <a:fillRect/>
          </a:stretch>
        </p:blipFill>
        <p:spPr bwMode="auto">
          <a:xfrm>
            <a:off x="2195736" y="5157192"/>
            <a:ext cx="4288744" cy="1565522"/>
          </a:xfrm>
          <a:prstGeom prst="rect">
            <a:avLst/>
          </a:prstGeom>
          <a:noFill/>
          <a:ln w="9525">
            <a:noFill/>
            <a:miter lim="800000"/>
            <a:headEnd/>
            <a:tailEnd/>
          </a:ln>
        </p:spPr>
      </p:pic>
      <p:sp>
        <p:nvSpPr>
          <p:cNvPr id="6" name="5 CuadroTexto"/>
          <p:cNvSpPr txBox="1"/>
          <p:nvPr/>
        </p:nvSpPr>
        <p:spPr>
          <a:xfrm rot="10800000" flipV="1">
            <a:off x="1691680" y="4509120"/>
            <a:ext cx="5256583" cy="369332"/>
          </a:xfrm>
          <a:prstGeom prst="rect">
            <a:avLst/>
          </a:prstGeom>
          <a:noFill/>
        </p:spPr>
        <p:txBody>
          <a:bodyPr wrap="square" rtlCol="0">
            <a:spAutoFit/>
          </a:bodyPr>
          <a:lstStyle/>
          <a:p>
            <a:pPr algn="ctr"/>
            <a:r>
              <a:rPr lang="es-MX" b="1" dirty="0" smtClean="0">
                <a:solidFill>
                  <a:srgbClr val="FFC000"/>
                </a:solidFill>
              </a:rPr>
              <a:t>CONCLUSIONES</a:t>
            </a:r>
            <a:endParaRPr lang="es-MX" b="1" dirty="0">
              <a:solidFill>
                <a:srgbClr val="FFC000"/>
              </a:solidFill>
            </a:endParaRPr>
          </a:p>
        </p:txBody>
      </p:sp>
      <p:pic>
        <p:nvPicPr>
          <p:cNvPr id="93187" name="Picture 3"/>
          <p:cNvPicPr>
            <a:picLocks noChangeAspect="1" noChangeArrowheads="1"/>
          </p:cNvPicPr>
          <p:nvPr/>
        </p:nvPicPr>
        <p:blipFill>
          <a:blip r:embed="rId4" cstate="print"/>
          <a:srcRect/>
          <a:stretch>
            <a:fillRect/>
          </a:stretch>
        </p:blipFill>
        <p:spPr bwMode="auto">
          <a:xfrm>
            <a:off x="2987824" y="3356992"/>
            <a:ext cx="3162300" cy="1162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3013" y="1476375"/>
            <a:ext cx="6657975"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01510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Line 152"/>
          <p:cNvSpPr>
            <a:spLocks noChangeShapeType="1"/>
          </p:cNvSpPr>
          <p:nvPr/>
        </p:nvSpPr>
        <p:spPr bwMode="auto">
          <a:xfrm flipV="1">
            <a:off x="1211263" y="4591050"/>
            <a:ext cx="5834062" cy="14288"/>
          </a:xfrm>
          <a:prstGeom prst="line">
            <a:avLst/>
          </a:prstGeom>
          <a:noFill/>
          <a:ln w="19050">
            <a:solidFill>
              <a:srgbClr val="FF99CC"/>
            </a:solidFill>
            <a:prstDash val="dash"/>
            <a:round/>
            <a:headEnd/>
            <a:tailEnd/>
          </a:ln>
        </p:spPr>
        <p:txBody>
          <a:bodyPr wrap="none" anchor="ctr"/>
          <a:lstStyle/>
          <a:p>
            <a:endParaRPr lang="es-MX"/>
          </a:p>
        </p:txBody>
      </p:sp>
      <p:sp>
        <p:nvSpPr>
          <p:cNvPr id="80899" name="Line 81"/>
          <p:cNvSpPr>
            <a:spLocks noChangeShapeType="1"/>
          </p:cNvSpPr>
          <p:nvPr/>
        </p:nvSpPr>
        <p:spPr bwMode="auto">
          <a:xfrm flipV="1">
            <a:off x="1244600" y="3695700"/>
            <a:ext cx="3200400" cy="0"/>
          </a:xfrm>
          <a:prstGeom prst="line">
            <a:avLst/>
          </a:prstGeom>
          <a:noFill/>
          <a:ln w="19050">
            <a:solidFill>
              <a:schemeClr val="tx2"/>
            </a:solidFill>
            <a:prstDash val="lgDash"/>
            <a:round/>
            <a:headEnd/>
            <a:tailEnd/>
          </a:ln>
        </p:spPr>
        <p:txBody>
          <a:bodyPr/>
          <a:lstStyle/>
          <a:p>
            <a:endParaRPr lang="es-MX"/>
          </a:p>
        </p:txBody>
      </p:sp>
      <p:grpSp>
        <p:nvGrpSpPr>
          <p:cNvPr id="2" name="Group 38"/>
          <p:cNvGrpSpPr>
            <a:grpSpLocks/>
          </p:cNvGrpSpPr>
          <p:nvPr/>
        </p:nvGrpSpPr>
        <p:grpSpPr bwMode="auto">
          <a:xfrm>
            <a:off x="1651000" y="1973263"/>
            <a:ext cx="5410200" cy="381000"/>
            <a:chOff x="1464" y="1328"/>
            <a:chExt cx="2288" cy="240"/>
          </a:xfrm>
        </p:grpSpPr>
        <p:sp>
          <p:nvSpPr>
            <p:cNvPr id="81015" name="Rectangle 39"/>
            <p:cNvSpPr>
              <a:spLocks noChangeArrowheads="1"/>
            </p:cNvSpPr>
            <p:nvPr/>
          </p:nvSpPr>
          <p:spPr bwMode="auto">
            <a:xfrm flipV="1">
              <a:off x="1464" y="1328"/>
              <a:ext cx="2288" cy="240"/>
            </a:xfrm>
            <a:prstGeom prst="rect">
              <a:avLst/>
            </a:prstGeom>
            <a:solidFill>
              <a:srgbClr val="E5F2E1"/>
            </a:solidFill>
            <a:ln w="9525">
              <a:solidFill>
                <a:srgbClr val="00248F"/>
              </a:solidFill>
              <a:miter lim="800000"/>
              <a:headEnd/>
              <a:tailEnd/>
            </a:ln>
          </p:spPr>
          <p:txBody>
            <a:bodyPr rot="10800000" wrap="none" anchor="ctr"/>
            <a:lstStyle/>
            <a:p>
              <a:pPr algn="ctr" eaLnBrk="0" hangingPunct="0">
                <a:lnSpc>
                  <a:spcPct val="90000"/>
                </a:lnSpc>
              </a:pPr>
              <a:endParaRPr lang="en-GB" sz="2800" b="1">
                <a:solidFill>
                  <a:srgbClr val="7E64A3"/>
                </a:solidFill>
                <a:cs typeface="Arial" pitchFamily="34" charset="0"/>
              </a:endParaRPr>
            </a:p>
          </p:txBody>
        </p:sp>
        <p:sp>
          <p:nvSpPr>
            <p:cNvPr id="81016" name="Text Box 40"/>
            <p:cNvSpPr txBox="1">
              <a:spLocks noChangeArrowheads="1"/>
            </p:cNvSpPr>
            <p:nvPr/>
          </p:nvSpPr>
          <p:spPr bwMode="auto">
            <a:xfrm>
              <a:off x="1818" y="1341"/>
              <a:ext cx="1729" cy="197"/>
            </a:xfrm>
            <a:prstGeom prst="rect">
              <a:avLst/>
            </a:prstGeom>
            <a:solidFill>
              <a:srgbClr val="E5F2E1"/>
            </a:solidFill>
            <a:ln w="9525">
              <a:noFill/>
              <a:miter lim="800000"/>
              <a:headEnd/>
              <a:tailEnd/>
            </a:ln>
          </p:spPr>
          <p:txBody>
            <a:bodyPr>
              <a:spAutoFit/>
            </a:bodyPr>
            <a:lstStyle/>
            <a:p>
              <a:pPr algn="ctr">
                <a:lnSpc>
                  <a:spcPct val="90000"/>
                </a:lnSpc>
                <a:spcBef>
                  <a:spcPct val="20000"/>
                </a:spcBef>
                <a:buClr>
                  <a:srgbClr val="FFD539"/>
                </a:buClr>
                <a:buFont typeface="Wingdings" pitchFamily="2" charset="2"/>
                <a:buNone/>
              </a:pPr>
              <a:r>
                <a:rPr lang="en-US" altLang="ko-KR" sz="1600" b="1">
                  <a:solidFill>
                    <a:srgbClr val="7E64A3"/>
                  </a:solidFill>
                  <a:ea typeface="Gulim" pitchFamily="34" charset="-127"/>
                  <a:cs typeface="Arial" pitchFamily="34" charset="0"/>
                </a:rPr>
                <a:t>PEG IFN + RBV THERAPY</a:t>
              </a:r>
            </a:p>
          </p:txBody>
        </p:sp>
      </p:grpSp>
      <p:sp>
        <p:nvSpPr>
          <p:cNvPr id="80901" name="Rectangle 150"/>
          <p:cNvSpPr>
            <a:spLocks noChangeArrowheads="1"/>
          </p:cNvSpPr>
          <p:nvPr/>
        </p:nvSpPr>
        <p:spPr bwMode="auto">
          <a:xfrm>
            <a:off x="1220788" y="1724025"/>
            <a:ext cx="5837237" cy="3254375"/>
          </a:xfrm>
          <a:prstGeom prst="rect">
            <a:avLst/>
          </a:prstGeom>
          <a:noFill/>
          <a:ln w="19050">
            <a:solidFill>
              <a:schemeClr val="tx1"/>
            </a:solidFill>
            <a:miter lim="800000"/>
            <a:headEnd/>
            <a:tailEnd/>
          </a:ln>
        </p:spPr>
        <p:txBody>
          <a:bodyPr wrap="none" anchor="ctr"/>
          <a:lstStyle/>
          <a:p>
            <a:endParaRPr lang="es-MX">
              <a:solidFill>
                <a:srgbClr val="FBFBFB"/>
              </a:solidFill>
              <a:cs typeface="Arial" pitchFamily="34" charset="0"/>
            </a:endParaRPr>
          </a:p>
        </p:txBody>
      </p:sp>
      <p:sp>
        <p:nvSpPr>
          <p:cNvPr id="80902" name="Line 2"/>
          <p:cNvSpPr>
            <a:spLocks noChangeShapeType="1"/>
          </p:cNvSpPr>
          <p:nvPr/>
        </p:nvSpPr>
        <p:spPr bwMode="auto">
          <a:xfrm flipV="1">
            <a:off x="4408488" y="2482850"/>
            <a:ext cx="0" cy="2514600"/>
          </a:xfrm>
          <a:prstGeom prst="line">
            <a:avLst/>
          </a:prstGeom>
          <a:noFill/>
          <a:ln w="9525">
            <a:solidFill>
              <a:schemeClr val="tx1"/>
            </a:solidFill>
            <a:prstDash val="dash"/>
            <a:round/>
            <a:headEnd/>
            <a:tailEnd/>
          </a:ln>
        </p:spPr>
        <p:txBody>
          <a:bodyPr/>
          <a:lstStyle/>
          <a:p>
            <a:endParaRPr lang="es-MX"/>
          </a:p>
        </p:txBody>
      </p:sp>
      <p:sp>
        <p:nvSpPr>
          <p:cNvPr id="80903" name="Line 4"/>
          <p:cNvSpPr>
            <a:spLocks noChangeShapeType="1"/>
          </p:cNvSpPr>
          <p:nvPr/>
        </p:nvSpPr>
        <p:spPr bwMode="auto">
          <a:xfrm>
            <a:off x="1163638" y="4022725"/>
            <a:ext cx="57150" cy="1588"/>
          </a:xfrm>
          <a:prstGeom prst="line">
            <a:avLst/>
          </a:prstGeom>
          <a:noFill/>
          <a:ln w="19050">
            <a:solidFill>
              <a:schemeClr val="tx1"/>
            </a:solidFill>
            <a:round/>
            <a:headEnd/>
            <a:tailEnd/>
          </a:ln>
        </p:spPr>
        <p:txBody>
          <a:bodyPr/>
          <a:lstStyle/>
          <a:p>
            <a:endParaRPr lang="es-MX"/>
          </a:p>
        </p:txBody>
      </p:sp>
      <p:sp>
        <p:nvSpPr>
          <p:cNvPr id="80904" name="Line 6"/>
          <p:cNvSpPr>
            <a:spLocks noChangeShapeType="1"/>
          </p:cNvSpPr>
          <p:nvPr/>
        </p:nvSpPr>
        <p:spPr bwMode="auto">
          <a:xfrm>
            <a:off x="1176338" y="3368675"/>
            <a:ext cx="57150" cy="1588"/>
          </a:xfrm>
          <a:prstGeom prst="line">
            <a:avLst/>
          </a:prstGeom>
          <a:noFill/>
          <a:ln w="19050">
            <a:solidFill>
              <a:schemeClr val="tx1"/>
            </a:solidFill>
            <a:round/>
            <a:headEnd/>
            <a:tailEnd/>
          </a:ln>
        </p:spPr>
        <p:txBody>
          <a:bodyPr/>
          <a:lstStyle/>
          <a:p>
            <a:endParaRPr lang="es-MX"/>
          </a:p>
        </p:txBody>
      </p:sp>
      <p:sp>
        <p:nvSpPr>
          <p:cNvPr id="80905" name="Line 9"/>
          <p:cNvSpPr>
            <a:spLocks noChangeShapeType="1"/>
          </p:cNvSpPr>
          <p:nvPr/>
        </p:nvSpPr>
        <p:spPr bwMode="auto">
          <a:xfrm>
            <a:off x="1176338" y="2382838"/>
            <a:ext cx="57150" cy="1587"/>
          </a:xfrm>
          <a:prstGeom prst="line">
            <a:avLst/>
          </a:prstGeom>
          <a:noFill/>
          <a:ln w="19050">
            <a:solidFill>
              <a:schemeClr val="tx1"/>
            </a:solidFill>
            <a:round/>
            <a:headEnd/>
            <a:tailEnd/>
          </a:ln>
        </p:spPr>
        <p:txBody>
          <a:bodyPr/>
          <a:lstStyle/>
          <a:p>
            <a:endParaRPr lang="es-MX"/>
          </a:p>
        </p:txBody>
      </p:sp>
      <p:sp>
        <p:nvSpPr>
          <p:cNvPr id="80906" name="Line 10"/>
          <p:cNvSpPr>
            <a:spLocks noChangeShapeType="1"/>
          </p:cNvSpPr>
          <p:nvPr/>
        </p:nvSpPr>
        <p:spPr bwMode="auto">
          <a:xfrm>
            <a:off x="1176338" y="2060575"/>
            <a:ext cx="57150" cy="1588"/>
          </a:xfrm>
          <a:prstGeom prst="line">
            <a:avLst/>
          </a:prstGeom>
          <a:noFill/>
          <a:ln w="19050">
            <a:solidFill>
              <a:schemeClr val="tx1"/>
            </a:solidFill>
            <a:round/>
            <a:headEnd/>
            <a:tailEnd/>
          </a:ln>
        </p:spPr>
        <p:txBody>
          <a:bodyPr/>
          <a:lstStyle/>
          <a:p>
            <a:endParaRPr lang="es-MX"/>
          </a:p>
        </p:txBody>
      </p:sp>
      <p:sp>
        <p:nvSpPr>
          <p:cNvPr id="80907" name="Line 11"/>
          <p:cNvSpPr>
            <a:spLocks noChangeShapeType="1"/>
          </p:cNvSpPr>
          <p:nvPr/>
        </p:nvSpPr>
        <p:spPr bwMode="auto">
          <a:xfrm>
            <a:off x="1227138" y="1728788"/>
            <a:ext cx="57150" cy="1587"/>
          </a:xfrm>
          <a:prstGeom prst="line">
            <a:avLst/>
          </a:prstGeom>
          <a:noFill/>
          <a:ln w="19050">
            <a:solidFill>
              <a:schemeClr val="tx1"/>
            </a:solidFill>
            <a:round/>
            <a:headEnd/>
            <a:tailEnd/>
          </a:ln>
        </p:spPr>
        <p:txBody>
          <a:bodyPr/>
          <a:lstStyle/>
          <a:p>
            <a:endParaRPr lang="es-MX"/>
          </a:p>
        </p:txBody>
      </p:sp>
      <p:sp>
        <p:nvSpPr>
          <p:cNvPr id="80908" name="Line 13"/>
          <p:cNvSpPr>
            <a:spLocks noChangeShapeType="1"/>
          </p:cNvSpPr>
          <p:nvPr/>
        </p:nvSpPr>
        <p:spPr bwMode="auto">
          <a:xfrm>
            <a:off x="1138238" y="3690938"/>
            <a:ext cx="85725" cy="1587"/>
          </a:xfrm>
          <a:prstGeom prst="line">
            <a:avLst/>
          </a:prstGeom>
          <a:noFill/>
          <a:ln w="19050">
            <a:solidFill>
              <a:schemeClr val="tx1"/>
            </a:solidFill>
            <a:round/>
            <a:headEnd/>
            <a:tailEnd/>
          </a:ln>
        </p:spPr>
        <p:txBody>
          <a:bodyPr/>
          <a:lstStyle/>
          <a:p>
            <a:endParaRPr lang="es-MX"/>
          </a:p>
        </p:txBody>
      </p:sp>
      <p:sp>
        <p:nvSpPr>
          <p:cNvPr id="80909" name="Line 15"/>
          <p:cNvSpPr>
            <a:spLocks noChangeShapeType="1"/>
          </p:cNvSpPr>
          <p:nvPr/>
        </p:nvSpPr>
        <p:spPr bwMode="auto">
          <a:xfrm>
            <a:off x="1227138" y="3036888"/>
            <a:ext cx="85725" cy="1587"/>
          </a:xfrm>
          <a:prstGeom prst="line">
            <a:avLst/>
          </a:prstGeom>
          <a:noFill/>
          <a:ln w="19050">
            <a:solidFill>
              <a:schemeClr val="tx1"/>
            </a:solidFill>
            <a:round/>
            <a:headEnd/>
            <a:tailEnd/>
          </a:ln>
        </p:spPr>
        <p:txBody>
          <a:bodyPr/>
          <a:lstStyle/>
          <a:p>
            <a:endParaRPr lang="es-MX"/>
          </a:p>
        </p:txBody>
      </p:sp>
      <p:sp>
        <p:nvSpPr>
          <p:cNvPr id="80910" name="Line 16"/>
          <p:cNvSpPr>
            <a:spLocks noChangeShapeType="1"/>
          </p:cNvSpPr>
          <p:nvPr/>
        </p:nvSpPr>
        <p:spPr bwMode="auto">
          <a:xfrm>
            <a:off x="1150938" y="2714625"/>
            <a:ext cx="85725" cy="1588"/>
          </a:xfrm>
          <a:prstGeom prst="line">
            <a:avLst/>
          </a:prstGeom>
          <a:noFill/>
          <a:ln w="19050">
            <a:solidFill>
              <a:schemeClr val="tx1"/>
            </a:solidFill>
            <a:round/>
            <a:headEnd/>
            <a:tailEnd/>
          </a:ln>
        </p:spPr>
        <p:txBody>
          <a:bodyPr/>
          <a:lstStyle/>
          <a:p>
            <a:endParaRPr lang="es-MX"/>
          </a:p>
        </p:txBody>
      </p:sp>
      <p:sp>
        <p:nvSpPr>
          <p:cNvPr id="80911" name="Line 19"/>
          <p:cNvSpPr>
            <a:spLocks noChangeShapeType="1"/>
          </p:cNvSpPr>
          <p:nvPr/>
        </p:nvSpPr>
        <p:spPr bwMode="auto">
          <a:xfrm>
            <a:off x="1227138" y="1728788"/>
            <a:ext cx="85725" cy="1587"/>
          </a:xfrm>
          <a:prstGeom prst="line">
            <a:avLst/>
          </a:prstGeom>
          <a:noFill/>
          <a:ln w="19050">
            <a:solidFill>
              <a:schemeClr val="tx1"/>
            </a:solidFill>
            <a:round/>
            <a:headEnd/>
            <a:tailEnd/>
          </a:ln>
        </p:spPr>
        <p:txBody>
          <a:bodyPr/>
          <a:lstStyle/>
          <a:p>
            <a:endParaRPr lang="es-MX"/>
          </a:p>
        </p:txBody>
      </p:sp>
      <p:sp>
        <p:nvSpPr>
          <p:cNvPr id="80912" name="Line 22"/>
          <p:cNvSpPr>
            <a:spLocks noChangeShapeType="1"/>
          </p:cNvSpPr>
          <p:nvPr/>
        </p:nvSpPr>
        <p:spPr bwMode="auto">
          <a:xfrm flipV="1">
            <a:off x="2079625" y="5065713"/>
            <a:ext cx="1588" cy="57150"/>
          </a:xfrm>
          <a:prstGeom prst="line">
            <a:avLst/>
          </a:prstGeom>
          <a:noFill/>
          <a:ln w="19050">
            <a:noFill/>
            <a:round/>
            <a:headEnd/>
            <a:tailEnd/>
          </a:ln>
        </p:spPr>
        <p:txBody>
          <a:bodyPr/>
          <a:lstStyle/>
          <a:p>
            <a:endParaRPr lang="es-MX"/>
          </a:p>
        </p:txBody>
      </p:sp>
      <p:sp>
        <p:nvSpPr>
          <p:cNvPr id="80913" name="Line 23"/>
          <p:cNvSpPr>
            <a:spLocks noChangeShapeType="1"/>
          </p:cNvSpPr>
          <p:nvPr/>
        </p:nvSpPr>
        <p:spPr bwMode="auto">
          <a:xfrm flipV="1">
            <a:off x="2306638" y="5065713"/>
            <a:ext cx="1587" cy="57150"/>
          </a:xfrm>
          <a:prstGeom prst="line">
            <a:avLst/>
          </a:prstGeom>
          <a:noFill/>
          <a:ln w="19050">
            <a:noFill/>
            <a:round/>
            <a:headEnd/>
            <a:tailEnd/>
          </a:ln>
        </p:spPr>
        <p:txBody>
          <a:bodyPr/>
          <a:lstStyle/>
          <a:p>
            <a:endParaRPr lang="es-MX"/>
          </a:p>
        </p:txBody>
      </p:sp>
      <p:sp>
        <p:nvSpPr>
          <p:cNvPr id="80914" name="Line 25"/>
          <p:cNvSpPr>
            <a:spLocks noChangeShapeType="1"/>
          </p:cNvSpPr>
          <p:nvPr/>
        </p:nvSpPr>
        <p:spPr bwMode="auto">
          <a:xfrm flipV="1">
            <a:off x="2752725" y="5065713"/>
            <a:ext cx="1588" cy="57150"/>
          </a:xfrm>
          <a:prstGeom prst="line">
            <a:avLst/>
          </a:prstGeom>
          <a:noFill/>
          <a:ln w="19050">
            <a:noFill/>
            <a:round/>
            <a:headEnd/>
            <a:tailEnd/>
          </a:ln>
        </p:spPr>
        <p:txBody>
          <a:bodyPr/>
          <a:lstStyle/>
          <a:p>
            <a:endParaRPr lang="es-MX"/>
          </a:p>
        </p:txBody>
      </p:sp>
      <p:sp>
        <p:nvSpPr>
          <p:cNvPr id="80915" name="Line 26"/>
          <p:cNvSpPr>
            <a:spLocks noChangeShapeType="1"/>
          </p:cNvSpPr>
          <p:nvPr/>
        </p:nvSpPr>
        <p:spPr bwMode="auto">
          <a:xfrm flipV="1">
            <a:off x="2970213" y="5065713"/>
            <a:ext cx="1587" cy="57150"/>
          </a:xfrm>
          <a:prstGeom prst="line">
            <a:avLst/>
          </a:prstGeom>
          <a:noFill/>
          <a:ln w="19050">
            <a:noFill/>
            <a:round/>
            <a:headEnd/>
            <a:tailEnd/>
          </a:ln>
        </p:spPr>
        <p:txBody>
          <a:bodyPr/>
          <a:lstStyle/>
          <a:p>
            <a:endParaRPr lang="es-MX"/>
          </a:p>
        </p:txBody>
      </p:sp>
      <p:sp>
        <p:nvSpPr>
          <p:cNvPr id="80916" name="Line 27"/>
          <p:cNvSpPr>
            <a:spLocks noChangeShapeType="1"/>
          </p:cNvSpPr>
          <p:nvPr/>
        </p:nvSpPr>
        <p:spPr bwMode="auto">
          <a:xfrm flipV="1">
            <a:off x="3198813" y="5065713"/>
            <a:ext cx="1587" cy="57150"/>
          </a:xfrm>
          <a:prstGeom prst="line">
            <a:avLst/>
          </a:prstGeom>
          <a:noFill/>
          <a:ln w="19050">
            <a:noFill/>
            <a:round/>
            <a:headEnd/>
            <a:tailEnd/>
          </a:ln>
        </p:spPr>
        <p:txBody>
          <a:bodyPr/>
          <a:lstStyle/>
          <a:p>
            <a:endParaRPr lang="es-MX"/>
          </a:p>
        </p:txBody>
      </p:sp>
      <p:sp>
        <p:nvSpPr>
          <p:cNvPr id="80917" name="Line 28"/>
          <p:cNvSpPr>
            <a:spLocks noChangeShapeType="1"/>
          </p:cNvSpPr>
          <p:nvPr/>
        </p:nvSpPr>
        <p:spPr bwMode="auto">
          <a:xfrm flipV="1">
            <a:off x="3416300" y="5065713"/>
            <a:ext cx="1588" cy="57150"/>
          </a:xfrm>
          <a:prstGeom prst="line">
            <a:avLst/>
          </a:prstGeom>
          <a:noFill/>
          <a:ln w="19050">
            <a:noFill/>
            <a:round/>
            <a:headEnd/>
            <a:tailEnd/>
          </a:ln>
        </p:spPr>
        <p:txBody>
          <a:bodyPr/>
          <a:lstStyle/>
          <a:p>
            <a:endParaRPr lang="es-MX"/>
          </a:p>
        </p:txBody>
      </p:sp>
      <p:sp>
        <p:nvSpPr>
          <p:cNvPr id="80918" name="Line 29"/>
          <p:cNvSpPr>
            <a:spLocks noChangeShapeType="1"/>
          </p:cNvSpPr>
          <p:nvPr/>
        </p:nvSpPr>
        <p:spPr bwMode="auto">
          <a:xfrm flipV="1">
            <a:off x="3643313" y="5065713"/>
            <a:ext cx="1587" cy="57150"/>
          </a:xfrm>
          <a:prstGeom prst="line">
            <a:avLst/>
          </a:prstGeom>
          <a:noFill/>
          <a:ln w="19050">
            <a:noFill/>
            <a:round/>
            <a:headEnd/>
            <a:tailEnd/>
          </a:ln>
        </p:spPr>
        <p:txBody>
          <a:bodyPr/>
          <a:lstStyle/>
          <a:p>
            <a:endParaRPr lang="es-MX"/>
          </a:p>
        </p:txBody>
      </p:sp>
      <p:sp>
        <p:nvSpPr>
          <p:cNvPr id="80919" name="Line 30"/>
          <p:cNvSpPr>
            <a:spLocks noChangeShapeType="1"/>
          </p:cNvSpPr>
          <p:nvPr/>
        </p:nvSpPr>
        <p:spPr bwMode="auto">
          <a:xfrm flipV="1">
            <a:off x="3873500" y="5205413"/>
            <a:ext cx="1588" cy="57150"/>
          </a:xfrm>
          <a:prstGeom prst="line">
            <a:avLst/>
          </a:prstGeom>
          <a:noFill/>
          <a:ln w="19050">
            <a:noFill/>
            <a:round/>
            <a:headEnd/>
            <a:tailEnd/>
          </a:ln>
        </p:spPr>
        <p:txBody>
          <a:bodyPr/>
          <a:lstStyle/>
          <a:p>
            <a:endParaRPr lang="es-MX"/>
          </a:p>
        </p:txBody>
      </p:sp>
      <p:sp>
        <p:nvSpPr>
          <p:cNvPr id="80920" name="Line 31"/>
          <p:cNvSpPr>
            <a:spLocks noChangeShapeType="1"/>
          </p:cNvSpPr>
          <p:nvPr/>
        </p:nvSpPr>
        <p:spPr bwMode="auto">
          <a:xfrm flipV="1">
            <a:off x="1647825" y="4960938"/>
            <a:ext cx="1588" cy="85725"/>
          </a:xfrm>
          <a:prstGeom prst="line">
            <a:avLst/>
          </a:prstGeom>
          <a:noFill/>
          <a:ln w="19050">
            <a:solidFill>
              <a:schemeClr val="tx1"/>
            </a:solidFill>
            <a:round/>
            <a:headEnd/>
            <a:tailEnd/>
          </a:ln>
        </p:spPr>
        <p:txBody>
          <a:bodyPr/>
          <a:lstStyle/>
          <a:p>
            <a:endParaRPr lang="es-MX"/>
          </a:p>
        </p:txBody>
      </p:sp>
      <p:sp>
        <p:nvSpPr>
          <p:cNvPr id="80921" name="Rectangle 37"/>
          <p:cNvSpPr>
            <a:spLocks noChangeArrowheads="1"/>
          </p:cNvSpPr>
          <p:nvPr/>
        </p:nvSpPr>
        <p:spPr bwMode="auto">
          <a:xfrm>
            <a:off x="736600" y="304800"/>
            <a:ext cx="7696200" cy="1216025"/>
          </a:xfrm>
          <a:prstGeom prst="rect">
            <a:avLst/>
          </a:prstGeom>
          <a:noFill/>
          <a:ln w="9525">
            <a:noFill/>
            <a:miter lim="800000"/>
            <a:headEnd/>
            <a:tailEnd/>
          </a:ln>
        </p:spPr>
        <p:txBody>
          <a:bodyPr anchor="ctr"/>
          <a:lstStyle/>
          <a:p>
            <a:pPr algn="ctr"/>
            <a:r>
              <a:rPr lang="en-US" altLang="ko-KR" sz="3600" b="1">
                <a:solidFill>
                  <a:srgbClr val="FFD539"/>
                </a:solidFill>
                <a:ea typeface="Gulim" pitchFamily="34" charset="-127"/>
                <a:cs typeface="Arial" pitchFamily="34" charset="0"/>
              </a:rPr>
              <a:t>Treatment of Chronic HCV</a:t>
            </a:r>
            <a:r>
              <a:rPr lang="en-US" altLang="ko-KR" sz="3400" b="1">
                <a:solidFill>
                  <a:srgbClr val="FFD539"/>
                </a:solidFill>
                <a:ea typeface="Gulim" pitchFamily="34" charset="-127"/>
                <a:cs typeface="Arial" pitchFamily="34" charset="0"/>
              </a:rPr>
              <a:t/>
            </a:r>
            <a:br>
              <a:rPr lang="en-US" altLang="ko-KR" sz="3400" b="1">
                <a:solidFill>
                  <a:srgbClr val="FFD539"/>
                </a:solidFill>
                <a:ea typeface="Gulim" pitchFamily="34" charset="-127"/>
                <a:cs typeface="Arial" pitchFamily="34" charset="0"/>
              </a:rPr>
            </a:br>
            <a:r>
              <a:rPr lang="en-US" altLang="ko-KR" sz="2800" i="1">
                <a:solidFill>
                  <a:srgbClr val="FFD539"/>
                </a:solidFill>
                <a:ea typeface="Gulim" pitchFamily="34" charset="-127"/>
                <a:cs typeface="Arial" pitchFamily="34" charset="0"/>
              </a:rPr>
              <a:t>Genotype 1 Response Rate</a:t>
            </a:r>
            <a:endParaRPr lang="en-US" altLang="ko-KR" sz="2800" b="1">
              <a:solidFill>
                <a:srgbClr val="FFD539"/>
              </a:solidFill>
              <a:ea typeface="Gulim" pitchFamily="34" charset="-127"/>
              <a:cs typeface="Arial" pitchFamily="34" charset="0"/>
            </a:endParaRPr>
          </a:p>
        </p:txBody>
      </p:sp>
      <p:sp>
        <p:nvSpPr>
          <p:cNvPr id="80922" name="Text Box 41"/>
          <p:cNvSpPr txBox="1">
            <a:spLocks noChangeArrowheads="1"/>
          </p:cNvSpPr>
          <p:nvPr/>
        </p:nvSpPr>
        <p:spPr bwMode="blackWhite">
          <a:xfrm>
            <a:off x="6388100" y="5499100"/>
            <a:ext cx="2798763" cy="284163"/>
          </a:xfrm>
          <a:prstGeom prst="rect">
            <a:avLst/>
          </a:prstGeom>
          <a:noFill/>
          <a:ln w="12700">
            <a:noFill/>
            <a:miter lim="800000"/>
            <a:headEnd/>
            <a:tailEnd/>
          </a:ln>
        </p:spPr>
        <p:txBody>
          <a:bodyPr>
            <a:spAutoFit/>
          </a:bodyPr>
          <a:lstStyle/>
          <a:p>
            <a:pPr eaLnBrk="0" hangingPunct="0">
              <a:lnSpc>
                <a:spcPct val="90000"/>
              </a:lnSpc>
              <a:spcBef>
                <a:spcPct val="50000"/>
              </a:spcBef>
            </a:pPr>
            <a:r>
              <a:rPr lang="en-US" sz="1400">
                <a:solidFill>
                  <a:srgbClr val="FBFBFB"/>
                </a:solidFill>
                <a:cs typeface="Arial" pitchFamily="34" charset="0"/>
              </a:rPr>
              <a:t>Detection limit (50 IU/mL)</a:t>
            </a:r>
            <a:endParaRPr lang="en-GB" sz="1400">
              <a:solidFill>
                <a:srgbClr val="FBFBFB"/>
              </a:solidFill>
              <a:cs typeface="Arial" pitchFamily="34" charset="0"/>
            </a:endParaRPr>
          </a:p>
        </p:txBody>
      </p:sp>
      <p:sp>
        <p:nvSpPr>
          <p:cNvPr id="80923" name="Line 42"/>
          <p:cNvSpPr>
            <a:spLocks noChangeShapeType="1"/>
          </p:cNvSpPr>
          <p:nvPr/>
        </p:nvSpPr>
        <p:spPr bwMode="auto">
          <a:xfrm>
            <a:off x="5981700" y="5630863"/>
            <a:ext cx="533400" cy="3175"/>
          </a:xfrm>
          <a:prstGeom prst="line">
            <a:avLst/>
          </a:prstGeom>
          <a:noFill/>
          <a:ln w="19050">
            <a:solidFill>
              <a:srgbClr val="FF99CC"/>
            </a:solidFill>
            <a:prstDash val="dash"/>
            <a:round/>
            <a:headEnd/>
            <a:tailEnd/>
          </a:ln>
        </p:spPr>
        <p:txBody>
          <a:bodyPr wrap="none" anchor="ctr"/>
          <a:lstStyle/>
          <a:p>
            <a:endParaRPr lang="es-MX"/>
          </a:p>
        </p:txBody>
      </p:sp>
      <p:sp>
        <p:nvSpPr>
          <p:cNvPr id="80924" name="Rectangle 43"/>
          <p:cNvSpPr>
            <a:spLocks noChangeArrowheads="1"/>
          </p:cNvSpPr>
          <p:nvPr/>
        </p:nvSpPr>
        <p:spPr bwMode="auto">
          <a:xfrm>
            <a:off x="998538" y="4848225"/>
            <a:ext cx="112712" cy="220663"/>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0</a:t>
            </a:r>
          </a:p>
        </p:txBody>
      </p:sp>
      <p:sp>
        <p:nvSpPr>
          <p:cNvPr id="80925" name="Rectangle 44"/>
          <p:cNvSpPr>
            <a:spLocks noChangeArrowheads="1"/>
          </p:cNvSpPr>
          <p:nvPr/>
        </p:nvSpPr>
        <p:spPr bwMode="auto">
          <a:xfrm>
            <a:off x="998538" y="4525963"/>
            <a:ext cx="112712"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1</a:t>
            </a:r>
          </a:p>
        </p:txBody>
      </p:sp>
      <p:sp>
        <p:nvSpPr>
          <p:cNvPr id="80926" name="Rectangle 45"/>
          <p:cNvSpPr>
            <a:spLocks noChangeArrowheads="1"/>
          </p:cNvSpPr>
          <p:nvPr/>
        </p:nvSpPr>
        <p:spPr bwMode="auto">
          <a:xfrm>
            <a:off x="998538" y="4194175"/>
            <a:ext cx="112712" cy="220663"/>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2</a:t>
            </a:r>
          </a:p>
        </p:txBody>
      </p:sp>
      <p:sp>
        <p:nvSpPr>
          <p:cNvPr id="80927" name="Rectangle 46"/>
          <p:cNvSpPr>
            <a:spLocks noChangeArrowheads="1"/>
          </p:cNvSpPr>
          <p:nvPr/>
        </p:nvSpPr>
        <p:spPr bwMode="auto">
          <a:xfrm>
            <a:off x="998538" y="3871913"/>
            <a:ext cx="112712"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3</a:t>
            </a:r>
          </a:p>
        </p:txBody>
      </p:sp>
      <p:sp>
        <p:nvSpPr>
          <p:cNvPr id="80928" name="Rectangle 47"/>
          <p:cNvSpPr>
            <a:spLocks noChangeArrowheads="1"/>
          </p:cNvSpPr>
          <p:nvPr/>
        </p:nvSpPr>
        <p:spPr bwMode="auto">
          <a:xfrm>
            <a:off x="998538" y="3540125"/>
            <a:ext cx="112712" cy="220663"/>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4</a:t>
            </a:r>
          </a:p>
        </p:txBody>
      </p:sp>
      <p:sp>
        <p:nvSpPr>
          <p:cNvPr id="80929" name="Rectangle 48"/>
          <p:cNvSpPr>
            <a:spLocks noChangeArrowheads="1"/>
          </p:cNvSpPr>
          <p:nvPr/>
        </p:nvSpPr>
        <p:spPr bwMode="auto">
          <a:xfrm>
            <a:off x="998538" y="3217863"/>
            <a:ext cx="112712"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5</a:t>
            </a:r>
          </a:p>
        </p:txBody>
      </p:sp>
      <p:sp>
        <p:nvSpPr>
          <p:cNvPr id="80930" name="Rectangle 49"/>
          <p:cNvSpPr>
            <a:spLocks noChangeArrowheads="1"/>
          </p:cNvSpPr>
          <p:nvPr/>
        </p:nvSpPr>
        <p:spPr bwMode="auto">
          <a:xfrm>
            <a:off x="998538" y="2886075"/>
            <a:ext cx="112712" cy="220663"/>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6</a:t>
            </a:r>
          </a:p>
        </p:txBody>
      </p:sp>
      <p:sp>
        <p:nvSpPr>
          <p:cNvPr id="80931" name="Rectangle 50"/>
          <p:cNvSpPr>
            <a:spLocks noChangeArrowheads="1"/>
          </p:cNvSpPr>
          <p:nvPr/>
        </p:nvSpPr>
        <p:spPr bwMode="auto">
          <a:xfrm>
            <a:off x="998538" y="2563813"/>
            <a:ext cx="112712"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7</a:t>
            </a:r>
          </a:p>
        </p:txBody>
      </p:sp>
      <p:sp>
        <p:nvSpPr>
          <p:cNvPr id="80932" name="Rectangle 51"/>
          <p:cNvSpPr>
            <a:spLocks noChangeArrowheads="1"/>
          </p:cNvSpPr>
          <p:nvPr/>
        </p:nvSpPr>
        <p:spPr bwMode="auto">
          <a:xfrm>
            <a:off x="998538" y="2232025"/>
            <a:ext cx="112712" cy="220663"/>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8</a:t>
            </a:r>
          </a:p>
        </p:txBody>
      </p:sp>
      <p:sp>
        <p:nvSpPr>
          <p:cNvPr id="80933" name="Rectangle 52"/>
          <p:cNvSpPr>
            <a:spLocks noChangeArrowheads="1"/>
          </p:cNvSpPr>
          <p:nvPr/>
        </p:nvSpPr>
        <p:spPr bwMode="auto">
          <a:xfrm>
            <a:off x="998538" y="1909763"/>
            <a:ext cx="112712"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9</a:t>
            </a:r>
          </a:p>
        </p:txBody>
      </p:sp>
      <p:sp>
        <p:nvSpPr>
          <p:cNvPr id="80934" name="Rectangle 53"/>
          <p:cNvSpPr>
            <a:spLocks noChangeArrowheads="1"/>
          </p:cNvSpPr>
          <p:nvPr/>
        </p:nvSpPr>
        <p:spPr bwMode="auto">
          <a:xfrm>
            <a:off x="914400" y="1616075"/>
            <a:ext cx="225425" cy="220663"/>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10</a:t>
            </a:r>
          </a:p>
        </p:txBody>
      </p:sp>
      <p:sp>
        <p:nvSpPr>
          <p:cNvPr id="80935" name="Rectangle 54"/>
          <p:cNvSpPr>
            <a:spLocks noChangeArrowheads="1"/>
          </p:cNvSpPr>
          <p:nvPr/>
        </p:nvSpPr>
        <p:spPr bwMode="auto">
          <a:xfrm>
            <a:off x="1173163" y="5091113"/>
            <a:ext cx="18097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-6</a:t>
            </a:r>
          </a:p>
        </p:txBody>
      </p:sp>
      <p:sp>
        <p:nvSpPr>
          <p:cNvPr id="80936" name="Rectangle 55"/>
          <p:cNvSpPr>
            <a:spLocks noChangeArrowheads="1"/>
          </p:cNvSpPr>
          <p:nvPr/>
        </p:nvSpPr>
        <p:spPr bwMode="auto">
          <a:xfrm>
            <a:off x="1644650" y="5091113"/>
            <a:ext cx="112713"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0</a:t>
            </a:r>
          </a:p>
        </p:txBody>
      </p:sp>
      <p:sp>
        <p:nvSpPr>
          <p:cNvPr id="80937" name="Rectangle 56"/>
          <p:cNvSpPr>
            <a:spLocks noChangeArrowheads="1"/>
          </p:cNvSpPr>
          <p:nvPr/>
        </p:nvSpPr>
        <p:spPr bwMode="auto">
          <a:xfrm>
            <a:off x="2025650" y="5091113"/>
            <a:ext cx="112713"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4</a:t>
            </a:r>
          </a:p>
        </p:txBody>
      </p:sp>
      <p:sp>
        <p:nvSpPr>
          <p:cNvPr id="80938" name="Rectangle 57"/>
          <p:cNvSpPr>
            <a:spLocks noChangeArrowheads="1"/>
          </p:cNvSpPr>
          <p:nvPr/>
        </p:nvSpPr>
        <p:spPr bwMode="auto">
          <a:xfrm>
            <a:off x="2476500" y="5091113"/>
            <a:ext cx="112713"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8</a:t>
            </a:r>
          </a:p>
        </p:txBody>
      </p:sp>
      <p:sp>
        <p:nvSpPr>
          <p:cNvPr id="80939" name="Rectangle 58"/>
          <p:cNvSpPr>
            <a:spLocks noChangeArrowheads="1"/>
          </p:cNvSpPr>
          <p:nvPr/>
        </p:nvSpPr>
        <p:spPr bwMode="auto">
          <a:xfrm>
            <a:off x="2928938"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12</a:t>
            </a:r>
          </a:p>
        </p:txBody>
      </p:sp>
      <p:sp>
        <p:nvSpPr>
          <p:cNvPr id="80940" name="Rectangle 59"/>
          <p:cNvSpPr>
            <a:spLocks noChangeArrowheads="1"/>
          </p:cNvSpPr>
          <p:nvPr/>
        </p:nvSpPr>
        <p:spPr bwMode="auto">
          <a:xfrm>
            <a:off x="3375025"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16</a:t>
            </a:r>
          </a:p>
        </p:txBody>
      </p:sp>
      <p:sp>
        <p:nvSpPr>
          <p:cNvPr id="80941" name="Rectangle 60"/>
          <p:cNvSpPr>
            <a:spLocks noChangeArrowheads="1"/>
          </p:cNvSpPr>
          <p:nvPr/>
        </p:nvSpPr>
        <p:spPr bwMode="auto">
          <a:xfrm>
            <a:off x="3821113"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20</a:t>
            </a:r>
          </a:p>
        </p:txBody>
      </p:sp>
      <p:sp>
        <p:nvSpPr>
          <p:cNvPr id="80942" name="Rectangle 61"/>
          <p:cNvSpPr>
            <a:spLocks noChangeArrowheads="1"/>
          </p:cNvSpPr>
          <p:nvPr/>
        </p:nvSpPr>
        <p:spPr bwMode="auto">
          <a:xfrm>
            <a:off x="4265613"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24</a:t>
            </a:r>
          </a:p>
        </p:txBody>
      </p:sp>
      <p:sp>
        <p:nvSpPr>
          <p:cNvPr id="80943" name="Rectangle 62"/>
          <p:cNvSpPr>
            <a:spLocks noChangeArrowheads="1"/>
          </p:cNvSpPr>
          <p:nvPr/>
        </p:nvSpPr>
        <p:spPr bwMode="auto">
          <a:xfrm>
            <a:off x="4721225"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28</a:t>
            </a:r>
          </a:p>
        </p:txBody>
      </p:sp>
      <p:sp>
        <p:nvSpPr>
          <p:cNvPr id="80944" name="Rectangle 63"/>
          <p:cNvSpPr>
            <a:spLocks noChangeArrowheads="1"/>
          </p:cNvSpPr>
          <p:nvPr/>
        </p:nvSpPr>
        <p:spPr bwMode="auto">
          <a:xfrm>
            <a:off x="5165725"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32</a:t>
            </a:r>
          </a:p>
        </p:txBody>
      </p:sp>
      <p:sp>
        <p:nvSpPr>
          <p:cNvPr id="80945" name="Rectangle 64"/>
          <p:cNvSpPr>
            <a:spLocks noChangeArrowheads="1"/>
          </p:cNvSpPr>
          <p:nvPr/>
        </p:nvSpPr>
        <p:spPr bwMode="auto">
          <a:xfrm>
            <a:off x="5611813"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36</a:t>
            </a:r>
          </a:p>
        </p:txBody>
      </p:sp>
      <p:sp>
        <p:nvSpPr>
          <p:cNvPr id="80946" name="Rectangle 65"/>
          <p:cNvSpPr>
            <a:spLocks noChangeArrowheads="1"/>
          </p:cNvSpPr>
          <p:nvPr/>
        </p:nvSpPr>
        <p:spPr bwMode="auto">
          <a:xfrm>
            <a:off x="6057900"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40</a:t>
            </a:r>
          </a:p>
        </p:txBody>
      </p:sp>
      <p:sp>
        <p:nvSpPr>
          <p:cNvPr id="80947" name="Rectangle 66"/>
          <p:cNvSpPr>
            <a:spLocks noChangeArrowheads="1"/>
          </p:cNvSpPr>
          <p:nvPr/>
        </p:nvSpPr>
        <p:spPr bwMode="auto">
          <a:xfrm>
            <a:off x="6502400"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44</a:t>
            </a:r>
          </a:p>
        </p:txBody>
      </p:sp>
      <p:sp>
        <p:nvSpPr>
          <p:cNvPr id="80948" name="Rectangle 67"/>
          <p:cNvSpPr>
            <a:spLocks noChangeArrowheads="1"/>
          </p:cNvSpPr>
          <p:nvPr/>
        </p:nvSpPr>
        <p:spPr bwMode="auto">
          <a:xfrm>
            <a:off x="6948488"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48</a:t>
            </a:r>
          </a:p>
        </p:txBody>
      </p:sp>
      <p:sp>
        <p:nvSpPr>
          <p:cNvPr id="80949" name="Rectangle 68"/>
          <p:cNvSpPr>
            <a:spLocks noChangeArrowheads="1"/>
          </p:cNvSpPr>
          <p:nvPr/>
        </p:nvSpPr>
        <p:spPr bwMode="auto">
          <a:xfrm>
            <a:off x="7392988" y="5091113"/>
            <a:ext cx="225425" cy="220662"/>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sz="1600">
                <a:solidFill>
                  <a:srgbClr val="FBFBFB"/>
                </a:solidFill>
                <a:cs typeface="Arial" pitchFamily="34" charset="0"/>
              </a:rPr>
              <a:t>72</a:t>
            </a:r>
          </a:p>
        </p:txBody>
      </p:sp>
      <p:sp>
        <p:nvSpPr>
          <p:cNvPr id="80950" name="Rectangle 69"/>
          <p:cNvSpPr>
            <a:spLocks noChangeArrowheads="1"/>
          </p:cNvSpPr>
          <p:nvPr/>
        </p:nvSpPr>
        <p:spPr bwMode="auto">
          <a:xfrm>
            <a:off x="3887788" y="5489575"/>
            <a:ext cx="723900" cy="24765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b="1">
                <a:solidFill>
                  <a:srgbClr val="FBFBFB"/>
                </a:solidFill>
                <a:cs typeface="Arial" pitchFamily="34" charset="0"/>
              </a:rPr>
              <a:t>Weeks</a:t>
            </a:r>
          </a:p>
        </p:txBody>
      </p:sp>
      <p:sp>
        <p:nvSpPr>
          <p:cNvPr id="80951" name="Rectangle 70"/>
          <p:cNvSpPr>
            <a:spLocks noChangeArrowheads="1"/>
          </p:cNvSpPr>
          <p:nvPr/>
        </p:nvSpPr>
        <p:spPr bwMode="auto">
          <a:xfrm rot="-5400000">
            <a:off x="-428625" y="2974975"/>
            <a:ext cx="2374900" cy="24765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GB" b="1">
                <a:solidFill>
                  <a:srgbClr val="FBFBFB"/>
                </a:solidFill>
                <a:cs typeface="Arial" pitchFamily="34" charset="0"/>
              </a:rPr>
              <a:t>Log HCV RNA (IU/mL)</a:t>
            </a:r>
          </a:p>
        </p:txBody>
      </p:sp>
      <p:sp>
        <p:nvSpPr>
          <p:cNvPr id="80952" name="Line 73"/>
          <p:cNvSpPr>
            <a:spLocks noChangeShapeType="1"/>
          </p:cNvSpPr>
          <p:nvPr/>
        </p:nvSpPr>
        <p:spPr bwMode="auto">
          <a:xfrm flipV="1">
            <a:off x="1651000" y="1993900"/>
            <a:ext cx="0" cy="2971800"/>
          </a:xfrm>
          <a:prstGeom prst="line">
            <a:avLst/>
          </a:prstGeom>
          <a:noFill/>
          <a:ln w="9525">
            <a:solidFill>
              <a:schemeClr val="tx1"/>
            </a:solidFill>
            <a:prstDash val="dash"/>
            <a:round/>
            <a:headEnd/>
            <a:tailEnd/>
          </a:ln>
        </p:spPr>
        <p:txBody>
          <a:bodyPr/>
          <a:lstStyle/>
          <a:p>
            <a:endParaRPr lang="es-MX"/>
          </a:p>
        </p:txBody>
      </p:sp>
      <p:sp>
        <p:nvSpPr>
          <p:cNvPr id="80953" name="Line 74"/>
          <p:cNvSpPr>
            <a:spLocks noChangeShapeType="1"/>
          </p:cNvSpPr>
          <p:nvPr/>
        </p:nvSpPr>
        <p:spPr bwMode="auto">
          <a:xfrm>
            <a:off x="1651000" y="3060700"/>
            <a:ext cx="457200" cy="1828800"/>
          </a:xfrm>
          <a:prstGeom prst="line">
            <a:avLst/>
          </a:prstGeom>
          <a:noFill/>
          <a:ln w="38100">
            <a:solidFill>
              <a:srgbClr val="F89C3C"/>
            </a:solidFill>
            <a:round/>
            <a:headEnd/>
            <a:tailEnd/>
          </a:ln>
        </p:spPr>
        <p:txBody>
          <a:bodyPr/>
          <a:lstStyle/>
          <a:p>
            <a:endParaRPr lang="es-MX"/>
          </a:p>
        </p:txBody>
      </p:sp>
      <p:sp>
        <p:nvSpPr>
          <p:cNvPr id="80954" name="Line 75"/>
          <p:cNvSpPr>
            <a:spLocks noChangeShapeType="1"/>
          </p:cNvSpPr>
          <p:nvPr/>
        </p:nvSpPr>
        <p:spPr bwMode="auto">
          <a:xfrm>
            <a:off x="2108200" y="4889500"/>
            <a:ext cx="4953000" cy="0"/>
          </a:xfrm>
          <a:prstGeom prst="line">
            <a:avLst/>
          </a:prstGeom>
          <a:noFill/>
          <a:ln w="38100">
            <a:solidFill>
              <a:srgbClr val="F89C3C"/>
            </a:solidFill>
            <a:round/>
            <a:headEnd/>
            <a:tailEnd/>
          </a:ln>
        </p:spPr>
        <p:txBody>
          <a:bodyPr/>
          <a:lstStyle/>
          <a:p>
            <a:endParaRPr lang="es-MX"/>
          </a:p>
        </p:txBody>
      </p:sp>
      <p:sp>
        <p:nvSpPr>
          <p:cNvPr id="80955" name="Line 76"/>
          <p:cNvSpPr>
            <a:spLocks noChangeShapeType="1"/>
          </p:cNvSpPr>
          <p:nvPr/>
        </p:nvSpPr>
        <p:spPr bwMode="auto">
          <a:xfrm>
            <a:off x="1651000" y="3060700"/>
            <a:ext cx="1371600" cy="1752600"/>
          </a:xfrm>
          <a:prstGeom prst="line">
            <a:avLst/>
          </a:prstGeom>
          <a:noFill/>
          <a:ln w="38100">
            <a:solidFill>
              <a:srgbClr val="49AECC"/>
            </a:solidFill>
            <a:round/>
            <a:headEnd/>
            <a:tailEnd/>
          </a:ln>
        </p:spPr>
        <p:txBody>
          <a:bodyPr/>
          <a:lstStyle/>
          <a:p>
            <a:endParaRPr lang="es-MX"/>
          </a:p>
        </p:txBody>
      </p:sp>
      <p:sp>
        <p:nvSpPr>
          <p:cNvPr id="80956" name="Line 77"/>
          <p:cNvSpPr>
            <a:spLocks noChangeShapeType="1"/>
          </p:cNvSpPr>
          <p:nvPr/>
        </p:nvSpPr>
        <p:spPr bwMode="auto">
          <a:xfrm>
            <a:off x="3022600" y="4813300"/>
            <a:ext cx="4038600" cy="0"/>
          </a:xfrm>
          <a:prstGeom prst="line">
            <a:avLst/>
          </a:prstGeom>
          <a:noFill/>
          <a:ln w="38100">
            <a:solidFill>
              <a:srgbClr val="49AECC"/>
            </a:solidFill>
            <a:round/>
            <a:headEnd/>
            <a:tailEnd/>
          </a:ln>
        </p:spPr>
        <p:txBody>
          <a:bodyPr/>
          <a:lstStyle/>
          <a:p>
            <a:endParaRPr lang="es-MX"/>
          </a:p>
        </p:txBody>
      </p:sp>
      <p:sp>
        <p:nvSpPr>
          <p:cNvPr id="80957" name="Line 78"/>
          <p:cNvSpPr>
            <a:spLocks noChangeShapeType="1"/>
          </p:cNvSpPr>
          <p:nvPr/>
        </p:nvSpPr>
        <p:spPr bwMode="auto">
          <a:xfrm>
            <a:off x="1651000" y="3060700"/>
            <a:ext cx="1295400" cy="762000"/>
          </a:xfrm>
          <a:prstGeom prst="line">
            <a:avLst/>
          </a:prstGeom>
          <a:noFill/>
          <a:ln w="38100">
            <a:solidFill>
              <a:srgbClr val="C2514C"/>
            </a:solidFill>
            <a:round/>
            <a:headEnd/>
            <a:tailEnd/>
          </a:ln>
        </p:spPr>
        <p:txBody>
          <a:bodyPr/>
          <a:lstStyle/>
          <a:p>
            <a:endParaRPr lang="es-MX"/>
          </a:p>
        </p:txBody>
      </p:sp>
      <p:sp>
        <p:nvSpPr>
          <p:cNvPr id="80958" name="Line 79"/>
          <p:cNvSpPr>
            <a:spLocks noChangeShapeType="1"/>
          </p:cNvSpPr>
          <p:nvPr/>
        </p:nvSpPr>
        <p:spPr bwMode="auto">
          <a:xfrm>
            <a:off x="2946400" y="3822700"/>
            <a:ext cx="1447800" cy="914400"/>
          </a:xfrm>
          <a:prstGeom prst="line">
            <a:avLst/>
          </a:prstGeom>
          <a:noFill/>
          <a:ln w="38100">
            <a:solidFill>
              <a:srgbClr val="C2514C"/>
            </a:solidFill>
            <a:round/>
            <a:headEnd/>
            <a:tailEnd/>
          </a:ln>
        </p:spPr>
        <p:txBody>
          <a:bodyPr/>
          <a:lstStyle/>
          <a:p>
            <a:endParaRPr lang="es-MX"/>
          </a:p>
        </p:txBody>
      </p:sp>
      <p:sp>
        <p:nvSpPr>
          <p:cNvPr id="80959" name="Line 80"/>
          <p:cNvSpPr>
            <a:spLocks noChangeShapeType="1"/>
          </p:cNvSpPr>
          <p:nvPr/>
        </p:nvSpPr>
        <p:spPr bwMode="auto">
          <a:xfrm>
            <a:off x="4394200" y="4737100"/>
            <a:ext cx="2667000" cy="0"/>
          </a:xfrm>
          <a:prstGeom prst="line">
            <a:avLst/>
          </a:prstGeom>
          <a:noFill/>
          <a:ln w="38100">
            <a:solidFill>
              <a:srgbClr val="C2514C"/>
            </a:solidFill>
            <a:round/>
            <a:headEnd/>
            <a:tailEnd/>
          </a:ln>
        </p:spPr>
        <p:txBody>
          <a:bodyPr/>
          <a:lstStyle/>
          <a:p>
            <a:endParaRPr lang="es-MX"/>
          </a:p>
        </p:txBody>
      </p:sp>
      <p:sp>
        <p:nvSpPr>
          <p:cNvPr id="80960" name="Line 82"/>
          <p:cNvSpPr>
            <a:spLocks noChangeShapeType="1"/>
          </p:cNvSpPr>
          <p:nvPr/>
        </p:nvSpPr>
        <p:spPr bwMode="auto">
          <a:xfrm>
            <a:off x="1214438" y="3036888"/>
            <a:ext cx="3200400" cy="0"/>
          </a:xfrm>
          <a:prstGeom prst="line">
            <a:avLst/>
          </a:prstGeom>
          <a:noFill/>
          <a:ln w="19050">
            <a:solidFill>
              <a:schemeClr val="tx2"/>
            </a:solidFill>
            <a:round/>
            <a:headEnd/>
            <a:tailEnd/>
          </a:ln>
        </p:spPr>
        <p:txBody>
          <a:bodyPr/>
          <a:lstStyle/>
          <a:p>
            <a:endParaRPr lang="es-MX"/>
          </a:p>
        </p:txBody>
      </p:sp>
      <p:sp>
        <p:nvSpPr>
          <p:cNvPr id="80961" name="Line 83"/>
          <p:cNvSpPr>
            <a:spLocks noChangeShapeType="1"/>
          </p:cNvSpPr>
          <p:nvPr/>
        </p:nvSpPr>
        <p:spPr bwMode="auto">
          <a:xfrm flipV="1">
            <a:off x="3022600" y="2451100"/>
            <a:ext cx="0" cy="2514600"/>
          </a:xfrm>
          <a:prstGeom prst="line">
            <a:avLst/>
          </a:prstGeom>
          <a:noFill/>
          <a:ln w="9525">
            <a:solidFill>
              <a:schemeClr val="tx1"/>
            </a:solidFill>
            <a:prstDash val="dash"/>
            <a:round/>
            <a:headEnd/>
            <a:tailEnd/>
          </a:ln>
        </p:spPr>
        <p:txBody>
          <a:bodyPr/>
          <a:lstStyle/>
          <a:p>
            <a:endParaRPr lang="es-MX"/>
          </a:p>
        </p:txBody>
      </p:sp>
      <p:sp>
        <p:nvSpPr>
          <p:cNvPr id="80962" name="Line 84"/>
          <p:cNvSpPr>
            <a:spLocks noChangeShapeType="1"/>
          </p:cNvSpPr>
          <p:nvPr/>
        </p:nvSpPr>
        <p:spPr bwMode="auto">
          <a:xfrm flipV="1">
            <a:off x="2108200" y="2374900"/>
            <a:ext cx="0" cy="2590800"/>
          </a:xfrm>
          <a:prstGeom prst="line">
            <a:avLst/>
          </a:prstGeom>
          <a:noFill/>
          <a:ln w="9525">
            <a:solidFill>
              <a:schemeClr val="tx1"/>
            </a:solidFill>
            <a:prstDash val="dash"/>
            <a:round/>
            <a:headEnd/>
            <a:tailEnd/>
          </a:ln>
        </p:spPr>
        <p:txBody>
          <a:bodyPr/>
          <a:lstStyle/>
          <a:p>
            <a:endParaRPr lang="es-MX"/>
          </a:p>
        </p:txBody>
      </p:sp>
      <p:sp>
        <p:nvSpPr>
          <p:cNvPr id="80963" name="Line 85"/>
          <p:cNvSpPr>
            <a:spLocks noChangeShapeType="1"/>
          </p:cNvSpPr>
          <p:nvPr/>
        </p:nvSpPr>
        <p:spPr bwMode="auto">
          <a:xfrm>
            <a:off x="1651000" y="3060700"/>
            <a:ext cx="457200" cy="152400"/>
          </a:xfrm>
          <a:prstGeom prst="line">
            <a:avLst/>
          </a:prstGeom>
          <a:noFill/>
          <a:ln w="38100">
            <a:solidFill>
              <a:srgbClr val="9DB85E"/>
            </a:solidFill>
            <a:round/>
            <a:headEnd/>
            <a:tailEnd/>
          </a:ln>
        </p:spPr>
        <p:txBody>
          <a:bodyPr/>
          <a:lstStyle/>
          <a:p>
            <a:endParaRPr lang="es-MX"/>
          </a:p>
        </p:txBody>
      </p:sp>
      <p:sp>
        <p:nvSpPr>
          <p:cNvPr id="80964" name="Line 86"/>
          <p:cNvSpPr>
            <a:spLocks noChangeShapeType="1"/>
          </p:cNvSpPr>
          <p:nvPr/>
        </p:nvSpPr>
        <p:spPr bwMode="auto">
          <a:xfrm>
            <a:off x="2108200" y="3213100"/>
            <a:ext cx="914400" cy="76200"/>
          </a:xfrm>
          <a:prstGeom prst="line">
            <a:avLst/>
          </a:prstGeom>
          <a:noFill/>
          <a:ln w="38100">
            <a:solidFill>
              <a:srgbClr val="9DB85E"/>
            </a:solidFill>
            <a:round/>
            <a:headEnd/>
            <a:tailEnd/>
          </a:ln>
        </p:spPr>
        <p:txBody>
          <a:bodyPr/>
          <a:lstStyle/>
          <a:p>
            <a:endParaRPr lang="es-MX"/>
          </a:p>
        </p:txBody>
      </p:sp>
      <p:sp>
        <p:nvSpPr>
          <p:cNvPr id="80965" name="Line 87"/>
          <p:cNvSpPr>
            <a:spLocks noChangeShapeType="1"/>
          </p:cNvSpPr>
          <p:nvPr/>
        </p:nvSpPr>
        <p:spPr bwMode="auto">
          <a:xfrm flipV="1">
            <a:off x="3022600" y="3136900"/>
            <a:ext cx="3962400" cy="152400"/>
          </a:xfrm>
          <a:prstGeom prst="line">
            <a:avLst/>
          </a:prstGeom>
          <a:noFill/>
          <a:ln w="38100">
            <a:solidFill>
              <a:srgbClr val="9DB85E"/>
            </a:solidFill>
            <a:round/>
            <a:headEnd/>
            <a:tailEnd/>
          </a:ln>
        </p:spPr>
        <p:txBody>
          <a:bodyPr/>
          <a:lstStyle/>
          <a:p>
            <a:endParaRPr lang="es-MX"/>
          </a:p>
        </p:txBody>
      </p:sp>
      <p:sp>
        <p:nvSpPr>
          <p:cNvPr id="80966" name="Text Box 88"/>
          <p:cNvSpPr txBox="1">
            <a:spLocks noChangeArrowheads="1"/>
          </p:cNvSpPr>
          <p:nvPr/>
        </p:nvSpPr>
        <p:spPr bwMode="auto">
          <a:xfrm>
            <a:off x="3941763" y="3076575"/>
            <a:ext cx="606425" cy="374650"/>
          </a:xfrm>
          <a:prstGeom prst="rect">
            <a:avLst/>
          </a:prstGeom>
          <a:solidFill>
            <a:srgbClr val="E5F2E1"/>
          </a:solidFill>
          <a:ln w="38100">
            <a:solidFill>
              <a:srgbClr val="9DB85E"/>
            </a:solidFill>
            <a:miter lim="800000"/>
            <a:headEnd/>
            <a:tailEnd/>
          </a:ln>
        </p:spPr>
        <p:txBody>
          <a:bodyPr wrap="none">
            <a:spAutoFit/>
          </a:bodyPr>
          <a:lstStyle/>
          <a:p>
            <a:pPr eaLnBrk="0" hangingPunct="0"/>
            <a:r>
              <a:rPr lang="en-US" sz="1600" b="1">
                <a:solidFill>
                  <a:srgbClr val="001145"/>
                </a:solidFill>
                <a:cs typeface="Arial" pitchFamily="34" charset="0"/>
              </a:rPr>
              <a:t>Null</a:t>
            </a:r>
          </a:p>
        </p:txBody>
      </p:sp>
      <p:sp>
        <p:nvSpPr>
          <p:cNvPr id="80967" name="Line 89"/>
          <p:cNvSpPr>
            <a:spLocks noChangeShapeType="1"/>
          </p:cNvSpPr>
          <p:nvPr/>
        </p:nvSpPr>
        <p:spPr bwMode="auto">
          <a:xfrm flipV="1">
            <a:off x="7575550" y="4684713"/>
            <a:ext cx="1588" cy="57150"/>
          </a:xfrm>
          <a:prstGeom prst="line">
            <a:avLst/>
          </a:prstGeom>
          <a:noFill/>
          <a:ln w="19050">
            <a:noFill/>
            <a:round/>
            <a:headEnd/>
            <a:tailEnd/>
          </a:ln>
        </p:spPr>
        <p:txBody>
          <a:bodyPr/>
          <a:lstStyle/>
          <a:p>
            <a:endParaRPr lang="es-MX"/>
          </a:p>
        </p:txBody>
      </p:sp>
      <p:sp>
        <p:nvSpPr>
          <p:cNvPr id="80968" name="Text Box 126"/>
          <p:cNvSpPr txBox="1">
            <a:spLocks noChangeArrowheads="1"/>
          </p:cNvSpPr>
          <p:nvPr/>
        </p:nvSpPr>
        <p:spPr bwMode="auto">
          <a:xfrm>
            <a:off x="7512050" y="4584700"/>
            <a:ext cx="1265238" cy="404813"/>
          </a:xfrm>
          <a:prstGeom prst="rect">
            <a:avLst/>
          </a:prstGeom>
          <a:solidFill>
            <a:srgbClr val="E5F2E1"/>
          </a:solidFill>
          <a:ln w="38100">
            <a:solidFill>
              <a:srgbClr val="F89C3C"/>
            </a:solidFill>
            <a:miter lim="800000"/>
            <a:headEnd/>
            <a:tailEnd/>
          </a:ln>
        </p:spPr>
        <p:txBody>
          <a:bodyPr wrap="none">
            <a:spAutoFit/>
          </a:bodyPr>
          <a:lstStyle/>
          <a:p>
            <a:pPr eaLnBrk="0" hangingPunct="0"/>
            <a:r>
              <a:rPr lang="en-US" b="1">
                <a:solidFill>
                  <a:srgbClr val="001145"/>
                </a:solidFill>
                <a:cs typeface="Arial" pitchFamily="34" charset="0"/>
              </a:rPr>
              <a:t>88%–91%</a:t>
            </a:r>
          </a:p>
        </p:txBody>
      </p:sp>
      <p:sp>
        <p:nvSpPr>
          <p:cNvPr id="80969" name="Text Box 127"/>
          <p:cNvSpPr txBox="1">
            <a:spLocks noChangeArrowheads="1"/>
          </p:cNvSpPr>
          <p:nvPr/>
        </p:nvSpPr>
        <p:spPr bwMode="auto">
          <a:xfrm>
            <a:off x="7512050" y="4051300"/>
            <a:ext cx="1265238" cy="404813"/>
          </a:xfrm>
          <a:prstGeom prst="rect">
            <a:avLst/>
          </a:prstGeom>
          <a:solidFill>
            <a:srgbClr val="E5F2E1"/>
          </a:solidFill>
          <a:ln w="38100">
            <a:solidFill>
              <a:srgbClr val="49AECC"/>
            </a:solidFill>
            <a:miter lim="800000"/>
            <a:headEnd/>
            <a:tailEnd/>
          </a:ln>
        </p:spPr>
        <p:txBody>
          <a:bodyPr wrap="none">
            <a:spAutoFit/>
          </a:bodyPr>
          <a:lstStyle/>
          <a:p>
            <a:pPr eaLnBrk="0" hangingPunct="0"/>
            <a:r>
              <a:rPr lang="en-US" b="1">
                <a:solidFill>
                  <a:srgbClr val="001145"/>
                </a:solidFill>
                <a:cs typeface="Arial" pitchFamily="34" charset="0"/>
              </a:rPr>
              <a:t>68%–72%</a:t>
            </a:r>
          </a:p>
        </p:txBody>
      </p:sp>
      <p:sp>
        <p:nvSpPr>
          <p:cNvPr id="80970" name="Text Box 128"/>
          <p:cNvSpPr txBox="1">
            <a:spLocks noChangeArrowheads="1"/>
          </p:cNvSpPr>
          <p:nvPr/>
        </p:nvSpPr>
        <p:spPr bwMode="auto">
          <a:xfrm>
            <a:off x="7512050" y="3505200"/>
            <a:ext cx="1265238" cy="404813"/>
          </a:xfrm>
          <a:prstGeom prst="rect">
            <a:avLst/>
          </a:prstGeom>
          <a:solidFill>
            <a:srgbClr val="E5F2E1"/>
          </a:solidFill>
          <a:ln w="38100">
            <a:solidFill>
              <a:srgbClr val="C2514C"/>
            </a:solidFill>
            <a:miter lim="800000"/>
            <a:headEnd/>
            <a:tailEnd/>
          </a:ln>
        </p:spPr>
        <p:txBody>
          <a:bodyPr wrap="none">
            <a:spAutoFit/>
          </a:bodyPr>
          <a:lstStyle/>
          <a:p>
            <a:pPr eaLnBrk="0" hangingPunct="0"/>
            <a:r>
              <a:rPr lang="en-US" b="1">
                <a:solidFill>
                  <a:srgbClr val="001145"/>
                </a:solidFill>
                <a:cs typeface="Arial" pitchFamily="34" charset="0"/>
              </a:rPr>
              <a:t>27%–43%</a:t>
            </a:r>
          </a:p>
        </p:txBody>
      </p:sp>
      <p:sp>
        <p:nvSpPr>
          <p:cNvPr id="80971" name="Text Box 129"/>
          <p:cNvSpPr txBox="1">
            <a:spLocks noChangeArrowheads="1"/>
          </p:cNvSpPr>
          <p:nvPr/>
        </p:nvSpPr>
        <p:spPr bwMode="auto">
          <a:xfrm>
            <a:off x="7670800" y="2832100"/>
            <a:ext cx="1009650" cy="404813"/>
          </a:xfrm>
          <a:prstGeom prst="rect">
            <a:avLst/>
          </a:prstGeom>
          <a:solidFill>
            <a:srgbClr val="E5F2E1"/>
          </a:solidFill>
          <a:ln w="38100">
            <a:solidFill>
              <a:srgbClr val="9DB85E"/>
            </a:solidFill>
            <a:miter lim="800000"/>
            <a:headEnd/>
            <a:tailEnd/>
          </a:ln>
        </p:spPr>
        <p:txBody>
          <a:bodyPr wrap="none">
            <a:spAutoFit/>
          </a:bodyPr>
          <a:lstStyle/>
          <a:p>
            <a:pPr eaLnBrk="0" hangingPunct="0"/>
            <a:r>
              <a:rPr lang="en-US" b="1">
                <a:solidFill>
                  <a:srgbClr val="001145"/>
                </a:solidFill>
                <a:cs typeface="Arial" pitchFamily="34" charset="0"/>
              </a:rPr>
              <a:t>2%–5%</a:t>
            </a:r>
          </a:p>
        </p:txBody>
      </p:sp>
      <p:sp>
        <p:nvSpPr>
          <p:cNvPr id="80972" name="Line 130"/>
          <p:cNvSpPr>
            <a:spLocks noChangeShapeType="1"/>
          </p:cNvSpPr>
          <p:nvPr/>
        </p:nvSpPr>
        <p:spPr bwMode="auto">
          <a:xfrm flipV="1">
            <a:off x="7061200" y="3060700"/>
            <a:ext cx="533400" cy="76200"/>
          </a:xfrm>
          <a:prstGeom prst="line">
            <a:avLst/>
          </a:prstGeom>
          <a:noFill/>
          <a:ln w="38100">
            <a:solidFill>
              <a:srgbClr val="9DB85E"/>
            </a:solidFill>
            <a:round/>
            <a:headEnd/>
            <a:tailEnd type="stealth" w="med" len="med"/>
          </a:ln>
        </p:spPr>
        <p:txBody>
          <a:bodyPr/>
          <a:lstStyle/>
          <a:p>
            <a:endParaRPr lang="es-MX"/>
          </a:p>
        </p:txBody>
      </p:sp>
      <p:sp>
        <p:nvSpPr>
          <p:cNvPr id="80973" name="Line 131"/>
          <p:cNvSpPr>
            <a:spLocks noChangeShapeType="1"/>
          </p:cNvSpPr>
          <p:nvPr/>
        </p:nvSpPr>
        <p:spPr bwMode="auto">
          <a:xfrm flipV="1">
            <a:off x="7091363" y="3765550"/>
            <a:ext cx="350837" cy="944563"/>
          </a:xfrm>
          <a:prstGeom prst="line">
            <a:avLst/>
          </a:prstGeom>
          <a:noFill/>
          <a:ln w="38100">
            <a:solidFill>
              <a:srgbClr val="C2514C"/>
            </a:solidFill>
            <a:round/>
            <a:headEnd/>
            <a:tailEnd type="stealth" w="med" len="med"/>
          </a:ln>
        </p:spPr>
        <p:txBody>
          <a:bodyPr/>
          <a:lstStyle/>
          <a:p>
            <a:endParaRPr lang="es-MX"/>
          </a:p>
        </p:txBody>
      </p:sp>
      <p:sp>
        <p:nvSpPr>
          <p:cNvPr id="80974" name="Line 132"/>
          <p:cNvSpPr>
            <a:spLocks noChangeShapeType="1"/>
          </p:cNvSpPr>
          <p:nvPr/>
        </p:nvSpPr>
        <p:spPr bwMode="auto">
          <a:xfrm flipV="1">
            <a:off x="7061200" y="4248150"/>
            <a:ext cx="409575" cy="565150"/>
          </a:xfrm>
          <a:prstGeom prst="line">
            <a:avLst/>
          </a:prstGeom>
          <a:noFill/>
          <a:ln w="38100">
            <a:solidFill>
              <a:srgbClr val="49AECC"/>
            </a:solidFill>
            <a:round/>
            <a:headEnd/>
            <a:tailEnd type="stealth" w="med" len="med"/>
          </a:ln>
        </p:spPr>
        <p:txBody>
          <a:bodyPr/>
          <a:lstStyle/>
          <a:p>
            <a:endParaRPr lang="es-MX"/>
          </a:p>
        </p:txBody>
      </p:sp>
      <p:sp>
        <p:nvSpPr>
          <p:cNvPr id="80975" name="Line 133"/>
          <p:cNvSpPr>
            <a:spLocks noChangeShapeType="1"/>
          </p:cNvSpPr>
          <p:nvPr/>
        </p:nvSpPr>
        <p:spPr bwMode="auto">
          <a:xfrm flipV="1">
            <a:off x="7061200" y="4797425"/>
            <a:ext cx="395288" cy="92075"/>
          </a:xfrm>
          <a:prstGeom prst="line">
            <a:avLst/>
          </a:prstGeom>
          <a:noFill/>
          <a:ln w="38100">
            <a:solidFill>
              <a:srgbClr val="F89C3C"/>
            </a:solidFill>
            <a:round/>
            <a:headEnd/>
            <a:tailEnd type="stealth" w="med" len="med"/>
          </a:ln>
        </p:spPr>
        <p:txBody>
          <a:bodyPr/>
          <a:lstStyle/>
          <a:p>
            <a:endParaRPr lang="es-MX"/>
          </a:p>
        </p:txBody>
      </p:sp>
      <p:sp>
        <p:nvSpPr>
          <p:cNvPr id="80976" name="Text Box 134"/>
          <p:cNvSpPr txBox="1">
            <a:spLocks noChangeArrowheads="1"/>
          </p:cNvSpPr>
          <p:nvPr/>
        </p:nvSpPr>
        <p:spPr bwMode="auto">
          <a:xfrm>
            <a:off x="7616825" y="1905000"/>
            <a:ext cx="811213" cy="457200"/>
          </a:xfrm>
          <a:prstGeom prst="rect">
            <a:avLst/>
          </a:prstGeom>
          <a:noFill/>
          <a:ln w="9525">
            <a:noFill/>
            <a:miter lim="800000"/>
            <a:headEnd/>
            <a:tailEnd/>
          </a:ln>
        </p:spPr>
        <p:txBody>
          <a:bodyPr wrap="none">
            <a:spAutoFit/>
          </a:bodyPr>
          <a:lstStyle/>
          <a:p>
            <a:pPr eaLnBrk="0" hangingPunct="0"/>
            <a:r>
              <a:rPr lang="en-US" sz="2400" b="1">
                <a:solidFill>
                  <a:srgbClr val="FBFBFB"/>
                </a:solidFill>
                <a:cs typeface="Arial" pitchFamily="34" charset="0"/>
              </a:rPr>
              <a:t>SVR</a:t>
            </a:r>
          </a:p>
        </p:txBody>
      </p:sp>
      <p:sp>
        <p:nvSpPr>
          <p:cNvPr id="80977" name="Line 136"/>
          <p:cNvSpPr>
            <a:spLocks noChangeShapeType="1"/>
          </p:cNvSpPr>
          <p:nvPr/>
        </p:nvSpPr>
        <p:spPr bwMode="auto">
          <a:xfrm>
            <a:off x="2108200" y="3213100"/>
            <a:ext cx="933450" cy="333375"/>
          </a:xfrm>
          <a:prstGeom prst="line">
            <a:avLst/>
          </a:prstGeom>
          <a:noFill/>
          <a:ln w="38100">
            <a:solidFill>
              <a:srgbClr val="9DB85E"/>
            </a:solidFill>
            <a:prstDash val="lgDash"/>
            <a:round/>
            <a:headEnd/>
            <a:tailEnd/>
          </a:ln>
        </p:spPr>
        <p:txBody>
          <a:bodyPr/>
          <a:lstStyle/>
          <a:p>
            <a:endParaRPr lang="es-MX"/>
          </a:p>
        </p:txBody>
      </p:sp>
      <p:sp>
        <p:nvSpPr>
          <p:cNvPr id="80978" name="Line 137"/>
          <p:cNvSpPr>
            <a:spLocks noChangeShapeType="1"/>
          </p:cNvSpPr>
          <p:nvPr/>
        </p:nvSpPr>
        <p:spPr bwMode="auto">
          <a:xfrm>
            <a:off x="3041650" y="3546475"/>
            <a:ext cx="1276350" cy="295275"/>
          </a:xfrm>
          <a:prstGeom prst="line">
            <a:avLst/>
          </a:prstGeom>
          <a:noFill/>
          <a:ln w="38100">
            <a:solidFill>
              <a:srgbClr val="9DB85E"/>
            </a:solidFill>
            <a:prstDash val="lgDash"/>
            <a:round/>
            <a:headEnd/>
            <a:tailEnd/>
          </a:ln>
        </p:spPr>
        <p:txBody>
          <a:bodyPr/>
          <a:lstStyle/>
          <a:p>
            <a:endParaRPr lang="es-MX"/>
          </a:p>
        </p:txBody>
      </p:sp>
      <p:sp>
        <p:nvSpPr>
          <p:cNvPr id="80979" name="Line 138"/>
          <p:cNvSpPr>
            <a:spLocks noChangeShapeType="1"/>
          </p:cNvSpPr>
          <p:nvPr/>
        </p:nvSpPr>
        <p:spPr bwMode="auto">
          <a:xfrm flipV="1">
            <a:off x="4327525" y="3498850"/>
            <a:ext cx="2600325" cy="342900"/>
          </a:xfrm>
          <a:prstGeom prst="line">
            <a:avLst/>
          </a:prstGeom>
          <a:noFill/>
          <a:ln w="38100">
            <a:solidFill>
              <a:srgbClr val="9DB85E"/>
            </a:solidFill>
            <a:prstDash val="lgDash"/>
            <a:round/>
            <a:headEnd/>
            <a:tailEnd/>
          </a:ln>
        </p:spPr>
        <p:txBody>
          <a:bodyPr/>
          <a:lstStyle/>
          <a:p>
            <a:endParaRPr lang="es-MX"/>
          </a:p>
        </p:txBody>
      </p:sp>
      <p:sp>
        <p:nvSpPr>
          <p:cNvPr id="80980" name="Line 139"/>
          <p:cNvSpPr>
            <a:spLocks noChangeShapeType="1"/>
          </p:cNvSpPr>
          <p:nvPr/>
        </p:nvSpPr>
        <p:spPr bwMode="auto">
          <a:xfrm flipV="1">
            <a:off x="7061200" y="3155950"/>
            <a:ext cx="504825" cy="304800"/>
          </a:xfrm>
          <a:prstGeom prst="line">
            <a:avLst/>
          </a:prstGeom>
          <a:noFill/>
          <a:ln w="38100">
            <a:solidFill>
              <a:srgbClr val="9DB85E"/>
            </a:solidFill>
            <a:round/>
            <a:headEnd/>
            <a:tailEnd type="stealth" w="med" len="med"/>
          </a:ln>
        </p:spPr>
        <p:txBody>
          <a:bodyPr/>
          <a:lstStyle/>
          <a:p>
            <a:endParaRPr lang="es-MX"/>
          </a:p>
        </p:txBody>
      </p:sp>
      <p:sp>
        <p:nvSpPr>
          <p:cNvPr id="80981" name="Text Box 140"/>
          <p:cNvSpPr txBox="1">
            <a:spLocks noChangeArrowheads="1"/>
          </p:cNvSpPr>
          <p:nvPr/>
        </p:nvSpPr>
        <p:spPr bwMode="auto">
          <a:xfrm>
            <a:off x="3952875" y="3582988"/>
            <a:ext cx="842963" cy="374650"/>
          </a:xfrm>
          <a:prstGeom prst="rect">
            <a:avLst/>
          </a:prstGeom>
          <a:solidFill>
            <a:srgbClr val="E5F2E1"/>
          </a:solidFill>
          <a:ln w="38100">
            <a:solidFill>
              <a:srgbClr val="9DB85E"/>
            </a:solidFill>
            <a:miter lim="800000"/>
            <a:headEnd/>
            <a:tailEnd/>
          </a:ln>
        </p:spPr>
        <p:txBody>
          <a:bodyPr wrap="none">
            <a:spAutoFit/>
          </a:bodyPr>
          <a:lstStyle/>
          <a:p>
            <a:pPr eaLnBrk="0" hangingPunct="0"/>
            <a:r>
              <a:rPr lang="en-US" sz="1600" b="1">
                <a:solidFill>
                  <a:srgbClr val="001145"/>
                </a:solidFill>
                <a:cs typeface="Arial" pitchFamily="34" charset="0"/>
              </a:rPr>
              <a:t>Partial</a:t>
            </a:r>
          </a:p>
        </p:txBody>
      </p:sp>
      <p:sp>
        <p:nvSpPr>
          <p:cNvPr id="80982" name="Text Box 142"/>
          <p:cNvSpPr txBox="1">
            <a:spLocks noChangeArrowheads="1"/>
          </p:cNvSpPr>
          <p:nvPr/>
        </p:nvSpPr>
        <p:spPr bwMode="auto">
          <a:xfrm>
            <a:off x="5272088" y="3330575"/>
            <a:ext cx="747712" cy="374650"/>
          </a:xfrm>
          <a:prstGeom prst="rect">
            <a:avLst/>
          </a:prstGeom>
          <a:solidFill>
            <a:srgbClr val="E5F2E1"/>
          </a:solidFill>
          <a:ln w="38100">
            <a:solidFill>
              <a:srgbClr val="9DB85E"/>
            </a:solidFill>
            <a:miter lim="800000"/>
            <a:headEnd/>
            <a:tailEnd/>
          </a:ln>
        </p:spPr>
        <p:txBody>
          <a:bodyPr wrap="none">
            <a:spAutoFit/>
          </a:bodyPr>
          <a:lstStyle/>
          <a:p>
            <a:pPr eaLnBrk="0" hangingPunct="0"/>
            <a:r>
              <a:rPr lang="en-US" sz="1600" b="1">
                <a:solidFill>
                  <a:srgbClr val="001145"/>
                </a:solidFill>
                <a:cs typeface="Arial" pitchFamily="34" charset="0"/>
              </a:rPr>
              <a:t>~29%</a:t>
            </a:r>
          </a:p>
        </p:txBody>
      </p:sp>
      <p:sp>
        <p:nvSpPr>
          <p:cNvPr id="80983" name="AutoShape 143"/>
          <p:cNvSpPr>
            <a:spLocks/>
          </p:cNvSpPr>
          <p:nvPr/>
        </p:nvSpPr>
        <p:spPr bwMode="auto">
          <a:xfrm>
            <a:off x="4572000" y="3068638"/>
            <a:ext cx="649288" cy="914400"/>
          </a:xfrm>
          <a:prstGeom prst="rightBrace">
            <a:avLst>
              <a:gd name="adj1" fmla="val 11736"/>
              <a:gd name="adj2" fmla="val 50000"/>
            </a:avLst>
          </a:prstGeom>
          <a:noFill/>
          <a:ln w="28575">
            <a:solidFill>
              <a:srgbClr val="9DB85E"/>
            </a:solidFill>
            <a:round/>
            <a:headEnd/>
            <a:tailEnd/>
          </a:ln>
        </p:spPr>
        <p:txBody>
          <a:bodyPr wrap="none" anchor="ctr"/>
          <a:lstStyle/>
          <a:p>
            <a:endParaRPr lang="es-MX">
              <a:solidFill>
                <a:srgbClr val="FBFBFB"/>
              </a:solidFill>
              <a:cs typeface="Arial" pitchFamily="34" charset="0"/>
            </a:endParaRPr>
          </a:p>
        </p:txBody>
      </p:sp>
      <p:sp>
        <p:nvSpPr>
          <p:cNvPr id="80984" name="Text Box 144"/>
          <p:cNvSpPr txBox="1">
            <a:spLocks noChangeArrowheads="1"/>
          </p:cNvSpPr>
          <p:nvPr/>
        </p:nvSpPr>
        <p:spPr bwMode="auto">
          <a:xfrm>
            <a:off x="2998788" y="2370138"/>
            <a:ext cx="1419225" cy="581025"/>
          </a:xfrm>
          <a:prstGeom prst="rect">
            <a:avLst/>
          </a:prstGeom>
          <a:solidFill>
            <a:srgbClr val="8164A4"/>
          </a:solidFill>
          <a:ln w="9525">
            <a:noFill/>
            <a:miter lim="800000"/>
            <a:headEnd/>
            <a:tailEnd/>
          </a:ln>
        </p:spPr>
        <p:txBody>
          <a:bodyPr>
            <a:spAutoFit/>
          </a:bodyPr>
          <a:lstStyle/>
          <a:p>
            <a:pPr algn="ctr" eaLnBrk="0" hangingPunct="0"/>
            <a:r>
              <a:rPr lang="en-US" sz="1600" b="1">
                <a:solidFill>
                  <a:srgbClr val="FBFBFB"/>
                </a:solidFill>
                <a:cs typeface="Arial" pitchFamily="34" charset="0"/>
              </a:rPr>
              <a:t>Stopping </a:t>
            </a:r>
          </a:p>
          <a:p>
            <a:pPr algn="ctr" eaLnBrk="0" hangingPunct="0"/>
            <a:r>
              <a:rPr lang="en-US" sz="1600" b="1">
                <a:solidFill>
                  <a:srgbClr val="FBFBFB"/>
                </a:solidFill>
                <a:cs typeface="Arial" pitchFamily="34" charset="0"/>
              </a:rPr>
              <a:t>Rules</a:t>
            </a:r>
          </a:p>
        </p:txBody>
      </p:sp>
      <p:sp>
        <p:nvSpPr>
          <p:cNvPr id="80985" name="AutoShape 145"/>
          <p:cNvSpPr>
            <a:spLocks noChangeArrowheads="1"/>
          </p:cNvSpPr>
          <p:nvPr/>
        </p:nvSpPr>
        <p:spPr bwMode="auto">
          <a:xfrm>
            <a:off x="2617788" y="2371725"/>
            <a:ext cx="385762" cy="1169988"/>
          </a:xfrm>
          <a:prstGeom prst="curvedRightArrow">
            <a:avLst>
              <a:gd name="adj1" fmla="val 60659"/>
              <a:gd name="adj2" fmla="val 121317"/>
              <a:gd name="adj3" fmla="val 33333"/>
            </a:avLst>
          </a:prstGeom>
          <a:solidFill>
            <a:srgbClr val="7E64A3"/>
          </a:solidFill>
          <a:ln w="9525">
            <a:noFill/>
            <a:miter lim="800000"/>
            <a:headEnd/>
            <a:tailEnd/>
          </a:ln>
        </p:spPr>
        <p:txBody>
          <a:bodyPr wrap="none" anchor="ctr"/>
          <a:lstStyle/>
          <a:p>
            <a:pPr algn="ctr" eaLnBrk="0" hangingPunct="0"/>
            <a:endParaRPr lang="es-MX">
              <a:solidFill>
                <a:srgbClr val="FBFBFB"/>
              </a:solidFill>
              <a:cs typeface="Arial" pitchFamily="34" charset="0"/>
            </a:endParaRPr>
          </a:p>
        </p:txBody>
      </p:sp>
      <p:sp>
        <p:nvSpPr>
          <p:cNvPr id="80986" name="Text Box 147"/>
          <p:cNvSpPr txBox="1">
            <a:spLocks noChangeArrowheads="1"/>
          </p:cNvSpPr>
          <p:nvPr/>
        </p:nvSpPr>
        <p:spPr bwMode="auto">
          <a:xfrm>
            <a:off x="2749550" y="2333625"/>
            <a:ext cx="282575" cy="304800"/>
          </a:xfrm>
          <a:prstGeom prst="rect">
            <a:avLst/>
          </a:prstGeom>
          <a:noFill/>
          <a:ln w="9525">
            <a:noFill/>
            <a:miter lim="800000"/>
            <a:headEnd/>
            <a:tailEnd/>
          </a:ln>
        </p:spPr>
        <p:txBody>
          <a:bodyPr wrap="none">
            <a:spAutoFit/>
          </a:bodyPr>
          <a:lstStyle/>
          <a:p>
            <a:pPr eaLnBrk="0" hangingPunct="0"/>
            <a:r>
              <a:rPr lang="en-US" sz="1400" b="1">
                <a:solidFill>
                  <a:srgbClr val="FBFBFB"/>
                </a:solidFill>
                <a:cs typeface="Arial" pitchFamily="34" charset="0"/>
              </a:rPr>
              <a:t>1</a:t>
            </a:r>
          </a:p>
        </p:txBody>
      </p:sp>
      <p:sp>
        <p:nvSpPr>
          <p:cNvPr id="80987" name="AutoShape 151"/>
          <p:cNvSpPr>
            <a:spLocks noChangeArrowheads="1"/>
          </p:cNvSpPr>
          <p:nvPr/>
        </p:nvSpPr>
        <p:spPr bwMode="auto">
          <a:xfrm>
            <a:off x="7756525" y="2355850"/>
            <a:ext cx="538163" cy="336550"/>
          </a:xfrm>
          <a:prstGeom prst="downArrow">
            <a:avLst>
              <a:gd name="adj1" fmla="val 50000"/>
              <a:gd name="adj2" fmla="val 25000"/>
            </a:avLst>
          </a:prstGeom>
          <a:solidFill>
            <a:schemeClr val="tx1"/>
          </a:solidFill>
          <a:ln w="9525">
            <a:solidFill>
              <a:schemeClr val="tx1"/>
            </a:solidFill>
            <a:miter lim="800000"/>
            <a:headEnd/>
            <a:tailEnd/>
          </a:ln>
        </p:spPr>
        <p:txBody>
          <a:bodyPr vert="eaVert" wrap="none" anchor="ctr"/>
          <a:lstStyle/>
          <a:p>
            <a:endParaRPr lang="es-MX">
              <a:solidFill>
                <a:srgbClr val="FBFBFB"/>
              </a:solidFill>
              <a:cs typeface="Arial" pitchFamily="34" charset="0"/>
            </a:endParaRPr>
          </a:p>
        </p:txBody>
      </p:sp>
      <p:sp>
        <p:nvSpPr>
          <p:cNvPr id="80988" name="AutoShape 146"/>
          <p:cNvSpPr>
            <a:spLocks noChangeArrowheads="1"/>
          </p:cNvSpPr>
          <p:nvPr/>
        </p:nvSpPr>
        <p:spPr bwMode="auto">
          <a:xfrm>
            <a:off x="4422775" y="2371725"/>
            <a:ext cx="557213" cy="2590800"/>
          </a:xfrm>
          <a:prstGeom prst="curvedLeftArrow">
            <a:avLst>
              <a:gd name="adj1" fmla="val 54374"/>
              <a:gd name="adj2" fmla="val 153479"/>
              <a:gd name="adj3" fmla="val 33333"/>
            </a:avLst>
          </a:prstGeom>
          <a:solidFill>
            <a:srgbClr val="8164A4"/>
          </a:solidFill>
          <a:ln w="9525">
            <a:noFill/>
            <a:miter lim="800000"/>
            <a:headEnd/>
            <a:tailEnd/>
          </a:ln>
        </p:spPr>
        <p:txBody>
          <a:bodyPr wrap="none" anchor="ctr"/>
          <a:lstStyle/>
          <a:p>
            <a:pPr algn="ctr" eaLnBrk="0" hangingPunct="0"/>
            <a:endParaRPr lang="es-MX">
              <a:solidFill>
                <a:srgbClr val="FBFBFB"/>
              </a:solidFill>
              <a:cs typeface="Arial" pitchFamily="34" charset="0"/>
            </a:endParaRPr>
          </a:p>
        </p:txBody>
      </p:sp>
      <p:sp>
        <p:nvSpPr>
          <p:cNvPr id="80989" name="Text Box 141"/>
          <p:cNvSpPr txBox="1">
            <a:spLocks noChangeArrowheads="1"/>
          </p:cNvSpPr>
          <p:nvPr/>
        </p:nvSpPr>
        <p:spPr bwMode="auto">
          <a:xfrm>
            <a:off x="2649538" y="4183063"/>
            <a:ext cx="752475" cy="374650"/>
          </a:xfrm>
          <a:prstGeom prst="rect">
            <a:avLst/>
          </a:prstGeom>
          <a:solidFill>
            <a:srgbClr val="E5F2E1"/>
          </a:solidFill>
          <a:ln w="38100">
            <a:solidFill>
              <a:srgbClr val="49AECC"/>
            </a:solidFill>
            <a:miter lim="800000"/>
            <a:headEnd/>
            <a:tailEnd/>
          </a:ln>
        </p:spPr>
        <p:txBody>
          <a:bodyPr wrap="none">
            <a:spAutoFit/>
          </a:bodyPr>
          <a:lstStyle/>
          <a:p>
            <a:pPr eaLnBrk="0" hangingPunct="0"/>
            <a:r>
              <a:rPr lang="en-US" sz="1600" b="1">
                <a:solidFill>
                  <a:srgbClr val="001145"/>
                </a:solidFill>
                <a:cs typeface="Arial" pitchFamily="34" charset="0"/>
              </a:rPr>
              <a:t>cEVR</a:t>
            </a:r>
          </a:p>
        </p:txBody>
      </p:sp>
      <p:sp>
        <p:nvSpPr>
          <p:cNvPr id="80990" name="Text Box 125"/>
          <p:cNvSpPr txBox="1">
            <a:spLocks noChangeArrowheads="1"/>
          </p:cNvSpPr>
          <p:nvPr/>
        </p:nvSpPr>
        <p:spPr bwMode="auto">
          <a:xfrm>
            <a:off x="1716088" y="4260850"/>
            <a:ext cx="747712" cy="619125"/>
          </a:xfrm>
          <a:prstGeom prst="rect">
            <a:avLst/>
          </a:prstGeom>
          <a:solidFill>
            <a:srgbClr val="E5F2E1"/>
          </a:solidFill>
          <a:ln w="38100">
            <a:solidFill>
              <a:srgbClr val="F89C3C"/>
            </a:solidFill>
            <a:miter lim="800000"/>
            <a:headEnd/>
            <a:tailEnd/>
          </a:ln>
        </p:spPr>
        <p:txBody>
          <a:bodyPr wrap="none">
            <a:spAutoFit/>
          </a:bodyPr>
          <a:lstStyle/>
          <a:p>
            <a:pPr eaLnBrk="0" hangingPunct="0"/>
            <a:r>
              <a:rPr lang="en-US" sz="1600" b="1">
                <a:solidFill>
                  <a:srgbClr val="001145"/>
                </a:solidFill>
                <a:cs typeface="Arial" pitchFamily="34" charset="0"/>
              </a:rPr>
              <a:t>RVR</a:t>
            </a:r>
          </a:p>
          <a:p>
            <a:pPr eaLnBrk="0" hangingPunct="0"/>
            <a:r>
              <a:rPr lang="en-US" sz="1600" b="1">
                <a:solidFill>
                  <a:srgbClr val="001145"/>
                </a:solidFill>
                <a:cs typeface="Arial" pitchFamily="34" charset="0"/>
              </a:rPr>
              <a:t>~20%</a:t>
            </a:r>
          </a:p>
        </p:txBody>
      </p:sp>
      <p:sp>
        <p:nvSpPr>
          <p:cNvPr id="80991" name="Text Box 148"/>
          <p:cNvSpPr txBox="1">
            <a:spLocks noChangeArrowheads="1"/>
          </p:cNvSpPr>
          <p:nvPr/>
        </p:nvSpPr>
        <p:spPr bwMode="auto">
          <a:xfrm>
            <a:off x="4354513" y="2349500"/>
            <a:ext cx="282575" cy="304800"/>
          </a:xfrm>
          <a:prstGeom prst="rect">
            <a:avLst/>
          </a:prstGeom>
          <a:noFill/>
          <a:ln w="9525">
            <a:noFill/>
            <a:miter lim="800000"/>
            <a:headEnd/>
            <a:tailEnd/>
          </a:ln>
        </p:spPr>
        <p:txBody>
          <a:bodyPr wrap="none">
            <a:spAutoFit/>
          </a:bodyPr>
          <a:lstStyle/>
          <a:p>
            <a:pPr eaLnBrk="0" hangingPunct="0"/>
            <a:r>
              <a:rPr lang="en-US" sz="1400">
                <a:solidFill>
                  <a:srgbClr val="FBFBFB"/>
                </a:solidFill>
                <a:cs typeface="Arial" pitchFamily="34" charset="0"/>
              </a:rPr>
              <a:t>2</a:t>
            </a:r>
          </a:p>
        </p:txBody>
      </p:sp>
      <p:sp>
        <p:nvSpPr>
          <p:cNvPr id="80992" name="Line 6"/>
          <p:cNvSpPr>
            <a:spLocks noChangeShapeType="1"/>
          </p:cNvSpPr>
          <p:nvPr/>
        </p:nvSpPr>
        <p:spPr bwMode="auto">
          <a:xfrm>
            <a:off x="1150938" y="3038475"/>
            <a:ext cx="57150" cy="1588"/>
          </a:xfrm>
          <a:prstGeom prst="line">
            <a:avLst/>
          </a:prstGeom>
          <a:noFill/>
          <a:ln w="19050">
            <a:solidFill>
              <a:schemeClr val="tx1"/>
            </a:solidFill>
            <a:round/>
            <a:headEnd/>
            <a:tailEnd/>
          </a:ln>
        </p:spPr>
        <p:txBody>
          <a:bodyPr/>
          <a:lstStyle/>
          <a:p>
            <a:endParaRPr lang="es-MX"/>
          </a:p>
        </p:txBody>
      </p:sp>
      <p:sp>
        <p:nvSpPr>
          <p:cNvPr id="80993" name="Line 4"/>
          <p:cNvSpPr>
            <a:spLocks noChangeShapeType="1"/>
          </p:cNvSpPr>
          <p:nvPr/>
        </p:nvSpPr>
        <p:spPr bwMode="auto">
          <a:xfrm>
            <a:off x="1176338" y="4340225"/>
            <a:ext cx="57150" cy="1588"/>
          </a:xfrm>
          <a:prstGeom prst="line">
            <a:avLst/>
          </a:prstGeom>
          <a:noFill/>
          <a:ln w="19050">
            <a:solidFill>
              <a:schemeClr val="tx1"/>
            </a:solidFill>
            <a:round/>
            <a:headEnd/>
            <a:tailEnd/>
          </a:ln>
        </p:spPr>
        <p:txBody>
          <a:bodyPr/>
          <a:lstStyle/>
          <a:p>
            <a:endParaRPr lang="es-MX"/>
          </a:p>
        </p:txBody>
      </p:sp>
      <p:sp>
        <p:nvSpPr>
          <p:cNvPr id="80994" name="Line 4"/>
          <p:cNvSpPr>
            <a:spLocks noChangeShapeType="1"/>
          </p:cNvSpPr>
          <p:nvPr/>
        </p:nvSpPr>
        <p:spPr bwMode="auto">
          <a:xfrm>
            <a:off x="1163638" y="4606925"/>
            <a:ext cx="57150" cy="1588"/>
          </a:xfrm>
          <a:prstGeom prst="line">
            <a:avLst/>
          </a:prstGeom>
          <a:noFill/>
          <a:ln w="19050">
            <a:solidFill>
              <a:schemeClr val="tx1"/>
            </a:solidFill>
            <a:round/>
            <a:headEnd/>
            <a:tailEnd/>
          </a:ln>
        </p:spPr>
        <p:txBody>
          <a:bodyPr/>
          <a:lstStyle/>
          <a:p>
            <a:endParaRPr lang="es-MX"/>
          </a:p>
        </p:txBody>
      </p:sp>
      <p:sp>
        <p:nvSpPr>
          <p:cNvPr id="80995" name="Line 31"/>
          <p:cNvSpPr>
            <a:spLocks noChangeShapeType="1"/>
          </p:cNvSpPr>
          <p:nvPr/>
        </p:nvSpPr>
        <p:spPr bwMode="auto">
          <a:xfrm flipV="1">
            <a:off x="2105025" y="4973638"/>
            <a:ext cx="1588" cy="85725"/>
          </a:xfrm>
          <a:prstGeom prst="line">
            <a:avLst/>
          </a:prstGeom>
          <a:noFill/>
          <a:ln w="19050">
            <a:solidFill>
              <a:schemeClr val="tx1"/>
            </a:solidFill>
            <a:round/>
            <a:headEnd/>
            <a:tailEnd/>
          </a:ln>
        </p:spPr>
        <p:txBody>
          <a:bodyPr/>
          <a:lstStyle/>
          <a:p>
            <a:endParaRPr lang="es-MX"/>
          </a:p>
        </p:txBody>
      </p:sp>
      <p:sp>
        <p:nvSpPr>
          <p:cNvPr id="80996" name="Line 31"/>
          <p:cNvSpPr>
            <a:spLocks noChangeShapeType="1"/>
          </p:cNvSpPr>
          <p:nvPr/>
        </p:nvSpPr>
        <p:spPr bwMode="auto">
          <a:xfrm flipV="1">
            <a:off x="2549525" y="4960938"/>
            <a:ext cx="1588" cy="85725"/>
          </a:xfrm>
          <a:prstGeom prst="line">
            <a:avLst/>
          </a:prstGeom>
          <a:noFill/>
          <a:ln w="19050">
            <a:solidFill>
              <a:schemeClr val="tx1"/>
            </a:solidFill>
            <a:round/>
            <a:headEnd/>
            <a:tailEnd/>
          </a:ln>
        </p:spPr>
        <p:txBody>
          <a:bodyPr/>
          <a:lstStyle/>
          <a:p>
            <a:endParaRPr lang="es-MX"/>
          </a:p>
        </p:txBody>
      </p:sp>
      <p:sp>
        <p:nvSpPr>
          <p:cNvPr id="80997" name="Line 31"/>
          <p:cNvSpPr>
            <a:spLocks noChangeShapeType="1"/>
          </p:cNvSpPr>
          <p:nvPr/>
        </p:nvSpPr>
        <p:spPr bwMode="auto">
          <a:xfrm flipV="1">
            <a:off x="3019425" y="4973638"/>
            <a:ext cx="1588" cy="85725"/>
          </a:xfrm>
          <a:prstGeom prst="line">
            <a:avLst/>
          </a:prstGeom>
          <a:noFill/>
          <a:ln w="19050">
            <a:solidFill>
              <a:schemeClr val="tx1"/>
            </a:solidFill>
            <a:round/>
            <a:headEnd/>
            <a:tailEnd/>
          </a:ln>
        </p:spPr>
        <p:txBody>
          <a:bodyPr/>
          <a:lstStyle/>
          <a:p>
            <a:endParaRPr lang="es-MX"/>
          </a:p>
        </p:txBody>
      </p:sp>
      <p:sp>
        <p:nvSpPr>
          <p:cNvPr id="80998" name="Line 31"/>
          <p:cNvSpPr>
            <a:spLocks noChangeShapeType="1"/>
          </p:cNvSpPr>
          <p:nvPr/>
        </p:nvSpPr>
        <p:spPr bwMode="auto">
          <a:xfrm flipV="1">
            <a:off x="3552825" y="4973638"/>
            <a:ext cx="1588" cy="85725"/>
          </a:xfrm>
          <a:prstGeom prst="line">
            <a:avLst/>
          </a:prstGeom>
          <a:noFill/>
          <a:ln w="19050">
            <a:solidFill>
              <a:schemeClr val="tx1"/>
            </a:solidFill>
            <a:round/>
            <a:headEnd/>
            <a:tailEnd/>
          </a:ln>
        </p:spPr>
        <p:txBody>
          <a:bodyPr/>
          <a:lstStyle/>
          <a:p>
            <a:endParaRPr lang="es-MX"/>
          </a:p>
        </p:txBody>
      </p:sp>
      <p:sp>
        <p:nvSpPr>
          <p:cNvPr id="80999" name="Line 31"/>
          <p:cNvSpPr>
            <a:spLocks noChangeShapeType="1"/>
          </p:cNvSpPr>
          <p:nvPr/>
        </p:nvSpPr>
        <p:spPr bwMode="auto">
          <a:xfrm flipV="1">
            <a:off x="3933825" y="4973638"/>
            <a:ext cx="1588" cy="85725"/>
          </a:xfrm>
          <a:prstGeom prst="line">
            <a:avLst/>
          </a:prstGeom>
          <a:noFill/>
          <a:ln w="19050">
            <a:solidFill>
              <a:schemeClr val="tx1"/>
            </a:solidFill>
            <a:round/>
            <a:headEnd/>
            <a:tailEnd/>
          </a:ln>
        </p:spPr>
        <p:txBody>
          <a:bodyPr/>
          <a:lstStyle/>
          <a:p>
            <a:endParaRPr lang="es-MX"/>
          </a:p>
        </p:txBody>
      </p:sp>
      <p:sp>
        <p:nvSpPr>
          <p:cNvPr id="81000" name="Line 31"/>
          <p:cNvSpPr>
            <a:spLocks noChangeShapeType="1"/>
          </p:cNvSpPr>
          <p:nvPr/>
        </p:nvSpPr>
        <p:spPr bwMode="auto">
          <a:xfrm flipV="1">
            <a:off x="4416425" y="4973638"/>
            <a:ext cx="1588" cy="85725"/>
          </a:xfrm>
          <a:prstGeom prst="line">
            <a:avLst/>
          </a:prstGeom>
          <a:noFill/>
          <a:ln w="19050">
            <a:solidFill>
              <a:schemeClr val="tx1"/>
            </a:solidFill>
            <a:round/>
            <a:headEnd/>
            <a:tailEnd/>
          </a:ln>
        </p:spPr>
        <p:txBody>
          <a:bodyPr/>
          <a:lstStyle/>
          <a:p>
            <a:endParaRPr lang="es-MX"/>
          </a:p>
        </p:txBody>
      </p:sp>
      <p:sp>
        <p:nvSpPr>
          <p:cNvPr id="81001" name="Line 31"/>
          <p:cNvSpPr>
            <a:spLocks noChangeShapeType="1"/>
          </p:cNvSpPr>
          <p:nvPr/>
        </p:nvSpPr>
        <p:spPr bwMode="auto">
          <a:xfrm flipV="1">
            <a:off x="4860925" y="4973638"/>
            <a:ext cx="1588" cy="85725"/>
          </a:xfrm>
          <a:prstGeom prst="line">
            <a:avLst/>
          </a:prstGeom>
          <a:noFill/>
          <a:ln w="19050">
            <a:solidFill>
              <a:schemeClr val="tx1"/>
            </a:solidFill>
            <a:round/>
            <a:headEnd/>
            <a:tailEnd/>
          </a:ln>
        </p:spPr>
        <p:txBody>
          <a:bodyPr/>
          <a:lstStyle/>
          <a:p>
            <a:endParaRPr lang="es-MX"/>
          </a:p>
        </p:txBody>
      </p:sp>
      <p:sp>
        <p:nvSpPr>
          <p:cNvPr id="81002" name="Line 31"/>
          <p:cNvSpPr>
            <a:spLocks noChangeShapeType="1"/>
          </p:cNvSpPr>
          <p:nvPr/>
        </p:nvSpPr>
        <p:spPr bwMode="auto">
          <a:xfrm flipV="1">
            <a:off x="5292725" y="4986338"/>
            <a:ext cx="1588" cy="85725"/>
          </a:xfrm>
          <a:prstGeom prst="line">
            <a:avLst/>
          </a:prstGeom>
          <a:noFill/>
          <a:ln w="19050">
            <a:solidFill>
              <a:schemeClr val="tx1"/>
            </a:solidFill>
            <a:round/>
            <a:headEnd/>
            <a:tailEnd/>
          </a:ln>
        </p:spPr>
        <p:txBody>
          <a:bodyPr/>
          <a:lstStyle/>
          <a:p>
            <a:endParaRPr lang="es-MX"/>
          </a:p>
        </p:txBody>
      </p:sp>
      <p:sp>
        <p:nvSpPr>
          <p:cNvPr id="81003" name="Line 31"/>
          <p:cNvSpPr>
            <a:spLocks noChangeShapeType="1"/>
          </p:cNvSpPr>
          <p:nvPr/>
        </p:nvSpPr>
        <p:spPr bwMode="auto">
          <a:xfrm flipV="1">
            <a:off x="5737225" y="4973638"/>
            <a:ext cx="1588" cy="85725"/>
          </a:xfrm>
          <a:prstGeom prst="line">
            <a:avLst/>
          </a:prstGeom>
          <a:noFill/>
          <a:ln w="19050">
            <a:solidFill>
              <a:schemeClr val="tx1"/>
            </a:solidFill>
            <a:round/>
            <a:headEnd/>
            <a:tailEnd/>
          </a:ln>
        </p:spPr>
        <p:txBody>
          <a:bodyPr/>
          <a:lstStyle/>
          <a:p>
            <a:endParaRPr lang="es-MX"/>
          </a:p>
        </p:txBody>
      </p:sp>
      <p:sp>
        <p:nvSpPr>
          <p:cNvPr id="81004" name="Line 31"/>
          <p:cNvSpPr>
            <a:spLocks noChangeShapeType="1"/>
          </p:cNvSpPr>
          <p:nvPr/>
        </p:nvSpPr>
        <p:spPr bwMode="auto">
          <a:xfrm flipV="1">
            <a:off x="6194425" y="4973638"/>
            <a:ext cx="1588" cy="85725"/>
          </a:xfrm>
          <a:prstGeom prst="line">
            <a:avLst/>
          </a:prstGeom>
          <a:noFill/>
          <a:ln w="19050">
            <a:solidFill>
              <a:schemeClr val="tx1"/>
            </a:solidFill>
            <a:round/>
            <a:headEnd/>
            <a:tailEnd/>
          </a:ln>
        </p:spPr>
        <p:txBody>
          <a:bodyPr/>
          <a:lstStyle/>
          <a:p>
            <a:endParaRPr lang="es-MX"/>
          </a:p>
        </p:txBody>
      </p:sp>
      <p:sp>
        <p:nvSpPr>
          <p:cNvPr id="81005" name="Line 31"/>
          <p:cNvSpPr>
            <a:spLocks noChangeShapeType="1"/>
          </p:cNvSpPr>
          <p:nvPr/>
        </p:nvSpPr>
        <p:spPr bwMode="auto">
          <a:xfrm flipV="1">
            <a:off x="6638925" y="4960938"/>
            <a:ext cx="1588" cy="85725"/>
          </a:xfrm>
          <a:prstGeom prst="line">
            <a:avLst/>
          </a:prstGeom>
          <a:noFill/>
          <a:ln w="19050">
            <a:solidFill>
              <a:schemeClr val="tx1"/>
            </a:solidFill>
            <a:round/>
            <a:headEnd/>
            <a:tailEnd/>
          </a:ln>
        </p:spPr>
        <p:txBody>
          <a:bodyPr/>
          <a:lstStyle/>
          <a:p>
            <a:endParaRPr lang="es-MX"/>
          </a:p>
        </p:txBody>
      </p:sp>
      <p:sp>
        <p:nvSpPr>
          <p:cNvPr id="81006" name="Line 31"/>
          <p:cNvSpPr>
            <a:spLocks noChangeShapeType="1"/>
          </p:cNvSpPr>
          <p:nvPr/>
        </p:nvSpPr>
        <p:spPr bwMode="auto">
          <a:xfrm flipV="1">
            <a:off x="7058025" y="4986338"/>
            <a:ext cx="1588" cy="85725"/>
          </a:xfrm>
          <a:prstGeom prst="line">
            <a:avLst/>
          </a:prstGeom>
          <a:noFill/>
          <a:ln w="19050">
            <a:solidFill>
              <a:schemeClr val="tx1"/>
            </a:solidFill>
            <a:round/>
            <a:headEnd/>
            <a:tailEnd/>
          </a:ln>
        </p:spPr>
        <p:txBody>
          <a:bodyPr/>
          <a:lstStyle/>
          <a:p>
            <a:endParaRPr lang="es-MX"/>
          </a:p>
        </p:txBody>
      </p:sp>
      <p:sp>
        <p:nvSpPr>
          <p:cNvPr id="81007" name="Line 168"/>
          <p:cNvSpPr>
            <a:spLocks noChangeShapeType="1"/>
          </p:cNvSpPr>
          <p:nvPr/>
        </p:nvSpPr>
        <p:spPr bwMode="auto">
          <a:xfrm>
            <a:off x="7048500" y="4978400"/>
            <a:ext cx="508000" cy="0"/>
          </a:xfrm>
          <a:prstGeom prst="line">
            <a:avLst/>
          </a:prstGeom>
          <a:noFill/>
          <a:ln w="19050">
            <a:solidFill>
              <a:schemeClr val="tx1"/>
            </a:solidFill>
            <a:round/>
            <a:headEnd/>
            <a:tailEnd/>
          </a:ln>
        </p:spPr>
        <p:txBody>
          <a:bodyPr wrap="none" anchor="ctr"/>
          <a:lstStyle/>
          <a:p>
            <a:endParaRPr lang="es-MX"/>
          </a:p>
        </p:txBody>
      </p:sp>
      <p:sp>
        <p:nvSpPr>
          <p:cNvPr id="81008" name="Line 31"/>
          <p:cNvSpPr>
            <a:spLocks noChangeShapeType="1"/>
          </p:cNvSpPr>
          <p:nvPr/>
        </p:nvSpPr>
        <p:spPr bwMode="auto">
          <a:xfrm flipV="1">
            <a:off x="7540625" y="4973638"/>
            <a:ext cx="1588" cy="85725"/>
          </a:xfrm>
          <a:prstGeom prst="line">
            <a:avLst/>
          </a:prstGeom>
          <a:noFill/>
          <a:ln w="19050">
            <a:solidFill>
              <a:schemeClr val="tx1"/>
            </a:solidFill>
            <a:round/>
            <a:headEnd/>
            <a:tailEnd/>
          </a:ln>
        </p:spPr>
        <p:txBody>
          <a:bodyPr/>
          <a:lstStyle/>
          <a:p>
            <a:endParaRPr lang="es-MX"/>
          </a:p>
        </p:txBody>
      </p:sp>
      <p:sp>
        <p:nvSpPr>
          <p:cNvPr id="81009" name="Text Box 117"/>
          <p:cNvSpPr txBox="1">
            <a:spLocks noChangeArrowheads="1"/>
          </p:cNvSpPr>
          <p:nvPr/>
        </p:nvSpPr>
        <p:spPr bwMode="auto">
          <a:xfrm>
            <a:off x="292100" y="5981700"/>
            <a:ext cx="8521700" cy="639763"/>
          </a:xfrm>
          <a:prstGeom prst="rect">
            <a:avLst/>
          </a:prstGeom>
          <a:noFill/>
          <a:ln w="9525">
            <a:noFill/>
            <a:miter lim="800000"/>
            <a:headEnd/>
            <a:tailEnd/>
          </a:ln>
        </p:spPr>
        <p:txBody>
          <a:bodyPr>
            <a:spAutoFit/>
          </a:bodyPr>
          <a:lstStyle/>
          <a:p>
            <a:pPr>
              <a:spcBef>
                <a:spcPct val="50000"/>
              </a:spcBef>
            </a:pPr>
            <a:r>
              <a:rPr lang="en-US" sz="1200">
                <a:solidFill>
                  <a:srgbClr val="FBFBFB"/>
                </a:solidFill>
                <a:cs typeface="Arial" pitchFamily="34" charset="0"/>
              </a:rPr>
              <a:t>1. Jensen DM, et al. </a:t>
            </a:r>
            <a:r>
              <a:rPr lang="en-US" sz="1200" i="1">
                <a:solidFill>
                  <a:srgbClr val="FBFBFB"/>
                </a:solidFill>
                <a:cs typeface="Arial" pitchFamily="34" charset="0"/>
              </a:rPr>
              <a:t>Hepatology. </a:t>
            </a:r>
            <a:r>
              <a:rPr lang="en-US" sz="1200">
                <a:solidFill>
                  <a:srgbClr val="FBFBFB"/>
                </a:solidFill>
                <a:cs typeface="Arial" pitchFamily="34" charset="0"/>
              </a:rPr>
              <a:t>2006;43:954-960. 2. Ghany MG, et al. </a:t>
            </a:r>
            <a:r>
              <a:rPr lang="en-US" sz="1200" i="1">
                <a:solidFill>
                  <a:srgbClr val="FBFBFB"/>
                </a:solidFill>
                <a:cs typeface="Arial" pitchFamily="34" charset="0"/>
              </a:rPr>
              <a:t>Hepatology.</a:t>
            </a:r>
            <a:r>
              <a:rPr lang="en-US" sz="1200">
                <a:solidFill>
                  <a:srgbClr val="FBFBFB"/>
                </a:solidFill>
                <a:cs typeface="Arial" pitchFamily="34" charset="0"/>
              </a:rPr>
              <a:t> 2009;49:1335-1374. 3. Fried MW, et al. </a:t>
            </a:r>
            <a:r>
              <a:rPr lang="en-US" sz="1200" i="1">
                <a:solidFill>
                  <a:srgbClr val="FBFBFB"/>
                </a:solidFill>
                <a:cs typeface="Arial" pitchFamily="34" charset="0"/>
              </a:rPr>
              <a:t>N Engl J Med. </a:t>
            </a:r>
            <a:r>
              <a:rPr lang="en-US" sz="1200">
                <a:solidFill>
                  <a:srgbClr val="FBFBFB"/>
                </a:solidFill>
                <a:cs typeface="Arial" pitchFamily="34" charset="0"/>
              </a:rPr>
              <a:t>2002;347:975-982. 4. Manns MP, et al. </a:t>
            </a:r>
            <a:r>
              <a:rPr lang="en-US" sz="1200" i="1">
                <a:solidFill>
                  <a:srgbClr val="FBFBFB"/>
                </a:solidFill>
                <a:cs typeface="Arial" pitchFamily="34" charset="0"/>
              </a:rPr>
              <a:t>Lancet.</a:t>
            </a:r>
            <a:r>
              <a:rPr lang="en-US" sz="1200">
                <a:solidFill>
                  <a:srgbClr val="FBFBFB"/>
                </a:solidFill>
                <a:cs typeface="Arial" pitchFamily="34" charset="0"/>
              </a:rPr>
              <a:t> 2001;358:958-965. 5. Davis GL, et al. </a:t>
            </a:r>
            <a:r>
              <a:rPr lang="en-US" sz="1200" i="1">
                <a:solidFill>
                  <a:srgbClr val="FBFBFB"/>
                </a:solidFill>
                <a:cs typeface="Arial" pitchFamily="34" charset="0"/>
              </a:rPr>
              <a:t>Hepatology. </a:t>
            </a:r>
            <a:r>
              <a:rPr lang="en-US" sz="1200">
                <a:solidFill>
                  <a:srgbClr val="FBFBFB"/>
                </a:solidFill>
                <a:cs typeface="Arial" pitchFamily="34" charset="0"/>
              </a:rPr>
              <a:t>2003;38:645-652. Graphic courtesy of Dr. Donald Jensen.</a:t>
            </a:r>
          </a:p>
        </p:txBody>
      </p:sp>
      <p:sp>
        <p:nvSpPr>
          <p:cNvPr id="81010" name="Text Box 140"/>
          <p:cNvSpPr txBox="1">
            <a:spLocks noChangeArrowheads="1"/>
          </p:cNvSpPr>
          <p:nvPr/>
        </p:nvSpPr>
        <p:spPr bwMode="auto">
          <a:xfrm>
            <a:off x="3533775" y="4052888"/>
            <a:ext cx="763588" cy="374650"/>
          </a:xfrm>
          <a:prstGeom prst="rect">
            <a:avLst/>
          </a:prstGeom>
          <a:solidFill>
            <a:srgbClr val="E5F2E1"/>
          </a:solidFill>
          <a:ln w="38100">
            <a:solidFill>
              <a:srgbClr val="C0524B"/>
            </a:solidFill>
            <a:miter lim="800000"/>
            <a:headEnd/>
            <a:tailEnd/>
          </a:ln>
        </p:spPr>
        <p:txBody>
          <a:bodyPr wrap="none">
            <a:spAutoFit/>
          </a:bodyPr>
          <a:lstStyle/>
          <a:p>
            <a:pPr eaLnBrk="0" hangingPunct="0"/>
            <a:r>
              <a:rPr lang="en-US" sz="1600" b="1">
                <a:solidFill>
                  <a:srgbClr val="001145"/>
                </a:solidFill>
                <a:cs typeface="Arial" pitchFamily="34" charset="0"/>
              </a:rPr>
              <a:t>pEVR</a:t>
            </a:r>
          </a:p>
        </p:txBody>
      </p:sp>
      <p:sp>
        <p:nvSpPr>
          <p:cNvPr id="81011" name="Oval 123"/>
          <p:cNvSpPr>
            <a:spLocks noChangeArrowheads="1"/>
          </p:cNvSpPr>
          <p:nvPr/>
        </p:nvSpPr>
        <p:spPr bwMode="auto">
          <a:xfrm>
            <a:off x="876300" y="2806700"/>
            <a:ext cx="469900" cy="1054100"/>
          </a:xfrm>
          <a:prstGeom prst="ellipse">
            <a:avLst/>
          </a:prstGeom>
          <a:noFill/>
          <a:ln w="38100">
            <a:solidFill>
              <a:schemeClr val="tx2"/>
            </a:solidFill>
            <a:round/>
            <a:headEnd/>
            <a:tailEnd/>
          </a:ln>
        </p:spPr>
        <p:txBody>
          <a:bodyPr wrap="none" anchor="ctr"/>
          <a:lstStyle/>
          <a:p>
            <a:pPr algn="ctr"/>
            <a:endParaRPr lang="es-MX">
              <a:solidFill>
                <a:srgbClr val="FBFBFB"/>
              </a:solidFill>
              <a:cs typeface="Arial" pitchFamily="34" charset="0"/>
            </a:endParaRPr>
          </a:p>
        </p:txBody>
      </p:sp>
      <p:sp>
        <p:nvSpPr>
          <p:cNvPr id="81012" name="Left Brace 117"/>
          <p:cNvSpPr>
            <a:spLocks/>
          </p:cNvSpPr>
          <p:nvPr/>
        </p:nvSpPr>
        <p:spPr bwMode="auto">
          <a:xfrm rot="-5400000">
            <a:off x="3295650" y="3857625"/>
            <a:ext cx="257175" cy="1590675"/>
          </a:xfrm>
          <a:prstGeom prst="leftBrace">
            <a:avLst>
              <a:gd name="adj1" fmla="val 8333"/>
              <a:gd name="adj2" fmla="val 50000"/>
            </a:avLst>
          </a:prstGeom>
          <a:noFill/>
          <a:ln w="38100">
            <a:solidFill>
              <a:schemeClr val="tx2"/>
            </a:solidFill>
            <a:round/>
            <a:headEnd/>
            <a:tailEnd/>
          </a:ln>
        </p:spPr>
        <p:txBody>
          <a:bodyPr vert="eaVert"/>
          <a:lstStyle/>
          <a:p>
            <a:pPr algn="ctr"/>
            <a:endParaRPr lang="es-MX">
              <a:solidFill>
                <a:srgbClr val="FBFBFB"/>
              </a:solidFill>
              <a:cs typeface="Arial" pitchFamily="34" charset="0"/>
            </a:endParaRPr>
          </a:p>
        </p:txBody>
      </p:sp>
      <p:sp>
        <p:nvSpPr>
          <p:cNvPr id="81013" name="Text Box 140"/>
          <p:cNvSpPr txBox="1">
            <a:spLocks noChangeArrowheads="1"/>
          </p:cNvSpPr>
          <p:nvPr/>
        </p:nvSpPr>
        <p:spPr bwMode="auto">
          <a:xfrm>
            <a:off x="3114675" y="4786313"/>
            <a:ext cx="628650" cy="374650"/>
          </a:xfrm>
          <a:prstGeom prst="rect">
            <a:avLst/>
          </a:prstGeom>
          <a:solidFill>
            <a:srgbClr val="E5F2E1"/>
          </a:solidFill>
          <a:ln w="38100">
            <a:solidFill>
              <a:schemeClr val="tx2"/>
            </a:solidFill>
            <a:miter lim="800000"/>
            <a:headEnd/>
            <a:tailEnd/>
          </a:ln>
        </p:spPr>
        <p:txBody>
          <a:bodyPr wrap="none">
            <a:spAutoFit/>
          </a:bodyPr>
          <a:lstStyle/>
          <a:p>
            <a:pPr eaLnBrk="0" hangingPunct="0"/>
            <a:r>
              <a:rPr lang="en-US" sz="1600" b="1">
                <a:solidFill>
                  <a:srgbClr val="001145"/>
                </a:solidFill>
                <a:cs typeface="Arial" pitchFamily="34" charset="0"/>
              </a:rPr>
              <a:t>51%</a:t>
            </a:r>
          </a:p>
        </p:txBody>
      </p:sp>
      <p:sp>
        <p:nvSpPr>
          <p:cNvPr id="81014" name="Text Box 121"/>
          <p:cNvSpPr txBox="1">
            <a:spLocks noChangeArrowheads="1"/>
          </p:cNvSpPr>
          <p:nvPr/>
        </p:nvSpPr>
        <p:spPr bwMode="auto">
          <a:xfrm>
            <a:off x="279400" y="5803900"/>
            <a:ext cx="8255000" cy="274638"/>
          </a:xfrm>
          <a:prstGeom prst="rect">
            <a:avLst/>
          </a:prstGeom>
          <a:noFill/>
          <a:ln w="9525">
            <a:noFill/>
            <a:miter lim="800000"/>
            <a:headEnd/>
            <a:tailEnd/>
          </a:ln>
        </p:spPr>
        <p:txBody>
          <a:bodyPr>
            <a:spAutoFit/>
          </a:bodyPr>
          <a:lstStyle/>
          <a:p>
            <a:pPr>
              <a:spcBef>
                <a:spcPct val="50000"/>
              </a:spcBef>
            </a:pPr>
            <a:r>
              <a:rPr lang="en-US" sz="1200">
                <a:solidFill>
                  <a:srgbClr val="FBFBFB"/>
                </a:solidFill>
                <a:cs typeface="Arial" pitchFamily="34" charset="0"/>
              </a:rPr>
              <a:t>Abbreviations: EVR, early virologic response; cEVR, complete EVR; pEVR, partial EVR; RVR, rapid virologic response. </a:t>
            </a:r>
          </a:p>
        </p:txBody>
      </p:sp>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a:stretch>
            <a:fillRect/>
          </a:stretch>
        </p:blipFill>
        <p:spPr bwMode="auto">
          <a:xfrm>
            <a:off x="466105" y="1340768"/>
            <a:ext cx="8230454" cy="4567411"/>
          </a:xfrm>
          <a:prstGeom prst="rect">
            <a:avLst/>
          </a:prstGeom>
          <a:noFill/>
          <a:ln w="9525">
            <a:noFill/>
            <a:miter lim="800000"/>
            <a:headEnd/>
            <a:tailEnd/>
          </a:ln>
        </p:spPr>
      </p:pic>
      <p:sp>
        <p:nvSpPr>
          <p:cNvPr id="3" name="2 Rectángulo redondeado"/>
          <p:cNvSpPr/>
          <p:nvPr/>
        </p:nvSpPr>
        <p:spPr>
          <a:xfrm>
            <a:off x="539552" y="2924944"/>
            <a:ext cx="6696744" cy="2160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5" name="4 Conector recto"/>
          <p:cNvCxnSpPr/>
          <p:nvPr/>
        </p:nvCxnSpPr>
        <p:spPr>
          <a:xfrm>
            <a:off x="683568" y="3861048"/>
            <a:ext cx="63367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611560" y="4293096"/>
            <a:ext cx="6480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611560" y="4509120"/>
            <a:ext cx="648072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4410397"/>
            <a:ext cx="9144000" cy="2246769"/>
          </a:xfrm>
          <a:prstGeom prst="rect">
            <a:avLst/>
          </a:prstGeom>
          <a:solidFill>
            <a:schemeClr val="bg1">
              <a:lumMod val="20000"/>
              <a:lumOff val="80000"/>
            </a:schemeClr>
          </a:solidFill>
        </p:spPr>
        <p:txBody>
          <a:bodyPr wrap="square" rtlCol="0">
            <a:spAutoFit/>
          </a:bodyPr>
          <a:lstStyle/>
          <a:p>
            <a:pPr algn="ctr"/>
            <a:r>
              <a:rPr lang="en-US" sz="2400" b="1" dirty="0" smtClean="0">
                <a:solidFill>
                  <a:schemeClr val="bg1">
                    <a:lumMod val="75000"/>
                  </a:schemeClr>
                </a:solidFill>
              </a:rPr>
              <a:t>CONCLUSION:</a:t>
            </a:r>
          </a:p>
          <a:p>
            <a:pPr algn="just"/>
            <a:endParaRPr lang="en-US" sz="2000" dirty="0" smtClean="0">
              <a:solidFill>
                <a:schemeClr val="bg1">
                  <a:lumMod val="75000"/>
                </a:schemeClr>
              </a:solidFill>
            </a:endParaRPr>
          </a:p>
          <a:p>
            <a:pPr algn="just"/>
            <a:r>
              <a:rPr lang="es-MX" sz="2400" b="1" dirty="0" err="1" smtClean="0">
                <a:solidFill>
                  <a:schemeClr val="bg1">
                    <a:lumMod val="75000"/>
                  </a:schemeClr>
                </a:solidFill>
              </a:rPr>
              <a:t>This</a:t>
            </a:r>
            <a:r>
              <a:rPr lang="es-MX" sz="2400" b="1" dirty="0" smtClean="0">
                <a:solidFill>
                  <a:schemeClr val="bg1">
                    <a:lumMod val="75000"/>
                  </a:schemeClr>
                </a:solidFill>
              </a:rPr>
              <a:t> </a:t>
            </a:r>
            <a:r>
              <a:rPr lang="es-MX" sz="2400" b="1" dirty="0" err="1" smtClean="0">
                <a:solidFill>
                  <a:schemeClr val="bg1">
                    <a:lumMod val="75000"/>
                  </a:schemeClr>
                </a:solidFill>
              </a:rPr>
              <a:t>study</a:t>
            </a:r>
            <a:r>
              <a:rPr lang="es-MX" sz="2400" b="1" dirty="0" smtClean="0">
                <a:solidFill>
                  <a:schemeClr val="bg1">
                    <a:lumMod val="75000"/>
                  </a:schemeClr>
                </a:solidFill>
              </a:rPr>
              <a:t> </a:t>
            </a:r>
            <a:r>
              <a:rPr lang="es-MX" sz="2400" b="1" dirty="0" err="1" smtClean="0">
                <a:solidFill>
                  <a:schemeClr val="bg1">
                    <a:lumMod val="75000"/>
                  </a:schemeClr>
                </a:solidFill>
              </a:rPr>
              <a:t>showed</a:t>
            </a:r>
            <a:r>
              <a:rPr lang="es-MX" sz="2400" b="1" dirty="0" smtClean="0">
                <a:solidFill>
                  <a:schemeClr val="bg1">
                    <a:lumMod val="75000"/>
                  </a:schemeClr>
                </a:solidFill>
              </a:rPr>
              <a:t> </a:t>
            </a:r>
            <a:r>
              <a:rPr lang="es-MX" sz="2400" b="1" dirty="0" err="1" smtClean="0">
                <a:solidFill>
                  <a:schemeClr val="bg1">
                    <a:lumMod val="75000"/>
                  </a:schemeClr>
                </a:solidFill>
              </a:rPr>
              <a:t>an</a:t>
            </a:r>
            <a:r>
              <a:rPr lang="es-MX" sz="2400" b="1" dirty="0" smtClean="0">
                <a:solidFill>
                  <a:schemeClr val="bg1">
                    <a:lumMod val="75000"/>
                  </a:schemeClr>
                </a:solidFill>
              </a:rPr>
              <a:t> </a:t>
            </a:r>
            <a:r>
              <a:rPr lang="es-MX" sz="2400" b="1" dirty="0" err="1" smtClean="0">
                <a:solidFill>
                  <a:schemeClr val="bg1">
                    <a:lumMod val="75000"/>
                  </a:schemeClr>
                </a:solidFill>
              </a:rPr>
              <a:t>elevated</a:t>
            </a:r>
            <a:r>
              <a:rPr lang="es-MX" sz="2400" b="1" dirty="0" smtClean="0">
                <a:solidFill>
                  <a:schemeClr val="bg1">
                    <a:lumMod val="75000"/>
                  </a:schemeClr>
                </a:solidFill>
              </a:rPr>
              <a:t> </a:t>
            </a:r>
            <a:r>
              <a:rPr lang="es-MX" sz="2400" b="1" dirty="0" err="1" smtClean="0">
                <a:solidFill>
                  <a:schemeClr val="bg1">
                    <a:lumMod val="75000"/>
                  </a:schemeClr>
                </a:solidFill>
              </a:rPr>
              <a:t>prevalence</a:t>
            </a:r>
            <a:r>
              <a:rPr lang="es-MX" sz="2400" b="1" dirty="0" smtClean="0">
                <a:solidFill>
                  <a:schemeClr val="bg1">
                    <a:lumMod val="75000"/>
                  </a:schemeClr>
                </a:solidFill>
              </a:rPr>
              <a:t> of </a:t>
            </a:r>
            <a:r>
              <a:rPr lang="es-MX" sz="2400" b="1" dirty="0" err="1" smtClean="0">
                <a:solidFill>
                  <a:schemeClr val="bg1">
                    <a:lumMod val="75000"/>
                  </a:schemeClr>
                </a:solidFill>
              </a:rPr>
              <a:t>severe</a:t>
            </a:r>
            <a:r>
              <a:rPr lang="es-MX" sz="2400" b="1" dirty="0" smtClean="0">
                <a:solidFill>
                  <a:schemeClr val="bg1">
                    <a:lumMod val="75000"/>
                  </a:schemeClr>
                </a:solidFill>
              </a:rPr>
              <a:t> fibrosis in </a:t>
            </a:r>
            <a:r>
              <a:rPr lang="es-MX" sz="2400" b="1" dirty="0" err="1" smtClean="0">
                <a:solidFill>
                  <a:schemeClr val="bg1">
                    <a:lumMod val="75000"/>
                  </a:schemeClr>
                </a:solidFill>
              </a:rPr>
              <a:t>hospitalized</a:t>
            </a:r>
            <a:r>
              <a:rPr lang="es-MX" sz="2400" b="1" dirty="0" smtClean="0">
                <a:solidFill>
                  <a:schemeClr val="bg1">
                    <a:lumMod val="75000"/>
                  </a:schemeClr>
                </a:solidFill>
              </a:rPr>
              <a:t> </a:t>
            </a:r>
            <a:r>
              <a:rPr lang="es-MX" sz="2400" b="1" dirty="0" err="1" smtClean="0">
                <a:solidFill>
                  <a:schemeClr val="bg1">
                    <a:lumMod val="75000"/>
                  </a:schemeClr>
                </a:solidFill>
              </a:rPr>
              <a:t>diabetic</a:t>
            </a:r>
            <a:r>
              <a:rPr lang="es-MX" sz="2400" b="1" dirty="0" smtClean="0">
                <a:solidFill>
                  <a:schemeClr val="bg1">
                    <a:lumMod val="75000"/>
                  </a:schemeClr>
                </a:solidFill>
              </a:rPr>
              <a:t> </a:t>
            </a:r>
            <a:r>
              <a:rPr lang="es-MX" sz="2400" b="1" dirty="0" err="1" smtClean="0">
                <a:solidFill>
                  <a:schemeClr val="bg1">
                    <a:lumMod val="75000"/>
                  </a:schemeClr>
                </a:solidFill>
              </a:rPr>
              <a:t>patients</a:t>
            </a:r>
            <a:r>
              <a:rPr lang="es-MX" sz="2400" b="1" dirty="0" smtClean="0">
                <a:solidFill>
                  <a:schemeClr val="bg1">
                    <a:lumMod val="75000"/>
                  </a:schemeClr>
                </a:solidFill>
              </a:rPr>
              <a:t>, </a:t>
            </a:r>
            <a:r>
              <a:rPr lang="es-MX" sz="2400" b="1" dirty="0" err="1" smtClean="0">
                <a:solidFill>
                  <a:schemeClr val="bg1">
                    <a:lumMod val="75000"/>
                  </a:schemeClr>
                </a:solidFill>
              </a:rPr>
              <a:t>especially</a:t>
            </a:r>
            <a:r>
              <a:rPr lang="es-MX" sz="2400" b="1" dirty="0" smtClean="0">
                <a:solidFill>
                  <a:schemeClr val="bg1">
                    <a:lumMod val="75000"/>
                  </a:schemeClr>
                </a:solidFill>
              </a:rPr>
              <a:t> </a:t>
            </a:r>
            <a:r>
              <a:rPr lang="es-MX" sz="2400" b="1" dirty="0" err="1" smtClean="0">
                <a:solidFill>
                  <a:schemeClr val="bg1">
                    <a:lumMod val="75000"/>
                  </a:schemeClr>
                </a:solidFill>
              </a:rPr>
              <a:t>patients</a:t>
            </a:r>
            <a:r>
              <a:rPr lang="es-MX" sz="2400" b="1" dirty="0" smtClean="0">
                <a:solidFill>
                  <a:schemeClr val="bg1">
                    <a:lumMod val="75000"/>
                  </a:schemeClr>
                </a:solidFill>
              </a:rPr>
              <a:t> </a:t>
            </a:r>
            <a:r>
              <a:rPr lang="es-MX" sz="2400" b="1" dirty="0" err="1" smtClean="0">
                <a:solidFill>
                  <a:schemeClr val="bg1">
                    <a:lumMod val="75000"/>
                  </a:schemeClr>
                </a:solidFill>
              </a:rPr>
              <a:t>aged</a:t>
            </a:r>
            <a:r>
              <a:rPr lang="es-MX" sz="2400" b="1" dirty="0" smtClean="0">
                <a:solidFill>
                  <a:schemeClr val="bg1">
                    <a:lumMod val="75000"/>
                  </a:schemeClr>
                </a:solidFill>
              </a:rPr>
              <a:t> 50 </a:t>
            </a:r>
            <a:r>
              <a:rPr lang="es-MX" sz="2400" b="1" dirty="0" err="1" smtClean="0">
                <a:solidFill>
                  <a:schemeClr val="bg1">
                    <a:lumMod val="75000"/>
                  </a:schemeClr>
                </a:solidFill>
              </a:rPr>
              <a:t>years</a:t>
            </a:r>
            <a:r>
              <a:rPr lang="es-MX" sz="2400" b="1" dirty="0" smtClean="0">
                <a:solidFill>
                  <a:schemeClr val="bg1">
                    <a:lumMod val="75000"/>
                  </a:schemeClr>
                </a:solidFill>
              </a:rPr>
              <a:t> </a:t>
            </a:r>
            <a:r>
              <a:rPr lang="es-MX" sz="2400" b="1" dirty="0" err="1" smtClean="0">
                <a:solidFill>
                  <a:schemeClr val="bg1">
                    <a:lumMod val="75000"/>
                  </a:schemeClr>
                </a:solidFill>
              </a:rPr>
              <a:t>or</a:t>
            </a:r>
            <a:r>
              <a:rPr lang="es-MX" sz="2400" b="1" dirty="0" smtClean="0">
                <a:solidFill>
                  <a:schemeClr val="bg1">
                    <a:lumMod val="75000"/>
                  </a:schemeClr>
                </a:solidFill>
              </a:rPr>
              <a:t> </a:t>
            </a:r>
            <a:r>
              <a:rPr lang="es-MX" sz="2400" b="1" dirty="0" err="1" smtClean="0">
                <a:solidFill>
                  <a:schemeClr val="bg1">
                    <a:lumMod val="75000"/>
                  </a:schemeClr>
                </a:solidFill>
              </a:rPr>
              <a:t>older</a:t>
            </a:r>
            <a:r>
              <a:rPr lang="es-MX" sz="2400" b="1" dirty="0" smtClean="0">
                <a:solidFill>
                  <a:schemeClr val="bg1">
                    <a:lumMod val="75000"/>
                  </a:schemeClr>
                </a:solidFill>
              </a:rPr>
              <a:t> </a:t>
            </a:r>
            <a:r>
              <a:rPr lang="es-MX" sz="2400" b="1" dirty="0" err="1" smtClean="0">
                <a:solidFill>
                  <a:schemeClr val="bg1">
                    <a:lumMod val="75000"/>
                  </a:schemeClr>
                </a:solidFill>
              </a:rPr>
              <a:t>with</a:t>
            </a:r>
            <a:r>
              <a:rPr lang="es-MX" sz="2400" b="1" dirty="0" smtClean="0">
                <a:solidFill>
                  <a:schemeClr val="bg1">
                    <a:lumMod val="75000"/>
                  </a:schemeClr>
                </a:solidFill>
              </a:rPr>
              <a:t> </a:t>
            </a:r>
            <a:r>
              <a:rPr lang="es-MX" sz="2400" b="1" dirty="0" err="1" smtClean="0">
                <a:solidFill>
                  <a:schemeClr val="bg1">
                    <a:lumMod val="75000"/>
                  </a:schemeClr>
                </a:solidFill>
              </a:rPr>
              <a:t>type</a:t>
            </a:r>
            <a:r>
              <a:rPr lang="es-MX" sz="2400" b="1" dirty="0" smtClean="0">
                <a:solidFill>
                  <a:schemeClr val="bg1">
                    <a:lumMod val="75000"/>
                  </a:schemeClr>
                </a:solidFill>
              </a:rPr>
              <a:t> 2 diabetes, </a:t>
            </a:r>
            <a:r>
              <a:rPr lang="es-MX" sz="2400" b="1" dirty="0" err="1" smtClean="0">
                <a:solidFill>
                  <a:schemeClr val="bg1">
                    <a:lumMod val="75000"/>
                  </a:schemeClr>
                </a:solidFill>
              </a:rPr>
              <a:t>or</a:t>
            </a:r>
            <a:r>
              <a:rPr lang="es-MX" sz="2400" b="1" dirty="0" smtClean="0">
                <a:solidFill>
                  <a:schemeClr val="bg1">
                    <a:lumMod val="75000"/>
                  </a:schemeClr>
                </a:solidFill>
              </a:rPr>
              <a:t> </a:t>
            </a:r>
            <a:r>
              <a:rPr lang="es-MX" sz="2400" b="1" dirty="0" err="1" smtClean="0">
                <a:solidFill>
                  <a:schemeClr val="bg1">
                    <a:lumMod val="75000"/>
                  </a:schemeClr>
                </a:solidFill>
              </a:rPr>
              <a:t>with</a:t>
            </a:r>
            <a:r>
              <a:rPr lang="es-MX" sz="2400" b="1" dirty="0" smtClean="0">
                <a:solidFill>
                  <a:schemeClr val="bg1">
                    <a:lumMod val="75000"/>
                  </a:schemeClr>
                </a:solidFill>
              </a:rPr>
              <a:t> a </a:t>
            </a:r>
            <a:r>
              <a:rPr lang="es-MX" sz="2400" b="1" dirty="0" err="1" smtClean="0">
                <a:solidFill>
                  <a:schemeClr val="bg1">
                    <a:lumMod val="75000"/>
                  </a:schemeClr>
                </a:solidFill>
              </a:rPr>
              <a:t>past</a:t>
            </a:r>
            <a:r>
              <a:rPr lang="es-MX" sz="2400" b="1" dirty="0" smtClean="0">
                <a:solidFill>
                  <a:schemeClr val="bg1">
                    <a:lumMod val="75000"/>
                  </a:schemeClr>
                </a:solidFill>
              </a:rPr>
              <a:t> </a:t>
            </a:r>
            <a:r>
              <a:rPr lang="es-MX" sz="2400" b="1" dirty="0" err="1" smtClean="0">
                <a:solidFill>
                  <a:schemeClr val="bg1">
                    <a:lumMod val="75000"/>
                  </a:schemeClr>
                </a:solidFill>
              </a:rPr>
              <a:t>history</a:t>
            </a:r>
            <a:r>
              <a:rPr lang="es-MX" sz="2400" b="1" dirty="0" smtClean="0">
                <a:solidFill>
                  <a:schemeClr val="bg1">
                    <a:lumMod val="75000"/>
                  </a:schemeClr>
                </a:solidFill>
              </a:rPr>
              <a:t> of </a:t>
            </a:r>
            <a:r>
              <a:rPr lang="es-MX" sz="2400" b="1" dirty="0" err="1" smtClean="0">
                <a:solidFill>
                  <a:schemeClr val="bg1">
                    <a:lumMod val="75000"/>
                  </a:schemeClr>
                </a:solidFill>
              </a:rPr>
              <a:t>foot</a:t>
            </a:r>
            <a:r>
              <a:rPr lang="es-MX" sz="2400" b="1" dirty="0" smtClean="0">
                <a:solidFill>
                  <a:schemeClr val="bg1">
                    <a:lumMod val="75000"/>
                  </a:schemeClr>
                </a:solidFill>
              </a:rPr>
              <a:t> </a:t>
            </a:r>
            <a:r>
              <a:rPr lang="es-MX" sz="2400" b="1" dirty="0" err="1" smtClean="0">
                <a:solidFill>
                  <a:schemeClr val="bg1">
                    <a:lumMod val="75000"/>
                  </a:schemeClr>
                </a:solidFill>
              </a:rPr>
              <a:t>ulcer</a:t>
            </a:r>
            <a:r>
              <a:rPr lang="es-MX" sz="2400" b="1" dirty="0" smtClean="0">
                <a:solidFill>
                  <a:schemeClr val="bg1">
                    <a:lumMod val="75000"/>
                  </a:schemeClr>
                </a:solidFill>
              </a:rPr>
              <a:t>.</a:t>
            </a:r>
            <a:endParaRPr lang="en-US" sz="2400" b="1" dirty="0">
              <a:solidFill>
                <a:schemeClr val="bg1">
                  <a:lumMod val="75000"/>
                </a:schemeClr>
              </a:solidFill>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6632"/>
            <a:ext cx="82296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65597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3" y="836712"/>
            <a:ext cx="7488832" cy="2554545"/>
          </a:xfrm>
          <a:prstGeom prst="rect">
            <a:avLst/>
          </a:prstGeom>
          <a:noFill/>
        </p:spPr>
        <p:txBody>
          <a:bodyPr wrap="square" rtlCol="0">
            <a:spAutoFit/>
          </a:bodyPr>
          <a:lstStyle/>
          <a:p>
            <a:pPr algn="just"/>
            <a:r>
              <a:rPr lang="en-US" sz="2000" b="1" dirty="0" smtClean="0">
                <a:solidFill>
                  <a:srgbClr val="FFC000"/>
                </a:solidFill>
              </a:rPr>
              <a:t>In controlled trials, vegetable protein diets were able to manage patients with chronic PSE (3). During the performance of our own previous double cross-over trial in patients with chronic PSE (4), we observed the appearance of hypoglycemia in several of the cirrhotic-diabetic patients during treatment of PSE with vegetable protein diets. These findings were confirmed later in other ongoing trials with vegetarian diets (5).</a:t>
            </a:r>
            <a:endParaRPr lang="en-US" sz="2000" b="1" dirty="0">
              <a:solidFill>
                <a:srgbClr val="FFC000"/>
              </a:solidFill>
            </a:endParaRPr>
          </a:p>
        </p:txBody>
      </p:sp>
      <p:sp>
        <p:nvSpPr>
          <p:cNvPr id="3" name="2 CuadroTexto"/>
          <p:cNvSpPr txBox="1"/>
          <p:nvPr/>
        </p:nvSpPr>
        <p:spPr>
          <a:xfrm>
            <a:off x="899592" y="3356992"/>
            <a:ext cx="7488832" cy="3477875"/>
          </a:xfrm>
          <a:prstGeom prst="rect">
            <a:avLst/>
          </a:prstGeom>
          <a:noFill/>
        </p:spPr>
        <p:txBody>
          <a:bodyPr wrap="square" rtlCol="0">
            <a:spAutoFit/>
          </a:bodyPr>
          <a:lstStyle/>
          <a:p>
            <a:pPr algn="just"/>
            <a:r>
              <a:rPr lang="en-US" sz="2000" b="1" dirty="0" smtClean="0">
                <a:solidFill>
                  <a:srgbClr val="FFC000"/>
                </a:solidFill>
              </a:rPr>
              <a:t>Reduction of fasting glucose during vegetarian diets may be due to the presence of high fiber content in vegetable protein diets (6). In fact, recent studies concluded that a fiber diet of several sources improved all aspects of diabetic control (7,8). On the other hand, the association between diabetes and cirrhosis ranges from 4.4% to 12.9% in autopsy statistics and from 7.5% to 34.6% in clinical studies (9). Further, the incidence of diabetes has been reportedly increased in patients with cirrhosis (10). Therefore, a combined dietary-therapeutic treatment is required in patients with both PSE and diabetes.</a:t>
            </a:r>
            <a:endParaRPr lang="en-US" sz="2000" b="1" dirty="0">
              <a:solidFill>
                <a:srgbClr val="FFC000"/>
              </a:solidFill>
            </a:endParaRPr>
          </a:p>
        </p:txBody>
      </p:sp>
    </p:spTree>
    <p:extLst>
      <p:ext uri="{BB962C8B-B14F-4D97-AF65-F5344CB8AC3E}">
        <p14:creationId xmlns:p14="http://schemas.microsoft.com/office/powerpoint/2010/main" val="352315106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cstate="print"/>
          <a:srcRect/>
          <a:stretch>
            <a:fillRect/>
          </a:stretch>
        </p:blipFill>
        <p:spPr bwMode="auto">
          <a:xfrm>
            <a:off x="366713" y="666750"/>
            <a:ext cx="8410575" cy="5524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a:xfrm>
            <a:off x="762000" y="76200"/>
            <a:ext cx="7772400" cy="1295400"/>
          </a:xfrm>
          <a:solidFill>
            <a:srgbClr val="0070C0"/>
          </a:solidFill>
        </p:spPr>
        <p:txBody>
          <a:bodyPr/>
          <a:lstStyle/>
          <a:p>
            <a:pPr>
              <a:defRPr/>
            </a:pPr>
            <a:r>
              <a:rPr lang="es-MX" sz="2400" b="1" dirty="0">
                <a:solidFill>
                  <a:srgbClr val="FFFF00"/>
                </a:solidFill>
                <a:latin typeface="Verdana" pitchFamily="34" charset="0"/>
              </a:rPr>
              <a:t>Hígado graso no </a:t>
            </a:r>
            <a:r>
              <a:rPr lang="es-MX" sz="2400" b="1" dirty="0" smtClean="0">
                <a:solidFill>
                  <a:srgbClr val="FFFF00"/>
                </a:solidFill>
                <a:latin typeface="Verdana" pitchFamily="34" charset="0"/>
              </a:rPr>
              <a:t>alcohólico</a:t>
            </a:r>
            <a:br>
              <a:rPr lang="es-MX" sz="2400" b="1" dirty="0" smtClean="0">
                <a:solidFill>
                  <a:srgbClr val="FFFF00"/>
                </a:solidFill>
                <a:latin typeface="Verdana" pitchFamily="34" charset="0"/>
              </a:rPr>
            </a:br>
            <a:r>
              <a:rPr lang="es-MX" sz="2400" b="1" dirty="0" smtClean="0">
                <a:solidFill>
                  <a:srgbClr val="FFFF00"/>
                </a:solidFill>
                <a:latin typeface="Verdana" pitchFamily="34" charset="0"/>
              </a:rPr>
              <a:t>Obesidad, </a:t>
            </a:r>
            <a:r>
              <a:rPr lang="es-MX" sz="2400" b="1" dirty="0" err="1" smtClean="0">
                <a:solidFill>
                  <a:srgbClr val="FFFF00"/>
                </a:solidFill>
                <a:latin typeface="Verdana" pitchFamily="34" charset="0"/>
              </a:rPr>
              <a:t>S.Metabolico</a:t>
            </a:r>
            <a:r>
              <a:rPr lang="es-MX" sz="2400" b="1" dirty="0" smtClean="0">
                <a:solidFill>
                  <a:srgbClr val="FFFF00"/>
                </a:solidFill>
                <a:latin typeface="Verdana" pitchFamily="34" charset="0"/>
              </a:rPr>
              <a:t> y Resistencia a la Insulina.</a:t>
            </a:r>
            <a:endParaRPr lang="es-ES" sz="1800" b="1" dirty="0">
              <a:solidFill>
                <a:srgbClr val="FFFF00"/>
              </a:solidFill>
              <a:latin typeface="Verdana" pitchFamily="34" charset="0"/>
            </a:endParaRPr>
          </a:p>
        </p:txBody>
      </p:sp>
      <p:pic>
        <p:nvPicPr>
          <p:cNvPr id="56323" name="Picture 1027" descr="96"/>
          <p:cNvPicPr>
            <a:picLocks noChangeAspect="1" noChangeArrowheads="1"/>
          </p:cNvPicPr>
          <p:nvPr/>
        </p:nvPicPr>
        <p:blipFill>
          <a:blip r:embed="rId2">
            <a:extLst>
              <a:ext uri="{28A0092B-C50C-407E-A947-70E740481C1C}">
                <a14:useLocalDpi xmlns:a14="http://schemas.microsoft.com/office/drawing/2010/main" val="0"/>
              </a:ext>
            </a:extLst>
          </a:blip>
          <a:srcRect l="3204" t="935" r="57268" b="49286"/>
          <a:stretch>
            <a:fillRect/>
          </a:stretch>
        </p:blipFill>
        <p:spPr bwMode="auto">
          <a:xfrm>
            <a:off x="3348038" y="1600200"/>
            <a:ext cx="48006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1028"/>
          <p:cNvSpPr txBox="1">
            <a:spLocks noChangeArrowheads="1"/>
          </p:cNvSpPr>
          <p:nvPr/>
        </p:nvSpPr>
        <p:spPr bwMode="auto">
          <a:xfrm>
            <a:off x="0" y="6491288"/>
            <a:ext cx="516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es-MX" altLang="es-ES" sz="1800">
                <a:solidFill>
                  <a:srgbClr val="FFC000"/>
                </a:solidFill>
              </a:rPr>
              <a:t>Siegelman ES </a:t>
            </a:r>
            <a:r>
              <a:rPr lang="es-MX" altLang="es-ES" sz="1800" i="1">
                <a:solidFill>
                  <a:srgbClr val="FFC000"/>
                </a:solidFill>
              </a:rPr>
              <a:t>Semin Liver Dis </a:t>
            </a:r>
            <a:r>
              <a:rPr lang="es-MX" altLang="es-ES" sz="1800">
                <a:solidFill>
                  <a:srgbClr val="FFC000"/>
                </a:solidFill>
              </a:rPr>
              <a:t>2001;21(1</a:t>
            </a:r>
            <a:r>
              <a:rPr lang="es-MX" altLang="es-ES" sz="1800">
                <a:solidFill>
                  <a:schemeClr val="bg1"/>
                </a:solidFill>
              </a:rPr>
              <a:t>):71-80</a:t>
            </a:r>
            <a:endParaRPr lang="es-ES" altLang="es-ES" sz="1800">
              <a:solidFill>
                <a:schemeClr val="bg1"/>
              </a:solidFill>
            </a:endParaRPr>
          </a:p>
        </p:txBody>
      </p:sp>
      <p:sp>
        <p:nvSpPr>
          <p:cNvPr id="56325" name="1 CuadroTexto"/>
          <p:cNvSpPr txBox="1">
            <a:spLocks noChangeArrowheads="1"/>
          </p:cNvSpPr>
          <p:nvPr/>
        </p:nvSpPr>
        <p:spPr bwMode="auto">
          <a:xfrm>
            <a:off x="4787900" y="5530850"/>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en-US" altLang="es-MX" sz="1800" b="1">
                <a:solidFill>
                  <a:srgbClr val="FFC000"/>
                </a:solidFill>
              </a:rPr>
              <a:t>Misael Uribe</a:t>
            </a:r>
          </a:p>
          <a:p>
            <a:pPr eaLnBrk="1" hangingPunct="1">
              <a:spcBef>
                <a:spcPct val="0"/>
              </a:spcBef>
              <a:buClrTx/>
              <a:buSzTx/>
              <a:buFontTx/>
              <a:buNone/>
            </a:pPr>
            <a:r>
              <a:rPr lang="en-US" altLang="es-MX" sz="1800" b="1">
                <a:solidFill>
                  <a:srgbClr val="FFC000"/>
                </a:solidFill>
              </a:rPr>
              <a:t>Fundación clinica</a:t>
            </a:r>
          </a:p>
          <a:p>
            <a:pPr eaLnBrk="1" hangingPunct="1">
              <a:spcBef>
                <a:spcPct val="0"/>
              </a:spcBef>
              <a:buClrTx/>
              <a:buSzTx/>
              <a:buFontTx/>
              <a:buNone/>
            </a:pPr>
            <a:r>
              <a:rPr lang="en-US" altLang="es-MX" sz="1800" b="1">
                <a:solidFill>
                  <a:srgbClr val="FFC000"/>
                </a:solidFill>
              </a:rPr>
              <a:t>Medica sur,Afiliada a UNAM.</a:t>
            </a:r>
          </a:p>
        </p:txBody>
      </p:sp>
      <p:sp>
        <p:nvSpPr>
          <p:cNvPr id="56326" name="CuadroTexto 1"/>
          <p:cNvSpPr txBox="1">
            <a:spLocks noChangeArrowheads="1"/>
          </p:cNvSpPr>
          <p:nvPr/>
        </p:nvSpPr>
        <p:spPr bwMode="auto">
          <a:xfrm>
            <a:off x="684213" y="2924175"/>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s-MX" altLang="es-MX" sz="1800" dirty="0"/>
              <a:t>Un ejemplo de involución</a:t>
            </a:r>
          </a:p>
        </p:txBody>
      </p:sp>
      <p:pic>
        <p:nvPicPr>
          <p:cNvPr id="2" name="Imagen 1"/>
          <p:cNvPicPr>
            <a:picLocks noChangeAspect="1"/>
          </p:cNvPicPr>
          <p:nvPr/>
        </p:nvPicPr>
        <p:blipFill>
          <a:blip r:embed="rId6"/>
          <a:stretch>
            <a:fillRect/>
          </a:stretch>
        </p:blipFill>
        <p:spPr>
          <a:xfrm>
            <a:off x="1331640" y="3501008"/>
            <a:ext cx="1666250" cy="1666250"/>
          </a:xfrm>
          <a:prstGeom prst="rect">
            <a:avLst/>
          </a:prstGeom>
        </p:spPr>
      </p:pic>
    </p:spTree>
    <p:extLst>
      <p:ext uri="{BB962C8B-B14F-4D97-AF65-F5344CB8AC3E}">
        <p14:creationId xmlns:p14="http://schemas.microsoft.com/office/powerpoint/2010/main" val="28196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cstate="print"/>
          <a:srcRect/>
          <a:stretch>
            <a:fillRect/>
          </a:stretch>
        </p:blipFill>
        <p:spPr bwMode="auto">
          <a:xfrm>
            <a:off x="1346126" y="1151624"/>
            <a:ext cx="7042298" cy="4554754"/>
          </a:xfrm>
          <a:prstGeom prst="rect">
            <a:avLst/>
          </a:prstGeom>
          <a:noFill/>
          <a:ln w="9525">
            <a:noFill/>
            <a:miter lim="800000"/>
            <a:headEnd/>
            <a:tailEnd/>
          </a:ln>
        </p:spPr>
      </p:pic>
      <p:sp>
        <p:nvSpPr>
          <p:cNvPr id="3" name="2 CuadroTexto"/>
          <p:cNvSpPr txBox="1"/>
          <p:nvPr/>
        </p:nvSpPr>
        <p:spPr>
          <a:xfrm>
            <a:off x="4283968" y="6021288"/>
            <a:ext cx="1656184" cy="461665"/>
          </a:xfrm>
          <a:prstGeom prst="rect">
            <a:avLst/>
          </a:prstGeom>
          <a:solidFill>
            <a:schemeClr val="tx1"/>
          </a:solidFill>
        </p:spPr>
        <p:txBody>
          <a:bodyPr wrap="square" rtlCol="0">
            <a:spAutoFit/>
          </a:bodyPr>
          <a:lstStyle/>
          <a:p>
            <a:r>
              <a:rPr lang="es-MX" sz="2400" b="1" dirty="0" smtClean="0">
                <a:solidFill>
                  <a:srgbClr val="FF0000"/>
                </a:solidFill>
              </a:rPr>
              <a:t>FIBROSIS</a:t>
            </a:r>
            <a:endParaRPr lang="es-MX" sz="2400" b="1" dirty="0">
              <a:solidFill>
                <a:srgbClr val="FF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1403350" y="1714500"/>
            <a:ext cx="6408738" cy="1477963"/>
          </a:xfrm>
          <a:prstGeom prst="rect">
            <a:avLst/>
          </a:prstGeom>
          <a:noFill/>
          <a:ln w="9525">
            <a:noFill/>
            <a:miter lim="800000"/>
            <a:headEnd/>
            <a:tailEnd/>
          </a:ln>
        </p:spPr>
        <p:txBody>
          <a:bodyPr>
            <a:spAutoFit/>
          </a:bodyPr>
          <a:lstStyle/>
          <a:p>
            <a:r>
              <a:rPr lang="es-MX"/>
              <a:t>Conslusion: Hypoadiponectinemia is a feature of NASH independent of insulin resistance. Reduced adiponectin level is associated with more extensive necroinflammation and may contribute to the development of necroinflammatory forms of NAFLD.</a:t>
            </a:r>
            <a:endParaRPr lang="es-ES"/>
          </a:p>
        </p:txBody>
      </p:sp>
      <p:pic>
        <p:nvPicPr>
          <p:cNvPr id="86019" name="Picture 5" descr="Scan0001"/>
          <p:cNvPicPr>
            <a:picLocks noChangeAspect="1" noChangeArrowheads="1"/>
          </p:cNvPicPr>
          <p:nvPr/>
        </p:nvPicPr>
        <p:blipFill>
          <a:blip r:embed="rId2" cstate="print"/>
          <a:srcRect/>
          <a:stretch>
            <a:fillRect/>
          </a:stretch>
        </p:blipFill>
        <p:spPr bwMode="auto">
          <a:xfrm>
            <a:off x="1547813" y="476250"/>
            <a:ext cx="60960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188" y="116632"/>
            <a:ext cx="766762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827584" y="3573016"/>
            <a:ext cx="7488832" cy="3108543"/>
          </a:xfrm>
          <a:prstGeom prst="rect">
            <a:avLst/>
          </a:prstGeom>
          <a:noFill/>
        </p:spPr>
        <p:txBody>
          <a:bodyPr wrap="square" rtlCol="0">
            <a:spAutoFit/>
          </a:bodyPr>
          <a:lstStyle/>
          <a:p>
            <a:pPr algn="just"/>
            <a:r>
              <a:rPr lang="en-US" sz="2400" b="1" dirty="0" smtClean="0">
                <a:solidFill>
                  <a:srgbClr val="FFFF00"/>
                </a:solidFill>
              </a:rPr>
              <a:t>CONCLUSION:</a:t>
            </a:r>
          </a:p>
          <a:p>
            <a:pPr algn="ctr"/>
            <a:r>
              <a:rPr lang="en-US" sz="2800" b="1" dirty="0" smtClean="0">
                <a:solidFill>
                  <a:srgbClr val="FFFF00"/>
                </a:solidFill>
              </a:rPr>
              <a:t>This </a:t>
            </a:r>
            <a:r>
              <a:rPr lang="es-MX" sz="2400" b="1" dirty="0" smtClean="0"/>
              <a:t> </a:t>
            </a:r>
            <a:r>
              <a:rPr lang="es-MX" sz="2400" b="1" dirty="0" err="1" smtClean="0"/>
              <a:t>study</a:t>
            </a:r>
            <a:r>
              <a:rPr lang="es-MX" sz="2400" b="1" dirty="0" smtClean="0"/>
              <a:t> </a:t>
            </a:r>
            <a:r>
              <a:rPr lang="es-MX" sz="2400" b="1" dirty="0" err="1" smtClean="0"/>
              <a:t>confirms</a:t>
            </a:r>
            <a:r>
              <a:rPr lang="es-MX" sz="2400" b="1" dirty="0" smtClean="0"/>
              <a:t> </a:t>
            </a:r>
            <a:r>
              <a:rPr lang="es-MX" sz="2400" b="1" dirty="0" err="1" smtClean="0"/>
              <a:t>that</a:t>
            </a:r>
            <a:r>
              <a:rPr lang="es-MX" sz="2400" b="1" dirty="0" smtClean="0"/>
              <a:t> </a:t>
            </a:r>
            <a:r>
              <a:rPr lang="es-MX" sz="2400" b="1" dirty="0" err="1" smtClean="0"/>
              <a:t>type</a:t>
            </a:r>
            <a:r>
              <a:rPr lang="es-MX" sz="2400" b="1" dirty="0" smtClean="0"/>
              <a:t> 2 diabetes mellitus </a:t>
            </a:r>
            <a:r>
              <a:rPr lang="es-MX" sz="2400" b="1" dirty="0" err="1" smtClean="0"/>
              <a:t>is</a:t>
            </a:r>
            <a:r>
              <a:rPr lang="es-MX" sz="2400" b="1" dirty="0" smtClean="0"/>
              <a:t> </a:t>
            </a:r>
            <a:r>
              <a:rPr lang="es-MX" sz="2400" b="1" dirty="0" err="1" smtClean="0"/>
              <a:t>an</a:t>
            </a:r>
            <a:r>
              <a:rPr lang="es-MX" sz="2400" b="1" dirty="0" smtClean="0"/>
              <a:t> </a:t>
            </a:r>
            <a:r>
              <a:rPr lang="es-MX" sz="2400" b="1" dirty="0" err="1" smtClean="0"/>
              <a:t>independent</a:t>
            </a:r>
            <a:r>
              <a:rPr lang="es-MX" sz="2400" b="1" dirty="0" smtClean="0"/>
              <a:t> </a:t>
            </a:r>
            <a:r>
              <a:rPr lang="es-MX" sz="2400" b="1" dirty="0" err="1" smtClean="0"/>
              <a:t>risk</a:t>
            </a:r>
            <a:r>
              <a:rPr lang="es-MX" sz="2400" b="1" dirty="0" smtClean="0"/>
              <a:t> factor </a:t>
            </a:r>
            <a:r>
              <a:rPr lang="es-MX" sz="2400" b="1" dirty="0" err="1" smtClean="0"/>
              <a:t>for</a:t>
            </a:r>
            <a:r>
              <a:rPr lang="es-MX" sz="2400" b="1" dirty="0" smtClean="0"/>
              <a:t> HCC and pre-</a:t>
            </a:r>
            <a:r>
              <a:rPr lang="es-MX" sz="2400" b="1" dirty="0" err="1" smtClean="0"/>
              <a:t>exists</a:t>
            </a:r>
            <a:r>
              <a:rPr lang="es-MX" sz="2400" b="1" dirty="0" smtClean="0"/>
              <a:t> in </a:t>
            </a:r>
            <a:r>
              <a:rPr lang="es-MX" sz="2400" b="1" dirty="0" err="1" smtClean="0"/>
              <a:t>the</a:t>
            </a:r>
            <a:r>
              <a:rPr lang="es-MX" sz="2400" b="1" dirty="0" smtClean="0"/>
              <a:t> </a:t>
            </a:r>
            <a:r>
              <a:rPr lang="es-MX" sz="2400" b="1" dirty="0" err="1" smtClean="0"/>
              <a:t>majority</a:t>
            </a:r>
            <a:r>
              <a:rPr lang="es-MX" sz="2400" b="1" dirty="0" smtClean="0"/>
              <a:t> of HCC </a:t>
            </a:r>
            <a:r>
              <a:rPr lang="es-MX" sz="2400" b="1" dirty="0" err="1" smtClean="0"/>
              <a:t>patients</a:t>
            </a:r>
            <a:r>
              <a:rPr lang="es-MX" sz="2400" b="1" dirty="0" smtClean="0"/>
              <a:t>. </a:t>
            </a:r>
            <a:r>
              <a:rPr lang="es-MX" sz="2400" b="1" dirty="0" err="1" smtClean="0"/>
              <a:t>Moreover</a:t>
            </a:r>
            <a:r>
              <a:rPr lang="es-MX" sz="2400" b="1" dirty="0" smtClean="0"/>
              <a:t>, in </a:t>
            </a:r>
            <a:r>
              <a:rPr lang="es-MX" sz="2400" b="1" dirty="0" err="1" smtClean="0"/>
              <a:t>male</a:t>
            </a:r>
            <a:r>
              <a:rPr lang="es-MX" sz="2400" b="1" dirty="0" smtClean="0"/>
              <a:t> </a:t>
            </a:r>
            <a:r>
              <a:rPr lang="es-MX" sz="2400" b="1" dirty="0" err="1" smtClean="0"/>
              <a:t>patients</a:t>
            </a:r>
            <a:r>
              <a:rPr lang="es-MX" sz="2400" b="1" dirty="0" smtClean="0"/>
              <a:t> </a:t>
            </a:r>
            <a:r>
              <a:rPr lang="es-MX" sz="2400" b="1" dirty="0" err="1" smtClean="0"/>
              <a:t>with</a:t>
            </a:r>
            <a:r>
              <a:rPr lang="es-MX" sz="2400" b="1" dirty="0" smtClean="0"/>
              <a:t> </a:t>
            </a:r>
            <a:r>
              <a:rPr lang="es-MX" sz="2400" b="1" dirty="0" err="1" smtClean="0"/>
              <a:t>type</a:t>
            </a:r>
            <a:r>
              <a:rPr lang="es-MX" sz="2400" b="1" dirty="0" smtClean="0"/>
              <a:t> 2 diabetes mellitus, </a:t>
            </a:r>
            <a:r>
              <a:rPr lang="es-MX" sz="2400" b="1" dirty="0" err="1" smtClean="0"/>
              <a:t>our</a:t>
            </a:r>
            <a:r>
              <a:rPr lang="es-MX" sz="2400" b="1" dirty="0" smtClean="0"/>
              <a:t> data shows a </a:t>
            </a:r>
            <a:r>
              <a:rPr lang="es-MX" sz="2400" b="1" dirty="0" err="1" smtClean="0"/>
              <a:t>direct</a:t>
            </a:r>
            <a:r>
              <a:rPr lang="es-MX" sz="2400" b="1" dirty="0" smtClean="0"/>
              <a:t> </a:t>
            </a:r>
            <a:r>
              <a:rPr lang="es-MX" sz="2400" b="1" dirty="0" err="1" smtClean="0"/>
              <a:t>association</a:t>
            </a:r>
            <a:r>
              <a:rPr lang="es-MX" sz="2400" b="1" dirty="0" smtClean="0"/>
              <a:t> of HCC </a:t>
            </a:r>
            <a:r>
              <a:rPr lang="es-MX" sz="2400" b="1" dirty="0" err="1" smtClean="0"/>
              <a:t>with</a:t>
            </a:r>
            <a:r>
              <a:rPr lang="es-MX" sz="2400" b="1" dirty="0" smtClean="0"/>
              <a:t> </a:t>
            </a:r>
            <a:r>
              <a:rPr lang="es-MX" sz="2400" b="1" dirty="0" err="1" smtClean="0"/>
              <a:t>insulin</a:t>
            </a:r>
            <a:r>
              <a:rPr lang="es-MX" sz="2400" b="1" dirty="0" smtClean="0"/>
              <a:t> and </a:t>
            </a:r>
            <a:r>
              <a:rPr lang="es-MX" sz="2400" b="1" dirty="0" err="1" smtClean="0"/>
              <a:t>sulphanylureas</a:t>
            </a:r>
            <a:r>
              <a:rPr lang="es-MX" sz="2400" b="1" dirty="0" smtClean="0"/>
              <a:t> </a:t>
            </a:r>
            <a:r>
              <a:rPr lang="es-MX" sz="2400" b="1" dirty="0" err="1" smtClean="0"/>
              <a:t>treatment</a:t>
            </a:r>
            <a:r>
              <a:rPr lang="es-MX" sz="2400" b="1" dirty="0" smtClean="0"/>
              <a:t> and </a:t>
            </a:r>
            <a:r>
              <a:rPr lang="es-MX" sz="2400" b="1" dirty="0" err="1" smtClean="0"/>
              <a:t>an</a:t>
            </a:r>
            <a:r>
              <a:rPr lang="es-MX" sz="2400" b="1" dirty="0" smtClean="0"/>
              <a:t> </a:t>
            </a:r>
            <a:r>
              <a:rPr lang="es-MX" sz="2400" b="1" dirty="0" err="1" smtClean="0"/>
              <a:t>inverse</a:t>
            </a:r>
            <a:r>
              <a:rPr lang="es-MX" sz="2400" b="1" dirty="0" smtClean="0"/>
              <a:t> </a:t>
            </a:r>
            <a:r>
              <a:rPr lang="es-MX" sz="2400" b="1" dirty="0" err="1" smtClean="0"/>
              <a:t>relationship</a:t>
            </a:r>
            <a:r>
              <a:rPr lang="es-MX" sz="2400" b="1" dirty="0" smtClean="0"/>
              <a:t> </a:t>
            </a:r>
            <a:r>
              <a:rPr lang="es-MX" sz="2400" b="1" dirty="0" err="1" smtClean="0"/>
              <a:t>with</a:t>
            </a:r>
            <a:r>
              <a:rPr lang="es-MX" sz="2400" b="1" dirty="0" smtClean="0"/>
              <a:t> </a:t>
            </a:r>
            <a:r>
              <a:rPr lang="es-MX" sz="2400" b="1" dirty="0" err="1" smtClean="0"/>
              <a:t>metformin</a:t>
            </a:r>
            <a:r>
              <a:rPr lang="es-MX" sz="2400" b="1" dirty="0" smtClean="0"/>
              <a:t> </a:t>
            </a:r>
            <a:r>
              <a:rPr lang="es-MX" sz="2400" b="1" dirty="0" err="1" smtClean="0"/>
              <a:t>therapy</a:t>
            </a:r>
            <a:r>
              <a:rPr lang="es-MX" sz="2400" b="1" dirty="0" smtClean="0"/>
              <a:t>.</a:t>
            </a:r>
            <a:endParaRPr lang="en-US" sz="2400" b="1" dirty="0"/>
          </a:p>
        </p:txBody>
      </p:sp>
    </p:spTree>
    <p:extLst>
      <p:ext uri="{BB962C8B-B14F-4D97-AF65-F5344CB8AC3E}">
        <p14:creationId xmlns:p14="http://schemas.microsoft.com/office/powerpoint/2010/main" val="393545253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755576" y="980728"/>
            <a:ext cx="7663508" cy="48965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slide06"/>
          <p:cNvPicPr>
            <a:picLocks noChangeAspect="1" noChangeArrowheads="1"/>
          </p:cNvPicPr>
          <p:nvPr/>
        </p:nvPicPr>
        <p:blipFill>
          <a:blip r:embed="rId2"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lide2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3" name="Rectangle 3"/>
          <p:cNvSpPr>
            <a:spLocks noGrp="1" noChangeArrowheads="1"/>
          </p:cNvSpPr>
          <p:nvPr>
            <p:ph idx="1"/>
          </p:nvPr>
        </p:nvSpPr>
        <p:spPr>
          <a:xfrm>
            <a:off x="2743200" y="1447800"/>
            <a:ext cx="6400800" cy="4114800"/>
          </a:xfrm>
        </p:spPr>
        <p:txBody>
          <a:bodyPr/>
          <a:lstStyle/>
          <a:p>
            <a:pPr eaLnBrk="1" hangingPunct="1">
              <a:lnSpc>
                <a:spcPct val="90000"/>
              </a:lnSpc>
              <a:defRPr/>
            </a:pPr>
            <a:r>
              <a:rPr lang="en-GB" sz="2400" b="1" dirty="0" smtClean="0"/>
              <a:t>Discovered in 1989 as a small RNA    blood-borne virus</a:t>
            </a:r>
          </a:p>
          <a:p>
            <a:pPr eaLnBrk="1" hangingPunct="1">
              <a:lnSpc>
                <a:spcPct val="90000"/>
              </a:lnSpc>
              <a:defRPr/>
            </a:pPr>
            <a:r>
              <a:rPr lang="en-GB" sz="2400" b="1" dirty="0" smtClean="0"/>
              <a:t>Major cause of post</a:t>
            </a:r>
            <a:r>
              <a:rPr lang="it-IT" sz="2400" b="1" dirty="0" smtClean="0"/>
              <a:t>transfusion </a:t>
            </a:r>
            <a:r>
              <a:rPr lang="en-GB" sz="2400" b="1" dirty="0" smtClean="0"/>
              <a:t>hepatitis prior to 1992</a:t>
            </a:r>
          </a:p>
          <a:p>
            <a:pPr eaLnBrk="1" hangingPunct="1">
              <a:lnSpc>
                <a:spcPct val="40000"/>
              </a:lnSpc>
              <a:defRPr/>
            </a:pPr>
            <a:endParaRPr lang="en-GB" sz="2400" b="1" dirty="0" smtClean="0"/>
          </a:p>
          <a:p>
            <a:pPr algn="just" eaLnBrk="1" hangingPunct="1">
              <a:lnSpc>
                <a:spcPct val="40000"/>
              </a:lnSpc>
              <a:spcBef>
                <a:spcPct val="50000"/>
              </a:spcBef>
              <a:buClr>
                <a:srgbClr val="CC3300"/>
              </a:buClr>
              <a:buSzPct val="140000"/>
              <a:buFontTx/>
              <a:buNone/>
              <a:defRPr/>
            </a:pPr>
            <a:endParaRPr lang="en-US" sz="2400" b="1" dirty="0" smtClean="0"/>
          </a:p>
        </p:txBody>
      </p:sp>
      <p:sp>
        <p:nvSpPr>
          <p:cNvPr id="686082" name="Rectangle 2"/>
          <p:cNvSpPr>
            <a:spLocks noGrp="1" noChangeArrowheads="1"/>
          </p:cNvSpPr>
          <p:nvPr>
            <p:ph type="title"/>
          </p:nvPr>
        </p:nvSpPr>
        <p:spPr>
          <a:xfrm>
            <a:off x="914400" y="53752"/>
            <a:ext cx="7772400" cy="1143000"/>
          </a:xfrm>
        </p:spPr>
        <p:txBody>
          <a:bodyPr/>
          <a:lstStyle/>
          <a:p>
            <a:pPr eaLnBrk="1" hangingPunct="1">
              <a:defRPr/>
            </a:pPr>
            <a:r>
              <a:rPr lang="en-GB" b="0" dirty="0" smtClean="0"/>
              <a:t>       Hepatitis C Virus</a:t>
            </a:r>
            <a:endParaRPr lang="en-US" b="0" dirty="0" smtClean="0"/>
          </a:p>
        </p:txBody>
      </p:sp>
      <p:sp>
        <p:nvSpPr>
          <p:cNvPr id="14340" name="Rectangle 5"/>
          <p:cNvSpPr>
            <a:spLocks noChangeArrowheads="1"/>
          </p:cNvSpPr>
          <p:nvPr/>
        </p:nvSpPr>
        <p:spPr bwMode="auto">
          <a:xfrm>
            <a:off x="685800" y="6400800"/>
            <a:ext cx="6835775" cy="274638"/>
          </a:xfrm>
          <a:prstGeom prst="rect">
            <a:avLst/>
          </a:prstGeom>
          <a:noFill/>
          <a:ln w="9525">
            <a:noFill/>
            <a:miter lim="800000"/>
            <a:headEnd/>
            <a:tailEnd/>
          </a:ln>
        </p:spPr>
        <p:txBody>
          <a:bodyPr wrap="none">
            <a:spAutoFit/>
          </a:bodyPr>
          <a:lstStyle/>
          <a:p>
            <a:pPr algn="l">
              <a:spcBef>
                <a:spcPct val="20000"/>
              </a:spcBef>
            </a:pPr>
            <a:r>
              <a:rPr lang="en-US" sz="1200" b="1"/>
              <a:t>NIH Consensus Development Conference Panel Statement Management of Hepatitis C, 2002</a:t>
            </a:r>
          </a:p>
        </p:txBody>
      </p:sp>
      <p:pic>
        <p:nvPicPr>
          <p:cNvPr id="686088" name="Picture 8" descr="VirusC"/>
          <p:cNvPicPr>
            <a:picLocks noChangeAspect="1" noChangeArrowheads="1"/>
          </p:cNvPicPr>
          <p:nvPr/>
        </p:nvPicPr>
        <p:blipFill>
          <a:blip r:embed="rId3" cstate="print"/>
          <a:srcRect/>
          <a:stretch>
            <a:fillRect/>
          </a:stretch>
        </p:blipFill>
        <p:spPr bwMode="auto">
          <a:xfrm>
            <a:off x="381000" y="1371600"/>
            <a:ext cx="2206625" cy="2016125"/>
          </a:xfrm>
          <a:prstGeom prst="rect">
            <a:avLst/>
          </a:prstGeom>
          <a:noFill/>
          <a:ln w="9525">
            <a:solidFill>
              <a:schemeClr val="hlink"/>
            </a:solidFill>
            <a:miter lim="800000"/>
            <a:headEnd/>
            <a:tailEnd/>
          </a:ln>
        </p:spPr>
      </p:pic>
      <p:sp>
        <p:nvSpPr>
          <p:cNvPr id="686089" name="Rectangle 9"/>
          <p:cNvSpPr>
            <a:spLocks noChangeArrowheads="1"/>
          </p:cNvSpPr>
          <p:nvPr/>
        </p:nvSpPr>
        <p:spPr bwMode="auto">
          <a:xfrm>
            <a:off x="533400" y="3581400"/>
            <a:ext cx="7886700" cy="4114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a:spcBef>
                <a:spcPct val="20000"/>
              </a:spcBef>
              <a:buClr>
                <a:schemeClr val="hlink"/>
              </a:buClr>
              <a:buFont typeface="Wingdings" pitchFamily="2" charset="2"/>
              <a:buChar char="§"/>
              <a:defRPr/>
            </a:pPr>
            <a:r>
              <a:rPr lang="en-GB" sz="2400" b="1" dirty="0"/>
              <a:t>Major cause of chronic liver disease, cirrhosis, and hepatocellular carcinoma</a:t>
            </a:r>
          </a:p>
          <a:p>
            <a:pPr marL="342900" indent="-342900" algn="l">
              <a:spcBef>
                <a:spcPct val="20000"/>
              </a:spcBef>
              <a:buClr>
                <a:schemeClr val="hlink"/>
              </a:buClr>
              <a:buFont typeface="Wingdings" pitchFamily="2" charset="2"/>
              <a:buChar char="§"/>
              <a:defRPr/>
            </a:pPr>
            <a:r>
              <a:rPr lang="en-GB" sz="2400" b="1" dirty="0"/>
              <a:t>Worldwide prevalence ranges from 0.5% to 15%</a:t>
            </a:r>
          </a:p>
          <a:p>
            <a:pPr marL="342900" indent="-342900" algn="l">
              <a:spcBef>
                <a:spcPct val="20000"/>
              </a:spcBef>
              <a:buClr>
                <a:schemeClr val="hlink"/>
              </a:buClr>
              <a:buFont typeface="Wingdings" pitchFamily="2" charset="2"/>
              <a:buChar char="§"/>
              <a:defRPr/>
            </a:pPr>
            <a:r>
              <a:rPr lang="it-IT" sz="2400" b="1" dirty="0"/>
              <a:t>1990-2015: estimated 4-fold increase in the number of patients diagnosed with HCV in the United States</a:t>
            </a:r>
            <a:endParaRPr lang="en-GB" sz="2400" b="1" dirty="0"/>
          </a:p>
          <a:p>
            <a:pPr marL="342900" indent="-342900" algn="just">
              <a:spcBef>
                <a:spcPct val="50000"/>
              </a:spcBef>
              <a:buClr>
                <a:srgbClr val="CC3300"/>
              </a:buClr>
              <a:buSzPct val="140000"/>
              <a:defRPr/>
            </a:pP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86088"/>
                                        </p:tgtEl>
                                        <p:attrNameLst>
                                          <p:attrName>style.visibility</p:attrName>
                                        </p:attrNameLst>
                                      </p:cBhvr>
                                      <p:to>
                                        <p:strVal val="visible"/>
                                      </p:to>
                                    </p:set>
                                    <p:animEffect transition="in" filter="dissolve">
                                      <p:cBhvr>
                                        <p:cTn id="7" dur="500"/>
                                        <p:tgtEl>
                                          <p:spTgt spid="68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1" y="-110130"/>
            <a:ext cx="9239746" cy="6979290"/>
          </a:xfrm>
          <a:prstGeom prst="rect">
            <a:avLst/>
          </a:prstGeom>
          <a:noFill/>
          <a:ln w="9525">
            <a:noFill/>
            <a:miter lim="800000"/>
            <a:headEnd/>
            <a:tailEnd/>
          </a:ln>
          <a:effectLst/>
        </p:spPr>
      </p:pic>
      <p:sp>
        <p:nvSpPr>
          <p:cNvPr id="8" name="7 Elipse"/>
          <p:cNvSpPr/>
          <p:nvPr/>
        </p:nvSpPr>
        <p:spPr>
          <a:xfrm>
            <a:off x="1571604" y="1285860"/>
            <a:ext cx="2643206" cy="155734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Elipse"/>
          <p:cNvSpPr/>
          <p:nvPr/>
        </p:nvSpPr>
        <p:spPr>
          <a:xfrm>
            <a:off x="4929190" y="1357298"/>
            <a:ext cx="2571768" cy="121444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Scan0001-1"/>
          <p:cNvPicPr>
            <a:picLocks noChangeAspect="1" noChangeArrowheads="1"/>
          </p:cNvPicPr>
          <p:nvPr/>
        </p:nvPicPr>
        <p:blipFill>
          <a:blip r:embed="rId2" cstate="print"/>
          <a:srcRect/>
          <a:stretch>
            <a:fillRect/>
          </a:stretch>
        </p:blipFill>
        <p:spPr bwMode="auto">
          <a:xfrm>
            <a:off x="323410" y="332060"/>
            <a:ext cx="8692512" cy="3096939"/>
          </a:xfrm>
          <a:prstGeom prst="rect">
            <a:avLst/>
          </a:prstGeom>
          <a:noFill/>
          <a:ln w="9525">
            <a:noFill/>
            <a:miter lim="800000"/>
            <a:headEnd/>
            <a:tailEnd/>
          </a:ln>
        </p:spPr>
      </p:pic>
      <p:sp>
        <p:nvSpPr>
          <p:cNvPr id="81923" name="Text Box 6"/>
          <p:cNvSpPr txBox="1">
            <a:spLocks noChangeArrowheads="1"/>
          </p:cNvSpPr>
          <p:nvPr/>
        </p:nvSpPr>
        <p:spPr bwMode="auto">
          <a:xfrm>
            <a:off x="1403350" y="3918535"/>
            <a:ext cx="6854825" cy="2246769"/>
          </a:xfrm>
          <a:prstGeom prst="rect">
            <a:avLst/>
          </a:prstGeom>
          <a:noFill/>
          <a:ln w="9525">
            <a:noFill/>
            <a:miter lim="800000"/>
            <a:headEnd/>
            <a:tailEnd/>
          </a:ln>
        </p:spPr>
        <p:txBody>
          <a:bodyPr wrap="square">
            <a:spAutoFit/>
          </a:bodyPr>
          <a:lstStyle/>
          <a:p>
            <a:pPr algn="ctr"/>
            <a:r>
              <a:rPr lang="es-MX" sz="2800" b="1" dirty="0" err="1">
                <a:solidFill>
                  <a:srgbClr val="FFC000"/>
                </a:solidFill>
              </a:rPr>
              <a:t>Conclusion</a:t>
            </a:r>
            <a:r>
              <a:rPr lang="es-MX" sz="2800" b="1" dirty="0">
                <a:solidFill>
                  <a:srgbClr val="FFC000"/>
                </a:solidFill>
              </a:rPr>
              <a:t>: </a:t>
            </a:r>
            <a:r>
              <a:rPr lang="es-MX" sz="2800" b="1" dirty="0" err="1">
                <a:solidFill>
                  <a:srgbClr val="FFC000"/>
                </a:solidFill>
              </a:rPr>
              <a:t>The</a:t>
            </a:r>
            <a:r>
              <a:rPr lang="es-MX" sz="2800" b="1" dirty="0">
                <a:solidFill>
                  <a:srgbClr val="FFC000"/>
                </a:solidFill>
              </a:rPr>
              <a:t> </a:t>
            </a:r>
            <a:r>
              <a:rPr lang="es-MX" sz="2800" b="1" dirty="0" err="1">
                <a:solidFill>
                  <a:srgbClr val="FFC000"/>
                </a:solidFill>
              </a:rPr>
              <a:t>results</a:t>
            </a:r>
            <a:r>
              <a:rPr lang="es-MX" sz="2800" b="1" dirty="0">
                <a:solidFill>
                  <a:srgbClr val="FFC000"/>
                </a:solidFill>
              </a:rPr>
              <a:t> of </a:t>
            </a:r>
            <a:r>
              <a:rPr lang="es-MX" sz="2800" b="1" dirty="0" err="1">
                <a:solidFill>
                  <a:srgbClr val="FFC000"/>
                </a:solidFill>
              </a:rPr>
              <a:t>the</a:t>
            </a:r>
            <a:r>
              <a:rPr lang="es-MX" sz="2800" b="1" dirty="0">
                <a:solidFill>
                  <a:srgbClr val="FFC000"/>
                </a:solidFill>
              </a:rPr>
              <a:t> </a:t>
            </a:r>
            <a:r>
              <a:rPr lang="es-MX" sz="2800" b="1" dirty="0" err="1">
                <a:solidFill>
                  <a:srgbClr val="FFC000"/>
                </a:solidFill>
              </a:rPr>
              <a:t>present</a:t>
            </a:r>
            <a:r>
              <a:rPr lang="es-MX" sz="2800" b="1" dirty="0">
                <a:solidFill>
                  <a:srgbClr val="FFC000"/>
                </a:solidFill>
              </a:rPr>
              <a:t> </a:t>
            </a:r>
            <a:r>
              <a:rPr lang="es-MX" sz="2800" b="1" dirty="0" err="1">
                <a:solidFill>
                  <a:srgbClr val="FFC000"/>
                </a:solidFill>
              </a:rPr>
              <a:t>study</a:t>
            </a:r>
            <a:r>
              <a:rPr lang="es-MX" sz="2800" b="1" dirty="0">
                <a:solidFill>
                  <a:srgbClr val="FFC000"/>
                </a:solidFill>
              </a:rPr>
              <a:t> </a:t>
            </a:r>
            <a:r>
              <a:rPr lang="es-MX" sz="2800" b="1" dirty="0" err="1">
                <a:solidFill>
                  <a:srgbClr val="FFC000"/>
                </a:solidFill>
              </a:rPr>
              <a:t>suggest</a:t>
            </a:r>
            <a:r>
              <a:rPr lang="es-MX" sz="2800" b="1" dirty="0">
                <a:solidFill>
                  <a:srgbClr val="FFC000"/>
                </a:solidFill>
              </a:rPr>
              <a:t> </a:t>
            </a:r>
            <a:r>
              <a:rPr lang="es-MX" sz="2800" b="1" dirty="0" err="1">
                <a:solidFill>
                  <a:srgbClr val="FFC000"/>
                </a:solidFill>
              </a:rPr>
              <a:t>that</a:t>
            </a:r>
            <a:r>
              <a:rPr lang="es-MX" sz="2800" b="1" dirty="0">
                <a:solidFill>
                  <a:srgbClr val="FFC000"/>
                </a:solidFill>
              </a:rPr>
              <a:t> a </a:t>
            </a:r>
            <a:r>
              <a:rPr lang="es-MX" sz="2800" b="1" dirty="0" err="1">
                <a:solidFill>
                  <a:srgbClr val="FFC000"/>
                </a:solidFill>
              </a:rPr>
              <a:t>high</a:t>
            </a:r>
            <a:r>
              <a:rPr lang="es-MX" sz="2800" b="1" dirty="0">
                <a:solidFill>
                  <a:srgbClr val="FFC000"/>
                </a:solidFill>
              </a:rPr>
              <a:t> </a:t>
            </a:r>
            <a:r>
              <a:rPr lang="es-MX" sz="2800" b="1" dirty="0" err="1">
                <a:solidFill>
                  <a:srgbClr val="FFC000"/>
                </a:solidFill>
              </a:rPr>
              <a:t>serum</a:t>
            </a:r>
            <a:r>
              <a:rPr lang="es-MX" sz="2800" b="1" dirty="0">
                <a:solidFill>
                  <a:srgbClr val="FFC000"/>
                </a:solidFill>
              </a:rPr>
              <a:t> </a:t>
            </a:r>
            <a:r>
              <a:rPr lang="es-MX" sz="2800" b="1" dirty="0" err="1">
                <a:solidFill>
                  <a:srgbClr val="FFC000"/>
                </a:solidFill>
              </a:rPr>
              <a:t>concentration</a:t>
            </a:r>
            <a:r>
              <a:rPr lang="es-MX" sz="2800" b="1" dirty="0">
                <a:solidFill>
                  <a:srgbClr val="FFC000"/>
                </a:solidFill>
              </a:rPr>
              <a:t> of </a:t>
            </a:r>
            <a:r>
              <a:rPr lang="es-MX" sz="2800" b="1" dirty="0" err="1">
                <a:solidFill>
                  <a:srgbClr val="FFC000"/>
                </a:solidFill>
              </a:rPr>
              <a:t>adiponectin</a:t>
            </a:r>
            <a:r>
              <a:rPr lang="es-MX" sz="2800" b="1" dirty="0">
                <a:solidFill>
                  <a:srgbClr val="FFC000"/>
                </a:solidFill>
              </a:rPr>
              <a:t> </a:t>
            </a:r>
            <a:r>
              <a:rPr lang="es-MX" sz="2800" b="1" dirty="0" err="1">
                <a:solidFill>
                  <a:srgbClr val="FFC000"/>
                </a:solidFill>
              </a:rPr>
              <a:t>is</a:t>
            </a:r>
            <a:r>
              <a:rPr lang="es-MX" sz="2800" b="1" dirty="0">
                <a:solidFill>
                  <a:srgbClr val="FFC000"/>
                </a:solidFill>
              </a:rPr>
              <a:t> </a:t>
            </a:r>
            <a:r>
              <a:rPr lang="es-MX" sz="2800" b="1" dirty="0" err="1">
                <a:solidFill>
                  <a:srgbClr val="FFC000"/>
                </a:solidFill>
              </a:rPr>
              <a:t>associated</a:t>
            </a:r>
            <a:r>
              <a:rPr lang="es-MX" sz="2800" b="1" dirty="0">
                <a:solidFill>
                  <a:srgbClr val="FFC000"/>
                </a:solidFill>
              </a:rPr>
              <a:t> </a:t>
            </a:r>
            <a:r>
              <a:rPr lang="es-MX" sz="2800" b="1" dirty="0" err="1">
                <a:solidFill>
                  <a:srgbClr val="FFC000"/>
                </a:solidFill>
              </a:rPr>
              <a:t>with</a:t>
            </a:r>
            <a:r>
              <a:rPr lang="es-MX" sz="2800" b="1" dirty="0">
                <a:solidFill>
                  <a:srgbClr val="FFC000"/>
                </a:solidFill>
              </a:rPr>
              <a:t> a </a:t>
            </a:r>
            <a:r>
              <a:rPr lang="es-MX" sz="2800" b="1" dirty="0" err="1">
                <a:solidFill>
                  <a:srgbClr val="FFC000"/>
                </a:solidFill>
              </a:rPr>
              <a:t>protective</a:t>
            </a:r>
            <a:r>
              <a:rPr lang="es-MX" sz="2800" b="1" dirty="0">
                <a:solidFill>
                  <a:srgbClr val="FFC000"/>
                </a:solidFill>
              </a:rPr>
              <a:t> </a:t>
            </a:r>
            <a:r>
              <a:rPr lang="es-MX" sz="2800" b="1" dirty="0" err="1">
                <a:solidFill>
                  <a:srgbClr val="FFC000"/>
                </a:solidFill>
              </a:rPr>
              <a:t>effect</a:t>
            </a:r>
            <a:r>
              <a:rPr lang="es-MX" sz="2800" b="1" dirty="0">
                <a:solidFill>
                  <a:srgbClr val="FFC000"/>
                </a:solidFill>
              </a:rPr>
              <a:t> </a:t>
            </a:r>
            <a:r>
              <a:rPr lang="es-MX" sz="2800" b="1" dirty="0" err="1">
                <a:solidFill>
                  <a:srgbClr val="FFC000"/>
                </a:solidFill>
              </a:rPr>
              <a:t>against</a:t>
            </a:r>
            <a:r>
              <a:rPr lang="es-MX" sz="2800" b="1" dirty="0">
                <a:solidFill>
                  <a:srgbClr val="FFC000"/>
                </a:solidFill>
              </a:rPr>
              <a:t> HS.</a:t>
            </a:r>
            <a:endParaRPr lang="es-ES" sz="2800" b="1" dirty="0">
              <a:solidFill>
                <a:srgbClr val="FFC000"/>
              </a:solidFill>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8.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lnDef>
      <a:spPr>
        <a:ln cmpd="sng">
          <a:solidFill>
            <a:srgbClr val="FF0000"/>
          </a:solidFill>
          <a:headEnd w="lg" len="lg"/>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WebcastLessonsv1">
  <a:themeElements>
    <a:clrScheme name="">
      <a:dk1>
        <a:srgbClr val="000000"/>
      </a:dk1>
      <a:lt1>
        <a:srgbClr val="FBFBFB"/>
      </a:lt1>
      <a:dk2>
        <a:srgbClr val="063DE8"/>
      </a:dk2>
      <a:lt2>
        <a:srgbClr val="FFD539"/>
      </a:lt2>
      <a:accent1>
        <a:srgbClr val="EE791A"/>
      </a:accent1>
      <a:accent2>
        <a:srgbClr val="00FF00"/>
      </a:accent2>
      <a:accent3>
        <a:srgbClr val="AAAFF2"/>
      </a:accent3>
      <a:accent4>
        <a:srgbClr val="D6D6D6"/>
      </a:accent4>
      <a:accent5>
        <a:srgbClr val="F5BEAB"/>
      </a:accent5>
      <a:accent6>
        <a:srgbClr val="00E700"/>
      </a:accent6>
      <a:hlink>
        <a:srgbClr val="E6A6FF"/>
      </a:hlink>
      <a:folHlink>
        <a:srgbClr val="A3DAFF"/>
      </a:folHlink>
    </a:clrScheme>
    <a:fontScheme name="1_WebcastLessons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1_WebcastLessonsv1 1">
        <a:dk1>
          <a:srgbClr val="000000"/>
        </a:dk1>
        <a:lt1>
          <a:srgbClr val="FBFBFB"/>
        </a:lt1>
        <a:dk2>
          <a:srgbClr val="063DE8"/>
        </a:dk2>
        <a:lt2>
          <a:srgbClr val="FFFF00"/>
        </a:lt2>
        <a:accent1>
          <a:srgbClr val="ED7C0B"/>
        </a:accent1>
        <a:accent2>
          <a:srgbClr val="00E200"/>
        </a:accent2>
        <a:accent3>
          <a:srgbClr val="AAAFF2"/>
        </a:accent3>
        <a:accent4>
          <a:srgbClr val="D6D6D6"/>
        </a:accent4>
        <a:accent5>
          <a:srgbClr val="F4BFAA"/>
        </a:accent5>
        <a:accent6>
          <a:srgbClr val="00CD00"/>
        </a:accent6>
        <a:hlink>
          <a:srgbClr val="D187FF"/>
        </a:hlink>
        <a:folHlink>
          <a:srgbClr val="A3DA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ecuencia">
  <a:themeElements>
    <a:clrScheme name="Secuencia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ecuenci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200" b="0" i="0" u="none" strike="noStrike" cap="none" normalizeH="0" baseline="0" smtClean="0">
            <a:ln>
              <a:noFill/>
            </a:ln>
            <a:solidFill>
              <a:schemeClr val="tx1"/>
            </a:solidFill>
            <a:effectLst/>
            <a:latin typeface="Arial" charset="0"/>
          </a:defRPr>
        </a:defPPr>
      </a:lstStyle>
    </a:lnDef>
  </a:objectDefaults>
  <a:extraClrSchemeLst>
    <a:extraClrScheme>
      <a:clrScheme name="Secuencia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ecuencia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ecuencia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ecuencia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ecuencia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ecuencia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ecuencia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ecuencia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ecuencia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3164</TotalTime>
  <Words>4058</Words>
  <Application>Microsoft Office PowerPoint</Application>
  <PresentationFormat>Presentación en pantalla (4:3)</PresentationFormat>
  <Paragraphs>798</Paragraphs>
  <Slides>100</Slides>
  <Notes>19</Notes>
  <HiddenSlides>0</HiddenSlides>
  <MMClips>0</MMClips>
  <ScaleCrop>false</ScaleCrop>
  <HeadingPairs>
    <vt:vector size="8" baseType="variant">
      <vt:variant>
        <vt:lpstr>Fuentes usadas</vt:lpstr>
      </vt:variant>
      <vt:variant>
        <vt:i4>25</vt:i4>
      </vt:variant>
      <vt:variant>
        <vt:lpstr>Tema</vt:lpstr>
      </vt:variant>
      <vt:variant>
        <vt:i4>4</vt:i4>
      </vt:variant>
      <vt:variant>
        <vt:lpstr>Servidores OLE incrustados</vt:lpstr>
      </vt:variant>
      <vt:variant>
        <vt:i4>2</vt:i4>
      </vt:variant>
      <vt:variant>
        <vt:lpstr>Títulos de diapositiva</vt:lpstr>
      </vt:variant>
      <vt:variant>
        <vt:i4>100</vt:i4>
      </vt:variant>
    </vt:vector>
  </HeadingPairs>
  <TitlesOfParts>
    <vt:vector size="131" baseType="lpstr">
      <vt:lpstr>Arial Unicode MS</vt:lpstr>
      <vt:lpstr>Gulim</vt:lpstr>
      <vt:lpstr>ＭＳ Ｐゴシック</vt:lpstr>
      <vt:lpstr>ＭＳ Ｐゴシック</vt:lpstr>
      <vt:lpstr>新細明體</vt:lpstr>
      <vt:lpstr>Arial</vt:lpstr>
      <vt:lpstr>Arial Rounded MT Bold</vt:lpstr>
      <vt:lpstr>Berkeley-Medium</vt:lpstr>
      <vt:lpstr>Book Antiqua</vt:lpstr>
      <vt:lpstr>Calibri</vt:lpstr>
      <vt:lpstr>Cambria Math</vt:lpstr>
      <vt:lpstr>Century Gothic</vt:lpstr>
      <vt:lpstr>Constantia</vt:lpstr>
      <vt:lpstr>Garamond</vt:lpstr>
      <vt:lpstr>Helvetica</vt:lpstr>
      <vt:lpstr>Lucida Grande</vt:lpstr>
      <vt:lpstr>Lucida Sans Unicode</vt:lpstr>
      <vt:lpstr>Palatino Linotype</vt:lpstr>
      <vt:lpstr>Symbol</vt:lpstr>
      <vt:lpstr>Tahoma</vt:lpstr>
      <vt:lpstr>Times</vt:lpstr>
      <vt:lpstr>Times New Roman</vt:lpstr>
      <vt:lpstr>Univers Condensed</vt:lpstr>
      <vt:lpstr>Verdana</vt:lpstr>
      <vt:lpstr>Wingdings</vt:lpstr>
      <vt:lpstr>Elemental</vt:lpstr>
      <vt:lpstr>1_WebcastLessonsv1</vt:lpstr>
      <vt:lpstr>1_Office Theme</vt:lpstr>
      <vt:lpstr>Secuencia</vt:lpstr>
      <vt:lpstr>Chart</vt:lpstr>
      <vt:lpstr>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Hígado graso no alcohólico Obesidad, S.Metabolico y Resistencia a la Insulina.</vt:lpstr>
      <vt:lpstr>Historia natural de la esteato hepatitis no alcohólica?</vt:lpstr>
      <vt:lpstr>Presentación de PowerPoint</vt:lpstr>
      <vt:lpstr>Que cambio desde 1970?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Riesgo asociado al síndrome metabólico. Curvas de riesgo Kaplan-Meier (no ajusadas)</vt:lpstr>
      <vt:lpstr>Presentación de PowerPoint</vt:lpstr>
      <vt:lpstr>Costos de la Obesidad </vt:lpstr>
      <vt:lpstr>Presentación de PowerPoint</vt:lpstr>
      <vt:lpstr>Presentación de PowerPoint</vt:lpstr>
      <vt:lpstr>Presentación de PowerPoint</vt:lpstr>
      <vt:lpstr>Adipokines and fatty liver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1.-Los acidos grasos libres se elevan y depositan en el hígado en la obesidad</vt:lpstr>
      <vt:lpstr>Presentación de PowerPoint</vt:lpstr>
      <vt:lpstr>Presentación de PowerPoint</vt:lpstr>
      <vt:lpstr>Obesidad y Hepatopatía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Hepatitis C Infection Facts United States</vt:lpstr>
      <vt:lpstr>Presentación de PowerPoint</vt:lpstr>
      <vt:lpstr>Presentación de PowerPoint</vt:lpstr>
      <vt:lpstr>Presentación de PowerPoint</vt:lpstr>
      <vt:lpstr>Presentación de PowerPoint</vt:lpstr>
      <vt:lpstr>Presentación de PowerPoint</vt:lpstr>
      <vt:lpstr>Presentación de PowerPoint</vt:lpstr>
      <vt:lpstr>Patrones de respuesta virológica  al tratamiento con Peg-IFN/RBV en  pacientes con hepatitis crónica C</vt:lpstr>
      <vt:lpstr>Presentación de PowerPoint</vt:lpstr>
      <vt:lpstr>Presentación de PowerPoint</vt:lpstr>
      <vt:lpstr>Presentación de PowerPoint</vt:lpstr>
      <vt:lpstr>Presentación de PowerPoint</vt:lpstr>
      <vt:lpstr>Presentación de PowerPoint</vt:lpstr>
      <vt:lpstr>Presentación de PowerPoint</vt:lpstr>
      <vt:lpstr>Agenda discussed</vt:lpstr>
      <vt:lpstr>Presentación de PowerPoint</vt:lpstr>
      <vt:lpstr>Presentación de PowerPoint</vt:lpstr>
      <vt:lpstr>Presentación de PowerPoint</vt:lpstr>
      <vt:lpstr>Conclusions</vt:lpstr>
      <vt:lpstr>Presentación de PowerPoint</vt:lpstr>
      <vt:lpstr>Hepatitis C Infection Facts United States</vt:lpstr>
      <vt:lpstr>Presentación de PowerPoint</vt:lpstr>
      <vt:lpstr>Etiopathogenesis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Hepatitis C Virus</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Botas Isela</dc:creator>
  <cp:lastModifiedBy>Cabina-ANM</cp:lastModifiedBy>
  <cp:revision>202</cp:revision>
  <dcterms:created xsi:type="dcterms:W3CDTF">2012-03-15T15:42:50Z</dcterms:created>
  <dcterms:modified xsi:type="dcterms:W3CDTF">2017-10-04T23:48:09Z</dcterms:modified>
</cp:coreProperties>
</file>