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924" r:id="rId1"/>
  </p:sldMasterIdLst>
  <p:notesMasterIdLst>
    <p:notesMasterId r:id="rId21"/>
  </p:notesMasterIdLst>
  <p:handoutMasterIdLst>
    <p:handoutMasterId r:id="rId22"/>
  </p:handoutMasterIdLst>
  <p:sldIdLst>
    <p:sldId id="256" r:id="rId2"/>
    <p:sldId id="406" r:id="rId3"/>
    <p:sldId id="390" r:id="rId4"/>
    <p:sldId id="391" r:id="rId5"/>
    <p:sldId id="389" r:id="rId6"/>
    <p:sldId id="394" r:id="rId7"/>
    <p:sldId id="393" r:id="rId8"/>
    <p:sldId id="395" r:id="rId9"/>
    <p:sldId id="396" r:id="rId10"/>
    <p:sldId id="397" r:id="rId11"/>
    <p:sldId id="398" r:id="rId12"/>
    <p:sldId id="400" r:id="rId13"/>
    <p:sldId id="401" r:id="rId14"/>
    <p:sldId id="402" r:id="rId15"/>
    <p:sldId id="399" r:id="rId16"/>
    <p:sldId id="392" r:id="rId17"/>
    <p:sldId id="403" r:id="rId18"/>
    <p:sldId id="404" r:id="rId19"/>
    <p:sldId id="405" r:id="rId20"/>
  </p:sldIdLst>
  <p:sldSz cx="9144000" cy="6858000" type="screen4x3"/>
  <p:notesSz cx="7010400" cy="9296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6" autoAdjust="0"/>
    <p:restoredTop sz="94643" autoAdjust="0"/>
  </p:normalViewPr>
  <p:slideViewPr>
    <p:cSldViewPr>
      <p:cViewPr varScale="1">
        <p:scale>
          <a:sx n="68" d="100"/>
          <a:sy n="68" d="100"/>
        </p:scale>
        <p:origin x="144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086EFBD-1350-4EA5-9D8D-28785AECB72D}" type="datetimeFigureOut">
              <a:rPr lang="es-MX" smtClean="0"/>
              <a:t>02/08/2017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08CC0B1-8140-48F4-BE00-3EB8DFF6465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18493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49EA45-D0C1-46E6-BCCC-D7354253F434}" type="datetimeFigureOut">
              <a:rPr lang="es-MX" smtClean="0"/>
              <a:t>02/08/2017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4D0BC-3D66-4721-8143-208EF23797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709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4D0BC-3D66-4721-8143-208EF23797BA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82595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4D0BC-3D66-4721-8143-208EF23797BA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7399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4D0BC-3D66-4721-8143-208EF23797BA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36722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4D0BC-3D66-4721-8143-208EF23797BA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62461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4D0BC-3D66-4721-8143-208EF23797BA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3024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4D0BC-3D66-4721-8143-208EF23797BA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0974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4D0BC-3D66-4721-8143-208EF23797BA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1880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4D0BC-3D66-4721-8143-208EF23797BA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2181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4D0BC-3D66-4721-8143-208EF23797BA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4832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4D0BC-3D66-4721-8143-208EF23797BA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74843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4D0BC-3D66-4721-8143-208EF23797BA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1067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4D0BC-3D66-4721-8143-208EF23797BA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7475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4D0BC-3D66-4721-8143-208EF23797BA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6537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4D0BC-3D66-4721-8143-208EF23797BA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07741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390FDFDD-32E8-4747-B5AC-7072B18F2D82}" type="datetimeFigureOut">
              <a:rPr lang="es-MX" smtClean="0"/>
              <a:t>02/08/2017</a:t>
            </a:fld>
            <a:endParaRPr lang="es-MX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3334468-8690-437A-9473-901DA59CAD6A}" type="slidenum">
              <a:rPr lang="es-MX" smtClean="0"/>
              <a:t>‹Nº›</a:t>
            </a:fld>
            <a:endParaRPr lang="es-MX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DFDD-32E8-4747-B5AC-7072B18F2D82}" type="datetimeFigureOut">
              <a:rPr lang="es-MX" smtClean="0"/>
              <a:t>02/08/2017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4468-8690-437A-9473-901DA59CAD6A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390FDFDD-32E8-4747-B5AC-7072B18F2D82}" type="datetimeFigureOut">
              <a:rPr lang="es-MX" smtClean="0"/>
              <a:t>02/08/2017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7" name="6 Rectángulo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53334468-8690-437A-9473-901DA59CAD6A}" type="slidenum">
              <a:rPr lang="es-MX" smtClean="0"/>
              <a:t>‹Nº›</a:t>
            </a:fld>
            <a:endParaRPr lang="es-MX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DFDD-32E8-4747-B5AC-7072B18F2D82}" type="datetimeFigureOut">
              <a:rPr lang="es-MX" smtClean="0"/>
              <a:t>02/08/2017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3334468-8690-437A-9473-901DA59CAD6A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7" name="6 Rectángulo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DFDD-32E8-4747-B5AC-7072B18F2D82}" type="datetimeFigureOut">
              <a:rPr lang="es-MX" smtClean="0"/>
              <a:t>02/08/2017</a:t>
            </a:fld>
            <a:endParaRPr lang="es-MX"/>
          </a:p>
        </p:txBody>
      </p:sp>
      <p:sp>
        <p:nvSpPr>
          <p:cNvPr id="13" name="12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53334468-8690-437A-9473-901DA59CAD6A}" type="slidenum">
              <a:rPr lang="es-MX" smtClean="0"/>
              <a:t>‹Nº›</a:t>
            </a:fld>
            <a:endParaRPr lang="es-MX"/>
          </a:p>
        </p:txBody>
      </p:sp>
      <p:sp>
        <p:nvSpPr>
          <p:cNvPr id="14" name="1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90FDFDD-32E8-4747-B5AC-7072B18F2D82}" type="datetimeFigureOut">
              <a:rPr lang="es-MX" smtClean="0"/>
              <a:t>02/08/2017</a:t>
            </a:fld>
            <a:endParaRPr lang="es-MX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3334468-8690-437A-9473-901DA59CAD6A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90FDFDD-32E8-4747-B5AC-7072B18F2D82}" type="datetimeFigureOut">
              <a:rPr lang="es-MX" smtClean="0"/>
              <a:t>02/08/2017</a:t>
            </a:fld>
            <a:endParaRPr lang="es-MX"/>
          </a:p>
        </p:txBody>
      </p:sp>
      <p:sp>
        <p:nvSpPr>
          <p:cNvPr id="12" name="11 Marcador de número de diapositiva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3334468-8690-437A-9473-901DA59CAD6A}" type="slidenum">
              <a:rPr lang="es-MX" smtClean="0"/>
              <a:t>‹Nº›</a:t>
            </a:fld>
            <a:endParaRPr lang="es-MX"/>
          </a:p>
        </p:txBody>
      </p:sp>
      <p:sp>
        <p:nvSpPr>
          <p:cNvPr id="14" name="13 Marcador de pie de página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s-MX"/>
          </a:p>
        </p:txBody>
      </p:sp>
      <p:sp>
        <p:nvSpPr>
          <p:cNvPr id="16" name="15 Marcador de texto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15" name="14 Marcador de texto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DFDD-32E8-4747-B5AC-7072B18F2D82}" type="datetimeFigureOut">
              <a:rPr lang="es-MX" smtClean="0"/>
              <a:t>02/08/2017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3334468-8690-437A-9473-901DA59CAD6A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DFDD-32E8-4747-B5AC-7072B18F2D82}" type="datetimeFigureOut">
              <a:rPr lang="es-MX" smtClean="0"/>
              <a:t>02/08/2017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3334468-8690-437A-9473-901DA59CAD6A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DFDD-32E8-4747-B5AC-7072B18F2D82}" type="datetimeFigureOut">
              <a:rPr lang="es-MX" smtClean="0"/>
              <a:t>02/08/2017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3334468-8690-437A-9473-901DA59CAD6A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8" name="7 Rectángulo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1" name="10 Rectángulo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390FDFDD-32E8-4747-B5AC-7072B18F2D82}" type="datetimeFigureOut">
              <a:rPr lang="es-MX" smtClean="0"/>
              <a:t>02/08/2017</a:t>
            </a:fld>
            <a:endParaRPr lang="es-MX"/>
          </a:p>
        </p:txBody>
      </p:sp>
      <p:sp>
        <p:nvSpPr>
          <p:cNvPr id="13" name="12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53334468-8690-437A-9473-901DA59CAD6A}" type="slidenum">
              <a:rPr lang="es-MX" smtClean="0"/>
              <a:t>‹Nº›</a:t>
            </a:fld>
            <a:endParaRPr lang="es-MX"/>
          </a:p>
        </p:txBody>
      </p:sp>
      <p:sp>
        <p:nvSpPr>
          <p:cNvPr id="14" name="13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90FDFDD-32E8-4747-B5AC-7072B18F2D82}" type="datetimeFigureOut">
              <a:rPr lang="es-MX" smtClean="0"/>
              <a:t>02/08/2017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7" name="6 Rectángulo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3334468-8690-437A-9473-901DA59CAD6A}" type="slidenum">
              <a:rPr lang="es-MX" smtClean="0"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es-MX" b="1" dirty="0"/>
              <a:t>David J. Sánchez Mejía </a:t>
            </a:r>
          </a:p>
        </p:txBody>
      </p:sp>
      <p:sp>
        <p:nvSpPr>
          <p:cNvPr id="6" name="5 Título"/>
          <p:cNvSpPr>
            <a:spLocks noGrp="1"/>
          </p:cNvSpPr>
          <p:nvPr>
            <p:ph type="ctrTitle"/>
          </p:nvPr>
        </p:nvSpPr>
        <p:spPr>
          <a:xfrm>
            <a:off x="-10191" y="3068960"/>
            <a:ext cx="8709248" cy="1828800"/>
          </a:xfrm>
        </p:spPr>
        <p:txBody>
          <a:bodyPr>
            <a:normAutofit fontScale="90000"/>
          </a:bodyPr>
          <a:lstStyle/>
          <a:p>
            <a:pPr algn="r"/>
            <a:r>
              <a:rPr lang="es-MX" b="1" dirty="0"/>
              <a:t>Nuevas implicaciones del derecho en la atención médica</a:t>
            </a:r>
            <a:br>
              <a:rPr lang="es-MX" dirty="0"/>
            </a:br>
            <a:br>
              <a:rPr lang="es-MX" dirty="0"/>
            </a:br>
            <a:r>
              <a:rPr lang="es-MX" dirty="0"/>
              <a:t>Consentimiento INFORMADO</a:t>
            </a:r>
            <a:br>
              <a:rPr lang="es-MX" sz="3600" dirty="0"/>
            </a:br>
            <a:endParaRPr lang="es-MX" dirty="0"/>
          </a:p>
        </p:txBody>
      </p:sp>
      <p:sp>
        <p:nvSpPr>
          <p:cNvPr id="2" name="1 CuadroTexto"/>
          <p:cNvSpPr txBox="1"/>
          <p:nvPr/>
        </p:nvSpPr>
        <p:spPr>
          <a:xfrm>
            <a:off x="1" y="6113621"/>
            <a:ext cx="219573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MX" sz="2400" b="1" dirty="0"/>
              <a:t>ANMM</a:t>
            </a:r>
          </a:p>
        </p:txBody>
      </p:sp>
    </p:spTree>
    <p:extLst>
      <p:ext uri="{BB962C8B-B14F-4D97-AF65-F5344CB8AC3E}">
        <p14:creationId xmlns:p14="http://schemas.microsoft.com/office/powerpoint/2010/main" val="2396151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3200" b="1" dirty="0"/>
              <a:t>CONSENTIMIENTO INFORMADO</a:t>
            </a:r>
            <a:endParaRPr lang="es-MX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539552" y="1556792"/>
            <a:ext cx="8153400" cy="530120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MX" sz="3200" b="1" dirty="0"/>
              <a:t>¿Cuál ha sido su evolución jurisprudencial en la Suprema Corte?</a:t>
            </a:r>
          </a:p>
          <a:p>
            <a:pPr lvl="1" algn="just"/>
            <a:r>
              <a:rPr lang="es-MX" b="1" dirty="0"/>
              <a:t>AD 51/2013</a:t>
            </a:r>
            <a:endParaRPr lang="es-MX" dirty="0"/>
          </a:p>
          <a:p>
            <a:pPr lvl="2" algn="just"/>
            <a:r>
              <a:rPr lang="es-MX" sz="2600" dirty="0"/>
              <a:t>Tiene una doble finalidad: por un lado, constituye la autorización de una persona para someterse a procedimientos y, por otro lado, es una forma de cumplimiento del deber  del médico.</a:t>
            </a:r>
          </a:p>
          <a:p>
            <a:pPr lvl="2" algn="just"/>
            <a:endParaRPr lang="es-MX" sz="2600" dirty="0"/>
          </a:p>
          <a:p>
            <a:pPr lvl="2" algn="just"/>
            <a:r>
              <a:rPr lang="es-MX" sz="2600" dirty="0"/>
              <a:t>El caso de urgencia que justifica la ausencia de consentimiento del paciente sujeta al médico a un estándar más alto para acreditar su debida diligencia. </a:t>
            </a:r>
          </a:p>
        </p:txBody>
      </p:sp>
    </p:spTree>
    <p:extLst>
      <p:ext uri="{BB962C8B-B14F-4D97-AF65-F5344CB8AC3E}">
        <p14:creationId xmlns:p14="http://schemas.microsoft.com/office/powerpoint/2010/main" val="979691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3200" b="1" dirty="0"/>
              <a:t>CONSENTIMIENTO INFORMADO</a:t>
            </a:r>
            <a:endParaRPr lang="es-MX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539552" y="1556792"/>
            <a:ext cx="8153400" cy="530120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MX" sz="3200" b="1" dirty="0"/>
              <a:t>¿Cuál ha sido su evolución jurisprudencial en la Suprema Corte?</a:t>
            </a:r>
          </a:p>
          <a:p>
            <a:pPr lvl="1" algn="just"/>
            <a:r>
              <a:rPr lang="es-MX" b="1" dirty="0"/>
              <a:t>AD 51/2013</a:t>
            </a:r>
            <a:r>
              <a:rPr lang="es-MX" dirty="0"/>
              <a:t>  </a:t>
            </a:r>
          </a:p>
          <a:p>
            <a:pPr lvl="2" algn="just"/>
            <a:r>
              <a:rPr lang="es-MX" sz="2600" dirty="0"/>
              <a:t>El acto médico de alto riesgo que se realice sin acreditar un caso de urgencia se considerará como negligencia médica.</a:t>
            </a:r>
          </a:p>
          <a:p>
            <a:pPr lvl="2" algn="just"/>
            <a:r>
              <a:rPr lang="es-MX" sz="2600" dirty="0"/>
              <a:t>Se tendrá que demostrar que la actuación era imperiosa y deberá hacerlo en acuerdo con otro profesional médico, asentando sus razones para acreditar el estado de urgencia y detallando toda información relevante en el expediente clínico, bajo su más estricta responsabilidad.</a:t>
            </a:r>
          </a:p>
          <a:p>
            <a:pPr lvl="2" algn="just"/>
            <a:endParaRPr lang="es-MX" sz="2900" dirty="0"/>
          </a:p>
        </p:txBody>
      </p:sp>
    </p:spTree>
    <p:extLst>
      <p:ext uri="{BB962C8B-B14F-4D97-AF65-F5344CB8AC3E}">
        <p14:creationId xmlns:p14="http://schemas.microsoft.com/office/powerpoint/2010/main" val="267866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3200" b="1" dirty="0"/>
              <a:t>CONSENTIMIENTO INFORMADO</a:t>
            </a:r>
            <a:endParaRPr lang="es-MX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539552" y="1556792"/>
            <a:ext cx="8153400" cy="530120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MX" sz="3200" b="1" dirty="0"/>
              <a:t>¿Qué ha dicho la Corte Interamericana?</a:t>
            </a:r>
          </a:p>
          <a:p>
            <a:pPr lvl="1" algn="just"/>
            <a:r>
              <a:rPr lang="es-MX" b="1" dirty="0"/>
              <a:t>Caso I.V. vs Bolivia </a:t>
            </a:r>
            <a:r>
              <a:rPr lang="es-MX" dirty="0"/>
              <a:t> </a:t>
            </a:r>
          </a:p>
          <a:p>
            <a:pPr lvl="2" algn="just"/>
            <a:r>
              <a:rPr lang="es-MX" sz="2600" dirty="0"/>
              <a:t>Los Estados tienen la obligación internacional de asegurar su obtención, ya que éste se fundamenta principalmente en la autonomía y la auto-determinación del individuo.</a:t>
            </a:r>
          </a:p>
          <a:p>
            <a:pPr lvl="2" algn="just"/>
            <a:endParaRPr lang="es-MX" sz="2600" dirty="0"/>
          </a:p>
          <a:p>
            <a:pPr lvl="2" algn="just"/>
            <a:r>
              <a:rPr lang="es-MX" sz="2600" dirty="0"/>
              <a:t>Constituye un mecanismo bidireccional de interacción en la relación médico-paciente, por medio del cual el paciente participa activamente en la toma de la decisión, alejándose con ello de la visión paternalista de la medicina.</a:t>
            </a:r>
          </a:p>
        </p:txBody>
      </p:sp>
    </p:spTree>
    <p:extLst>
      <p:ext uri="{BB962C8B-B14F-4D97-AF65-F5344CB8AC3E}">
        <p14:creationId xmlns:p14="http://schemas.microsoft.com/office/powerpoint/2010/main" val="2114314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3200" b="1" dirty="0"/>
              <a:t>CONSENTIMIENTO INFORMADO</a:t>
            </a:r>
            <a:endParaRPr lang="es-MX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539552" y="1556792"/>
            <a:ext cx="8153400" cy="530120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MX" sz="3200" b="1" dirty="0"/>
              <a:t>¿Qué ha dicho la Corte Interamericana?</a:t>
            </a:r>
          </a:p>
          <a:p>
            <a:pPr lvl="1" algn="just"/>
            <a:r>
              <a:rPr lang="es-MX" b="1" dirty="0"/>
              <a:t>Caso I.V. vs Bolivia </a:t>
            </a:r>
            <a:r>
              <a:rPr lang="es-MX" dirty="0"/>
              <a:t> </a:t>
            </a:r>
          </a:p>
          <a:p>
            <a:pPr lvl="2" algn="just"/>
            <a:r>
              <a:rPr lang="es-MX" sz="2600" dirty="0"/>
              <a:t>Elementos esenciales:</a:t>
            </a:r>
          </a:p>
          <a:p>
            <a:pPr lvl="3" algn="just"/>
            <a:r>
              <a:rPr lang="es-MX" sz="2400" b="1" dirty="0"/>
              <a:t>Previo</a:t>
            </a:r>
            <a:r>
              <a:rPr lang="es-MX" sz="2400" dirty="0"/>
              <a:t>: siempre antes del procedimiento.</a:t>
            </a:r>
          </a:p>
          <a:p>
            <a:pPr lvl="3" algn="just"/>
            <a:r>
              <a:rPr lang="es-MX" sz="2400" b="1" dirty="0"/>
              <a:t>Libre: </a:t>
            </a:r>
            <a:r>
              <a:rPr lang="es-MX" sz="2400" dirty="0"/>
              <a:t>voluntaria, autónoma, sin presiones de ningún tipo.</a:t>
            </a:r>
            <a:endParaRPr lang="es-MX" sz="2400" b="1" dirty="0"/>
          </a:p>
          <a:p>
            <a:pPr lvl="3" algn="just"/>
            <a:r>
              <a:rPr lang="es-MX" sz="2400" b="1" dirty="0"/>
              <a:t>Pleno e informado: </a:t>
            </a:r>
            <a:r>
              <a:rPr lang="es-MX" sz="2400" dirty="0"/>
              <a:t>i) la evaluación de diagnóstico; ii) el objetivo, método, duración probable, beneficios y riesgos esperados del tratamiento propuesto; iii) los posibles efectos desfavorables; iv) las alternativas de tratamiento; v) las consecuencias de los tratamientos, y vi) lo que se estima ocurrirá antes, durante y después del tratamiento.</a:t>
            </a:r>
          </a:p>
        </p:txBody>
      </p:sp>
    </p:spTree>
    <p:extLst>
      <p:ext uri="{BB962C8B-B14F-4D97-AF65-F5344CB8AC3E}">
        <p14:creationId xmlns:p14="http://schemas.microsoft.com/office/powerpoint/2010/main" val="2449094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3200" b="1" dirty="0"/>
              <a:t>CONSENTIMIENTO INFORMADO</a:t>
            </a:r>
            <a:endParaRPr lang="es-MX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584338" y="3717032"/>
            <a:ext cx="8153400" cy="5040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MX" sz="3200" b="1" dirty="0"/>
              <a:t>Algunos ejemplos</a:t>
            </a:r>
          </a:p>
        </p:txBody>
      </p:sp>
    </p:spTree>
    <p:extLst>
      <p:ext uri="{BB962C8B-B14F-4D97-AF65-F5344CB8AC3E}">
        <p14:creationId xmlns:p14="http://schemas.microsoft.com/office/powerpoint/2010/main" val="1998718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E68753A-52B1-477B-8D82-5B6516888D23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971600" y="134937"/>
            <a:ext cx="6911975" cy="672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8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6893394-91DC-4921-954F-3F455A349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019" y="0"/>
            <a:ext cx="50539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95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0D44D77-9D24-4BC4-B2A7-1CD54D270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131" y="0"/>
            <a:ext cx="54957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75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5C1AEDF-BF0D-4628-BDE0-F4BCB95C9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181" y="0"/>
            <a:ext cx="5207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65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3200" b="1" dirty="0"/>
              <a:t>CONSENTIMIENTO</a:t>
            </a:r>
            <a:r>
              <a:rPr lang="es-MX" sz="2800" b="1" dirty="0"/>
              <a:t> </a:t>
            </a:r>
            <a:r>
              <a:rPr lang="es-MX" sz="3200" b="1" dirty="0"/>
              <a:t>INFORMADO</a:t>
            </a:r>
            <a:endParaRPr lang="es-MX" sz="28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539552" y="1556792"/>
            <a:ext cx="8153400" cy="5301208"/>
          </a:xfrm>
        </p:spPr>
        <p:txBody>
          <a:bodyPr>
            <a:normAutofit/>
          </a:bodyPr>
          <a:lstStyle/>
          <a:p>
            <a:pPr marL="365760" lvl="1" indent="0" algn="ctr">
              <a:buNone/>
            </a:pPr>
            <a:r>
              <a:rPr lang="es-MX" sz="3200" b="1" dirty="0"/>
              <a:t>Conclusiones</a:t>
            </a:r>
          </a:p>
          <a:p>
            <a:pPr lvl="1" algn="just"/>
            <a:r>
              <a:rPr lang="es-MX" dirty="0"/>
              <a:t>Es un deber pero a la vez constituye una herramienta que da seguridad jurídica a los médicos.</a:t>
            </a:r>
          </a:p>
          <a:p>
            <a:pPr lvl="1" algn="just"/>
            <a:r>
              <a:rPr lang="es-MX" dirty="0"/>
              <a:t>Es un derecho de los pacientes.</a:t>
            </a:r>
          </a:p>
          <a:p>
            <a:pPr lvl="1" algn="just"/>
            <a:r>
              <a:rPr lang="es-MX" dirty="0"/>
              <a:t>La evolución del consentimiento informado rompe con el modelo tradicional de la relación médico-paciente.</a:t>
            </a:r>
          </a:p>
          <a:p>
            <a:pPr lvl="1" algn="just"/>
            <a:r>
              <a:rPr lang="es-MX" dirty="0"/>
              <a:t>Facilita el análisis jurídico del acto médico y la determinación sobre si existió o no negligencia médica.</a:t>
            </a:r>
          </a:p>
          <a:p>
            <a:pPr lvl="1" algn="just"/>
            <a:r>
              <a:rPr lang="es-MX" dirty="0"/>
              <a:t>Deben participar en los mecanismos institucionales para su elaboración.</a:t>
            </a:r>
          </a:p>
          <a:p>
            <a:pPr lvl="1"/>
            <a:endParaRPr lang="es-MX" sz="3200" dirty="0"/>
          </a:p>
          <a:p>
            <a:pPr lvl="1"/>
            <a:endParaRPr lang="es-MX" sz="3200" dirty="0"/>
          </a:p>
          <a:p>
            <a:pPr lvl="2" algn="just"/>
            <a:endParaRPr lang="es-MX" sz="1700" dirty="0"/>
          </a:p>
          <a:p>
            <a:pPr lvl="2" algn="just"/>
            <a:endParaRPr lang="es-MX" sz="1700" dirty="0"/>
          </a:p>
          <a:p>
            <a:endParaRPr lang="es-MX" sz="3200" b="1" dirty="0"/>
          </a:p>
          <a:p>
            <a:endParaRPr lang="es-MX" sz="3200" b="1" dirty="0"/>
          </a:p>
        </p:txBody>
      </p:sp>
    </p:spTree>
    <p:extLst>
      <p:ext uri="{BB962C8B-B14F-4D97-AF65-F5344CB8AC3E}">
        <p14:creationId xmlns:p14="http://schemas.microsoft.com/office/powerpoint/2010/main" val="4249992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3200" b="1" dirty="0"/>
              <a:t>CONSENTIMIENTO</a:t>
            </a:r>
            <a:r>
              <a:rPr lang="es-MX" sz="2800" b="1" dirty="0"/>
              <a:t> </a:t>
            </a:r>
            <a:r>
              <a:rPr lang="es-MX" sz="3200" b="1" dirty="0"/>
              <a:t>INFORMADO</a:t>
            </a:r>
            <a:endParaRPr lang="es-MX" sz="28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539552" y="1556792"/>
            <a:ext cx="8153400" cy="4968552"/>
          </a:xfrm>
        </p:spPr>
        <p:txBody>
          <a:bodyPr>
            <a:noAutofit/>
          </a:bodyPr>
          <a:lstStyle/>
          <a:p>
            <a:pPr marL="365760" lvl="1" indent="0" algn="ctr">
              <a:buNone/>
            </a:pPr>
            <a:r>
              <a:rPr lang="es-MX" b="1" dirty="0"/>
              <a:t>¿Qué es?</a:t>
            </a:r>
          </a:p>
          <a:p>
            <a:pPr marL="457200" indent="-457200" algn="just">
              <a:buFont typeface="+mj-lt"/>
              <a:buAutoNum type="arabicPeriod"/>
            </a:pPr>
            <a:endParaRPr lang="es-AR" sz="2600" b="1" dirty="0"/>
          </a:p>
          <a:p>
            <a:pPr marL="0" indent="0" algn="just">
              <a:buNone/>
            </a:pPr>
            <a:r>
              <a:rPr lang="es-AR" sz="2600" dirty="0"/>
              <a:t>Se compone de dos elementos:</a:t>
            </a:r>
          </a:p>
          <a:p>
            <a:pPr marL="0" indent="0" algn="just">
              <a:buNone/>
            </a:pPr>
            <a:endParaRPr lang="es-AR" sz="2600" dirty="0"/>
          </a:p>
          <a:p>
            <a:pPr marL="0" indent="0" algn="just">
              <a:buNone/>
            </a:pPr>
            <a:r>
              <a:rPr lang="es-AR" sz="2600" b="1" dirty="0"/>
              <a:t>1. </a:t>
            </a:r>
            <a:r>
              <a:rPr lang="es-AR" sz="2600" dirty="0"/>
              <a:t>La </a:t>
            </a:r>
            <a:r>
              <a:rPr lang="es-AR" sz="2600" b="1" dirty="0"/>
              <a:t>información </a:t>
            </a:r>
            <a:r>
              <a:rPr lang="es-AR" sz="2600" dirty="0"/>
              <a:t>relacionada con los riesgos y beneficios del procedimiento propuesto y sus alternativas.</a:t>
            </a:r>
          </a:p>
          <a:p>
            <a:pPr marL="0" indent="0" algn="just">
              <a:buNone/>
            </a:pPr>
            <a:endParaRPr lang="es-AR" sz="2600" dirty="0"/>
          </a:p>
          <a:p>
            <a:pPr marL="0" indent="0" algn="just">
              <a:buNone/>
            </a:pPr>
            <a:r>
              <a:rPr lang="es-AR" sz="2600" b="1" dirty="0"/>
              <a:t>2.</a:t>
            </a:r>
            <a:r>
              <a:rPr lang="es-AR" sz="2600" dirty="0"/>
              <a:t> El </a:t>
            </a:r>
            <a:r>
              <a:rPr lang="es-AR" sz="2600" b="1" dirty="0"/>
              <a:t>consentimiento de la persona</a:t>
            </a:r>
            <a:r>
              <a:rPr lang="es-AR" sz="2600" dirty="0"/>
              <a:t>, es decir, la manifestación de la voluntad en favor de que le sea practicado un procedimiento determinado.</a:t>
            </a:r>
          </a:p>
          <a:p>
            <a:pPr marL="0" indent="0" algn="just">
              <a:buNone/>
            </a:pPr>
            <a:endParaRPr lang="es-AR" sz="2600" dirty="0"/>
          </a:p>
          <a:p>
            <a:pPr lvl="1" algn="ctr"/>
            <a:endParaRPr lang="es-MX" dirty="0"/>
          </a:p>
          <a:p>
            <a:pPr lvl="2" algn="just"/>
            <a:endParaRPr lang="es-MX" sz="2600" dirty="0"/>
          </a:p>
          <a:p>
            <a:pPr lvl="2" algn="just"/>
            <a:endParaRPr lang="es-MX" sz="2600" dirty="0"/>
          </a:p>
          <a:p>
            <a:endParaRPr lang="es-MX" sz="2600" b="1" dirty="0"/>
          </a:p>
          <a:p>
            <a:endParaRPr lang="es-MX" sz="2600" b="1" dirty="0"/>
          </a:p>
        </p:txBody>
      </p:sp>
    </p:spTree>
    <p:extLst>
      <p:ext uri="{BB962C8B-B14F-4D97-AF65-F5344CB8AC3E}">
        <p14:creationId xmlns:p14="http://schemas.microsoft.com/office/powerpoint/2010/main" val="3705860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s-MX" sz="3200" b="1" dirty="0"/>
              <a:t>CONSENTIMIENTO INFORMADO</a:t>
            </a:r>
            <a:endParaRPr lang="es-MX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539552" y="1556792"/>
            <a:ext cx="8153400" cy="530120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es-AR" sz="2600" dirty="0"/>
          </a:p>
          <a:p>
            <a:pPr marL="0" indent="0" algn="just">
              <a:buNone/>
            </a:pPr>
            <a:r>
              <a:rPr lang="es-AR" sz="2600" dirty="0"/>
              <a:t>La </a:t>
            </a:r>
            <a:r>
              <a:rPr lang="es-AR" sz="2600" b="1" dirty="0"/>
              <a:t>información</a:t>
            </a:r>
            <a:r>
              <a:rPr lang="es-AR" sz="2600" dirty="0"/>
              <a:t> que debe ser proporcionada a los pacientes para que, en un momento dado, puedan tomar una decisión sobre su tratamiento debe comprender:</a:t>
            </a:r>
          </a:p>
          <a:p>
            <a:pPr marL="0" indent="0" algn="just">
              <a:buNone/>
            </a:pPr>
            <a:endParaRPr lang="es-AR" sz="2600" dirty="0"/>
          </a:p>
          <a:p>
            <a:pPr marL="708660" lvl="2" indent="-457200" algn="just">
              <a:spcBef>
                <a:spcPts val="0"/>
              </a:spcBef>
              <a:buClr>
                <a:schemeClr val="accent2">
                  <a:lumMod val="50000"/>
                </a:schemeClr>
              </a:buClr>
              <a:buSzPct val="80000"/>
              <a:buFont typeface="+mj-lt"/>
              <a:buAutoNum type="alphaLcParenR"/>
            </a:pPr>
            <a:r>
              <a:rPr lang="es-ES" sz="2600" dirty="0"/>
              <a:t>Estado de salud. </a:t>
            </a:r>
          </a:p>
          <a:p>
            <a:pPr marL="708660" lvl="2" indent="-457200" algn="just">
              <a:spcBef>
                <a:spcPts val="0"/>
              </a:spcBef>
              <a:buClr>
                <a:schemeClr val="accent2">
                  <a:lumMod val="50000"/>
                </a:schemeClr>
              </a:buClr>
              <a:buSzPct val="80000"/>
              <a:buFont typeface="+mj-lt"/>
              <a:buAutoNum type="alphaLcParenR"/>
            </a:pPr>
            <a:r>
              <a:rPr lang="es-ES" sz="2600" dirty="0"/>
              <a:t>Procedimiento propuesto y sus objetivos. </a:t>
            </a:r>
          </a:p>
          <a:p>
            <a:pPr marL="708660" lvl="2" indent="-457200" algn="just">
              <a:spcBef>
                <a:spcPts val="0"/>
              </a:spcBef>
              <a:buClr>
                <a:schemeClr val="accent2">
                  <a:lumMod val="50000"/>
                </a:schemeClr>
              </a:buClr>
              <a:buSzPct val="80000"/>
              <a:buFont typeface="+mj-lt"/>
              <a:buAutoNum type="alphaLcParenR"/>
            </a:pPr>
            <a:r>
              <a:rPr lang="es-ES" sz="2600" dirty="0"/>
              <a:t>Beneficios esperados. </a:t>
            </a:r>
          </a:p>
          <a:p>
            <a:pPr marL="708660" lvl="2" indent="-457200" algn="just">
              <a:spcBef>
                <a:spcPts val="0"/>
              </a:spcBef>
              <a:buClr>
                <a:schemeClr val="accent2">
                  <a:lumMod val="50000"/>
                </a:schemeClr>
              </a:buClr>
              <a:buSzPct val="80000"/>
              <a:buFont typeface="+mj-lt"/>
              <a:buAutoNum type="alphaLcParenR"/>
            </a:pPr>
            <a:r>
              <a:rPr lang="es-ES" sz="2600" dirty="0"/>
              <a:t>Riesgos, molestias y efectos adversos previsibles. </a:t>
            </a:r>
          </a:p>
          <a:p>
            <a:pPr marL="708660" lvl="2" indent="-457200" algn="just">
              <a:spcBef>
                <a:spcPts val="0"/>
              </a:spcBef>
              <a:buClr>
                <a:schemeClr val="accent2">
                  <a:lumMod val="50000"/>
                </a:schemeClr>
              </a:buClr>
              <a:buSzPct val="80000"/>
              <a:buFont typeface="+mj-lt"/>
              <a:buAutoNum type="alphaLcParenR"/>
            </a:pPr>
            <a:r>
              <a:rPr lang="es-ES" sz="2600" dirty="0"/>
              <a:t>La especificación de los procedimientos alternativos y sus  riesgos, beneficios y perjuicios en relación con el procedimiento propuesto. </a:t>
            </a:r>
          </a:p>
          <a:p>
            <a:pPr marL="731520" lvl="2" indent="-457200" algn="just">
              <a:spcBef>
                <a:spcPts val="0"/>
              </a:spcBef>
              <a:buClr>
                <a:schemeClr val="accent2">
                  <a:lumMod val="50000"/>
                </a:schemeClr>
              </a:buClr>
              <a:buSzPct val="80000"/>
              <a:buFont typeface="+mj-lt"/>
              <a:buAutoNum type="alphaLcParenR"/>
            </a:pPr>
            <a:r>
              <a:rPr lang="es-ES" sz="2600" dirty="0"/>
              <a:t>Las consecuencias previsibles de la no realización.</a:t>
            </a:r>
            <a:endParaRPr lang="es-AR" sz="2600" dirty="0"/>
          </a:p>
          <a:p>
            <a:pPr marL="777240" lvl="1" indent="-457200" algn="just">
              <a:buFont typeface="+mj-lt"/>
              <a:buAutoNum type="alphaLcParenR"/>
            </a:pPr>
            <a:endParaRPr lang="es-MX" sz="2000" dirty="0"/>
          </a:p>
          <a:p>
            <a:pPr lvl="3"/>
            <a:endParaRPr lang="es-MX" sz="2500" dirty="0"/>
          </a:p>
          <a:p>
            <a:pPr lvl="3"/>
            <a:endParaRPr lang="es-MX" sz="2500" dirty="0"/>
          </a:p>
        </p:txBody>
      </p:sp>
    </p:spTree>
    <p:extLst>
      <p:ext uri="{BB962C8B-B14F-4D97-AF65-F5344CB8AC3E}">
        <p14:creationId xmlns:p14="http://schemas.microsoft.com/office/powerpoint/2010/main" val="3084177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s-MX" sz="3200" b="1" dirty="0"/>
              <a:t>CONSENTIMIENTO INFORMADO</a:t>
            </a:r>
            <a:endParaRPr lang="es-MX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39142" y="1551039"/>
            <a:ext cx="8153400" cy="53012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s-AR" sz="2600" dirty="0"/>
          </a:p>
          <a:p>
            <a:pPr algn="just"/>
            <a:r>
              <a:rPr lang="es-AR" sz="2600" dirty="0"/>
              <a:t>Por su parte, el </a:t>
            </a:r>
            <a:r>
              <a:rPr lang="es-AR" sz="2600" b="1" dirty="0"/>
              <a:t>consentimiento</a:t>
            </a:r>
            <a:r>
              <a:rPr lang="es-AR" sz="2600" dirty="0"/>
              <a:t> se traduce en la manifestación </a:t>
            </a:r>
            <a:r>
              <a:rPr lang="es-AR" sz="2600" i="1" dirty="0"/>
              <a:t>libre y autónoma </a:t>
            </a:r>
            <a:r>
              <a:rPr lang="es-AR" sz="2600" dirty="0"/>
              <a:t>a favor de un procedimiento o alternativa. </a:t>
            </a:r>
          </a:p>
          <a:p>
            <a:pPr algn="just"/>
            <a:endParaRPr lang="es-AR" sz="2600" dirty="0"/>
          </a:p>
          <a:p>
            <a:pPr algn="just"/>
            <a:r>
              <a:rPr lang="es-AR" sz="2600" dirty="0"/>
              <a:t>Entendiendo por </a:t>
            </a:r>
            <a:r>
              <a:rPr lang="es-AR" sz="2600" i="1" dirty="0"/>
              <a:t>libertad</a:t>
            </a:r>
            <a:r>
              <a:rPr lang="es-AR" sz="2600" dirty="0"/>
              <a:t> y </a:t>
            </a:r>
            <a:r>
              <a:rPr lang="es-AR" sz="2600" i="1" dirty="0"/>
              <a:t>autonomía</a:t>
            </a:r>
            <a:r>
              <a:rPr lang="es-AR" sz="2600" dirty="0"/>
              <a:t> la posibilidad de elegir sin condicionamientos propios o ajenos y así expresar su elección ponderada de entre un procedimiento o alternativa de los que le fueron explicados.</a:t>
            </a:r>
            <a:endParaRPr lang="es-MX" sz="2600" dirty="0"/>
          </a:p>
          <a:p>
            <a:pPr lvl="3"/>
            <a:endParaRPr lang="es-MX" sz="2500" dirty="0"/>
          </a:p>
          <a:p>
            <a:pPr lvl="3"/>
            <a:endParaRPr lang="es-MX" sz="2500" dirty="0"/>
          </a:p>
        </p:txBody>
      </p:sp>
    </p:spTree>
    <p:extLst>
      <p:ext uri="{BB962C8B-B14F-4D97-AF65-F5344CB8AC3E}">
        <p14:creationId xmlns:p14="http://schemas.microsoft.com/office/powerpoint/2010/main" val="1400040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3200" b="1" dirty="0"/>
              <a:t>CONSENTIMIENTO INFORMADO</a:t>
            </a:r>
            <a:endParaRPr lang="es-MX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539552" y="1556792"/>
            <a:ext cx="8153400" cy="530120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MX" sz="3200" b="1" dirty="0"/>
              <a:t>¿Dónde se encuentra regulado?</a:t>
            </a:r>
          </a:p>
          <a:p>
            <a:pPr algn="just"/>
            <a:r>
              <a:rPr lang="es-AR" sz="2600" dirty="0"/>
              <a:t>Se desprende del derecho a la salud tutelado por el artículo 4º constitucional. </a:t>
            </a:r>
          </a:p>
          <a:p>
            <a:pPr algn="just"/>
            <a:endParaRPr lang="es-AR" sz="2600" dirty="0"/>
          </a:p>
          <a:p>
            <a:pPr algn="just"/>
            <a:r>
              <a:rPr lang="es-AR" sz="2600" dirty="0"/>
              <a:t>Se le reconoce como un derecho en diversas disposiciones de la Ley General de Salud.</a:t>
            </a:r>
          </a:p>
          <a:p>
            <a:pPr algn="just"/>
            <a:endParaRPr lang="es-AR" sz="2600" dirty="0"/>
          </a:p>
          <a:p>
            <a:pPr algn="just"/>
            <a:r>
              <a:rPr lang="es-AR" sz="2600" dirty="0"/>
              <a:t>Sus requisitos se encuentran desarrollados en el artículo 80 del </a:t>
            </a:r>
            <a:r>
              <a:rPr lang="es-MX" sz="2600" dirty="0"/>
              <a:t>Reglamento en Materia de Prestación de Servicios de Atención Médica y el punto 10 de la NOM-004-SSA3-2012, Del expediente clínico.</a:t>
            </a:r>
          </a:p>
          <a:p>
            <a:pPr marL="0" indent="0" algn="just">
              <a:buNone/>
            </a:pPr>
            <a:endParaRPr lang="es-MX" sz="3200" b="1" dirty="0"/>
          </a:p>
          <a:p>
            <a:pPr marL="365760" lvl="1" indent="0">
              <a:buNone/>
            </a:pPr>
            <a:endParaRPr lang="es-MX" sz="1000" dirty="0"/>
          </a:p>
        </p:txBody>
      </p:sp>
    </p:spTree>
    <p:extLst>
      <p:ext uri="{BB962C8B-B14F-4D97-AF65-F5344CB8AC3E}">
        <p14:creationId xmlns:p14="http://schemas.microsoft.com/office/powerpoint/2010/main" val="2382093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3200" b="1" dirty="0"/>
              <a:t>CONSENTIMIENTO INFORMADO</a:t>
            </a:r>
            <a:endParaRPr lang="es-MX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539552" y="1556792"/>
            <a:ext cx="8153400" cy="530120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MX" sz="3200" b="1" dirty="0"/>
              <a:t>¿Cuál ha sido su evolución jurisprudencial en la Suprema Corte?</a:t>
            </a:r>
          </a:p>
          <a:p>
            <a:pPr marL="365760" lvl="1" indent="0">
              <a:buNone/>
            </a:pPr>
            <a:endParaRPr lang="es-MX" sz="1000" dirty="0"/>
          </a:p>
          <a:p>
            <a:pPr lvl="1" algn="just"/>
            <a:r>
              <a:rPr lang="es-MX" b="1" dirty="0"/>
              <a:t>CT 93/2011</a:t>
            </a:r>
            <a:r>
              <a:rPr lang="es-MX" dirty="0"/>
              <a:t>. </a:t>
            </a:r>
          </a:p>
          <a:p>
            <a:pPr marL="365760" lvl="1" indent="0" algn="just">
              <a:buNone/>
            </a:pPr>
            <a:endParaRPr lang="es-MX" dirty="0"/>
          </a:p>
          <a:p>
            <a:pPr marL="365760" lvl="1" indent="0" algn="just">
              <a:buNone/>
            </a:pPr>
            <a:r>
              <a:rPr lang="es-MX" dirty="0"/>
              <a:t>Se le reconoce como un derecho fundamental de los pacientes por considerarlo una consecuencia necesaria o explicitación de derechos a la vida, a la integridad física y a la libertad de conciencia.</a:t>
            </a:r>
          </a:p>
        </p:txBody>
      </p:sp>
    </p:spTree>
    <p:extLst>
      <p:ext uri="{BB962C8B-B14F-4D97-AF65-F5344CB8AC3E}">
        <p14:creationId xmlns:p14="http://schemas.microsoft.com/office/powerpoint/2010/main" val="4102186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3200" b="1" dirty="0"/>
              <a:t>CONSENTIMIENTO INFORMADO</a:t>
            </a:r>
            <a:endParaRPr lang="es-MX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539552" y="1556792"/>
            <a:ext cx="8153400" cy="530120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MX" sz="3200" b="1" dirty="0"/>
              <a:t>¿Cuál ha sido su evolución jurisprudencial en la Suprema Corte?</a:t>
            </a:r>
          </a:p>
          <a:p>
            <a:pPr lvl="1" algn="just"/>
            <a:r>
              <a:rPr lang="es-MX" b="1" dirty="0"/>
              <a:t>AD 42/2012 y sus relacionados</a:t>
            </a:r>
            <a:r>
              <a:rPr lang="es-MX" dirty="0"/>
              <a:t>. </a:t>
            </a:r>
          </a:p>
          <a:p>
            <a:pPr marL="365760" lvl="1" indent="0" algn="just">
              <a:buNone/>
            </a:pPr>
            <a:endParaRPr lang="es-MX" dirty="0"/>
          </a:p>
          <a:p>
            <a:pPr lvl="2" algn="just"/>
            <a:r>
              <a:rPr lang="es-MX" sz="2600" dirty="0"/>
              <a:t>La falta de consentimiento informado atenta contra la autonomía de la voluntad de los pacientes.</a:t>
            </a:r>
          </a:p>
          <a:p>
            <a:pPr lvl="2" algn="just"/>
            <a:r>
              <a:rPr lang="es-MX" sz="2600" dirty="0"/>
              <a:t>El paciente debe recibir información comprensible, relevante, estructurada y adaptada a su caso.</a:t>
            </a:r>
          </a:p>
          <a:p>
            <a:pPr lvl="2" algn="just"/>
            <a:r>
              <a:rPr lang="es-MX" sz="2600" dirty="0"/>
              <a:t>La falta de consentimiento informado puede ser constitutiva de responsabilidad civil por daño moral, con independencia de que se compruebe el daño material.</a:t>
            </a:r>
          </a:p>
        </p:txBody>
      </p:sp>
    </p:spTree>
    <p:extLst>
      <p:ext uri="{BB962C8B-B14F-4D97-AF65-F5344CB8AC3E}">
        <p14:creationId xmlns:p14="http://schemas.microsoft.com/office/powerpoint/2010/main" val="664933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3200" b="1" dirty="0"/>
              <a:t>CONSENTIMIENTO INFORMADO</a:t>
            </a:r>
            <a:endParaRPr lang="es-MX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539552" y="1556792"/>
            <a:ext cx="8153400" cy="530120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MX" sz="3200" b="1" dirty="0"/>
              <a:t>¿Cuál ha sido su evolución jurisprudencial en la Suprema Corte?</a:t>
            </a:r>
          </a:p>
          <a:p>
            <a:pPr marL="365760" lvl="1" indent="0">
              <a:buNone/>
            </a:pPr>
            <a:endParaRPr lang="es-MX" sz="1000" dirty="0"/>
          </a:p>
          <a:p>
            <a:pPr lvl="1" algn="just"/>
            <a:r>
              <a:rPr lang="es-MX" b="1" dirty="0"/>
              <a:t>AD 42/2012 y sus relacionados</a:t>
            </a:r>
          </a:p>
          <a:p>
            <a:pPr lvl="1" algn="just"/>
            <a:endParaRPr lang="es-MX" dirty="0"/>
          </a:p>
          <a:p>
            <a:pPr lvl="2" algn="just"/>
            <a:r>
              <a:rPr lang="es-MX" sz="2600" dirty="0"/>
              <a:t>No deben verse como una carga excesiva sino como una herramienta legal que otorga seguridad jurídica.</a:t>
            </a:r>
          </a:p>
          <a:p>
            <a:pPr lvl="2" algn="just"/>
            <a:endParaRPr lang="es-MX" sz="2600" dirty="0"/>
          </a:p>
          <a:p>
            <a:pPr lvl="2" algn="just"/>
            <a:r>
              <a:rPr lang="es-ES_tradnl" sz="2600" dirty="0"/>
              <a:t>Los procedimientos y sus riesgos deben constar expresamente, </a:t>
            </a:r>
            <a:r>
              <a:rPr lang="es-MX" sz="2600" dirty="0"/>
              <a:t>no se puede asumir el conocimiento real por parte de los pacientes. </a:t>
            </a:r>
          </a:p>
          <a:p>
            <a:pPr lvl="2" algn="just"/>
            <a:endParaRPr lang="es-MX" sz="2900" dirty="0"/>
          </a:p>
        </p:txBody>
      </p:sp>
    </p:spTree>
    <p:extLst>
      <p:ext uri="{BB962C8B-B14F-4D97-AF65-F5344CB8AC3E}">
        <p14:creationId xmlns:p14="http://schemas.microsoft.com/office/powerpoint/2010/main" val="775530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3200" b="1" dirty="0"/>
              <a:t>CONSENTIMIENTO INFORMADO</a:t>
            </a:r>
            <a:endParaRPr lang="es-MX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539552" y="1556792"/>
            <a:ext cx="8153400" cy="530120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MX" sz="3200" b="1" dirty="0"/>
              <a:t>¿Cuál ha sido su evolución jurisprudencial en la Suprema Corte?</a:t>
            </a:r>
          </a:p>
          <a:p>
            <a:pPr lvl="1" algn="just"/>
            <a:r>
              <a:rPr lang="es-MX" b="1" dirty="0"/>
              <a:t>AD 42/2012 y sus relacionados</a:t>
            </a:r>
          </a:p>
          <a:p>
            <a:pPr lvl="1" algn="just"/>
            <a:endParaRPr lang="es-MX" dirty="0"/>
          </a:p>
          <a:p>
            <a:pPr lvl="2" algn="just"/>
            <a:r>
              <a:rPr lang="es-MX" sz="2600" dirty="0"/>
              <a:t>Lo conveniente es expresar los riesgos muy frecuentes aunque sean poco graves, como los menos frecuentes, pero que son muy graves y los riesgos personalizados.</a:t>
            </a:r>
          </a:p>
          <a:p>
            <a:pPr lvl="2" algn="just"/>
            <a:r>
              <a:rPr lang="es-MX" sz="2600" dirty="0"/>
              <a:t>Le corresponde a los médicos conducir los lazos de la relación médico-paciente, son los principales responsable de elaborar y obtener las cartas.</a:t>
            </a:r>
          </a:p>
          <a:p>
            <a:pPr lvl="2" algn="just"/>
            <a:endParaRPr lang="es-MX" sz="2900" dirty="0"/>
          </a:p>
        </p:txBody>
      </p:sp>
    </p:spTree>
    <p:extLst>
      <p:ext uri="{BB962C8B-B14F-4D97-AF65-F5344CB8AC3E}">
        <p14:creationId xmlns:p14="http://schemas.microsoft.com/office/powerpoint/2010/main" val="22207880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rmedio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Intermedio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rmedio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4704</TotalTime>
  <Words>728</Words>
  <Application>Microsoft Office PowerPoint</Application>
  <PresentationFormat>Presentación en pantalla (4:3)</PresentationFormat>
  <Paragraphs>116</Paragraphs>
  <Slides>19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4" baseType="lpstr">
      <vt:lpstr>Calibri</vt:lpstr>
      <vt:lpstr>Tw Cen MT</vt:lpstr>
      <vt:lpstr>Wingdings</vt:lpstr>
      <vt:lpstr>Wingdings 2</vt:lpstr>
      <vt:lpstr>Intermedio</vt:lpstr>
      <vt:lpstr>Nuevas implicaciones del derecho en la atención médica  Consentimiento INFORMADO </vt:lpstr>
      <vt:lpstr>CONSENTIMIENTO INFORMADO</vt:lpstr>
      <vt:lpstr>CONSENTIMIENTO INFORMADO</vt:lpstr>
      <vt:lpstr>CONSENTIMIENTO INFORMADO</vt:lpstr>
      <vt:lpstr>CONSENTIMIENTO INFORMADO</vt:lpstr>
      <vt:lpstr>CONSENTIMIENTO INFORMADO</vt:lpstr>
      <vt:lpstr>CONSENTIMIENTO INFORMADO</vt:lpstr>
      <vt:lpstr>CONSENTIMIENTO INFORMADO</vt:lpstr>
      <vt:lpstr>CONSENTIMIENTO INFORMADO</vt:lpstr>
      <vt:lpstr>CONSENTIMIENTO INFORMADO</vt:lpstr>
      <vt:lpstr>CONSENTIMIENTO INFORMADO</vt:lpstr>
      <vt:lpstr>CONSENTIMIENTO INFORMADO</vt:lpstr>
      <vt:lpstr>CONSENTIMIENTO INFORMADO</vt:lpstr>
      <vt:lpstr>CONSENTIMIENTO INFORMADO</vt:lpstr>
      <vt:lpstr>Presentación de PowerPoint</vt:lpstr>
      <vt:lpstr>Presentación de PowerPoint</vt:lpstr>
      <vt:lpstr>Presentación de PowerPoint</vt:lpstr>
      <vt:lpstr>Presentación de PowerPoint</vt:lpstr>
      <vt:lpstr>CONSENTIMIENTO INFORMADO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“Salud y Derecho”</dc:title>
  <dc:creator>RODRIGO MONTES DE OCA ARBOLEYA</dc:creator>
  <cp:lastModifiedBy>David Sanchez</cp:lastModifiedBy>
  <cp:revision>195</cp:revision>
  <cp:lastPrinted>2015-09-02T20:02:59Z</cp:lastPrinted>
  <dcterms:modified xsi:type="dcterms:W3CDTF">2017-08-02T22:07:33Z</dcterms:modified>
</cp:coreProperties>
</file>