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Gothic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Gothic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Gothic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Gothic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Gothic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Gothic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Gothic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Gothic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Gothic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4EA"/>
          </a:solidFill>
        </a:fill>
      </a:tcStyle>
    </a:wholeTbl>
    <a:band2H>
      <a:tcTxStyle/>
      <a:tcStyle>
        <a:tcBdr/>
        <a:fill>
          <a:solidFill>
            <a:srgbClr val="E6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B5395"/>
              </a:solidFill>
              <a:prstDash val="solid"/>
              <a:round/>
            </a:ln>
          </a:left>
          <a:right>
            <a:ln w="12700" cap="flat">
              <a:solidFill>
                <a:srgbClr val="0B5395"/>
              </a:solidFill>
              <a:prstDash val="solid"/>
              <a:round/>
            </a:ln>
          </a:right>
          <a:top>
            <a:ln w="12700" cap="flat">
              <a:solidFill>
                <a:srgbClr val="0B5395"/>
              </a:solidFill>
              <a:prstDash val="solid"/>
              <a:round/>
            </a:ln>
          </a:top>
          <a:bottom>
            <a:ln w="12700" cap="flat">
              <a:solidFill>
                <a:srgbClr val="0B5395"/>
              </a:solidFill>
              <a:prstDash val="solid"/>
              <a:round/>
            </a:ln>
          </a:bottom>
          <a:insideH>
            <a:ln w="12700" cap="flat">
              <a:solidFill>
                <a:srgbClr val="0B5395"/>
              </a:solidFill>
              <a:prstDash val="solid"/>
              <a:round/>
            </a:ln>
          </a:insideH>
          <a:insideV>
            <a:ln w="12700" cap="flat">
              <a:solidFill>
                <a:srgbClr val="0B5395"/>
              </a:solidFill>
              <a:prstDash val="solid"/>
              <a:round/>
            </a:ln>
          </a:insideV>
        </a:tcBdr>
        <a:fill>
          <a:solidFill>
            <a:srgbClr val="CAD4EA"/>
          </a:solidFill>
        </a:fill>
      </a:tcStyle>
    </a:wholeTbl>
    <a:band2H>
      <a:tcTxStyle/>
      <a:tcStyle>
        <a:tcBdr/>
        <a:fill>
          <a:solidFill>
            <a:srgbClr val="E6EBF5"/>
          </a:solidFill>
        </a:fill>
      </a:tcStyle>
    </a:band2H>
    <a:firstCol>
      <a:tcTxStyle b="on" i="off">
        <a:fontRef idx="minor">
          <a:srgbClr val="0B5395"/>
        </a:fontRef>
        <a:srgbClr val="0B5395"/>
      </a:tcTxStyle>
      <a:tcStyle>
        <a:tcBdr>
          <a:left>
            <a:ln w="12700" cap="flat">
              <a:solidFill>
                <a:srgbClr val="0B5395"/>
              </a:solidFill>
              <a:prstDash val="solid"/>
              <a:round/>
            </a:ln>
          </a:left>
          <a:right>
            <a:ln w="12700" cap="flat">
              <a:solidFill>
                <a:srgbClr val="0B5395"/>
              </a:solidFill>
              <a:prstDash val="solid"/>
              <a:round/>
            </a:ln>
          </a:right>
          <a:top>
            <a:ln w="12700" cap="flat">
              <a:solidFill>
                <a:srgbClr val="0B5395"/>
              </a:solidFill>
              <a:prstDash val="solid"/>
              <a:round/>
            </a:ln>
          </a:top>
          <a:bottom>
            <a:ln w="12700" cap="flat">
              <a:solidFill>
                <a:srgbClr val="0B5395"/>
              </a:solidFill>
              <a:prstDash val="solid"/>
              <a:round/>
            </a:ln>
          </a:bottom>
          <a:insideH>
            <a:ln w="12700" cap="flat">
              <a:solidFill>
                <a:srgbClr val="0B5395"/>
              </a:solidFill>
              <a:prstDash val="solid"/>
              <a:round/>
            </a:ln>
          </a:insideH>
          <a:insideV>
            <a:ln w="12700" cap="flat">
              <a:solidFill>
                <a:srgbClr val="0B5395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B5395"/>
        </a:fontRef>
        <a:srgbClr val="0B5395"/>
      </a:tcTxStyle>
      <a:tcStyle>
        <a:tcBdr>
          <a:left>
            <a:ln w="12700" cap="flat">
              <a:solidFill>
                <a:srgbClr val="0B5395"/>
              </a:solidFill>
              <a:prstDash val="solid"/>
              <a:round/>
            </a:ln>
          </a:left>
          <a:right>
            <a:ln w="12700" cap="flat">
              <a:solidFill>
                <a:srgbClr val="0B5395"/>
              </a:solidFill>
              <a:prstDash val="solid"/>
              <a:round/>
            </a:ln>
          </a:right>
          <a:top>
            <a:ln w="38100" cap="flat">
              <a:solidFill>
                <a:srgbClr val="0B5395"/>
              </a:solidFill>
              <a:prstDash val="solid"/>
              <a:round/>
            </a:ln>
          </a:top>
          <a:bottom>
            <a:ln w="12700" cap="flat">
              <a:solidFill>
                <a:srgbClr val="0B5395"/>
              </a:solidFill>
              <a:prstDash val="solid"/>
              <a:round/>
            </a:ln>
          </a:bottom>
          <a:insideH>
            <a:ln w="12700" cap="flat">
              <a:solidFill>
                <a:srgbClr val="0B5395"/>
              </a:solidFill>
              <a:prstDash val="solid"/>
              <a:round/>
            </a:ln>
          </a:insideH>
          <a:insideV>
            <a:ln w="12700" cap="flat">
              <a:solidFill>
                <a:srgbClr val="0B5395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0B5395"/>
        </a:fontRef>
        <a:srgbClr val="0B5395"/>
      </a:tcTxStyle>
      <a:tcStyle>
        <a:tcBdr>
          <a:left>
            <a:ln w="12700" cap="flat">
              <a:solidFill>
                <a:srgbClr val="0B5395"/>
              </a:solidFill>
              <a:prstDash val="solid"/>
              <a:round/>
            </a:ln>
          </a:left>
          <a:right>
            <a:ln w="12700" cap="flat">
              <a:solidFill>
                <a:srgbClr val="0B5395"/>
              </a:solidFill>
              <a:prstDash val="solid"/>
              <a:round/>
            </a:ln>
          </a:right>
          <a:top>
            <a:ln w="12700" cap="flat">
              <a:solidFill>
                <a:srgbClr val="0B5395"/>
              </a:solidFill>
              <a:prstDash val="solid"/>
              <a:round/>
            </a:ln>
          </a:top>
          <a:bottom>
            <a:ln w="38100" cap="flat">
              <a:solidFill>
                <a:srgbClr val="0B5395"/>
              </a:solidFill>
              <a:prstDash val="solid"/>
              <a:round/>
            </a:ln>
          </a:bottom>
          <a:insideH>
            <a:ln w="12700" cap="flat">
              <a:solidFill>
                <a:srgbClr val="0B5395"/>
              </a:solidFill>
              <a:prstDash val="solid"/>
              <a:round/>
            </a:ln>
          </a:insideH>
          <a:insideV>
            <a:ln w="12700" cap="flat">
              <a:solidFill>
                <a:srgbClr val="0B5395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B5395"/>
              </a:solidFill>
              <a:prstDash val="solid"/>
              <a:round/>
            </a:ln>
          </a:left>
          <a:right>
            <a:ln w="12700" cap="flat">
              <a:solidFill>
                <a:srgbClr val="0B5395"/>
              </a:solidFill>
              <a:prstDash val="solid"/>
              <a:round/>
            </a:ln>
          </a:right>
          <a:top>
            <a:ln w="12700" cap="flat">
              <a:solidFill>
                <a:srgbClr val="0B5395"/>
              </a:solidFill>
              <a:prstDash val="solid"/>
              <a:round/>
            </a:ln>
          </a:top>
          <a:bottom>
            <a:ln w="12700" cap="flat">
              <a:solidFill>
                <a:srgbClr val="0B5395"/>
              </a:solidFill>
              <a:prstDash val="solid"/>
              <a:round/>
            </a:ln>
          </a:bottom>
          <a:insideH>
            <a:ln w="12700" cap="flat">
              <a:solidFill>
                <a:srgbClr val="0B5395"/>
              </a:solidFill>
              <a:prstDash val="solid"/>
              <a:round/>
            </a:ln>
          </a:insideH>
          <a:insideV>
            <a:ln w="12700" cap="flat">
              <a:solidFill>
                <a:srgbClr val="0B5395"/>
              </a:solidFill>
              <a:prstDash val="solid"/>
              <a:round/>
            </a:ln>
          </a:insideV>
        </a:tcBdr>
        <a:fill>
          <a:solidFill>
            <a:srgbClr val="CAEEF1"/>
          </a:solidFill>
        </a:fill>
      </a:tcStyle>
    </a:wholeTbl>
    <a:band2H>
      <a:tcTxStyle/>
      <a:tcStyle>
        <a:tcBdr/>
        <a:fill>
          <a:solidFill>
            <a:srgbClr val="E6F6F8"/>
          </a:solidFill>
        </a:fill>
      </a:tcStyle>
    </a:band2H>
    <a:firstCol>
      <a:tcTxStyle b="on" i="off">
        <a:fontRef idx="minor">
          <a:srgbClr val="0B5395"/>
        </a:fontRef>
        <a:srgbClr val="0B5395"/>
      </a:tcTxStyle>
      <a:tcStyle>
        <a:tcBdr>
          <a:left>
            <a:ln w="12700" cap="flat">
              <a:solidFill>
                <a:srgbClr val="0B5395"/>
              </a:solidFill>
              <a:prstDash val="solid"/>
              <a:round/>
            </a:ln>
          </a:left>
          <a:right>
            <a:ln w="12700" cap="flat">
              <a:solidFill>
                <a:srgbClr val="0B5395"/>
              </a:solidFill>
              <a:prstDash val="solid"/>
              <a:round/>
            </a:ln>
          </a:right>
          <a:top>
            <a:ln w="12700" cap="flat">
              <a:solidFill>
                <a:srgbClr val="0B5395"/>
              </a:solidFill>
              <a:prstDash val="solid"/>
              <a:round/>
            </a:ln>
          </a:top>
          <a:bottom>
            <a:ln w="12700" cap="flat">
              <a:solidFill>
                <a:srgbClr val="0B5395"/>
              </a:solidFill>
              <a:prstDash val="solid"/>
              <a:round/>
            </a:ln>
          </a:bottom>
          <a:insideH>
            <a:ln w="12700" cap="flat">
              <a:solidFill>
                <a:srgbClr val="0B5395"/>
              </a:solidFill>
              <a:prstDash val="solid"/>
              <a:round/>
            </a:ln>
          </a:insideH>
          <a:insideV>
            <a:ln w="12700" cap="flat">
              <a:solidFill>
                <a:srgbClr val="0B5395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0B5395"/>
        </a:fontRef>
        <a:srgbClr val="0B5395"/>
      </a:tcTxStyle>
      <a:tcStyle>
        <a:tcBdr>
          <a:left>
            <a:ln w="12700" cap="flat">
              <a:solidFill>
                <a:srgbClr val="0B5395"/>
              </a:solidFill>
              <a:prstDash val="solid"/>
              <a:round/>
            </a:ln>
          </a:left>
          <a:right>
            <a:ln w="12700" cap="flat">
              <a:solidFill>
                <a:srgbClr val="0B5395"/>
              </a:solidFill>
              <a:prstDash val="solid"/>
              <a:round/>
            </a:ln>
          </a:right>
          <a:top>
            <a:ln w="38100" cap="flat">
              <a:solidFill>
                <a:srgbClr val="0B5395"/>
              </a:solidFill>
              <a:prstDash val="solid"/>
              <a:round/>
            </a:ln>
          </a:top>
          <a:bottom>
            <a:ln w="12700" cap="flat">
              <a:solidFill>
                <a:srgbClr val="0B5395"/>
              </a:solidFill>
              <a:prstDash val="solid"/>
              <a:round/>
            </a:ln>
          </a:bottom>
          <a:insideH>
            <a:ln w="12700" cap="flat">
              <a:solidFill>
                <a:srgbClr val="0B5395"/>
              </a:solidFill>
              <a:prstDash val="solid"/>
              <a:round/>
            </a:ln>
          </a:insideH>
          <a:insideV>
            <a:ln w="12700" cap="flat">
              <a:solidFill>
                <a:srgbClr val="0B5395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0B5395"/>
        </a:fontRef>
        <a:srgbClr val="0B5395"/>
      </a:tcTxStyle>
      <a:tcStyle>
        <a:tcBdr>
          <a:left>
            <a:ln w="12700" cap="flat">
              <a:solidFill>
                <a:srgbClr val="0B5395"/>
              </a:solidFill>
              <a:prstDash val="solid"/>
              <a:round/>
            </a:ln>
          </a:left>
          <a:right>
            <a:ln w="12700" cap="flat">
              <a:solidFill>
                <a:srgbClr val="0B5395"/>
              </a:solidFill>
              <a:prstDash val="solid"/>
              <a:round/>
            </a:ln>
          </a:right>
          <a:top>
            <a:ln w="12700" cap="flat">
              <a:solidFill>
                <a:srgbClr val="0B5395"/>
              </a:solidFill>
              <a:prstDash val="solid"/>
              <a:round/>
            </a:ln>
          </a:top>
          <a:bottom>
            <a:ln w="38100" cap="flat">
              <a:solidFill>
                <a:srgbClr val="0B5395"/>
              </a:solidFill>
              <a:prstDash val="solid"/>
              <a:round/>
            </a:ln>
          </a:bottom>
          <a:insideH>
            <a:ln w="12700" cap="flat">
              <a:solidFill>
                <a:srgbClr val="0B5395"/>
              </a:solidFill>
              <a:prstDash val="solid"/>
              <a:round/>
            </a:ln>
          </a:insideH>
          <a:insideV>
            <a:ln w="12700" cap="flat">
              <a:solidFill>
                <a:srgbClr val="0B5395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B5395"/>
              </a:solidFill>
              <a:prstDash val="solid"/>
              <a:round/>
            </a:ln>
          </a:left>
          <a:right>
            <a:ln w="12700" cap="flat">
              <a:solidFill>
                <a:srgbClr val="0B5395"/>
              </a:solidFill>
              <a:prstDash val="solid"/>
              <a:round/>
            </a:ln>
          </a:right>
          <a:top>
            <a:ln w="12700" cap="flat">
              <a:solidFill>
                <a:srgbClr val="0B5395"/>
              </a:solidFill>
              <a:prstDash val="solid"/>
              <a:round/>
            </a:ln>
          </a:top>
          <a:bottom>
            <a:ln w="12700" cap="flat">
              <a:solidFill>
                <a:srgbClr val="0B5395"/>
              </a:solidFill>
              <a:prstDash val="solid"/>
              <a:round/>
            </a:ln>
          </a:bottom>
          <a:insideH>
            <a:ln w="12700" cap="flat">
              <a:solidFill>
                <a:srgbClr val="0B5395"/>
              </a:solidFill>
              <a:prstDash val="solid"/>
              <a:round/>
            </a:ln>
          </a:insideH>
          <a:insideV>
            <a:ln w="12700" cap="flat">
              <a:solidFill>
                <a:srgbClr val="0B5395"/>
              </a:solidFill>
              <a:prstDash val="solid"/>
              <a:round/>
            </a:ln>
          </a:insideV>
        </a:tcBdr>
        <a:fill>
          <a:solidFill>
            <a:srgbClr val="E0E9CE"/>
          </a:solidFill>
        </a:fill>
      </a:tcStyle>
    </a:wholeTbl>
    <a:band2H>
      <a:tcTxStyle/>
      <a:tcStyle>
        <a:tcBdr/>
        <a:fill>
          <a:solidFill>
            <a:srgbClr val="F0F4E8"/>
          </a:solidFill>
        </a:fill>
      </a:tcStyle>
    </a:band2H>
    <a:firstCol>
      <a:tcTxStyle b="on" i="off">
        <a:fontRef idx="minor">
          <a:srgbClr val="0B5395"/>
        </a:fontRef>
        <a:srgbClr val="0B5395"/>
      </a:tcTxStyle>
      <a:tcStyle>
        <a:tcBdr>
          <a:left>
            <a:ln w="12700" cap="flat">
              <a:solidFill>
                <a:srgbClr val="0B5395"/>
              </a:solidFill>
              <a:prstDash val="solid"/>
              <a:round/>
            </a:ln>
          </a:left>
          <a:right>
            <a:ln w="12700" cap="flat">
              <a:solidFill>
                <a:srgbClr val="0B5395"/>
              </a:solidFill>
              <a:prstDash val="solid"/>
              <a:round/>
            </a:ln>
          </a:right>
          <a:top>
            <a:ln w="12700" cap="flat">
              <a:solidFill>
                <a:srgbClr val="0B5395"/>
              </a:solidFill>
              <a:prstDash val="solid"/>
              <a:round/>
            </a:ln>
          </a:top>
          <a:bottom>
            <a:ln w="12700" cap="flat">
              <a:solidFill>
                <a:srgbClr val="0B5395"/>
              </a:solidFill>
              <a:prstDash val="solid"/>
              <a:round/>
            </a:ln>
          </a:bottom>
          <a:insideH>
            <a:ln w="12700" cap="flat">
              <a:solidFill>
                <a:srgbClr val="0B5395"/>
              </a:solidFill>
              <a:prstDash val="solid"/>
              <a:round/>
            </a:ln>
          </a:insideH>
          <a:insideV>
            <a:ln w="12700" cap="flat">
              <a:solidFill>
                <a:srgbClr val="0B5395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0B5395"/>
        </a:fontRef>
        <a:srgbClr val="0B5395"/>
      </a:tcTxStyle>
      <a:tcStyle>
        <a:tcBdr>
          <a:left>
            <a:ln w="12700" cap="flat">
              <a:solidFill>
                <a:srgbClr val="0B5395"/>
              </a:solidFill>
              <a:prstDash val="solid"/>
              <a:round/>
            </a:ln>
          </a:left>
          <a:right>
            <a:ln w="12700" cap="flat">
              <a:solidFill>
                <a:srgbClr val="0B5395"/>
              </a:solidFill>
              <a:prstDash val="solid"/>
              <a:round/>
            </a:ln>
          </a:right>
          <a:top>
            <a:ln w="38100" cap="flat">
              <a:solidFill>
                <a:srgbClr val="0B5395"/>
              </a:solidFill>
              <a:prstDash val="solid"/>
              <a:round/>
            </a:ln>
          </a:top>
          <a:bottom>
            <a:ln w="12700" cap="flat">
              <a:solidFill>
                <a:srgbClr val="0B5395"/>
              </a:solidFill>
              <a:prstDash val="solid"/>
              <a:round/>
            </a:ln>
          </a:bottom>
          <a:insideH>
            <a:ln w="12700" cap="flat">
              <a:solidFill>
                <a:srgbClr val="0B5395"/>
              </a:solidFill>
              <a:prstDash val="solid"/>
              <a:round/>
            </a:ln>
          </a:insideH>
          <a:insideV>
            <a:ln w="12700" cap="flat">
              <a:solidFill>
                <a:srgbClr val="0B5395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0B5395"/>
        </a:fontRef>
        <a:srgbClr val="0B5395"/>
      </a:tcTxStyle>
      <a:tcStyle>
        <a:tcBdr>
          <a:left>
            <a:ln w="12700" cap="flat">
              <a:solidFill>
                <a:srgbClr val="0B5395"/>
              </a:solidFill>
              <a:prstDash val="solid"/>
              <a:round/>
            </a:ln>
          </a:left>
          <a:right>
            <a:ln w="12700" cap="flat">
              <a:solidFill>
                <a:srgbClr val="0B5395"/>
              </a:solidFill>
              <a:prstDash val="solid"/>
              <a:round/>
            </a:ln>
          </a:right>
          <a:top>
            <a:ln w="12700" cap="flat">
              <a:solidFill>
                <a:srgbClr val="0B5395"/>
              </a:solidFill>
              <a:prstDash val="solid"/>
              <a:round/>
            </a:ln>
          </a:top>
          <a:bottom>
            <a:ln w="38100" cap="flat">
              <a:solidFill>
                <a:srgbClr val="0B5395"/>
              </a:solidFill>
              <a:prstDash val="solid"/>
              <a:round/>
            </a:ln>
          </a:bottom>
          <a:insideH>
            <a:ln w="12700" cap="flat">
              <a:solidFill>
                <a:srgbClr val="0B5395"/>
              </a:solidFill>
              <a:prstDash val="solid"/>
              <a:round/>
            </a:ln>
          </a:insideH>
          <a:insideV>
            <a:ln w="12700" cap="flat">
              <a:solidFill>
                <a:srgbClr val="0B5395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0B5395"/>
          </a:solidFill>
        </a:fill>
      </a:tcStyle>
    </a:band2H>
    <a:firstCol>
      <a:tcTxStyle b="on" i="off">
        <a:fontRef idx="minor">
          <a:srgbClr val="0B5395"/>
        </a:fontRef>
        <a:srgbClr val="0B539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B5395"/>
          </a:solidFill>
        </a:fill>
      </a:tcStyle>
    </a:lastRow>
    <a:firstRow>
      <a:tcTxStyle b="on" i="off">
        <a:fontRef idx="minor">
          <a:srgbClr val="0B5395"/>
        </a:fontRef>
        <a:srgbClr val="0B539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B5395"/>
              </a:solidFill>
              <a:prstDash val="solid"/>
              <a:round/>
            </a:ln>
          </a:left>
          <a:right>
            <a:ln w="12700" cap="flat">
              <a:solidFill>
                <a:srgbClr val="0B5395"/>
              </a:solidFill>
              <a:prstDash val="solid"/>
              <a:round/>
            </a:ln>
          </a:right>
          <a:top>
            <a:ln w="12700" cap="flat">
              <a:solidFill>
                <a:srgbClr val="0B5395"/>
              </a:solidFill>
              <a:prstDash val="solid"/>
              <a:round/>
            </a:ln>
          </a:top>
          <a:bottom>
            <a:ln w="12700" cap="flat">
              <a:solidFill>
                <a:srgbClr val="0B5395"/>
              </a:solidFill>
              <a:prstDash val="solid"/>
              <a:round/>
            </a:ln>
          </a:bottom>
          <a:insideH>
            <a:ln w="12700" cap="flat">
              <a:solidFill>
                <a:srgbClr val="0B5395"/>
              </a:solidFill>
              <a:prstDash val="solid"/>
              <a:round/>
            </a:ln>
          </a:insideH>
          <a:insideV>
            <a:ln w="12700" cap="flat">
              <a:solidFill>
                <a:srgbClr val="0B5395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0B5395"/>
        </a:fontRef>
        <a:srgbClr val="0B5395"/>
      </a:tcTxStyle>
      <a:tcStyle>
        <a:tcBdr>
          <a:left>
            <a:ln w="12700" cap="flat">
              <a:solidFill>
                <a:srgbClr val="0B5395"/>
              </a:solidFill>
              <a:prstDash val="solid"/>
              <a:round/>
            </a:ln>
          </a:left>
          <a:right>
            <a:ln w="12700" cap="flat">
              <a:solidFill>
                <a:srgbClr val="0B5395"/>
              </a:solidFill>
              <a:prstDash val="solid"/>
              <a:round/>
            </a:ln>
          </a:right>
          <a:top>
            <a:ln w="12700" cap="flat">
              <a:solidFill>
                <a:srgbClr val="0B5395"/>
              </a:solidFill>
              <a:prstDash val="solid"/>
              <a:round/>
            </a:ln>
          </a:top>
          <a:bottom>
            <a:ln w="12700" cap="flat">
              <a:solidFill>
                <a:srgbClr val="0B5395"/>
              </a:solidFill>
              <a:prstDash val="solid"/>
              <a:round/>
            </a:ln>
          </a:bottom>
          <a:insideH>
            <a:ln w="12700" cap="flat">
              <a:solidFill>
                <a:srgbClr val="0B5395"/>
              </a:solidFill>
              <a:prstDash val="solid"/>
              <a:round/>
            </a:ln>
          </a:insideH>
          <a:insideV>
            <a:ln w="12700" cap="flat">
              <a:solidFill>
                <a:srgbClr val="0B5395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0B5395"/>
        </a:fontRef>
        <a:srgbClr val="0B5395"/>
      </a:tcTxStyle>
      <a:tcStyle>
        <a:tcBdr>
          <a:left>
            <a:ln w="12700" cap="flat">
              <a:solidFill>
                <a:srgbClr val="0B5395"/>
              </a:solidFill>
              <a:prstDash val="solid"/>
              <a:round/>
            </a:ln>
          </a:left>
          <a:right>
            <a:ln w="12700" cap="flat">
              <a:solidFill>
                <a:srgbClr val="0B5395"/>
              </a:solidFill>
              <a:prstDash val="solid"/>
              <a:round/>
            </a:ln>
          </a:right>
          <a:top>
            <a:ln w="38100" cap="flat">
              <a:solidFill>
                <a:srgbClr val="0B5395"/>
              </a:solidFill>
              <a:prstDash val="solid"/>
              <a:round/>
            </a:ln>
          </a:top>
          <a:bottom>
            <a:ln w="12700" cap="flat">
              <a:solidFill>
                <a:srgbClr val="0B5395"/>
              </a:solidFill>
              <a:prstDash val="solid"/>
              <a:round/>
            </a:ln>
          </a:bottom>
          <a:insideH>
            <a:ln w="12700" cap="flat">
              <a:solidFill>
                <a:srgbClr val="0B5395"/>
              </a:solidFill>
              <a:prstDash val="solid"/>
              <a:round/>
            </a:ln>
          </a:insideH>
          <a:insideV>
            <a:ln w="12700" cap="flat">
              <a:solidFill>
                <a:srgbClr val="0B5395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0B5395"/>
        </a:fontRef>
        <a:srgbClr val="0B5395"/>
      </a:tcTxStyle>
      <a:tcStyle>
        <a:tcBdr>
          <a:left>
            <a:ln w="12700" cap="flat">
              <a:solidFill>
                <a:srgbClr val="0B5395"/>
              </a:solidFill>
              <a:prstDash val="solid"/>
              <a:round/>
            </a:ln>
          </a:left>
          <a:right>
            <a:ln w="12700" cap="flat">
              <a:solidFill>
                <a:srgbClr val="0B5395"/>
              </a:solidFill>
              <a:prstDash val="solid"/>
              <a:round/>
            </a:ln>
          </a:right>
          <a:top>
            <a:ln w="12700" cap="flat">
              <a:solidFill>
                <a:srgbClr val="0B5395"/>
              </a:solidFill>
              <a:prstDash val="solid"/>
              <a:round/>
            </a:ln>
          </a:top>
          <a:bottom>
            <a:ln w="38100" cap="flat">
              <a:solidFill>
                <a:srgbClr val="0B5395"/>
              </a:solidFill>
              <a:prstDash val="solid"/>
              <a:round/>
            </a:ln>
          </a:bottom>
          <a:insideH>
            <a:ln w="12700" cap="flat">
              <a:solidFill>
                <a:srgbClr val="0B5395"/>
              </a:solidFill>
              <a:prstDash val="solid"/>
              <a:round/>
            </a:ln>
          </a:insideH>
          <a:insideV>
            <a:ln w="12700" cap="flat">
              <a:solidFill>
                <a:srgbClr val="0B5395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9.99921E-2"/>
          <c:y val="6.3427499999999998E-2"/>
          <c:w val="0.79595000000000005"/>
          <c:h val="0.70081499999999997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Médicos inscritos</c:v>
                </c:pt>
              </c:strCache>
            </c:strRef>
          </c:tx>
          <c:spPr>
            <a:ln w="47625" cap="rnd">
              <a:solidFill>
                <a:srgbClr val="93AD41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Sheet1!$B$1:$X$1</c:f>
              <c:strCache>
                <c:ptCount val="23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</c:strCache>
            </c:strRef>
          </c:cat>
          <c:val>
            <c:numRef>
              <c:f>Sheet1!$B$2:$X$2</c:f>
              <c:numCache>
                <c:formatCode>General</c:formatCode>
                <c:ptCount val="23"/>
                <c:pt idx="0">
                  <c:v>9311</c:v>
                </c:pt>
                <c:pt idx="1">
                  <c:v>9525</c:v>
                </c:pt>
                <c:pt idx="2">
                  <c:v>8818</c:v>
                </c:pt>
                <c:pt idx="3">
                  <c:v>8849</c:v>
                </c:pt>
                <c:pt idx="4">
                  <c:v>9878</c:v>
                </c:pt>
                <c:pt idx="5">
                  <c:v>11108</c:v>
                </c:pt>
                <c:pt idx="6">
                  <c:v>11667</c:v>
                </c:pt>
                <c:pt idx="7">
                  <c:v>12549</c:v>
                </c:pt>
                <c:pt idx="8">
                  <c:v>14583</c:v>
                </c:pt>
                <c:pt idx="9">
                  <c:v>16045</c:v>
                </c:pt>
                <c:pt idx="10">
                  <c:v>18714</c:v>
                </c:pt>
                <c:pt idx="11">
                  <c:v>20323</c:v>
                </c:pt>
                <c:pt idx="12">
                  <c:v>20395</c:v>
                </c:pt>
                <c:pt idx="13">
                  <c:v>21643</c:v>
                </c:pt>
                <c:pt idx="14">
                  <c:v>22086</c:v>
                </c:pt>
                <c:pt idx="15">
                  <c:v>23050</c:v>
                </c:pt>
                <c:pt idx="16">
                  <c:v>23447</c:v>
                </c:pt>
                <c:pt idx="17">
                  <c:v>21433</c:v>
                </c:pt>
                <c:pt idx="18">
                  <c:v>23615</c:v>
                </c:pt>
                <c:pt idx="19">
                  <c:v>22131</c:v>
                </c:pt>
                <c:pt idx="20">
                  <c:v>23262</c:v>
                </c:pt>
                <c:pt idx="21">
                  <c:v>27063</c:v>
                </c:pt>
                <c:pt idx="22">
                  <c:v>25513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Plazas ofertadas</c:v>
                </c:pt>
              </c:strCache>
            </c:strRef>
          </c:tx>
          <c:spPr>
            <a:ln w="47625" cap="rnd">
              <a:solidFill>
                <a:srgbClr val="FF000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Sheet1!$B$1:$X$1</c:f>
              <c:strCache>
                <c:ptCount val="23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</c:strCache>
            </c:strRef>
          </c:cat>
          <c:val>
            <c:numRef>
              <c:f>Sheet1!$B$3:$X$3</c:f>
              <c:numCache>
                <c:formatCode>General</c:formatCode>
                <c:ptCount val="23"/>
                <c:pt idx="0">
                  <c:v>4265</c:v>
                </c:pt>
                <c:pt idx="1">
                  <c:v>4273</c:v>
                </c:pt>
                <c:pt idx="2">
                  <c:v>4127</c:v>
                </c:pt>
                <c:pt idx="3">
                  <c:v>3976</c:v>
                </c:pt>
                <c:pt idx="4">
                  <c:v>3762</c:v>
                </c:pt>
                <c:pt idx="5">
                  <c:v>3846</c:v>
                </c:pt>
                <c:pt idx="6">
                  <c:v>3669</c:v>
                </c:pt>
                <c:pt idx="7">
                  <c:v>3717</c:v>
                </c:pt>
                <c:pt idx="8">
                  <c:v>3778</c:v>
                </c:pt>
                <c:pt idx="9">
                  <c:v>4171</c:v>
                </c:pt>
                <c:pt idx="10">
                  <c:v>3378</c:v>
                </c:pt>
                <c:pt idx="11">
                  <c:v>4471</c:v>
                </c:pt>
                <c:pt idx="12">
                  <c:v>4501</c:v>
                </c:pt>
                <c:pt idx="13">
                  <c:v>3909</c:v>
                </c:pt>
                <c:pt idx="14">
                  <c:v>5213</c:v>
                </c:pt>
                <c:pt idx="15">
                  <c:v>5534</c:v>
                </c:pt>
                <c:pt idx="16">
                  <c:v>6991</c:v>
                </c:pt>
                <c:pt idx="17">
                  <c:v>6244</c:v>
                </c:pt>
                <c:pt idx="18">
                  <c:v>6044</c:v>
                </c:pt>
                <c:pt idx="19">
                  <c:v>6075</c:v>
                </c:pt>
                <c:pt idx="20">
                  <c:v>5999</c:v>
                </c:pt>
                <c:pt idx="21">
                  <c:v>6964</c:v>
                </c:pt>
                <c:pt idx="22">
                  <c:v>6939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8518040"/>
        <c:axId val="144463672"/>
      </c:lineChart>
      <c:catAx>
        <c:axId val="2285180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rnd">
            <a:solidFill>
              <a:srgbClr val="FFFFFF"/>
            </a:solidFill>
            <a:prstDash val="solid"/>
            <a:round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FFFFFF"/>
                </a:solidFill>
                <a:latin typeface="Century Gothic"/>
              </a:defRPr>
            </a:pPr>
            <a:endParaRPr lang="es-MX"/>
          </a:p>
        </c:txPr>
        <c:crossAx val="144463672"/>
        <c:crosses val="autoZero"/>
        <c:auto val="1"/>
        <c:lblAlgn val="ctr"/>
        <c:lblOffset val="100"/>
        <c:noMultiLvlLbl val="1"/>
      </c:catAx>
      <c:valAx>
        <c:axId val="144463672"/>
        <c:scaling>
          <c:orientation val="minMax"/>
        </c:scaling>
        <c:delete val="0"/>
        <c:axPos val="l"/>
        <c:majorGridlines>
          <c:spPr>
            <a:ln w="12700" cap="rnd">
              <a:solidFill>
                <a:srgbClr val="FFFFFF"/>
              </a:solidFill>
              <a:prstDash val="solid"/>
              <a:round/>
            </a:ln>
          </c:spPr>
        </c:majorGridlines>
        <c:numFmt formatCode="#,##0" sourceLinked="0"/>
        <c:majorTickMark val="out"/>
        <c:minorTickMark val="none"/>
        <c:tickLblPos val="nextTo"/>
        <c:spPr>
          <a:ln w="12700" cap="rnd">
            <a:solidFill>
              <a:srgbClr val="FFFFFF"/>
            </a:solidFill>
            <a:prstDash val="solid"/>
            <a:round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FFFFFF"/>
                </a:solidFill>
                <a:latin typeface="Century Gothic"/>
              </a:defRPr>
            </a:pPr>
            <a:endParaRPr lang="es-MX"/>
          </a:p>
        </c:txPr>
        <c:crossAx val="228518040"/>
        <c:crosses val="autoZero"/>
        <c:crossBetween val="between"/>
        <c:majorUnit val="7500"/>
        <c:minorUnit val="3750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9.2892699999999995E-2"/>
          <c:y val="0.87505999999999995"/>
          <c:w val="0.907107"/>
          <c:h val="0.12494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3200" b="0" i="0" u="none" strike="noStrike">
              <a:solidFill>
                <a:srgbClr val="FFFFFF"/>
              </a:solidFill>
              <a:latin typeface="Century Gothic"/>
            </a:defRPr>
          </a:pPr>
          <a:endParaRPr lang="es-MX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7" name="Shape 28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5141251"/>
      </p:ext>
    </p:extLst>
  </p:cSld>
  <p:clrMap bg1="dk1" tx1="lt1" bg2="dk2" tx2="lt2" accent1="accent1" accent2="accent2" accent3="accent3" accent4="accent4" accent5="accent5" accent6="accent6" hlink="hlink" folHlink="folHlink"/>
  <p:notesStyle>
    <a:lvl1pPr latinLnBrk="0">
      <a:defRPr sz="1200">
        <a:solidFill>
          <a:srgbClr val="FFFFFF"/>
        </a:solidFill>
        <a:latin typeface="+mn-lt"/>
        <a:ea typeface="+mn-ea"/>
        <a:cs typeface="+mn-cs"/>
        <a:sym typeface="Century Gothic"/>
      </a:defRPr>
    </a:lvl1pPr>
    <a:lvl2pPr indent="228600" latinLnBrk="0">
      <a:defRPr sz="1200">
        <a:solidFill>
          <a:srgbClr val="FFFFFF"/>
        </a:solidFill>
        <a:latin typeface="+mn-lt"/>
        <a:ea typeface="+mn-ea"/>
        <a:cs typeface="+mn-cs"/>
        <a:sym typeface="Century Gothic"/>
      </a:defRPr>
    </a:lvl2pPr>
    <a:lvl3pPr indent="457200" latinLnBrk="0">
      <a:defRPr sz="1200">
        <a:solidFill>
          <a:srgbClr val="FFFFFF"/>
        </a:solidFill>
        <a:latin typeface="+mn-lt"/>
        <a:ea typeface="+mn-ea"/>
        <a:cs typeface="+mn-cs"/>
        <a:sym typeface="Century Gothic"/>
      </a:defRPr>
    </a:lvl3pPr>
    <a:lvl4pPr indent="685800" latinLnBrk="0">
      <a:defRPr sz="1200">
        <a:solidFill>
          <a:srgbClr val="FFFFFF"/>
        </a:solidFill>
        <a:latin typeface="+mn-lt"/>
        <a:ea typeface="+mn-ea"/>
        <a:cs typeface="+mn-cs"/>
        <a:sym typeface="Century Gothic"/>
      </a:defRPr>
    </a:lvl4pPr>
    <a:lvl5pPr indent="914400" latinLnBrk="0">
      <a:defRPr sz="1200">
        <a:solidFill>
          <a:srgbClr val="FFFFFF"/>
        </a:solidFill>
        <a:latin typeface="+mn-lt"/>
        <a:ea typeface="+mn-ea"/>
        <a:cs typeface="+mn-cs"/>
        <a:sym typeface="Century Gothic"/>
      </a:defRPr>
    </a:lvl5pPr>
    <a:lvl6pPr indent="1143000" latinLnBrk="0">
      <a:defRPr sz="1200">
        <a:solidFill>
          <a:srgbClr val="FFFFFF"/>
        </a:solidFill>
        <a:latin typeface="+mn-lt"/>
        <a:ea typeface="+mn-ea"/>
        <a:cs typeface="+mn-cs"/>
        <a:sym typeface="Century Gothic"/>
      </a:defRPr>
    </a:lvl6pPr>
    <a:lvl7pPr indent="1371600" latinLnBrk="0">
      <a:defRPr sz="1200">
        <a:solidFill>
          <a:srgbClr val="FFFFFF"/>
        </a:solidFill>
        <a:latin typeface="+mn-lt"/>
        <a:ea typeface="+mn-ea"/>
        <a:cs typeface="+mn-cs"/>
        <a:sym typeface="Century Gothic"/>
      </a:defRPr>
    </a:lvl7pPr>
    <a:lvl8pPr indent="1600200" latinLnBrk="0">
      <a:defRPr sz="1200">
        <a:solidFill>
          <a:srgbClr val="FFFFFF"/>
        </a:solidFill>
        <a:latin typeface="+mn-lt"/>
        <a:ea typeface="+mn-ea"/>
        <a:cs typeface="+mn-cs"/>
        <a:sym typeface="Century Gothic"/>
      </a:defRPr>
    </a:lvl8pPr>
    <a:lvl9pPr indent="1828800" latinLnBrk="0">
      <a:defRPr sz="1200">
        <a:solidFill>
          <a:srgbClr val="FFFFFF"/>
        </a:solidFill>
        <a:latin typeface="+mn-lt"/>
        <a:ea typeface="+mn-ea"/>
        <a:cs typeface="+mn-cs"/>
        <a:sym typeface="Century Gothic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1.png"/>
          <p:cNvPicPr>
            <a:picLocks noChangeAspect="1"/>
          </p:cNvPicPr>
          <p:nvPr/>
        </p:nvPicPr>
        <p:blipFill>
          <a:blip r:embed="rId2">
            <a:extLst/>
          </a:blip>
          <a:srcRect l="3613"/>
          <a:stretch>
            <a:fillRect/>
          </a:stretch>
        </p:blipFill>
        <p:spPr>
          <a:xfrm>
            <a:off x="-1" y="2669683"/>
            <a:ext cx="4037015" cy="4188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2.png"/>
          <p:cNvPicPr>
            <a:picLocks noChangeAspect="1"/>
          </p:cNvPicPr>
          <p:nvPr/>
        </p:nvPicPr>
        <p:blipFill>
          <a:blip r:embed="rId3">
            <a:extLst/>
          </a:blip>
          <a:srcRect l="35640"/>
          <a:stretch>
            <a:fillRect/>
          </a:stretch>
        </p:blipFill>
        <p:spPr>
          <a:xfrm>
            <a:off x="-1" y="2892345"/>
            <a:ext cx="1522414" cy="2365455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hape 19"/>
          <p:cNvSpPr/>
          <p:nvPr/>
        </p:nvSpPr>
        <p:spPr>
          <a:xfrm>
            <a:off x="8609010" y="1676400"/>
            <a:ext cx="2819404" cy="2819400"/>
          </a:xfrm>
          <a:prstGeom prst="ellipse">
            <a:avLst/>
          </a:prstGeom>
          <a:gradFill>
            <a:gsLst>
              <a:gs pos="0">
                <a:srgbClr val="448AD7">
                  <a:alpha val="7000"/>
                </a:srgbClr>
              </a:gs>
              <a:gs pos="36000">
                <a:srgbClr val="448AD7">
                  <a:alpha val="6000"/>
                </a:srgbClr>
              </a:gs>
              <a:gs pos="69000">
                <a:srgbClr val="448AD7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0" name="image3.png"/>
          <p:cNvPicPr>
            <a:picLocks noChangeAspect="1"/>
          </p:cNvPicPr>
          <p:nvPr/>
        </p:nvPicPr>
        <p:blipFill>
          <a:blip r:embed="rId4">
            <a:extLst/>
          </a:blip>
          <a:srcRect t="28812"/>
          <a:stretch>
            <a:fillRect/>
          </a:stretch>
        </p:blipFill>
        <p:spPr>
          <a:xfrm>
            <a:off x="7999410" y="-1"/>
            <a:ext cx="1603389" cy="1141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image4.png"/>
          <p:cNvPicPr>
            <a:picLocks noChangeAspect="1"/>
          </p:cNvPicPr>
          <p:nvPr/>
        </p:nvPicPr>
        <p:blipFill>
          <a:blip r:embed="rId5">
            <a:extLst/>
          </a:blip>
          <a:srcRect b="23320"/>
          <a:stretch>
            <a:fillRect/>
          </a:stretch>
        </p:blipFill>
        <p:spPr>
          <a:xfrm>
            <a:off x="8605877" y="6096000"/>
            <a:ext cx="993736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hape 22"/>
          <p:cNvSpPr/>
          <p:nvPr/>
        </p:nvSpPr>
        <p:spPr>
          <a:xfrm>
            <a:off x="10437810" y="0"/>
            <a:ext cx="685802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60" cy="3329581"/>
          </a:xfrm>
          <a:prstGeom prst="rect">
            <a:avLst/>
          </a:prstGeom>
        </p:spPr>
        <p:txBody>
          <a:bodyPr anchor="b"/>
          <a:lstStyle>
            <a:lvl1pPr>
              <a:defRPr sz="7200"/>
            </a:lvl1pPr>
          </a:lstStyle>
          <a:p>
            <a:r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sz="quarter" idx="1"/>
          </p:nvPr>
        </p:nvSpPr>
        <p:spPr>
          <a:xfrm>
            <a:off x="1154954" y="4777380"/>
            <a:ext cx="8825660" cy="861422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cap="all">
                <a:solidFill>
                  <a:srgbClr val="82B1E5"/>
                </a:solidFill>
              </a:defRPr>
            </a:lvl1pPr>
            <a:lvl2pPr marL="0" indent="0">
              <a:buClrTx/>
              <a:buSzTx/>
              <a:buFontTx/>
              <a:buNone/>
              <a:defRPr cap="all">
                <a:solidFill>
                  <a:srgbClr val="82B1E5"/>
                </a:solidFill>
              </a:defRPr>
            </a:lvl2pPr>
            <a:lvl3pPr marL="0" indent="0">
              <a:buClrTx/>
              <a:buSzTx/>
              <a:buFontTx/>
              <a:buNone/>
              <a:defRPr cap="all">
                <a:solidFill>
                  <a:srgbClr val="82B1E5"/>
                </a:solidFill>
              </a:defRPr>
            </a:lvl3pPr>
            <a:lvl4pPr marL="0" indent="0">
              <a:buClrTx/>
              <a:buSzTx/>
              <a:buFontTx/>
              <a:buNone/>
              <a:defRPr cap="all">
                <a:solidFill>
                  <a:srgbClr val="82B1E5"/>
                </a:solidFill>
              </a:defRPr>
            </a:lvl4pPr>
            <a:lvl5pPr marL="0" indent="0">
              <a:buClrTx/>
              <a:buSzTx/>
              <a:buFontTx/>
              <a:buNone/>
              <a:defRPr cap="all">
                <a:solidFill>
                  <a:srgbClr val="82B1E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age1.png"/>
          <p:cNvPicPr>
            <a:picLocks noChangeAspect="1"/>
          </p:cNvPicPr>
          <p:nvPr/>
        </p:nvPicPr>
        <p:blipFill>
          <a:blip r:embed="rId2">
            <a:extLst/>
          </a:blip>
          <a:srcRect l="3613"/>
          <a:stretch>
            <a:fillRect/>
          </a:stretch>
        </p:blipFill>
        <p:spPr>
          <a:xfrm>
            <a:off x="-1" y="2669683"/>
            <a:ext cx="4037015" cy="4188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image2.png"/>
          <p:cNvPicPr>
            <a:picLocks noChangeAspect="1"/>
          </p:cNvPicPr>
          <p:nvPr/>
        </p:nvPicPr>
        <p:blipFill>
          <a:blip r:embed="rId3">
            <a:extLst/>
          </a:blip>
          <a:srcRect l="35640"/>
          <a:stretch>
            <a:fillRect/>
          </a:stretch>
        </p:blipFill>
        <p:spPr>
          <a:xfrm>
            <a:off x="-1" y="2892345"/>
            <a:ext cx="1522414" cy="2365455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hape 148"/>
          <p:cNvSpPr/>
          <p:nvPr/>
        </p:nvSpPr>
        <p:spPr>
          <a:xfrm>
            <a:off x="8609010" y="1676400"/>
            <a:ext cx="2819404" cy="2819400"/>
          </a:xfrm>
          <a:prstGeom prst="ellipse">
            <a:avLst/>
          </a:prstGeom>
          <a:gradFill>
            <a:gsLst>
              <a:gs pos="0">
                <a:srgbClr val="448AD7">
                  <a:alpha val="7000"/>
                </a:srgbClr>
              </a:gs>
              <a:gs pos="36000">
                <a:srgbClr val="448AD7">
                  <a:alpha val="6000"/>
                </a:srgbClr>
              </a:gs>
              <a:gs pos="69000">
                <a:srgbClr val="448AD7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9" name="image3.png"/>
          <p:cNvPicPr>
            <a:picLocks noChangeAspect="1"/>
          </p:cNvPicPr>
          <p:nvPr/>
        </p:nvPicPr>
        <p:blipFill>
          <a:blip r:embed="rId4">
            <a:extLst/>
          </a:blip>
          <a:srcRect t="28812"/>
          <a:stretch>
            <a:fillRect/>
          </a:stretch>
        </p:blipFill>
        <p:spPr>
          <a:xfrm>
            <a:off x="7999410" y="-1"/>
            <a:ext cx="1603389" cy="1141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age4.png"/>
          <p:cNvPicPr>
            <a:picLocks noChangeAspect="1"/>
          </p:cNvPicPr>
          <p:nvPr/>
        </p:nvPicPr>
        <p:blipFill>
          <a:blip r:embed="rId5">
            <a:extLst/>
          </a:blip>
          <a:srcRect b="23320"/>
          <a:stretch>
            <a:fillRect/>
          </a:stretch>
        </p:blipFill>
        <p:spPr>
          <a:xfrm>
            <a:off x="8605877" y="6096000"/>
            <a:ext cx="993736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hape 151"/>
          <p:cNvSpPr/>
          <p:nvPr/>
        </p:nvSpPr>
        <p:spPr>
          <a:xfrm>
            <a:off x="10437810" y="0"/>
            <a:ext cx="685802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2" name="Shape 152"/>
          <p:cNvSpPr>
            <a:spLocks noGrp="1"/>
          </p:cNvSpPr>
          <p:nvPr>
            <p:ph type="title"/>
          </p:nvPr>
        </p:nvSpPr>
        <p:spPr>
          <a:xfrm>
            <a:off x="1154954" y="4800586"/>
            <a:ext cx="8825660" cy="56674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153" name="Shape 153"/>
          <p:cNvSpPr>
            <a:spLocks noGrp="1"/>
          </p:cNvSpPr>
          <p:nvPr>
            <p:ph type="pic" sz="half" idx="13"/>
          </p:nvPr>
        </p:nvSpPr>
        <p:spPr>
          <a:xfrm>
            <a:off x="1154954" y="685798"/>
            <a:ext cx="8825660" cy="3640670"/>
          </a:xfrm>
          <a:prstGeom prst="rect">
            <a:avLst/>
          </a:prstGeom>
          <a:effectLst>
            <a:outerShdw blurRad="50800" dist="50800" dir="5400000" rotWithShape="0">
              <a:srgbClr val="000000">
                <a:alpha val="43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4" name="Shape 154"/>
          <p:cNvSpPr>
            <a:spLocks noGrp="1"/>
          </p:cNvSpPr>
          <p:nvPr>
            <p:ph type="body" sz="quarter" idx="1"/>
          </p:nvPr>
        </p:nvSpPr>
        <p:spPr>
          <a:xfrm>
            <a:off x="1154954" y="5367325"/>
            <a:ext cx="8825658" cy="493714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1200"/>
            </a:lvl1pPr>
            <a:lvl2pPr marL="0" indent="0">
              <a:buClrTx/>
              <a:buSzTx/>
              <a:buFontTx/>
              <a:buNone/>
              <a:defRPr sz="1200"/>
            </a:lvl2pPr>
            <a:lvl3pPr marL="0" indent="0">
              <a:buClrTx/>
              <a:buSzTx/>
              <a:buFontTx/>
              <a:buNone/>
              <a:defRPr sz="1200"/>
            </a:lvl3pPr>
            <a:lvl4pPr marL="0" indent="0">
              <a:buClrTx/>
              <a:buSzTx/>
              <a:buFontTx/>
              <a:buNone/>
              <a:defRPr sz="1200"/>
            </a:lvl4pPr>
            <a:lvl5pPr marL="0" indent="0">
              <a:buClrTx/>
              <a:buSzTx/>
              <a:buFontTx/>
              <a:buNone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hape 1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age1.png"/>
          <p:cNvPicPr>
            <a:picLocks noChangeAspect="1"/>
          </p:cNvPicPr>
          <p:nvPr/>
        </p:nvPicPr>
        <p:blipFill>
          <a:blip r:embed="rId2">
            <a:extLst/>
          </a:blip>
          <a:srcRect l="3613"/>
          <a:stretch>
            <a:fillRect/>
          </a:stretch>
        </p:blipFill>
        <p:spPr>
          <a:xfrm>
            <a:off x="-1" y="2669683"/>
            <a:ext cx="4037015" cy="4188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2.png"/>
          <p:cNvPicPr>
            <a:picLocks noChangeAspect="1"/>
          </p:cNvPicPr>
          <p:nvPr/>
        </p:nvPicPr>
        <p:blipFill>
          <a:blip r:embed="rId3">
            <a:extLst/>
          </a:blip>
          <a:srcRect l="35640"/>
          <a:stretch>
            <a:fillRect/>
          </a:stretch>
        </p:blipFill>
        <p:spPr>
          <a:xfrm>
            <a:off x="-1" y="2892345"/>
            <a:ext cx="1522414" cy="2365455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hape 164"/>
          <p:cNvSpPr/>
          <p:nvPr/>
        </p:nvSpPr>
        <p:spPr>
          <a:xfrm>
            <a:off x="8609010" y="1676400"/>
            <a:ext cx="2819404" cy="2819400"/>
          </a:xfrm>
          <a:prstGeom prst="ellipse">
            <a:avLst/>
          </a:prstGeom>
          <a:gradFill>
            <a:gsLst>
              <a:gs pos="0">
                <a:srgbClr val="448AD7">
                  <a:alpha val="7000"/>
                </a:srgbClr>
              </a:gs>
              <a:gs pos="36000">
                <a:srgbClr val="448AD7">
                  <a:alpha val="6000"/>
                </a:srgbClr>
              </a:gs>
              <a:gs pos="69000">
                <a:srgbClr val="448AD7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65" name="image3.png"/>
          <p:cNvPicPr>
            <a:picLocks noChangeAspect="1"/>
          </p:cNvPicPr>
          <p:nvPr/>
        </p:nvPicPr>
        <p:blipFill>
          <a:blip r:embed="rId4">
            <a:extLst/>
          </a:blip>
          <a:srcRect t="28812"/>
          <a:stretch>
            <a:fillRect/>
          </a:stretch>
        </p:blipFill>
        <p:spPr>
          <a:xfrm>
            <a:off x="7999410" y="-1"/>
            <a:ext cx="1603389" cy="1141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age4.png"/>
          <p:cNvPicPr>
            <a:picLocks noChangeAspect="1"/>
          </p:cNvPicPr>
          <p:nvPr/>
        </p:nvPicPr>
        <p:blipFill>
          <a:blip r:embed="rId5">
            <a:extLst/>
          </a:blip>
          <a:srcRect b="23320"/>
          <a:stretch>
            <a:fillRect/>
          </a:stretch>
        </p:blipFill>
        <p:spPr>
          <a:xfrm>
            <a:off x="8605877" y="6096000"/>
            <a:ext cx="993736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/>
          <p:nvPr/>
        </p:nvSpPr>
        <p:spPr>
          <a:xfrm>
            <a:off x="10437810" y="0"/>
            <a:ext cx="685802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8" name="Shape 168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169" name="Shape 169"/>
          <p:cNvSpPr>
            <a:spLocks noGrp="1"/>
          </p:cNvSpPr>
          <p:nvPr>
            <p:ph type="body" sz="half" idx="1"/>
          </p:nvPr>
        </p:nvSpPr>
        <p:spPr>
          <a:xfrm>
            <a:off x="1154954" y="3657600"/>
            <a:ext cx="8825659" cy="2362200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FontTx/>
              <a:buNone/>
              <a:defRPr sz="1800"/>
            </a:lvl1pPr>
            <a:lvl2pPr marL="0" indent="0">
              <a:buClrTx/>
              <a:buSzTx/>
              <a:buFontTx/>
              <a:buNone/>
              <a:defRPr sz="1800"/>
            </a:lvl2pPr>
            <a:lvl3pPr marL="0" indent="0">
              <a:buClrTx/>
              <a:buSzTx/>
              <a:buFontTx/>
              <a:buNone/>
              <a:defRPr sz="1800"/>
            </a:lvl3pPr>
            <a:lvl4pPr marL="0" indent="0">
              <a:buClrTx/>
              <a:buSzTx/>
              <a:buFontTx/>
              <a:buNone/>
              <a:defRPr sz="1800"/>
            </a:lvl4pPr>
            <a:lvl5pPr marL="0" indent="0">
              <a:buClrTx/>
              <a:buSzTx/>
              <a:buFont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" name="Shape 1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age1.png"/>
          <p:cNvPicPr>
            <a:picLocks noChangeAspect="1"/>
          </p:cNvPicPr>
          <p:nvPr/>
        </p:nvPicPr>
        <p:blipFill>
          <a:blip r:embed="rId2">
            <a:extLst/>
          </a:blip>
          <a:srcRect l="3613"/>
          <a:stretch>
            <a:fillRect/>
          </a:stretch>
        </p:blipFill>
        <p:spPr>
          <a:xfrm>
            <a:off x="-1" y="2669683"/>
            <a:ext cx="4037015" cy="4188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age2.png"/>
          <p:cNvPicPr>
            <a:picLocks noChangeAspect="1"/>
          </p:cNvPicPr>
          <p:nvPr/>
        </p:nvPicPr>
        <p:blipFill>
          <a:blip r:embed="rId3">
            <a:extLst/>
          </a:blip>
          <a:srcRect l="35640"/>
          <a:stretch>
            <a:fillRect/>
          </a:stretch>
        </p:blipFill>
        <p:spPr>
          <a:xfrm>
            <a:off x="-1" y="2892345"/>
            <a:ext cx="1522414" cy="2365455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hape 179"/>
          <p:cNvSpPr/>
          <p:nvPr/>
        </p:nvSpPr>
        <p:spPr>
          <a:xfrm>
            <a:off x="8609010" y="1676400"/>
            <a:ext cx="2819404" cy="2819400"/>
          </a:xfrm>
          <a:prstGeom prst="ellipse">
            <a:avLst/>
          </a:prstGeom>
          <a:gradFill>
            <a:gsLst>
              <a:gs pos="0">
                <a:srgbClr val="448AD7">
                  <a:alpha val="7000"/>
                </a:srgbClr>
              </a:gs>
              <a:gs pos="36000">
                <a:srgbClr val="448AD7">
                  <a:alpha val="6000"/>
                </a:srgbClr>
              </a:gs>
              <a:gs pos="69000">
                <a:srgbClr val="448AD7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80" name="image3.png"/>
          <p:cNvPicPr>
            <a:picLocks noChangeAspect="1"/>
          </p:cNvPicPr>
          <p:nvPr/>
        </p:nvPicPr>
        <p:blipFill>
          <a:blip r:embed="rId4">
            <a:extLst/>
          </a:blip>
          <a:srcRect t="28812"/>
          <a:stretch>
            <a:fillRect/>
          </a:stretch>
        </p:blipFill>
        <p:spPr>
          <a:xfrm>
            <a:off x="7999410" y="-1"/>
            <a:ext cx="1603389" cy="1141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4.png"/>
          <p:cNvPicPr>
            <a:picLocks noChangeAspect="1"/>
          </p:cNvPicPr>
          <p:nvPr/>
        </p:nvPicPr>
        <p:blipFill>
          <a:blip r:embed="rId5">
            <a:extLst/>
          </a:blip>
          <a:srcRect b="23320"/>
          <a:stretch>
            <a:fillRect/>
          </a:stretch>
        </p:blipFill>
        <p:spPr>
          <a:xfrm>
            <a:off x="8605877" y="6096000"/>
            <a:ext cx="993736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Shape 182"/>
          <p:cNvSpPr/>
          <p:nvPr/>
        </p:nvSpPr>
        <p:spPr>
          <a:xfrm>
            <a:off x="10437810" y="0"/>
            <a:ext cx="685802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3" name="Shape 183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7" cy="2323376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184" name="Shape 184"/>
          <p:cNvSpPr>
            <a:spLocks noGrp="1"/>
          </p:cNvSpPr>
          <p:nvPr>
            <p:ph type="body" sz="quarter" idx="1"/>
          </p:nvPr>
        </p:nvSpPr>
        <p:spPr>
          <a:xfrm>
            <a:off x="1930400" y="3771174"/>
            <a:ext cx="7279649" cy="342176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1400" cap="small">
                <a:solidFill>
                  <a:srgbClr val="82B1E5"/>
                </a:solidFill>
              </a:defRPr>
            </a:lvl1pPr>
            <a:lvl2pPr marL="0" indent="0">
              <a:buClrTx/>
              <a:buSzTx/>
              <a:buFontTx/>
              <a:buNone/>
              <a:defRPr sz="1400" cap="small">
                <a:solidFill>
                  <a:srgbClr val="82B1E5"/>
                </a:solidFill>
              </a:defRPr>
            </a:lvl2pPr>
            <a:lvl3pPr marL="0" indent="0">
              <a:buClrTx/>
              <a:buSzTx/>
              <a:buFontTx/>
              <a:buNone/>
              <a:defRPr sz="1400" cap="small">
                <a:solidFill>
                  <a:srgbClr val="82B1E5"/>
                </a:solidFill>
              </a:defRPr>
            </a:lvl3pPr>
            <a:lvl4pPr marL="0" indent="0">
              <a:buClrTx/>
              <a:buSzTx/>
              <a:buFontTx/>
              <a:buNone/>
              <a:defRPr sz="1400" cap="small">
                <a:solidFill>
                  <a:srgbClr val="82B1E5"/>
                </a:solidFill>
              </a:defRPr>
            </a:lvl4pPr>
            <a:lvl5pPr marL="0" indent="0">
              <a:buClrTx/>
              <a:buSzTx/>
              <a:buFontTx/>
              <a:buNone/>
              <a:defRPr sz="1400" cap="small">
                <a:solidFill>
                  <a:srgbClr val="82B1E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5" name="Shape 185"/>
          <p:cNvSpPr>
            <a:spLocks noGrp="1"/>
          </p:cNvSpPr>
          <p:nvPr>
            <p:ph type="body" sz="quarter" idx="13"/>
          </p:nvPr>
        </p:nvSpPr>
        <p:spPr>
          <a:xfrm>
            <a:off x="1154954" y="4350656"/>
            <a:ext cx="8825660" cy="16764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186" name="Shape 186"/>
          <p:cNvSpPr/>
          <p:nvPr/>
        </p:nvSpPr>
        <p:spPr>
          <a:xfrm>
            <a:off x="898293" y="971253"/>
            <a:ext cx="801915" cy="1818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2200">
                <a:solidFill>
                  <a:srgbClr val="82B1E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“</a:t>
            </a:r>
          </a:p>
        </p:txBody>
      </p:sp>
      <p:sp>
        <p:nvSpPr>
          <p:cNvPr id="187" name="Shape 187"/>
          <p:cNvSpPr/>
          <p:nvPr/>
        </p:nvSpPr>
        <p:spPr>
          <a:xfrm>
            <a:off x="9330490" y="2613786"/>
            <a:ext cx="801914" cy="1818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2200">
                <a:solidFill>
                  <a:srgbClr val="82B1E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”</a:t>
            </a:r>
          </a:p>
        </p:txBody>
      </p:sp>
      <p:sp>
        <p:nvSpPr>
          <p:cNvPr id="188" name="Shape 1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1.png"/>
          <p:cNvPicPr>
            <a:picLocks noChangeAspect="1"/>
          </p:cNvPicPr>
          <p:nvPr/>
        </p:nvPicPr>
        <p:blipFill>
          <a:blip r:embed="rId2">
            <a:extLst/>
          </a:blip>
          <a:srcRect l="3613"/>
          <a:stretch>
            <a:fillRect/>
          </a:stretch>
        </p:blipFill>
        <p:spPr>
          <a:xfrm>
            <a:off x="-1" y="2669683"/>
            <a:ext cx="4037015" cy="4188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2.png"/>
          <p:cNvPicPr>
            <a:picLocks noChangeAspect="1"/>
          </p:cNvPicPr>
          <p:nvPr/>
        </p:nvPicPr>
        <p:blipFill>
          <a:blip r:embed="rId3">
            <a:extLst/>
          </a:blip>
          <a:srcRect l="35640"/>
          <a:stretch>
            <a:fillRect/>
          </a:stretch>
        </p:blipFill>
        <p:spPr>
          <a:xfrm>
            <a:off x="-1" y="2892345"/>
            <a:ext cx="1522414" cy="2365455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Shape 197"/>
          <p:cNvSpPr/>
          <p:nvPr/>
        </p:nvSpPr>
        <p:spPr>
          <a:xfrm>
            <a:off x="8609010" y="1676400"/>
            <a:ext cx="2819404" cy="2819400"/>
          </a:xfrm>
          <a:prstGeom prst="ellipse">
            <a:avLst/>
          </a:prstGeom>
          <a:gradFill>
            <a:gsLst>
              <a:gs pos="0">
                <a:srgbClr val="448AD7">
                  <a:alpha val="7000"/>
                </a:srgbClr>
              </a:gs>
              <a:gs pos="36000">
                <a:srgbClr val="448AD7">
                  <a:alpha val="6000"/>
                </a:srgbClr>
              </a:gs>
              <a:gs pos="69000">
                <a:srgbClr val="448AD7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98" name="image3.png"/>
          <p:cNvPicPr>
            <a:picLocks noChangeAspect="1"/>
          </p:cNvPicPr>
          <p:nvPr/>
        </p:nvPicPr>
        <p:blipFill>
          <a:blip r:embed="rId4">
            <a:extLst/>
          </a:blip>
          <a:srcRect t="28812"/>
          <a:stretch>
            <a:fillRect/>
          </a:stretch>
        </p:blipFill>
        <p:spPr>
          <a:xfrm>
            <a:off x="7999410" y="-1"/>
            <a:ext cx="1603389" cy="1141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age4.png"/>
          <p:cNvPicPr>
            <a:picLocks noChangeAspect="1"/>
          </p:cNvPicPr>
          <p:nvPr/>
        </p:nvPicPr>
        <p:blipFill>
          <a:blip r:embed="rId5">
            <a:extLst/>
          </a:blip>
          <a:srcRect b="23320"/>
          <a:stretch>
            <a:fillRect/>
          </a:stretch>
        </p:blipFill>
        <p:spPr>
          <a:xfrm>
            <a:off x="8605877" y="6096000"/>
            <a:ext cx="993736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hape 200"/>
          <p:cNvSpPr/>
          <p:nvPr/>
        </p:nvSpPr>
        <p:spPr>
          <a:xfrm>
            <a:off x="10437810" y="0"/>
            <a:ext cx="685802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1" name="Shape 201"/>
          <p:cNvSpPr>
            <a:spLocks noGrp="1"/>
          </p:cNvSpPr>
          <p:nvPr>
            <p:ph type="title"/>
          </p:nvPr>
        </p:nvSpPr>
        <p:spPr>
          <a:xfrm>
            <a:off x="1154954" y="3124200"/>
            <a:ext cx="8825660" cy="1653182"/>
          </a:xfrm>
          <a:prstGeom prst="rect">
            <a:avLst/>
          </a:prstGeom>
        </p:spPr>
        <p:txBody>
          <a:bodyPr anchor="b"/>
          <a:lstStyle>
            <a:lvl1pPr>
              <a:defRPr sz="4000"/>
            </a:lvl1pPr>
          </a:lstStyle>
          <a:p>
            <a:r>
              <a:t>Title Text</a:t>
            </a:r>
          </a:p>
        </p:txBody>
      </p:sp>
      <p:sp>
        <p:nvSpPr>
          <p:cNvPr id="202" name="Shape 202"/>
          <p:cNvSpPr>
            <a:spLocks noGrp="1"/>
          </p:cNvSpPr>
          <p:nvPr>
            <p:ph type="body" sz="quarter" idx="1"/>
          </p:nvPr>
        </p:nvSpPr>
        <p:spPr>
          <a:xfrm>
            <a:off x="1154954" y="4777380"/>
            <a:ext cx="8825659" cy="860402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>
                <a:solidFill>
                  <a:srgbClr val="82B1E5"/>
                </a:solidFill>
              </a:defRPr>
            </a:lvl1pPr>
            <a:lvl2pPr marL="0" indent="0">
              <a:buClrTx/>
              <a:buSzTx/>
              <a:buFontTx/>
              <a:buNone/>
              <a:defRPr>
                <a:solidFill>
                  <a:srgbClr val="82B1E5"/>
                </a:solidFill>
              </a:defRPr>
            </a:lvl2pPr>
            <a:lvl3pPr marL="0" indent="0">
              <a:buClrTx/>
              <a:buSzTx/>
              <a:buFontTx/>
              <a:buNone/>
              <a:defRPr>
                <a:solidFill>
                  <a:srgbClr val="82B1E5"/>
                </a:solidFill>
              </a:defRPr>
            </a:lvl3pPr>
            <a:lvl4pPr marL="0" indent="0">
              <a:buClrTx/>
              <a:buSzTx/>
              <a:buFontTx/>
              <a:buNone/>
              <a:defRPr>
                <a:solidFill>
                  <a:srgbClr val="82B1E5"/>
                </a:solidFill>
              </a:defRPr>
            </a:lvl4pPr>
            <a:lvl5pPr marL="0" indent="0">
              <a:buClrTx/>
              <a:buSzTx/>
              <a:buFontTx/>
              <a:buNone/>
              <a:defRPr>
                <a:solidFill>
                  <a:srgbClr val="82B1E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3" name="Shape 2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age1.png"/>
          <p:cNvPicPr>
            <a:picLocks noChangeAspect="1"/>
          </p:cNvPicPr>
          <p:nvPr/>
        </p:nvPicPr>
        <p:blipFill>
          <a:blip r:embed="rId2">
            <a:extLst/>
          </a:blip>
          <a:srcRect l="3613"/>
          <a:stretch>
            <a:fillRect/>
          </a:stretch>
        </p:blipFill>
        <p:spPr>
          <a:xfrm>
            <a:off x="-1" y="2669683"/>
            <a:ext cx="4037015" cy="4188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age2.png"/>
          <p:cNvPicPr>
            <a:picLocks noChangeAspect="1"/>
          </p:cNvPicPr>
          <p:nvPr/>
        </p:nvPicPr>
        <p:blipFill>
          <a:blip r:embed="rId3">
            <a:extLst/>
          </a:blip>
          <a:srcRect l="35640"/>
          <a:stretch>
            <a:fillRect/>
          </a:stretch>
        </p:blipFill>
        <p:spPr>
          <a:xfrm>
            <a:off x="-1" y="2892345"/>
            <a:ext cx="1522414" cy="2365455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Shape 212"/>
          <p:cNvSpPr/>
          <p:nvPr/>
        </p:nvSpPr>
        <p:spPr>
          <a:xfrm>
            <a:off x="8609010" y="1676400"/>
            <a:ext cx="2819404" cy="2819400"/>
          </a:xfrm>
          <a:prstGeom prst="ellipse">
            <a:avLst/>
          </a:prstGeom>
          <a:gradFill>
            <a:gsLst>
              <a:gs pos="0">
                <a:srgbClr val="448AD7">
                  <a:alpha val="7000"/>
                </a:srgbClr>
              </a:gs>
              <a:gs pos="36000">
                <a:srgbClr val="448AD7">
                  <a:alpha val="6000"/>
                </a:srgbClr>
              </a:gs>
              <a:gs pos="69000">
                <a:srgbClr val="448AD7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13" name="image3.png"/>
          <p:cNvPicPr>
            <a:picLocks noChangeAspect="1"/>
          </p:cNvPicPr>
          <p:nvPr/>
        </p:nvPicPr>
        <p:blipFill>
          <a:blip r:embed="rId4">
            <a:extLst/>
          </a:blip>
          <a:srcRect t="28812"/>
          <a:stretch>
            <a:fillRect/>
          </a:stretch>
        </p:blipFill>
        <p:spPr>
          <a:xfrm>
            <a:off x="7999410" y="-1"/>
            <a:ext cx="1603389" cy="1141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age4.png"/>
          <p:cNvPicPr>
            <a:picLocks noChangeAspect="1"/>
          </p:cNvPicPr>
          <p:nvPr/>
        </p:nvPicPr>
        <p:blipFill>
          <a:blip r:embed="rId5">
            <a:extLst/>
          </a:blip>
          <a:srcRect b="23320"/>
          <a:stretch>
            <a:fillRect/>
          </a:stretch>
        </p:blipFill>
        <p:spPr>
          <a:xfrm>
            <a:off x="8605877" y="6096000"/>
            <a:ext cx="993736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Shape 215"/>
          <p:cNvSpPr/>
          <p:nvPr/>
        </p:nvSpPr>
        <p:spPr>
          <a:xfrm>
            <a:off x="10437810" y="0"/>
            <a:ext cx="685802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6" name="Shape 2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7" name="Shape 217"/>
          <p:cNvSpPr>
            <a:spLocks noGrp="1"/>
          </p:cNvSpPr>
          <p:nvPr>
            <p:ph type="body" sz="quarter" idx="1"/>
          </p:nvPr>
        </p:nvSpPr>
        <p:spPr>
          <a:xfrm>
            <a:off x="632946" y="1981200"/>
            <a:ext cx="2946869" cy="576263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 sz="2400">
                <a:solidFill>
                  <a:srgbClr val="82B1E5"/>
                </a:solidFill>
              </a:defRPr>
            </a:lvl1pPr>
            <a:lvl2pPr marL="0" indent="0">
              <a:buClrTx/>
              <a:buSzTx/>
              <a:buFontTx/>
              <a:buNone/>
              <a:defRPr sz="2400">
                <a:solidFill>
                  <a:srgbClr val="82B1E5"/>
                </a:solidFill>
              </a:defRPr>
            </a:lvl2pPr>
            <a:lvl3pPr marL="0" indent="0">
              <a:buClrTx/>
              <a:buSzTx/>
              <a:buFontTx/>
              <a:buNone/>
              <a:defRPr sz="2400">
                <a:solidFill>
                  <a:srgbClr val="82B1E5"/>
                </a:solidFill>
              </a:defRPr>
            </a:lvl3pPr>
            <a:lvl4pPr marL="0" indent="0">
              <a:buClrTx/>
              <a:buSzTx/>
              <a:buFontTx/>
              <a:buNone/>
              <a:defRPr sz="2400">
                <a:solidFill>
                  <a:srgbClr val="82B1E5"/>
                </a:solidFill>
              </a:defRPr>
            </a:lvl4pPr>
            <a:lvl5pPr marL="0" indent="0">
              <a:buClrTx/>
              <a:buSzTx/>
              <a:buFontTx/>
              <a:buNone/>
              <a:defRPr sz="2400">
                <a:solidFill>
                  <a:srgbClr val="82B1E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8" name="Shape 218"/>
          <p:cNvSpPr>
            <a:spLocks noGrp="1"/>
          </p:cNvSpPr>
          <p:nvPr>
            <p:ph type="body" sz="quarter" idx="13"/>
          </p:nvPr>
        </p:nvSpPr>
        <p:spPr>
          <a:xfrm>
            <a:off x="652462" y="2667000"/>
            <a:ext cx="2927351" cy="35893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9" name="Shape 219"/>
          <p:cNvSpPr>
            <a:spLocks noGrp="1"/>
          </p:cNvSpPr>
          <p:nvPr>
            <p:ph type="body" sz="quarter" idx="14"/>
          </p:nvPr>
        </p:nvSpPr>
        <p:spPr>
          <a:xfrm>
            <a:off x="3883659" y="1981200"/>
            <a:ext cx="2936243" cy="576263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220" name="Shape 220"/>
          <p:cNvSpPr>
            <a:spLocks noGrp="1"/>
          </p:cNvSpPr>
          <p:nvPr>
            <p:ph type="body" sz="quarter" idx="15"/>
          </p:nvPr>
        </p:nvSpPr>
        <p:spPr>
          <a:xfrm>
            <a:off x="3873104" y="2667000"/>
            <a:ext cx="2946797" cy="35893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1" name="Shape 221"/>
          <p:cNvSpPr>
            <a:spLocks noGrp="1"/>
          </p:cNvSpPr>
          <p:nvPr>
            <p:ph type="body" sz="quarter" idx="16"/>
          </p:nvPr>
        </p:nvSpPr>
        <p:spPr>
          <a:xfrm>
            <a:off x="7124699" y="1981200"/>
            <a:ext cx="2932116" cy="576263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222" name="Shape 222"/>
          <p:cNvSpPr>
            <a:spLocks noGrp="1"/>
          </p:cNvSpPr>
          <p:nvPr>
            <p:ph type="body" sz="quarter" idx="17"/>
          </p:nvPr>
        </p:nvSpPr>
        <p:spPr>
          <a:xfrm>
            <a:off x="7124699" y="2667000"/>
            <a:ext cx="2932116" cy="35893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3" name="Shape 223"/>
          <p:cNvSpPr/>
          <p:nvPr/>
        </p:nvSpPr>
        <p:spPr>
          <a:xfrm flipH="1">
            <a:off x="3726141" y="2133600"/>
            <a:ext cx="2" cy="3962401"/>
          </a:xfrm>
          <a:prstGeom prst="line">
            <a:avLst/>
          </a:prstGeom>
          <a:ln w="12700" cap="rnd">
            <a:solidFill>
              <a:srgbClr val="82B1E5">
                <a:alpha val="4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24" name="Shape 224"/>
          <p:cNvSpPr/>
          <p:nvPr/>
        </p:nvSpPr>
        <p:spPr>
          <a:xfrm flipH="1">
            <a:off x="6962226" y="2133600"/>
            <a:ext cx="2" cy="3966883"/>
          </a:xfrm>
          <a:prstGeom prst="line">
            <a:avLst/>
          </a:prstGeom>
          <a:ln w="12700" cap="rnd">
            <a:solidFill>
              <a:srgbClr val="82B1E5">
                <a:alpha val="4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25" name="Shape 2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age1.png"/>
          <p:cNvPicPr>
            <a:picLocks noChangeAspect="1"/>
          </p:cNvPicPr>
          <p:nvPr/>
        </p:nvPicPr>
        <p:blipFill>
          <a:blip r:embed="rId2">
            <a:extLst/>
          </a:blip>
          <a:srcRect l="3613"/>
          <a:stretch>
            <a:fillRect/>
          </a:stretch>
        </p:blipFill>
        <p:spPr>
          <a:xfrm>
            <a:off x="-1" y="2669683"/>
            <a:ext cx="4037015" cy="4188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image2.png"/>
          <p:cNvPicPr>
            <a:picLocks noChangeAspect="1"/>
          </p:cNvPicPr>
          <p:nvPr/>
        </p:nvPicPr>
        <p:blipFill>
          <a:blip r:embed="rId3">
            <a:extLst/>
          </a:blip>
          <a:srcRect l="35640"/>
          <a:stretch>
            <a:fillRect/>
          </a:stretch>
        </p:blipFill>
        <p:spPr>
          <a:xfrm>
            <a:off x="-1" y="2892345"/>
            <a:ext cx="1522414" cy="2365455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Shape 234"/>
          <p:cNvSpPr/>
          <p:nvPr/>
        </p:nvSpPr>
        <p:spPr>
          <a:xfrm>
            <a:off x="8609010" y="1676400"/>
            <a:ext cx="2819404" cy="2819400"/>
          </a:xfrm>
          <a:prstGeom prst="ellipse">
            <a:avLst/>
          </a:prstGeom>
          <a:gradFill>
            <a:gsLst>
              <a:gs pos="0">
                <a:srgbClr val="448AD7">
                  <a:alpha val="7000"/>
                </a:srgbClr>
              </a:gs>
              <a:gs pos="36000">
                <a:srgbClr val="448AD7">
                  <a:alpha val="6000"/>
                </a:srgbClr>
              </a:gs>
              <a:gs pos="69000">
                <a:srgbClr val="448AD7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35" name="image3.png"/>
          <p:cNvPicPr>
            <a:picLocks noChangeAspect="1"/>
          </p:cNvPicPr>
          <p:nvPr/>
        </p:nvPicPr>
        <p:blipFill>
          <a:blip r:embed="rId4">
            <a:extLst/>
          </a:blip>
          <a:srcRect t="28812"/>
          <a:stretch>
            <a:fillRect/>
          </a:stretch>
        </p:blipFill>
        <p:spPr>
          <a:xfrm>
            <a:off x="7999410" y="-1"/>
            <a:ext cx="1603389" cy="1141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image4.png"/>
          <p:cNvPicPr>
            <a:picLocks noChangeAspect="1"/>
          </p:cNvPicPr>
          <p:nvPr/>
        </p:nvPicPr>
        <p:blipFill>
          <a:blip r:embed="rId5">
            <a:extLst/>
          </a:blip>
          <a:srcRect b="23320"/>
          <a:stretch>
            <a:fillRect/>
          </a:stretch>
        </p:blipFill>
        <p:spPr>
          <a:xfrm>
            <a:off x="8605877" y="6096000"/>
            <a:ext cx="993736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Shape 237"/>
          <p:cNvSpPr/>
          <p:nvPr/>
        </p:nvSpPr>
        <p:spPr>
          <a:xfrm>
            <a:off x="10437810" y="0"/>
            <a:ext cx="685802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8" name="Shape 2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9" name="Shape 239"/>
          <p:cNvSpPr>
            <a:spLocks noGrp="1"/>
          </p:cNvSpPr>
          <p:nvPr>
            <p:ph type="body" sz="quarter" idx="1"/>
          </p:nvPr>
        </p:nvSpPr>
        <p:spPr>
          <a:xfrm>
            <a:off x="652462" y="4250949"/>
            <a:ext cx="2940051" cy="576264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 sz="2400">
                <a:solidFill>
                  <a:srgbClr val="82B1E5"/>
                </a:solidFill>
              </a:defRPr>
            </a:lvl1pPr>
            <a:lvl2pPr marL="0" indent="0">
              <a:buClrTx/>
              <a:buSzTx/>
              <a:buFontTx/>
              <a:buNone/>
              <a:defRPr sz="2400">
                <a:solidFill>
                  <a:srgbClr val="82B1E5"/>
                </a:solidFill>
              </a:defRPr>
            </a:lvl2pPr>
            <a:lvl3pPr marL="0" indent="0">
              <a:buClrTx/>
              <a:buSzTx/>
              <a:buFontTx/>
              <a:buNone/>
              <a:defRPr sz="2400">
                <a:solidFill>
                  <a:srgbClr val="82B1E5"/>
                </a:solidFill>
              </a:defRPr>
            </a:lvl3pPr>
            <a:lvl4pPr marL="0" indent="0">
              <a:buClrTx/>
              <a:buSzTx/>
              <a:buFontTx/>
              <a:buNone/>
              <a:defRPr sz="2400">
                <a:solidFill>
                  <a:srgbClr val="82B1E5"/>
                </a:solidFill>
              </a:defRPr>
            </a:lvl4pPr>
            <a:lvl5pPr marL="0" indent="0">
              <a:buClrTx/>
              <a:buSzTx/>
              <a:buFontTx/>
              <a:buNone/>
              <a:defRPr sz="2400">
                <a:solidFill>
                  <a:srgbClr val="82B1E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0" name="Shape 240"/>
          <p:cNvSpPr>
            <a:spLocks noGrp="1"/>
          </p:cNvSpPr>
          <p:nvPr>
            <p:ph type="pic" sz="quarter" idx="13"/>
          </p:nvPr>
        </p:nvSpPr>
        <p:spPr>
          <a:xfrm>
            <a:off x="652462" y="2209800"/>
            <a:ext cx="2940051" cy="1524000"/>
          </a:xfrm>
          <a:prstGeom prst="rect">
            <a:avLst/>
          </a:prstGeom>
          <a:effectLst>
            <a:outerShdw blurRad="50800" dist="50800" dir="5400000" rotWithShape="0">
              <a:srgbClr val="000000">
                <a:alpha val="43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1" name="Shape 241"/>
          <p:cNvSpPr>
            <a:spLocks noGrp="1"/>
          </p:cNvSpPr>
          <p:nvPr>
            <p:ph type="body" sz="quarter" idx="14"/>
          </p:nvPr>
        </p:nvSpPr>
        <p:spPr>
          <a:xfrm>
            <a:off x="652462" y="4827211"/>
            <a:ext cx="2940051" cy="65919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hape 242"/>
          <p:cNvSpPr>
            <a:spLocks noGrp="1"/>
          </p:cNvSpPr>
          <p:nvPr>
            <p:ph type="body" sz="quarter" idx="15"/>
          </p:nvPr>
        </p:nvSpPr>
        <p:spPr>
          <a:xfrm>
            <a:off x="3889375" y="4250949"/>
            <a:ext cx="2930525" cy="57626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243" name="Shape 243"/>
          <p:cNvSpPr>
            <a:spLocks noGrp="1"/>
          </p:cNvSpPr>
          <p:nvPr>
            <p:ph type="pic" sz="quarter" idx="16"/>
          </p:nvPr>
        </p:nvSpPr>
        <p:spPr>
          <a:xfrm>
            <a:off x="3889373" y="2209800"/>
            <a:ext cx="2930527" cy="1524000"/>
          </a:xfrm>
          <a:prstGeom prst="rect">
            <a:avLst/>
          </a:prstGeom>
          <a:effectLst>
            <a:outerShdw blurRad="50800" dist="50800" dir="5400000" rotWithShape="0">
              <a:srgbClr val="000000">
                <a:alpha val="43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4" name="Shape 244"/>
          <p:cNvSpPr>
            <a:spLocks noGrp="1"/>
          </p:cNvSpPr>
          <p:nvPr>
            <p:ph type="body" sz="quarter" idx="17"/>
          </p:nvPr>
        </p:nvSpPr>
        <p:spPr>
          <a:xfrm>
            <a:off x="3888020" y="4827210"/>
            <a:ext cx="2934408" cy="659189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5" name="Shape 245"/>
          <p:cNvSpPr>
            <a:spLocks noGrp="1"/>
          </p:cNvSpPr>
          <p:nvPr>
            <p:ph type="body" sz="quarter" idx="18"/>
          </p:nvPr>
        </p:nvSpPr>
        <p:spPr>
          <a:xfrm>
            <a:off x="7124699" y="4250949"/>
            <a:ext cx="2932116" cy="57626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246" name="Shape 246"/>
          <p:cNvSpPr>
            <a:spLocks noGrp="1"/>
          </p:cNvSpPr>
          <p:nvPr>
            <p:ph type="pic" sz="quarter" idx="19"/>
          </p:nvPr>
        </p:nvSpPr>
        <p:spPr>
          <a:xfrm>
            <a:off x="7124699" y="2209800"/>
            <a:ext cx="2932115" cy="1524000"/>
          </a:xfrm>
          <a:prstGeom prst="rect">
            <a:avLst/>
          </a:prstGeom>
          <a:effectLst>
            <a:outerShdw blurRad="50800" dist="50800" dir="5400000" rotWithShape="0">
              <a:srgbClr val="000000">
                <a:alpha val="43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7" name="Shape 247"/>
          <p:cNvSpPr>
            <a:spLocks noGrp="1"/>
          </p:cNvSpPr>
          <p:nvPr>
            <p:ph type="body" sz="quarter" idx="20"/>
          </p:nvPr>
        </p:nvSpPr>
        <p:spPr>
          <a:xfrm>
            <a:off x="7124575" y="4827208"/>
            <a:ext cx="2935999" cy="65919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8" name="Shape 248"/>
          <p:cNvSpPr/>
          <p:nvPr/>
        </p:nvSpPr>
        <p:spPr>
          <a:xfrm flipH="1">
            <a:off x="3726141" y="2133600"/>
            <a:ext cx="2" cy="3962401"/>
          </a:xfrm>
          <a:prstGeom prst="line">
            <a:avLst/>
          </a:prstGeom>
          <a:ln w="12700" cap="rnd">
            <a:solidFill>
              <a:srgbClr val="82B1E5">
                <a:alpha val="4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49" name="Shape 249"/>
          <p:cNvSpPr/>
          <p:nvPr/>
        </p:nvSpPr>
        <p:spPr>
          <a:xfrm flipH="1">
            <a:off x="6962226" y="2133600"/>
            <a:ext cx="2" cy="3966883"/>
          </a:xfrm>
          <a:prstGeom prst="line">
            <a:avLst/>
          </a:prstGeom>
          <a:ln w="12700" cap="rnd">
            <a:solidFill>
              <a:srgbClr val="82B1E5">
                <a:alpha val="4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50" name="Shape 2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image1.png"/>
          <p:cNvPicPr>
            <a:picLocks noChangeAspect="1"/>
          </p:cNvPicPr>
          <p:nvPr/>
        </p:nvPicPr>
        <p:blipFill>
          <a:blip r:embed="rId2">
            <a:extLst/>
          </a:blip>
          <a:srcRect l="3613"/>
          <a:stretch>
            <a:fillRect/>
          </a:stretch>
        </p:blipFill>
        <p:spPr>
          <a:xfrm>
            <a:off x="-1" y="2669683"/>
            <a:ext cx="4037015" cy="4188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age2.png"/>
          <p:cNvPicPr>
            <a:picLocks noChangeAspect="1"/>
          </p:cNvPicPr>
          <p:nvPr/>
        </p:nvPicPr>
        <p:blipFill>
          <a:blip r:embed="rId3">
            <a:extLst/>
          </a:blip>
          <a:srcRect l="35640"/>
          <a:stretch>
            <a:fillRect/>
          </a:stretch>
        </p:blipFill>
        <p:spPr>
          <a:xfrm>
            <a:off x="-1" y="2892345"/>
            <a:ext cx="1522414" cy="2365455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Shape 259"/>
          <p:cNvSpPr/>
          <p:nvPr/>
        </p:nvSpPr>
        <p:spPr>
          <a:xfrm>
            <a:off x="8609010" y="1676400"/>
            <a:ext cx="2819404" cy="2819400"/>
          </a:xfrm>
          <a:prstGeom prst="ellipse">
            <a:avLst/>
          </a:prstGeom>
          <a:gradFill>
            <a:gsLst>
              <a:gs pos="0">
                <a:srgbClr val="448AD7">
                  <a:alpha val="7000"/>
                </a:srgbClr>
              </a:gs>
              <a:gs pos="36000">
                <a:srgbClr val="448AD7">
                  <a:alpha val="6000"/>
                </a:srgbClr>
              </a:gs>
              <a:gs pos="69000">
                <a:srgbClr val="448AD7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60" name="image3.png"/>
          <p:cNvPicPr>
            <a:picLocks noChangeAspect="1"/>
          </p:cNvPicPr>
          <p:nvPr/>
        </p:nvPicPr>
        <p:blipFill>
          <a:blip r:embed="rId4">
            <a:extLst/>
          </a:blip>
          <a:srcRect t="28812"/>
          <a:stretch>
            <a:fillRect/>
          </a:stretch>
        </p:blipFill>
        <p:spPr>
          <a:xfrm>
            <a:off x="7999410" y="-1"/>
            <a:ext cx="1603389" cy="1141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image4.png"/>
          <p:cNvPicPr>
            <a:picLocks noChangeAspect="1"/>
          </p:cNvPicPr>
          <p:nvPr/>
        </p:nvPicPr>
        <p:blipFill>
          <a:blip r:embed="rId5">
            <a:extLst/>
          </a:blip>
          <a:srcRect b="23320"/>
          <a:stretch>
            <a:fillRect/>
          </a:stretch>
        </p:blipFill>
        <p:spPr>
          <a:xfrm>
            <a:off x="8605877" y="6096000"/>
            <a:ext cx="993736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Shape 262"/>
          <p:cNvSpPr/>
          <p:nvPr/>
        </p:nvSpPr>
        <p:spPr>
          <a:xfrm>
            <a:off x="10437810" y="0"/>
            <a:ext cx="685802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3" name="Shape 2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64" name="Shape 26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5" name="Shape 2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image1.png"/>
          <p:cNvPicPr>
            <a:picLocks noChangeAspect="1"/>
          </p:cNvPicPr>
          <p:nvPr/>
        </p:nvPicPr>
        <p:blipFill>
          <a:blip r:embed="rId2">
            <a:extLst/>
          </a:blip>
          <a:srcRect l="3613"/>
          <a:stretch>
            <a:fillRect/>
          </a:stretch>
        </p:blipFill>
        <p:spPr>
          <a:xfrm>
            <a:off x="-1" y="2669683"/>
            <a:ext cx="4037015" cy="4188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image2.png"/>
          <p:cNvPicPr>
            <a:picLocks noChangeAspect="1"/>
          </p:cNvPicPr>
          <p:nvPr/>
        </p:nvPicPr>
        <p:blipFill>
          <a:blip r:embed="rId3">
            <a:extLst/>
          </a:blip>
          <a:srcRect l="35640"/>
          <a:stretch>
            <a:fillRect/>
          </a:stretch>
        </p:blipFill>
        <p:spPr>
          <a:xfrm>
            <a:off x="-1" y="2892345"/>
            <a:ext cx="1522414" cy="2365455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Shape 274"/>
          <p:cNvSpPr/>
          <p:nvPr/>
        </p:nvSpPr>
        <p:spPr>
          <a:xfrm>
            <a:off x="8609010" y="1676400"/>
            <a:ext cx="2819404" cy="2819400"/>
          </a:xfrm>
          <a:prstGeom prst="ellipse">
            <a:avLst/>
          </a:prstGeom>
          <a:gradFill>
            <a:gsLst>
              <a:gs pos="0">
                <a:srgbClr val="448AD7">
                  <a:alpha val="7000"/>
                </a:srgbClr>
              </a:gs>
              <a:gs pos="36000">
                <a:srgbClr val="448AD7">
                  <a:alpha val="6000"/>
                </a:srgbClr>
              </a:gs>
              <a:gs pos="69000">
                <a:srgbClr val="448AD7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75" name="image3.png"/>
          <p:cNvPicPr>
            <a:picLocks noChangeAspect="1"/>
          </p:cNvPicPr>
          <p:nvPr/>
        </p:nvPicPr>
        <p:blipFill>
          <a:blip r:embed="rId4">
            <a:extLst/>
          </a:blip>
          <a:srcRect t="28812"/>
          <a:stretch>
            <a:fillRect/>
          </a:stretch>
        </p:blipFill>
        <p:spPr>
          <a:xfrm>
            <a:off x="7999410" y="-1"/>
            <a:ext cx="1603389" cy="1141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image4.png"/>
          <p:cNvPicPr>
            <a:picLocks noChangeAspect="1"/>
          </p:cNvPicPr>
          <p:nvPr/>
        </p:nvPicPr>
        <p:blipFill>
          <a:blip r:embed="rId5">
            <a:extLst/>
          </a:blip>
          <a:srcRect b="23320"/>
          <a:stretch>
            <a:fillRect/>
          </a:stretch>
        </p:blipFill>
        <p:spPr>
          <a:xfrm>
            <a:off x="8605877" y="6096000"/>
            <a:ext cx="993736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Shape 277"/>
          <p:cNvSpPr/>
          <p:nvPr/>
        </p:nvSpPr>
        <p:spPr>
          <a:xfrm>
            <a:off x="10437810" y="0"/>
            <a:ext cx="685802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8" name="Shape 278"/>
          <p:cNvSpPr>
            <a:spLocks noGrp="1"/>
          </p:cNvSpPr>
          <p:nvPr>
            <p:ph type="title"/>
          </p:nvPr>
        </p:nvSpPr>
        <p:spPr>
          <a:xfrm>
            <a:off x="8304210" y="430212"/>
            <a:ext cx="1752603" cy="5826127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79" name="Shape 279"/>
          <p:cNvSpPr>
            <a:spLocks noGrp="1"/>
          </p:cNvSpPr>
          <p:nvPr>
            <p:ph type="body" idx="1"/>
          </p:nvPr>
        </p:nvSpPr>
        <p:spPr>
          <a:xfrm>
            <a:off x="652462" y="887412"/>
            <a:ext cx="7423151" cy="53689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0" name="Shape 2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1.png"/>
          <p:cNvPicPr>
            <a:picLocks noChangeAspect="1"/>
          </p:cNvPicPr>
          <p:nvPr/>
        </p:nvPicPr>
        <p:blipFill>
          <a:blip r:embed="rId2">
            <a:extLst/>
          </a:blip>
          <a:srcRect l="3613"/>
          <a:stretch>
            <a:fillRect/>
          </a:stretch>
        </p:blipFill>
        <p:spPr>
          <a:xfrm>
            <a:off x="-1" y="2669683"/>
            <a:ext cx="4037015" cy="4188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image2.png"/>
          <p:cNvPicPr>
            <a:picLocks noChangeAspect="1"/>
          </p:cNvPicPr>
          <p:nvPr/>
        </p:nvPicPr>
        <p:blipFill>
          <a:blip r:embed="rId3">
            <a:extLst/>
          </a:blip>
          <a:srcRect l="35640"/>
          <a:stretch>
            <a:fillRect/>
          </a:stretch>
        </p:blipFill>
        <p:spPr>
          <a:xfrm>
            <a:off x="-1" y="2892345"/>
            <a:ext cx="1522414" cy="2365455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hape 43"/>
          <p:cNvSpPr/>
          <p:nvPr/>
        </p:nvSpPr>
        <p:spPr>
          <a:xfrm>
            <a:off x="8609010" y="1676400"/>
            <a:ext cx="2819404" cy="2819400"/>
          </a:xfrm>
          <a:prstGeom prst="ellipse">
            <a:avLst/>
          </a:prstGeom>
          <a:gradFill>
            <a:gsLst>
              <a:gs pos="0">
                <a:srgbClr val="448AD7">
                  <a:alpha val="7000"/>
                </a:srgbClr>
              </a:gs>
              <a:gs pos="36000">
                <a:srgbClr val="448AD7">
                  <a:alpha val="6000"/>
                </a:srgbClr>
              </a:gs>
              <a:gs pos="69000">
                <a:srgbClr val="448AD7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4" name="image3.png"/>
          <p:cNvPicPr>
            <a:picLocks noChangeAspect="1"/>
          </p:cNvPicPr>
          <p:nvPr/>
        </p:nvPicPr>
        <p:blipFill>
          <a:blip r:embed="rId4">
            <a:extLst/>
          </a:blip>
          <a:srcRect t="28812"/>
          <a:stretch>
            <a:fillRect/>
          </a:stretch>
        </p:blipFill>
        <p:spPr>
          <a:xfrm>
            <a:off x="7999410" y="-1"/>
            <a:ext cx="1603389" cy="1141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image4.png"/>
          <p:cNvPicPr>
            <a:picLocks noChangeAspect="1"/>
          </p:cNvPicPr>
          <p:nvPr/>
        </p:nvPicPr>
        <p:blipFill>
          <a:blip r:embed="rId5">
            <a:extLst/>
          </a:blip>
          <a:srcRect b="23320"/>
          <a:stretch>
            <a:fillRect/>
          </a:stretch>
        </p:blipFill>
        <p:spPr>
          <a:xfrm>
            <a:off x="8605877" y="6096000"/>
            <a:ext cx="993736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Shape 46"/>
          <p:cNvSpPr/>
          <p:nvPr/>
        </p:nvSpPr>
        <p:spPr>
          <a:xfrm>
            <a:off x="10437810" y="0"/>
            <a:ext cx="685802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1154954" y="2861733"/>
            <a:ext cx="8825660" cy="1915649"/>
          </a:xfrm>
          <a:prstGeom prst="rect">
            <a:avLst/>
          </a:prstGeom>
        </p:spPr>
        <p:txBody>
          <a:bodyPr anchor="b"/>
          <a:lstStyle>
            <a:lvl1pPr>
              <a:defRPr sz="4000"/>
            </a:lvl1pPr>
          </a:lstStyle>
          <a:p>
            <a:r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1154954" y="4777380"/>
            <a:ext cx="8825660" cy="860402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cap="all">
                <a:solidFill>
                  <a:srgbClr val="82B1E5"/>
                </a:solidFill>
              </a:defRPr>
            </a:lvl1pPr>
            <a:lvl2pPr marL="0" indent="0">
              <a:buClrTx/>
              <a:buSzTx/>
              <a:buFontTx/>
              <a:buNone/>
              <a:defRPr cap="all">
                <a:solidFill>
                  <a:srgbClr val="82B1E5"/>
                </a:solidFill>
              </a:defRPr>
            </a:lvl2pPr>
            <a:lvl3pPr marL="0" indent="0">
              <a:buClrTx/>
              <a:buSzTx/>
              <a:buFontTx/>
              <a:buNone/>
              <a:defRPr cap="all">
                <a:solidFill>
                  <a:srgbClr val="82B1E5"/>
                </a:solidFill>
              </a:defRPr>
            </a:lvl3pPr>
            <a:lvl4pPr marL="0" indent="0">
              <a:buClrTx/>
              <a:buSzTx/>
              <a:buFontTx/>
              <a:buNone/>
              <a:defRPr cap="all">
                <a:solidFill>
                  <a:srgbClr val="82B1E5"/>
                </a:solidFill>
              </a:defRPr>
            </a:lvl4pPr>
            <a:lvl5pPr marL="0" indent="0">
              <a:buClrTx/>
              <a:buSzTx/>
              <a:buFontTx/>
              <a:buNone/>
              <a:defRPr cap="all">
                <a:solidFill>
                  <a:srgbClr val="82B1E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age1.png"/>
          <p:cNvPicPr>
            <a:picLocks noChangeAspect="1"/>
          </p:cNvPicPr>
          <p:nvPr/>
        </p:nvPicPr>
        <p:blipFill>
          <a:blip r:embed="rId2">
            <a:extLst/>
          </a:blip>
          <a:srcRect l="3613"/>
          <a:stretch>
            <a:fillRect/>
          </a:stretch>
        </p:blipFill>
        <p:spPr>
          <a:xfrm>
            <a:off x="-1" y="2669683"/>
            <a:ext cx="4037015" cy="4188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image2.png"/>
          <p:cNvPicPr>
            <a:picLocks noChangeAspect="1"/>
          </p:cNvPicPr>
          <p:nvPr/>
        </p:nvPicPr>
        <p:blipFill>
          <a:blip r:embed="rId3">
            <a:extLst/>
          </a:blip>
          <a:srcRect l="35640"/>
          <a:stretch>
            <a:fillRect/>
          </a:stretch>
        </p:blipFill>
        <p:spPr>
          <a:xfrm>
            <a:off x="-1" y="2892345"/>
            <a:ext cx="1522414" cy="2365455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Shape 58"/>
          <p:cNvSpPr/>
          <p:nvPr/>
        </p:nvSpPr>
        <p:spPr>
          <a:xfrm>
            <a:off x="8609010" y="1676400"/>
            <a:ext cx="2819404" cy="2819400"/>
          </a:xfrm>
          <a:prstGeom prst="ellipse">
            <a:avLst/>
          </a:prstGeom>
          <a:gradFill>
            <a:gsLst>
              <a:gs pos="0">
                <a:srgbClr val="448AD7">
                  <a:alpha val="7000"/>
                </a:srgbClr>
              </a:gs>
              <a:gs pos="36000">
                <a:srgbClr val="448AD7">
                  <a:alpha val="6000"/>
                </a:srgbClr>
              </a:gs>
              <a:gs pos="69000">
                <a:srgbClr val="448AD7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9" name="image3.png"/>
          <p:cNvPicPr>
            <a:picLocks noChangeAspect="1"/>
          </p:cNvPicPr>
          <p:nvPr/>
        </p:nvPicPr>
        <p:blipFill>
          <a:blip r:embed="rId4">
            <a:extLst/>
          </a:blip>
          <a:srcRect t="28812"/>
          <a:stretch>
            <a:fillRect/>
          </a:stretch>
        </p:blipFill>
        <p:spPr>
          <a:xfrm>
            <a:off x="7999410" y="-1"/>
            <a:ext cx="1603389" cy="1141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image4.png"/>
          <p:cNvPicPr>
            <a:picLocks noChangeAspect="1"/>
          </p:cNvPicPr>
          <p:nvPr/>
        </p:nvPicPr>
        <p:blipFill>
          <a:blip r:embed="rId5">
            <a:extLst/>
          </a:blip>
          <a:srcRect b="23320"/>
          <a:stretch>
            <a:fillRect/>
          </a:stretch>
        </p:blipFill>
        <p:spPr>
          <a:xfrm>
            <a:off x="8605877" y="6096000"/>
            <a:ext cx="993736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hape 61"/>
          <p:cNvSpPr/>
          <p:nvPr/>
        </p:nvSpPr>
        <p:spPr>
          <a:xfrm>
            <a:off x="10437810" y="0"/>
            <a:ext cx="685802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sz="half" idx="1"/>
          </p:nvPr>
        </p:nvSpPr>
        <p:spPr>
          <a:xfrm>
            <a:off x="1103312" y="2060575"/>
            <a:ext cx="4396341" cy="4195763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 marL="778668" indent="-321468">
              <a:defRPr sz="1800"/>
            </a:lvl2pPr>
            <a:lvl3pPr marL="1208314" indent="-293914">
              <a:defRPr sz="1800"/>
            </a:lvl3pPr>
            <a:lvl4pPr marL="1714500" indent="-342900">
              <a:defRPr sz="1800"/>
            </a:lvl4pPr>
            <a:lvl5pPr marL="2171700" indent="-342900"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hape 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image1.png"/>
          <p:cNvPicPr>
            <a:picLocks noChangeAspect="1"/>
          </p:cNvPicPr>
          <p:nvPr/>
        </p:nvPicPr>
        <p:blipFill>
          <a:blip r:embed="rId2">
            <a:extLst/>
          </a:blip>
          <a:srcRect l="3613"/>
          <a:stretch>
            <a:fillRect/>
          </a:stretch>
        </p:blipFill>
        <p:spPr>
          <a:xfrm>
            <a:off x="-1" y="2669683"/>
            <a:ext cx="4037015" cy="4188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image2.png"/>
          <p:cNvPicPr>
            <a:picLocks noChangeAspect="1"/>
          </p:cNvPicPr>
          <p:nvPr/>
        </p:nvPicPr>
        <p:blipFill>
          <a:blip r:embed="rId3">
            <a:extLst/>
          </a:blip>
          <a:srcRect l="35640"/>
          <a:stretch>
            <a:fillRect/>
          </a:stretch>
        </p:blipFill>
        <p:spPr>
          <a:xfrm>
            <a:off x="-1" y="2892345"/>
            <a:ext cx="1522414" cy="2365455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Shape 73"/>
          <p:cNvSpPr/>
          <p:nvPr/>
        </p:nvSpPr>
        <p:spPr>
          <a:xfrm>
            <a:off x="8609010" y="1676400"/>
            <a:ext cx="2819404" cy="2819400"/>
          </a:xfrm>
          <a:prstGeom prst="ellipse">
            <a:avLst/>
          </a:prstGeom>
          <a:gradFill>
            <a:gsLst>
              <a:gs pos="0">
                <a:srgbClr val="448AD7">
                  <a:alpha val="7000"/>
                </a:srgbClr>
              </a:gs>
              <a:gs pos="36000">
                <a:srgbClr val="448AD7">
                  <a:alpha val="6000"/>
                </a:srgbClr>
              </a:gs>
              <a:gs pos="69000">
                <a:srgbClr val="448AD7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4" name="image3.png"/>
          <p:cNvPicPr>
            <a:picLocks noChangeAspect="1"/>
          </p:cNvPicPr>
          <p:nvPr/>
        </p:nvPicPr>
        <p:blipFill>
          <a:blip r:embed="rId4">
            <a:extLst/>
          </a:blip>
          <a:srcRect t="28812"/>
          <a:stretch>
            <a:fillRect/>
          </a:stretch>
        </p:blipFill>
        <p:spPr>
          <a:xfrm>
            <a:off x="7999410" y="-1"/>
            <a:ext cx="1603389" cy="1141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image4.png"/>
          <p:cNvPicPr>
            <a:picLocks noChangeAspect="1"/>
          </p:cNvPicPr>
          <p:nvPr/>
        </p:nvPicPr>
        <p:blipFill>
          <a:blip r:embed="rId5">
            <a:extLst/>
          </a:blip>
          <a:srcRect b="23320"/>
          <a:stretch>
            <a:fillRect/>
          </a:stretch>
        </p:blipFill>
        <p:spPr>
          <a:xfrm>
            <a:off x="8605877" y="6096000"/>
            <a:ext cx="993736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Shape 76"/>
          <p:cNvSpPr/>
          <p:nvPr/>
        </p:nvSpPr>
        <p:spPr>
          <a:xfrm>
            <a:off x="10437810" y="0"/>
            <a:ext cx="685802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8" name="Shape 78"/>
          <p:cNvSpPr>
            <a:spLocks noGrp="1"/>
          </p:cNvSpPr>
          <p:nvPr>
            <p:ph type="body" sz="quarter" idx="1"/>
          </p:nvPr>
        </p:nvSpPr>
        <p:spPr>
          <a:xfrm>
            <a:off x="1103312" y="1905000"/>
            <a:ext cx="4396340" cy="576263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 sz="2400">
                <a:solidFill>
                  <a:srgbClr val="82B1E5"/>
                </a:solidFill>
              </a:defRPr>
            </a:lvl1pPr>
            <a:lvl2pPr marL="0" indent="0">
              <a:buClrTx/>
              <a:buSzTx/>
              <a:buFontTx/>
              <a:buNone/>
              <a:defRPr sz="2400">
                <a:solidFill>
                  <a:srgbClr val="82B1E5"/>
                </a:solidFill>
              </a:defRPr>
            </a:lvl2pPr>
            <a:lvl3pPr marL="0" indent="0">
              <a:buClrTx/>
              <a:buSzTx/>
              <a:buFontTx/>
              <a:buNone/>
              <a:defRPr sz="2400">
                <a:solidFill>
                  <a:srgbClr val="82B1E5"/>
                </a:solidFill>
              </a:defRPr>
            </a:lvl3pPr>
            <a:lvl4pPr marL="0" indent="0">
              <a:buClrTx/>
              <a:buSzTx/>
              <a:buFontTx/>
              <a:buNone/>
              <a:defRPr sz="2400">
                <a:solidFill>
                  <a:srgbClr val="82B1E5"/>
                </a:solidFill>
              </a:defRPr>
            </a:lvl4pPr>
            <a:lvl5pPr marL="0" indent="0">
              <a:buClrTx/>
              <a:buSzTx/>
              <a:buFontTx/>
              <a:buNone/>
              <a:defRPr sz="2400">
                <a:solidFill>
                  <a:srgbClr val="82B1E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" name="Shape 79"/>
          <p:cNvSpPr>
            <a:spLocks noGrp="1"/>
          </p:cNvSpPr>
          <p:nvPr>
            <p:ph type="body" sz="quarter" idx="13"/>
          </p:nvPr>
        </p:nvSpPr>
        <p:spPr>
          <a:xfrm>
            <a:off x="5654495" y="1905000"/>
            <a:ext cx="4396341" cy="576263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image1.png"/>
          <p:cNvPicPr>
            <a:picLocks noChangeAspect="1"/>
          </p:cNvPicPr>
          <p:nvPr/>
        </p:nvPicPr>
        <p:blipFill>
          <a:blip r:embed="rId2">
            <a:extLst/>
          </a:blip>
          <a:srcRect l="3613"/>
          <a:stretch>
            <a:fillRect/>
          </a:stretch>
        </p:blipFill>
        <p:spPr>
          <a:xfrm>
            <a:off x="-1" y="2669683"/>
            <a:ext cx="4037015" cy="4188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image2.png"/>
          <p:cNvPicPr>
            <a:picLocks noChangeAspect="1"/>
          </p:cNvPicPr>
          <p:nvPr/>
        </p:nvPicPr>
        <p:blipFill>
          <a:blip r:embed="rId3">
            <a:extLst/>
          </a:blip>
          <a:srcRect l="35640"/>
          <a:stretch>
            <a:fillRect/>
          </a:stretch>
        </p:blipFill>
        <p:spPr>
          <a:xfrm>
            <a:off x="-1" y="2892345"/>
            <a:ext cx="1522414" cy="2365455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Shape 89"/>
          <p:cNvSpPr/>
          <p:nvPr/>
        </p:nvSpPr>
        <p:spPr>
          <a:xfrm>
            <a:off x="8609010" y="1676400"/>
            <a:ext cx="2819404" cy="2819400"/>
          </a:xfrm>
          <a:prstGeom prst="ellipse">
            <a:avLst/>
          </a:prstGeom>
          <a:gradFill>
            <a:gsLst>
              <a:gs pos="0">
                <a:srgbClr val="448AD7">
                  <a:alpha val="7000"/>
                </a:srgbClr>
              </a:gs>
              <a:gs pos="36000">
                <a:srgbClr val="448AD7">
                  <a:alpha val="6000"/>
                </a:srgbClr>
              </a:gs>
              <a:gs pos="69000">
                <a:srgbClr val="448AD7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0" name="image3.png"/>
          <p:cNvPicPr>
            <a:picLocks noChangeAspect="1"/>
          </p:cNvPicPr>
          <p:nvPr/>
        </p:nvPicPr>
        <p:blipFill>
          <a:blip r:embed="rId4">
            <a:extLst/>
          </a:blip>
          <a:srcRect t="28812"/>
          <a:stretch>
            <a:fillRect/>
          </a:stretch>
        </p:blipFill>
        <p:spPr>
          <a:xfrm>
            <a:off x="7999410" y="-1"/>
            <a:ext cx="1603389" cy="1141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image4.png"/>
          <p:cNvPicPr>
            <a:picLocks noChangeAspect="1"/>
          </p:cNvPicPr>
          <p:nvPr/>
        </p:nvPicPr>
        <p:blipFill>
          <a:blip r:embed="rId5">
            <a:extLst/>
          </a:blip>
          <a:srcRect b="23320"/>
          <a:stretch>
            <a:fillRect/>
          </a:stretch>
        </p:blipFill>
        <p:spPr>
          <a:xfrm>
            <a:off x="8605877" y="6096000"/>
            <a:ext cx="993736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Shape 92"/>
          <p:cNvSpPr/>
          <p:nvPr/>
        </p:nvSpPr>
        <p:spPr>
          <a:xfrm>
            <a:off x="10437810" y="0"/>
            <a:ext cx="685802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1.png"/>
          <p:cNvPicPr>
            <a:picLocks noChangeAspect="1"/>
          </p:cNvPicPr>
          <p:nvPr/>
        </p:nvPicPr>
        <p:blipFill>
          <a:blip r:embed="rId2">
            <a:extLst/>
          </a:blip>
          <a:srcRect l="3613"/>
          <a:stretch>
            <a:fillRect/>
          </a:stretch>
        </p:blipFill>
        <p:spPr>
          <a:xfrm>
            <a:off x="-1" y="2669683"/>
            <a:ext cx="4037015" cy="4188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image2.png"/>
          <p:cNvPicPr>
            <a:picLocks noChangeAspect="1"/>
          </p:cNvPicPr>
          <p:nvPr/>
        </p:nvPicPr>
        <p:blipFill>
          <a:blip r:embed="rId3">
            <a:extLst/>
          </a:blip>
          <a:srcRect l="35640"/>
          <a:stretch>
            <a:fillRect/>
          </a:stretch>
        </p:blipFill>
        <p:spPr>
          <a:xfrm>
            <a:off x="-1" y="2892345"/>
            <a:ext cx="1522414" cy="2365455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Shape 103"/>
          <p:cNvSpPr/>
          <p:nvPr/>
        </p:nvSpPr>
        <p:spPr>
          <a:xfrm>
            <a:off x="8609010" y="1676400"/>
            <a:ext cx="2819404" cy="2819400"/>
          </a:xfrm>
          <a:prstGeom prst="ellipse">
            <a:avLst/>
          </a:prstGeom>
          <a:gradFill>
            <a:gsLst>
              <a:gs pos="0">
                <a:srgbClr val="448AD7">
                  <a:alpha val="7000"/>
                </a:srgbClr>
              </a:gs>
              <a:gs pos="36000">
                <a:srgbClr val="448AD7">
                  <a:alpha val="6000"/>
                </a:srgbClr>
              </a:gs>
              <a:gs pos="69000">
                <a:srgbClr val="448AD7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04" name="image3.png"/>
          <p:cNvPicPr>
            <a:picLocks noChangeAspect="1"/>
          </p:cNvPicPr>
          <p:nvPr/>
        </p:nvPicPr>
        <p:blipFill>
          <a:blip r:embed="rId4">
            <a:extLst/>
          </a:blip>
          <a:srcRect t="28812"/>
          <a:stretch>
            <a:fillRect/>
          </a:stretch>
        </p:blipFill>
        <p:spPr>
          <a:xfrm>
            <a:off x="7999410" y="-1"/>
            <a:ext cx="1603389" cy="1141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image4.png"/>
          <p:cNvPicPr>
            <a:picLocks noChangeAspect="1"/>
          </p:cNvPicPr>
          <p:nvPr/>
        </p:nvPicPr>
        <p:blipFill>
          <a:blip r:embed="rId5">
            <a:extLst/>
          </a:blip>
          <a:srcRect b="23320"/>
          <a:stretch>
            <a:fillRect/>
          </a:stretch>
        </p:blipFill>
        <p:spPr>
          <a:xfrm>
            <a:off x="8605877" y="6096000"/>
            <a:ext cx="993736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Shape 106"/>
          <p:cNvSpPr/>
          <p:nvPr/>
        </p:nvSpPr>
        <p:spPr>
          <a:xfrm>
            <a:off x="10437810" y="0"/>
            <a:ext cx="685802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image1.png"/>
          <p:cNvPicPr>
            <a:picLocks noChangeAspect="1"/>
          </p:cNvPicPr>
          <p:nvPr/>
        </p:nvPicPr>
        <p:blipFill>
          <a:blip r:embed="rId2">
            <a:extLst/>
          </a:blip>
          <a:srcRect l="3613"/>
          <a:stretch>
            <a:fillRect/>
          </a:stretch>
        </p:blipFill>
        <p:spPr>
          <a:xfrm>
            <a:off x="-1" y="2669683"/>
            <a:ext cx="4037015" cy="4188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image2.png"/>
          <p:cNvPicPr>
            <a:picLocks noChangeAspect="1"/>
          </p:cNvPicPr>
          <p:nvPr/>
        </p:nvPicPr>
        <p:blipFill>
          <a:blip r:embed="rId3">
            <a:extLst/>
          </a:blip>
          <a:srcRect l="35640"/>
          <a:stretch>
            <a:fillRect/>
          </a:stretch>
        </p:blipFill>
        <p:spPr>
          <a:xfrm>
            <a:off x="-1" y="2892345"/>
            <a:ext cx="1522414" cy="2365455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Shape 116"/>
          <p:cNvSpPr/>
          <p:nvPr/>
        </p:nvSpPr>
        <p:spPr>
          <a:xfrm>
            <a:off x="8609010" y="1676400"/>
            <a:ext cx="2819404" cy="2819400"/>
          </a:xfrm>
          <a:prstGeom prst="ellipse">
            <a:avLst/>
          </a:prstGeom>
          <a:gradFill>
            <a:gsLst>
              <a:gs pos="0">
                <a:srgbClr val="448AD7">
                  <a:alpha val="7000"/>
                </a:srgbClr>
              </a:gs>
              <a:gs pos="36000">
                <a:srgbClr val="448AD7">
                  <a:alpha val="6000"/>
                </a:srgbClr>
              </a:gs>
              <a:gs pos="69000">
                <a:srgbClr val="448AD7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7" name="image3.png"/>
          <p:cNvPicPr>
            <a:picLocks noChangeAspect="1"/>
          </p:cNvPicPr>
          <p:nvPr/>
        </p:nvPicPr>
        <p:blipFill>
          <a:blip r:embed="rId4">
            <a:extLst/>
          </a:blip>
          <a:srcRect t="28812"/>
          <a:stretch>
            <a:fillRect/>
          </a:stretch>
        </p:blipFill>
        <p:spPr>
          <a:xfrm>
            <a:off x="7999410" y="-1"/>
            <a:ext cx="1603389" cy="1141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image4.png"/>
          <p:cNvPicPr>
            <a:picLocks noChangeAspect="1"/>
          </p:cNvPicPr>
          <p:nvPr/>
        </p:nvPicPr>
        <p:blipFill>
          <a:blip r:embed="rId5">
            <a:extLst/>
          </a:blip>
          <a:srcRect b="23320"/>
          <a:stretch>
            <a:fillRect/>
          </a:stretch>
        </p:blipFill>
        <p:spPr>
          <a:xfrm>
            <a:off x="8605877" y="6096000"/>
            <a:ext cx="993736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Shape 119"/>
          <p:cNvSpPr/>
          <p:nvPr/>
        </p:nvSpPr>
        <p:spPr>
          <a:xfrm>
            <a:off x="10437810" y="0"/>
            <a:ext cx="685802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" name="Shape 120"/>
          <p:cNvSpPr>
            <a:spLocks noGrp="1"/>
          </p:cNvSpPr>
          <p:nvPr>
            <p:ph type="title"/>
          </p:nvPr>
        </p:nvSpPr>
        <p:spPr>
          <a:xfrm>
            <a:off x="1154951" y="1447800"/>
            <a:ext cx="3401068" cy="14478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121" name="Shape 121"/>
          <p:cNvSpPr>
            <a:spLocks noGrp="1"/>
          </p:cNvSpPr>
          <p:nvPr>
            <p:ph type="body" sz="half" idx="1"/>
          </p:nvPr>
        </p:nvSpPr>
        <p:spPr>
          <a:xfrm>
            <a:off x="4784616" y="1447800"/>
            <a:ext cx="5195999" cy="4572000"/>
          </a:xfrm>
          <a:prstGeom prst="rect">
            <a:avLst/>
          </a:prstGeom>
        </p:spPr>
        <p:txBody>
          <a:bodyPr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sz="quarter" idx="13"/>
          </p:nvPr>
        </p:nvSpPr>
        <p:spPr>
          <a:xfrm>
            <a:off x="1154951" y="3129278"/>
            <a:ext cx="3401066" cy="28956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age1.png"/>
          <p:cNvPicPr>
            <a:picLocks noChangeAspect="1"/>
          </p:cNvPicPr>
          <p:nvPr/>
        </p:nvPicPr>
        <p:blipFill>
          <a:blip r:embed="rId2">
            <a:extLst/>
          </a:blip>
          <a:srcRect l="3613"/>
          <a:stretch>
            <a:fillRect/>
          </a:stretch>
        </p:blipFill>
        <p:spPr>
          <a:xfrm>
            <a:off x="-1" y="2669683"/>
            <a:ext cx="4037015" cy="4188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mage2.png"/>
          <p:cNvPicPr>
            <a:picLocks noChangeAspect="1"/>
          </p:cNvPicPr>
          <p:nvPr/>
        </p:nvPicPr>
        <p:blipFill>
          <a:blip r:embed="rId3">
            <a:extLst/>
          </a:blip>
          <a:srcRect l="35640"/>
          <a:stretch>
            <a:fillRect/>
          </a:stretch>
        </p:blipFill>
        <p:spPr>
          <a:xfrm>
            <a:off x="-1" y="2892345"/>
            <a:ext cx="1522414" cy="2365455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Shape 132"/>
          <p:cNvSpPr/>
          <p:nvPr/>
        </p:nvSpPr>
        <p:spPr>
          <a:xfrm>
            <a:off x="8609010" y="1676400"/>
            <a:ext cx="2819404" cy="2819400"/>
          </a:xfrm>
          <a:prstGeom prst="ellipse">
            <a:avLst/>
          </a:prstGeom>
          <a:gradFill>
            <a:gsLst>
              <a:gs pos="0">
                <a:srgbClr val="448AD7">
                  <a:alpha val="7000"/>
                </a:srgbClr>
              </a:gs>
              <a:gs pos="36000">
                <a:srgbClr val="448AD7">
                  <a:alpha val="6000"/>
                </a:srgbClr>
              </a:gs>
              <a:gs pos="69000">
                <a:srgbClr val="448AD7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33" name="image3.png"/>
          <p:cNvPicPr>
            <a:picLocks noChangeAspect="1"/>
          </p:cNvPicPr>
          <p:nvPr/>
        </p:nvPicPr>
        <p:blipFill>
          <a:blip r:embed="rId4">
            <a:extLst/>
          </a:blip>
          <a:srcRect t="28812"/>
          <a:stretch>
            <a:fillRect/>
          </a:stretch>
        </p:blipFill>
        <p:spPr>
          <a:xfrm>
            <a:off x="7999410" y="-1"/>
            <a:ext cx="1603389" cy="1141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image4.png"/>
          <p:cNvPicPr>
            <a:picLocks noChangeAspect="1"/>
          </p:cNvPicPr>
          <p:nvPr/>
        </p:nvPicPr>
        <p:blipFill>
          <a:blip r:embed="rId5">
            <a:extLst/>
          </a:blip>
          <a:srcRect b="23320"/>
          <a:stretch>
            <a:fillRect/>
          </a:stretch>
        </p:blipFill>
        <p:spPr>
          <a:xfrm>
            <a:off x="8605877" y="6096000"/>
            <a:ext cx="993736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35"/>
          <p:cNvSpPr/>
          <p:nvPr/>
        </p:nvSpPr>
        <p:spPr>
          <a:xfrm>
            <a:off x="10437810" y="0"/>
            <a:ext cx="685802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xfrm>
            <a:off x="1153906" y="1854192"/>
            <a:ext cx="5092909" cy="1574810"/>
          </a:xfrm>
          <a:prstGeom prst="rect">
            <a:avLst/>
          </a:prstGeom>
        </p:spPr>
        <p:txBody>
          <a:bodyPr anchor="b"/>
          <a:lstStyle>
            <a:lvl1pPr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137" name="Shape 137"/>
          <p:cNvSpPr>
            <a:spLocks noGrp="1"/>
          </p:cNvSpPr>
          <p:nvPr>
            <p:ph type="pic" sz="quarter" idx="13"/>
          </p:nvPr>
        </p:nvSpPr>
        <p:spPr>
          <a:xfrm>
            <a:off x="6949546" y="1143000"/>
            <a:ext cx="3200402" cy="4572000"/>
          </a:xfrm>
          <a:prstGeom prst="rect">
            <a:avLst/>
          </a:prstGeom>
          <a:effectLst>
            <a:outerShdw blurRad="50800" dist="50800" dir="5400000" rotWithShape="0">
              <a:srgbClr val="000000">
                <a:alpha val="43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8" name="Shape 138"/>
          <p:cNvSpPr>
            <a:spLocks noGrp="1"/>
          </p:cNvSpPr>
          <p:nvPr>
            <p:ph type="body" sz="quarter" idx="1"/>
          </p:nvPr>
        </p:nvSpPr>
        <p:spPr>
          <a:xfrm>
            <a:off x="1154954" y="3657600"/>
            <a:ext cx="5084980" cy="1371600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1400"/>
            </a:lvl1pPr>
            <a:lvl2pPr marL="0" indent="0">
              <a:buClrTx/>
              <a:buSzTx/>
              <a:buFontTx/>
              <a:buNone/>
              <a:defRPr sz="1400"/>
            </a:lvl2pPr>
            <a:lvl3pPr marL="0" indent="0">
              <a:buClrTx/>
              <a:buSzTx/>
              <a:buFontTx/>
              <a:buNone/>
              <a:defRPr sz="1400"/>
            </a:lvl3pPr>
            <a:lvl4pPr marL="0" indent="0">
              <a:buClrTx/>
              <a:buSzTx/>
              <a:buFontTx/>
              <a:buNone/>
              <a:defRPr sz="1400"/>
            </a:lvl4pPr>
            <a:lvl5pPr marL="0" indent="0">
              <a:buClrTx/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hape 1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3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>
            <a:picLocks noChangeAspect="1"/>
          </p:cNvPicPr>
          <p:nvPr/>
        </p:nvPicPr>
        <p:blipFill>
          <a:blip r:embed="rId19">
            <a:extLst/>
          </a:blip>
          <a:srcRect l="3613"/>
          <a:stretch>
            <a:fillRect/>
          </a:stretch>
        </p:blipFill>
        <p:spPr>
          <a:xfrm>
            <a:off x="-1" y="2669683"/>
            <a:ext cx="4037015" cy="4188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2.png"/>
          <p:cNvPicPr>
            <a:picLocks noChangeAspect="1"/>
          </p:cNvPicPr>
          <p:nvPr/>
        </p:nvPicPr>
        <p:blipFill>
          <a:blip r:embed="rId20">
            <a:extLst/>
          </a:blip>
          <a:srcRect l="35640"/>
          <a:stretch>
            <a:fillRect/>
          </a:stretch>
        </p:blipFill>
        <p:spPr>
          <a:xfrm>
            <a:off x="-1" y="2892345"/>
            <a:ext cx="1522414" cy="236545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/>
          <p:nvPr/>
        </p:nvSpPr>
        <p:spPr>
          <a:xfrm>
            <a:off x="8609010" y="1676400"/>
            <a:ext cx="2819404" cy="2819400"/>
          </a:xfrm>
          <a:prstGeom prst="ellipse">
            <a:avLst/>
          </a:prstGeom>
          <a:gradFill>
            <a:gsLst>
              <a:gs pos="0">
                <a:srgbClr val="448AD7">
                  <a:alpha val="7000"/>
                </a:srgbClr>
              </a:gs>
              <a:gs pos="36000">
                <a:srgbClr val="448AD7">
                  <a:alpha val="6000"/>
                </a:srgbClr>
              </a:gs>
              <a:gs pos="69000">
                <a:srgbClr val="448AD7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" name="image3.png"/>
          <p:cNvPicPr>
            <a:picLocks noChangeAspect="1"/>
          </p:cNvPicPr>
          <p:nvPr/>
        </p:nvPicPr>
        <p:blipFill>
          <a:blip r:embed="rId21">
            <a:extLst/>
          </a:blip>
          <a:srcRect t="28812"/>
          <a:stretch>
            <a:fillRect/>
          </a:stretch>
        </p:blipFill>
        <p:spPr>
          <a:xfrm>
            <a:off x="7999410" y="-1"/>
            <a:ext cx="1603389" cy="1141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4.png"/>
          <p:cNvPicPr>
            <a:picLocks noChangeAspect="1"/>
          </p:cNvPicPr>
          <p:nvPr/>
        </p:nvPicPr>
        <p:blipFill>
          <a:blip r:embed="rId22">
            <a:extLst/>
          </a:blip>
          <a:srcRect b="23320"/>
          <a:stretch>
            <a:fillRect/>
          </a:stretch>
        </p:blipFill>
        <p:spPr>
          <a:xfrm>
            <a:off x="8605877" y="6096000"/>
            <a:ext cx="993736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7"/>
          <p:cNvSpPr/>
          <p:nvPr/>
        </p:nvSpPr>
        <p:spPr>
          <a:xfrm>
            <a:off x="10437810" y="0"/>
            <a:ext cx="685802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646109" y="452718"/>
            <a:ext cx="9404725" cy="1400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103312" y="2052916"/>
            <a:ext cx="8946541" cy="4195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" name="Shape 10"/>
          <p:cNvSpPr>
            <a:spLocks noGrp="1"/>
          </p:cNvSpPr>
          <p:nvPr>
            <p:ph type="sldNum" sz="quarter" idx="2"/>
          </p:nvPr>
        </p:nvSpPr>
        <p:spPr>
          <a:xfrm>
            <a:off x="10522496" y="540178"/>
            <a:ext cx="498286" cy="523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b">
            <a:spAutoFit/>
          </a:bodyPr>
          <a:lstStyle>
            <a:lvl1pPr algn="ctr">
              <a:defRPr sz="28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DBEFF9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DBEFF9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DBEFF9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DBEFF9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DBEFF9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DBEFF9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DBEFF9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DBEFF9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DBEFF9"/>
          </a:solidFill>
          <a:uFillTx/>
          <a:latin typeface="+mn-lt"/>
          <a:ea typeface="+mn-ea"/>
          <a:cs typeface="+mn-cs"/>
          <a:sym typeface="Century Gothic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82B1E5"/>
        </a:buClr>
        <a:buSzPct val="80000"/>
        <a:buFont typeface="Wingdings 3"/>
        <a:buChar char="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entury Gothic"/>
        </a:defRPr>
      </a:lvl1pPr>
      <a:lvl2pPr marL="774700" marR="0" indent="-3175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82B1E5"/>
        </a:buClr>
        <a:buSzPct val="80000"/>
        <a:buFont typeface="Wingdings 3"/>
        <a:buChar char="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entury Gothic"/>
        </a:defRPr>
      </a:lvl2pPr>
      <a:lvl3pPr marL="1200150" marR="0" indent="-28575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82B1E5"/>
        </a:buClr>
        <a:buSzPct val="80000"/>
        <a:buFont typeface="Wingdings 3"/>
        <a:buChar char="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entury Gothic"/>
        </a:defRPr>
      </a:lvl3pPr>
      <a:lvl4pPr marL="1698170" marR="0" indent="-32657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82B1E5"/>
        </a:buClr>
        <a:buSzPct val="80000"/>
        <a:buFont typeface="Wingdings 3"/>
        <a:buChar char="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entury Gothic"/>
        </a:defRPr>
      </a:lvl4pPr>
      <a:lvl5pPr marL="2155370" marR="0" indent="-32657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82B1E5"/>
        </a:buClr>
        <a:buSzPct val="80000"/>
        <a:buFont typeface="Wingdings 3"/>
        <a:buChar char="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entury Gothic"/>
        </a:defRPr>
      </a:lvl5pPr>
      <a:lvl6pPr marL="2603971" marR="0" indent="-32657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82B1E5"/>
        </a:buClr>
        <a:buSzPct val="80000"/>
        <a:buFont typeface="Wingdings 3"/>
        <a:buChar char="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entury Gothic"/>
        </a:defRPr>
      </a:lvl6pPr>
      <a:lvl7pPr marL="3069770" marR="0" indent="-32657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82B1E5"/>
        </a:buClr>
        <a:buSzPct val="80000"/>
        <a:buFont typeface="Wingdings 3"/>
        <a:buChar char="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entury Gothic"/>
        </a:defRPr>
      </a:lvl7pPr>
      <a:lvl8pPr marL="3526971" marR="0" indent="-32657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82B1E5"/>
        </a:buClr>
        <a:buSzPct val="80000"/>
        <a:buFont typeface="Wingdings 3"/>
        <a:buChar char="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entury Gothic"/>
        </a:defRPr>
      </a:lvl8pPr>
      <a:lvl9pPr marL="3984171" marR="0" indent="-326571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82B1E5"/>
        </a:buClr>
        <a:buSzPct val="80000"/>
        <a:buFont typeface="Wingdings 3"/>
        <a:buChar char="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entury Gothic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image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4831" y="-178165"/>
            <a:ext cx="5493265" cy="7036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image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33062" y="1577454"/>
            <a:ext cx="5044986" cy="50449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>
            <a:spLocks noGrp="1"/>
          </p:cNvSpPr>
          <p:nvPr>
            <p:ph type="body" idx="1"/>
          </p:nvPr>
        </p:nvSpPr>
        <p:spPr>
          <a:xfrm>
            <a:off x="1103311" y="690662"/>
            <a:ext cx="9567934" cy="5557739"/>
          </a:xfrm>
          <a:prstGeom prst="rect">
            <a:avLst/>
          </a:prstGeom>
        </p:spPr>
        <p:txBody>
          <a:bodyPr/>
          <a:lstStyle>
            <a:lvl1pPr>
              <a:buSzTx/>
              <a:buNone/>
              <a:defRPr sz="4800">
                <a:solidFill>
                  <a:srgbClr val="FFC000"/>
                </a:solidFill>
              </a:defRPr>
            </a:lvl1pPr>
          </a:lstStyle>
          <a:p>
            <a:r>
              <a:t>¿	CUANTAS TRAGEDIAS POR ERRORES Y NEGLIGENCIA MÉDICA SERÁN NECESARIAS PARA QUE LAS AUTORIDADES RESPONSABLES SE DECIDAN A CAMBIAR LA SITUACIÓN ACTUAL  ?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image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32877" y="117266"/>
            <a:ext cx="4515882" cy="6021177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Shape 323"/>
          <p:cNvSpPr/>
          <p:nvPr/>
        </p:nvSpPr>
        <p:spPr>
          <a:xfrm>
            <a:off x="5169646" y="6088557"/>
            <a:ext cx="1355982" cy="777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400" b="1">
                <a:solidFill>
                  <a:srgbClr val="FFFFFF"/>
                </a:solidFill>
              </a:defRPr>
            </a:lvl1pPr>
          </a:lstStyle>
          <a:p>
            <a:r>
              <a:t>1991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/>
          </p:cNvSpPr>
          <p:nvPr>
            <p:ph type="title"/>
          </p:nvPr>
        </p:nvSpPr>
        <p:spPr>
          <a:xfrm>
            <a:off x="676353" y="1619951"/>
            <a:ext cx="5927661" cy="4910167"/>
          </a:xfrm>
          <a:prstGeom prst="rect">
            <a:avLst/>
          </a:prstGeom>
        </p:spPr>
        <p:txBody>
          <a:bodyPr/>
          <a:lstStyle/>
          <a:p>
            <a:pPr defTabSz="448055">
              <a:defRPr sz="4400">
                <a:solidFill>
                  <a:srgbClr val="FFC000"/>
                </a:solidFill>
              </a:defRPr>
            </a:pPr>
            <a:r>
              <a:t/>
            </a:r>
            <a:br/>
            <a:r>
              <a:t>El Consejo Superior de Salubridad autoriza a Francisco Acosta para que ejerza como Médico Cirujano (1842)</a:t>
            </a:r>
          </a:p>
        </p:txBody>
      </p:sp>
      <p:pic>
        <p:nvPicPr>
          <p:cNvPr id="326" name="image18.png"/>
          <p:cNvPicPr>
            <a:picLocks noChangeAspect="1"/>
          </p:cNvPicPr>
          <p:nvPr/>
        </p:nvPicPr>
        <p:blipFill>
          <a:blip r:embed="rId2">
            <a:extLst/>
          </a:blip>
          <a:srcRect l="913" t="509"/>
          <a:stretch>
            <a:fillRect/>
          </a:stretch>
        </p:blipFill>
        <p:spPr>
          <a:xfrm>
            <a:off x="7132318" y="74"/>
            <a:ext cx="4722400" cy="6857926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Shape 327"/>
          <p:cNvSpPr/>
          <p:nvPr/>
        </p:nvSpPr>
        <p:spPr>
          <a:xfrm>
            <a:off x="207198" y="182880"/>
            <a:ext cx="6865971" cy="2148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4400" b="1">
                <a:solidFill>
                  <a:srgbClr val="FFC000"/>
                </a:solidFill>
              </a:defRPr>
            </a:pPr>
            <a:r>
              <a:t>Diplomas de Médico </a:t>
            </a:r>
          </a:p>
          <a:p>
            <a:pPr>
              <a:defRPr sz="4400" b="1">
                <a:solidFill>
                  <a:srgbClr val="FFC000"/>
                </a:solidFill>
              </a:defRPr>
            </a:pPr>
            <a:r>
              <a:t>Cirujano “usos y costumbres”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image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26165" y="0"/>
            <a:ext cx="6614111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/>
          <p:nvPr/>
        </p:nvSpPr>
        <p:spPr>
          <a:xfrm>
            <a:off x="0" y="40323"/>
            <a:ext cx="12192003" cy="1488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3600" b="1">
                <a:solidFill>
                  <a:srgbClr val="FFC000"/>
                </a:solidFill>
              </a:defRPr>
            </a:pPr>
            <a:r>
              <a:t>Overview of the world's medical schools: an update</a:t>
            </a:r>
          </a:p>
          <a:p>
            <a:pPr>
              <a:defRPr>
                <a:solidFill>
                  <a:srgbClr val="FFFFFF"/>
                </a:solidFill>
              </a:defRPr>
            </a:pPr>
            <a:endParaRPr/>
          </a:p>
          <a:p>
            <a:pPr>
              <a:defRPr>
                <a:solidFill>
                  <a:srgbClr val="FFFFFF"/>
                </a:solidFill>
              </a:defRPr>
            </a:pPr>
            <a:r>
              <a:t>Robbert J Duvivier*, John R Boulet, Amy Opalek, Marta van Zanten andJohn Norcini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Version of Record online: 11 AUG 2014</a:t>
            </a:r>
          </a:p>
        </p:txBody>
      </p:sp>
      <p:graphicFrame>
        <p:nvGraphicFramePr>
          <p:cNvPr id="332" name="Table 332"/>
          <p:cNvGraphicFramePr/>
          <p:nvPr/>
        </p:nvGraphicFramePr>
        <p:xfrm>
          <a:off x="1175264" y="2384531"/>
          <a:ext cx="9286790" cy="4074162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1329039"/>
                <a:gridCol w="2385677"/>
                <a:gridCol w="1857358"/>
                <a:gridCol w="1857358"/>
                <a:gridCol w="1857358"/>
              </a:tblGrid>
              <a:tr h="599701"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Posición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País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(n) Escuelas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Habitantes (millones)</a:t>
                      </a:r>
                    </a:p>
                  </a:txBody>
                  <a:tcPr marL="45720" marR="45720" horzOverflow="overflow"/>
                </a:tc>
              </a:tr>
              <a:tr h="347446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1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India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304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11.7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1200</a:t>
                      </a:r>
                    </a:p>
                  </a:txBody>
                  <a:tcPr marL="45720" marR="45720" horzOverflow="overflow"/>
                </a:tc>
              </a:tr>
              <a:tr h="347446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2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Brasil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182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7.0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203</a:t>
                      </a:r>
                    </a:p>
                  </a:txBody>
                  <a:tcPr marL="45720" marR="45720" horzOverflow="overflow"/>
                </a:tc>
              </a:tr>
              <a:tr h="347446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3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EUA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173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6.7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320</a:t>
                      </a:r>
                    </a:p>
                  </a:txBody>
                  <a:tcPr marL="45720" marR="45720" horzOverflow="overflow"/>
                </a:tc>
              </a:tr>
              <a:tr h="347446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4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China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147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5.7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1367</a:t>
                      </a:r>
                    </a:p>
                  </a:txBody>
                  <a:tcPr marL="45720" marR="45720" horzOverflow="overflow"/>
                </a:tc>
              </a:tr>
              <a:tr h="347446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5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Pakistán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86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3.3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184</a:t>
                      </a:r>
                    </a:p>
                  </a:txBody>
                  <a:tcPr marL="45720" marR="45720" horzOverflow="overflow"/>
                </a:tc>
              </a:tr>
              <a:tr h="347446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6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México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84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3.2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119</a:t>
                      </a:r>
                    </a:p>
                  </a:txBody>
                  <a:tcPr marL="45720" marR="45720" horzOverflow="overflow"/>
                </a:tc>
              </a:tr>
              <a:tr h="347446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7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Japón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80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3.1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127</a:t>
                      </a:r>
                    </a:p>
                  </a:txBody>
                  <a:tcPr marL="45720" marR="45720" horzOverflow="overflow"/>
                </a:tc>
              </a:tr>
              <a:tr h="347446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8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Turquía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72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2.8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76</a:t>
                      </a:r>
                    </a:p>
                  </a:txBody>
                  <a:tcPr marL="45720" marR="45720" horzOverflow="overflow"/>
                </a:tc>
              </a:tr>
              <a:tr h="347446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9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Rusia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62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2.4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145</a:t>
                      </a:r>
                    </a:p>
                  </a:txBody>
                  <a:tcPr marL="45720" marR="45720" horzOverflow="overflow"/>
                </a:tc>
              </a:tr>
              <a:tr h="347446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10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Bangladesh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61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2.3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159</a:t>
                      </a:r>
                    </a:p>
                  </a:txBody>
                  <a:tcPr marL="45720" marR="45720" horzOverflow="overflow"/>
                </a:tc>
              </a:tr>
            </a:tbl>
          </a:graphicData>
        </a:graphic>
      </p:graphicFrame>
      <p:graphicFrame>
        <p:nvGraphicFramePr>
          <p:cNvPr id="333" name="Table 333"/>
          <p:cNvGraphicFramePr/>
          <p:nvPr/>
        </p:nvGraphicFramePr>
        <p:xfrm>
          <a:off x="1175264" y="1470133"/>
          <a:ext cx="9286790" cy="370841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9286790"/>
              </a:tblGrid>
              <a:tr h="370840">
                <a:tc>
                  <a:txBody>
                    <a:bodyPr/>
                    <a:lstStyle/>
                    <a:p>
                      <a:pPr defTabSz="457200">
                        <a:defRPr sz="1800" b="1">
                          <a:solidFill>
                            <a:srgbClr val="FFFFFF"/>
                          </a:solidFill>
                        </a:defRPr>
                      </a:pPr>
                      <a:r>
                        <a:t>Países con el mayor número de escuelas de medicina.</a:t>
                      </a:r>
                    </a:p>
                    <a:p>
                      <a:pPr defTabSz="457200">
                        <a:defRPr sz="1800" b="1">
                          <a:solidFill>
                            <a:srgbClr val="FFFFFF"/>
                          </a:solidFill>
                        </a:defRPr>
                      </a:pPr>
                      <a:r>
                        <a:t>International Medical Education Directory y Avicenna Directory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334" name="Shape 334"/>
          <p:cNvSpPr/>
          <p:nvPr/>
        </p:nvSpPr>
        <p:spPr>
          <a:xfrm>
            <a:off x="1175264" y="5038725"/>
            <a:ext cx="9286790" cy="338668"/>
          </a:xfrm>
          <a:prstGeom prst="roundRect">
            <a:avLst>
              <a:gd name="adj" fmla="val 16667"/>
            </a:avLst>
          </a:prstGeom>
          <a:solidFill>
            <a:srgbClr val="FF0000">
              <a:alpha val="36000"/>
            </a:srgbClr>
          </a:solidFill>
          <a:ln w="19050" cap="rnd">
            <a:solidFill>
              <a:srgbClr val="0B5190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/>
          </p:cNvSpPr>
          <p:nvPr>
            <p:ph type="title"/>
          </p:nvPr>
        </p:nvSpPr>
        <p:spPr>
          <a:xfrm>
            <a:off x="1298032" y="-1"/>
            <a:ext cx="10217251" cy="3569265"/>
          </a:xfrm>
          <a:prstGeom prst="rect">
            <a:avLst/>
          </a:prstGeom>
        </p:spPr>
        <p:txBody>
          <a:bodyPr/>
          <a:lstStyle>
            <a:lvl1pPr>
              <a:defRPr sz="4300"/>
            </a:lvl1pPr>
          </a:lstStyle>
          <a:p>
            <a:r>
              <a:t>Según la Organización para la Cooperación y Desarrollo Económicos (OCDE), se requiere una escuela de medicina por cada dos millones de habitantes</a:t>
            </a:r>
          </a:p>
        </p:txBody>
      </p:sp>
      <p:sp>
        <p:nvSpPr>
          <p:cNvPr id="337" name="Shape 337"/>
          <p:cNvSpPr/>
          <p:nvPr/>
        </p:nvSpPr>
        <p:spPr>
          <a:xfrm>
            <a:off x="1522811" y="3373720"/>
            <a:ext cx="8559053" cy="1793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0900" b="1" cap="all">
                <a:ln w="10218">
                  <a:solidFill>
                    <a:srgbClr val="00A376"/>
                  </a:solidFill>
                </a:ln>
                <a:solidFill>
                  <a:srgbClr val="FF0000"/>
                </a:solidFill>
              </a:defRPr>
            </a:lvl1pPr>
          </a:lstStyle>
          <a:p>
            <a:r>
              <a:t>120 ÷ 2 = 60</a:t>
            </a:r>
          </a:p>
        </p:txBody>
      </p:sp>
      <p:sp>
        <p:nvSpPr>
          <p:cNvPr id="338" name="Shape 338"/>
          <p:cNvSpPr/>
          <p:nvPr/>
        </p:nvSpPr>
        <p:spPr>
          <a:xfrm>
            <a:off x="842773" y="5600432"/>
            <a:ext cx="10735032" cy="1082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3200">
                <a:solidFill>
                  <a:srgbClr val="FFFFFF"/>
                </a:solidFill>
              </a:defRPr>
            </a:pPr>
            <a:r>
              <a:t>En México hay más del doble,</a:t>
            </a:r>
          </a:p>
          <a:p>
            <a:pPr algn="ctr">
              <a:defRPr sz="3200">
                <a:solidFill>
                  <a:srgbClr val="FFFFFF"/>
                </a:solidFill>
              </a:defRPr>
            </a:pPr>
            <a:r>
              <a:t>con 145 escuelas que ofrecen la carrera de medicina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/>
          </p:cNvSpPr>
          <p:nvPr>
            <p:ph type="title"/>
          </p:nvPr>
        </p:nvSpPr>
        <p:spPr>
          <a:xfrm>
            <a:off x="646109" y="452718"/>
            <a:ext cx="5723561" cy="5811946"/>
          </a:xfrm>
          <a:prstGeom prst="rect">
            <a:avLst/>
          </a:prstGeom>
        </p:spPr>
        <p:txBody>
          <a:bodyPr/>
          <a:lstStyle/>
          <a:p>
            <a:pPr defTabSz="434340">
              <a:defRPr sz="5415" b="1"/>
            </a:pPr>
            <a:r>
              <a:t>“En México hay más de 145 Escuelas de Medicina”</a:t>
            </a:r>
          </a:p>
          <a:p>
            <a:pPr defTabSz="434340">
              <a:defRPr sz="5415" b="1"/>
            </a:pPr>
            <a:endParaRPr/>
          </a:p>
          <a:p>
            <a:pPr defTabSz="434340">
              <a:defRPr sz="3325" b="1"/>
            </a:pPr>
            <a:r>
              <a:t>Sesión conjunta con la Secretaria de Salud 14 Feb 2017</a:t>
            </a:r>
          </a:p>
        </p:txBody>
      </p:sp>
      <p:pic>
        <p:nvPicPr>
          <p:cNvPr id="341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37924" y="20758"/>
            <a:ext cx="4147892" cy="71949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>
            <a:spLocks noGrp="1"/>
          </p:cNvSpPr>
          <p:nvPr>
            <p:ph type="title"/>
          </p:nvPr>
        </p:nvSpPr>
        <p:spPr>
          <a:xfrm>
            <a:off x="1154954" y="1930400"/>
            <a:ext cx="8825659" cy="1981200"/>
          </a:xfrm>
          <a:prstGeom prst="rect">
            <a:avLst/>
          </a:prstGeom>
        </p:spPr>
        <p:txBody>
          <a:bodyPr/>
          <a:lstStyle>
            <a:lvl1pPr defTabSz="397763">
              <a:defRPr sz="4176"/>
            </a:lvl1pPr>
          </a:lstStyle>
          <a:p>
            <a:r>
              <a:t>Escuelas de Medicina Registradas en COMAEM Abril 2016</a:t>
            </a:r>
          </a:p>
        </p:txBody>
      </p:sp>
      <p:sp>
        <p:nvSpPr>
          <p:cNvPr id="344" name="Shape 344"/>
          <p:cNvSpPr>
            <a:spLocks noGrp="1"/>
          </p:cNvSpPr>
          <p:nvPr>
            <p:ph type="body" sz="half" idx="1"/>
          </p:nvPr>
        </p:nvSpPr>
        <p:spPr>
          <a:xfrm>
            <a:off x="1154954" y="3657599"/>
            <a:ext cx="10677627" cy="2362201"/>
          </a:xfrm>
          <a:prstGeom prst="rect">
            <a:avLst/>
          </a:prstGeom>
        </p:spPr>
        <p:txBody>
          <a:bodyPr/>
          <a:lstStyle/>
          <a:p>
            <a:pPr>
              <a:defRPr sz="4400" b="1">
                <a:solidFill>
                  <a:srgbClr val="FBFF73"/>
                </a:solidFill>
              </a:defRPr>
            </a:pPr>
            <a:r>
              <a:t>142 Escuelas de Medicina Registradas</a:t>
            </a:r>
          </a:p>
          <a:p>
            <a:pPr>
              <a:defRPr sz="4400" b="1">
                <a:solidFill>
                  <a:srgbClr val="FBFF73"/>
                </a:solidFill>
              </a:defRPr>
            </a:pPr>
            <a:r>
              <a:t>70 Escuelas de Medicina Acreditadas</a:t>
            </a:r>
          </a:p>
        </p:txBody>
      </p:sp>
      <p:pic>
        <p:nvPicPr>
          <p:cNvPr id="34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5617" y="-25400"/>
            <a:ext cx="11226801" cy="1879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/>
          </p:cNvSpPr>
          <p:nvPr>
            <p:ph type="ctrTitle"/>
          </p:nvPr>
        </p:nvSpPr>
        <p:spPr>
          <a:xfrm>
            <a:off x="1493012" y="3184132"/>
            <a:ext cx="9205976" cy="1781806"/>
          </a:xfrm>
          <a:prstGeom prst="rect">
            <a:avLst/>
          </a:prstGeom>
        </p:spPr>
        <p:txBody>
          <a:bodyPr/>
          <a:lstStyle/>
          <a:p>
            <a:pPr defTabSz="388620">
              <a:defRPr sz="4100" b="1">
                <a:solidFill>
                  <a:srgbClr val="EAEE29"/>
                </a:solidFill>
              </a:defRPr>
            </a:pPr>
            <a:r>
              <a:t>EL EXCESIVO NUMERO DE ESCUELAS DE MEDICINA EN MÉXICO</a:t>
            </a:r>
          </a:p>
        </p:txBody>
      </p:sp>
      <p:sp>
        <p:nvSpPr>
          <p:cNvPr id="348" name="Shape 348"/>
          <p:cNvSpPr>
            <a:spLocks noGrp="1"/>
          </p:cNvSpPr>
          <p:nvPr>
            <p:ph type="subTitle" sz="quarter" idx="1"/>
          </p:nvPr>
        </p:nvSpPr>
        <p:spPr>
          <a:xfrm>
            <a:off x="1941514" y="4847528"/>
            <a:ext cx="8307387" cy="7530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4E3E5"/>
                </a:solidFill>
              </a:defRPr>
            </a:lvl1pPr>
          </a:lstStyle>
          <a:p>
            <a:r>
              <a:t>DR. JORGE CERVANTES</a:t>
            </a:r>
          </a:p>
        </p:txBody>
      </p:sp>
      <p:sp>
        <p:nvSpPr>
          <p:cNvPr id="349" name="Shape 349"/>
          <p:cNvSpPr/>
          <p:nvPr/>
        </p:nvSpPr>
        <p:spPr>
          <a:xfrm>
            <a:off x="1755080" y="5317664"/>
            <a:ext cx="8681841" cy="1234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5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CONGRESO INTERNACIONAL SOBRE RESPOSABILIDAD MÉDICA</a:t>
            </a:r>
          </a:p>
          <a:p>
            <a:pPr algn="ctr">
              <a:defRPr sz="25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GUADALAJARA, JALISCO , MAYO 12,13,14, 2014</a:t>
            </a:r>
          </a:p>
        </p:txBody>
      </p:sp>
      <p:pic>
        <p:nvPicPr>
          <p:cNvPr id="350" name="image20.jpeg" descr="logoUNA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37762" y="232344"/>
            <a:ext cx="2318083" cy="2602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image2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41461" y="119370"/>
            <a:ext cx="2247902" cy="3136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mage22.jpeg" descr="escudo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07526" y="119370"/>
            <a:ext cx="3112049" cy="29460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>
            <a:spLocks noGrp="1"/>
          </p:cNvSpPr>
          <p:nvPr>
            <p:ph type="title"/>
          </p:nvPr>
        </p:nvSpPr>
        <p:spPr>
          <a:xfrm>
            <a:off x="1351005" y="-185"/>
            <a:ext cx="9687322" cy="1451078"/>
          </a:xfrm>
          <a:prstGeom prst="rect">
            <a:avLst/>
          </a:prstGeom>
        </p:spPr>
        <p:txBody>
          <a:bodyPr/>
          <a:lstStyle>
            <a:lvl1pPr defTabSz="365759">
              <a:defRPr sz="4400" b="1">
                <a:solidFill>
                  <a:srgbClr val="F6FF47"/>
                </a:solidFill>
              </a:defRPr>
            </a:lvl1pPr>
          </a:lstStyle>
          <a:p>
            <a:r>
              <a:t>¿Por qué tenemos tantas escuelas?</a:t>
            </a:r>
          </a:p>
        </p:txBody>
      </p:sp>
      <p:sp>
        <p:nvSpPr>
          <p:cNvPr id="355" name="Shape 355"/>
          <p:cNvSpPr>
            <a:spLocks noGrp="1"/>
          </p:cNvSpPr>
          <p:nvPr>
            <p:ph type="body" sz="half" idx="1"/>
          </p:nvPr>
        </p:nvSpPr>
        <p:spPr>
          <a:xfrm>
            <a:off x="229542" y="899060"/>
            <a:ext cx="4161384" cy="5836794"/>
          </a:xfrm>
          <a:prstGeom prst="rect">
            <a:avLst/>
          </a:prstGeom>
        </p:spPr>
        <p:txBody>
          <a:bodyPr/>
          <a:lstStyle/>
          <a:p>
            <a:pPr>
              <a:defRPr sz="3200"/>
            </a:pPr>
            <a:r>
              <a:t>Secretaría de Educación Pública a nivel federal</a:t>
            </a:r>
          </a:p>
          <a:p>
            <a:pPr>
              <a:defRPr sz="3200"/>
            </a:pPr>
            <a:r>
              <a:t>Secretaría de Educación Pública de cada uno de los 32 estados.</a:t>
            </a:r>
          </a:p>
          <a:p>
            <a:pPr>
              <a:defRPr sz="4600" b="1">
                <a:solidFill>
                  <a:srgbClr val="F7FF3F"/>
                </a:solidFill>
              </a:defRPr>
            </a:pPr>
            <a:r>
              <a:t>Es un gran negocio $$$</a:t>
            </a:r>
          </a:p>
        </p:txBody>
      </p:sp>
      <p:sp>
        <p:nvSpPr>
          <p:cNvPr id="356" name="Shape 356"/>
          <p:cNvSpPr/>
          <p:nvPr/>
        </p:nvSpPr>
        <p:spPr>
          <a:xfrm>
            <a:off x="4893166" y="1331435"/>
            <a:ext cx="6354523" cy="586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t>Escuelas privadas de Medicina </a:t>
            </a:r>
          </a:p>
        </p:txBody>
      </p:sp>
      <p:graphicFrame>
        <p:nvGraphicFramePr>
          <p:cNvPr id="357" name="Table 357"/>
          <p:cNvGraphicFramePr/>
          <p:nvPr/>
        </p:nvGraphicFramePr>
        <p:xfrm>
          <a:off x="5434974" y="2106795"/>
          <a:ext cx="5270908" cy="4367756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3177262"/>
                <a:gridCol w="2093643"/>
              </a:tblGrid>
              <a:tr h="623965"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4000" b="1">
                          <a:solidFill>
                            <a:srgbClr val="FFFFFF"/>
                          </a:solidFill>
                        </a:rPr>
                        <a:t>Escuela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4000"/>
                      </a:pPr>
                      <a:r>
                        <a:t>Costo/a</a:t>
                      </a:r>
                    </a:p>
                  </a:txBody>
                  <a:tcPr marL="0" marR="0" marT="0" marB="0" horzOverflow="overflow"/>
                </a:tc>
              </a:tr>
              <a:tr h="623965"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Tec de Monterrey 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700" b="1"/>
                        <a:t>895,848</a:t>
                      </a:r>
                    </a:p>
                  </a:txBody>
                  <a:tcPr marL="0" marR="0" marT="0" marB="0" horzOverflow="overflow"/>
                </a:tc>
              </a:tr>
              <a:tr h="623965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Universidad Anáhuac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700" b="1"/>
                        <a:t>812,285</a:t>
                      </a:r>
                    </a:p>
                  </a:txBody>
                  <a:tcPr marL="0" marR="0" marT="0" marB="0" horzOverflow="overflow"/>
                </a:tc>
              </a:tr>
              <a:tr h="623965"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Universidad Panamericana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700" b="1"/>
                        <a:t>763,350</a:t>
                      </a:r>
                    </a:p>
                  </a:txBody>
                  <a:tcPr marL="0" marR="0" marT="0" marB="0" horzOverflow="overflow"/>
                </a:tc>
              </a:tr>
              <a:tr h="623965"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Universidad la Salle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700" b="1"/>
                        <a:t>699,689</a:t>
                      </a:r>
                    </a:p>
                  </a:txBody>
                  <a:tcPr marL="0" marR="0" marT="0" marB="0" horzOverflow="overflow"/>
                </a:tc>
              </a:tr>
              <a:tr h="623965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Universidad del Valle de México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700" b="1"/>
                        <a:t>560,160</a:t>
                      </a:r>
                    </a:p>
                  </a:txBody>
                  <a:tcPr marL="0" marR="0" marT="0" marB="0" horzOverflow="overflow"/>
                </a:tc>
              </a:tr>
              <a:tr h="623965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t>Universidad Cuauhtémoc Guadalajara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700" b="1"/>
                        <a:t>450,000</a:t>
                      </a:r>
                    </a:p>
                  </a:txBody>
                  <a:tcPr marL="0" marR="0" marT="0" marB="0" horzOverflow="overflow"/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image7.png"/>
          <p:cNvPicPr>
            <a:picLocks noChangeAspect="1"/>
          </p:cNvPicPr>
          <p:nvPr/>
        </p:nvPicPr>
        <p:blipFill>
          <a:blip r:embed="rId2">
            <a:extLst/>
          </a:blip>
          <a:srcRect l="28189" t="1260" r="25433" b="1260"/>
          <a:stretch>
            <a:fillRect/>
          </a:stretch>
        </p:blipFill>
        <p:spPr>
          <a:xfrm>
            <a:off x="25492" y="156318"/>
            <a:ext cx="3624330" cy="5394537"/>
          </a:xfrm>
          <a:prstGeom prst="rect">
            <a:avLst/>
          </a:prstGeom>
          <a:ln>
            <a:solidFill>
              <a:srgbClr val="F49100"/>
            </a:solidFill>
            <a:miter/>
          </a:ln>
        </p:spPr>
      </p:pic>
      <p:pic>
        <p:nvPicPr>
          <p:cNvPr id="293" name="image8.jpeg" descr="C:\Users\Personal\Desktop\Documentos Dr. Cervantes000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58669" y="156507"/>
            <a:ext cx="4185574" cy="5394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image9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88085" y="160252"/>
            <a:ext cx="4037015" cy="4439108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Shape 295"/>
          <p:cNvSpPr/>
          <p:nvPr/>
        </p:nvSpPr>
        <p:spPr>
          <a:xfrm>
            <a:off x="3871859" y="4863612"/>
            <a:ext cx="4605795" cy="396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t>Facultad de Medicina, UNAM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9" name="Table 359"/>
          <p:cNvGraphicFramePr/>
          <p:nvPr/>
        </p:nvGraphicFramePr>
        <p:xfrm>
          <a:off x="4754881" y="-573665"/>
          <a:ext cx="7437119" cy="7431663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4049095"/>
                <a:gridCol w="1260180"/>
                <a:gridCol w="2127842"/>
              </a:tblGrid>
              <a:tr h="500714">
                <a:tc>
                  <a:txBody>
                    <a:bodyPr/>
                    <a:lstStyle/>
                    <a:p>
                      <a:pPr defTabSz="457200">
                        <a:lnSpc>
                          <a:spcPct val="2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900" b="1">
                          <a:solidFill>
                            <a:srgbClr val="FFFFFF"/>
                          </a:solidFill>
                        </a:rPr>
                        <a:t>Título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AFF2B"/>
                      </a:solidFill>
                      <a:miter lim="400000"/>
                    </a:lnL>
                    <a:lnT w="12700">
                      <a:solidFill>
                        <a:srgbClr val="FAFF2B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2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900" b="1">
                          <a:solidFill>
                            <a:srgbClr val="FFFFFF"/>
                          </a:solidFill>
                        </a:rPr>
                        <a:t>Número</a:t>
                      </a:r>
                    </a:p>
                  </a:txBody>
                  <a:tcPr marL="0" marR="0" marT="0" marB="0" anchor="b" horzOverflow="overflow">
                    <a:lnT w="12700">
                      <a:solidFill>
                        <a:srgbClr val="FAFF2B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2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900" b="1">
                          <a:solidFill>
                            <a:srgbClr val="FFFFFF"/>
                          </a:solidFill>
                        </a:rPr>
                        <a:t>Porcentaje</a:t>
                      </a:r>
                    </a:p>
                  </a:txBody>
                  <a:tcPr marL="0" marR="0" marT="0" marB="0" anchor="b" horzOverflow="overflow">
                    <a:lnR w="12700">
                      <a:solidFill>
                        <a:srgbClr val="FAFF2B"/>
                      </a:solidFill>
                      <a:miter lim="400000"/>
                    </a:lnR>
                    <a:lnT w="12700">
                      <a:solidFill>
                        <a:srgbClr val="FAFF2B"/>
                      </a:solidFill>
                      <a:miter lim="400000"/>
                    </a:lnT>
                  </a:tcPr>
                </a:tc>
              </a:tr>
              <a:tr h="395301"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200000"/>
                        </a:lnSpc>
                        <a:defRPr sz="1500"/>
                      </a:pPr>
                      <a:r>
                        <a:t>Médico </a:t>
                      </a:r>
                      <a:r>
                        <a:rPr>
                          <a:solidFill>
                            <a:srgbClr val="FFF779"/>
                          </a:solidFill>
                        </a:rPr>
                        <a:t>Cirujano</a:t>
                      </a:r>
                      <a:r>
                        <a:rPr>
                          <a:solidFill>
                            <a:srgbClr val="FFC000"/>
                          </a:solidFill>
                        </a:rPr>
                        <a:t> 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AFF2B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200000"/>
                        </a:lnSpc>
                        <a:defRPr sz="1800"/>
                      </a:pPr>
                      <a:r>
                        <a:rPr sz="1500"/>
                        <a:t>246,809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200000"/>
                        </a:lnSpc>
                        <a:defRPr sz="1800"/>
                      </a:pPr>
                      <a:r>
                        <a:rPr sz="1500"/>
                        <a:t>67.94%</a:t>
                      </a:r>
                    </a:p>
                  </a:txBody>
                  <a:tcPr marL="0" marR="0" marT="0" marB="0" anchor="ctr" horzOverflow="overflow">
                    <a:lnR w="12700">
                      <a:solidFill>
                        <a:srgbClr val="FAFF2B"/>
                      </a:solidFill>
                      <a:miter lim="400000"/>
                    </a:lnR>
                  </a:tcPr>
                </a:tc>
              </a:tr>
              <a:tr h="395301"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200000"/>
                        </a:lnSpc>
                        <a:defRPr sz="1500"/>
                      </a:pPr>
                      <a:r>
                        <a:t>Médico </a:t>
                      </a:r>
                      <a:r>
                        <a:rPr>
                          <a:solidFill>
                            <a:srgbClr val="FFF779"/>
                          </a:solidFill>
                        </a:rPr>
                        <a:t>Cirujano</a:t>
                      </a:r>
                      <a:r>
                        <a:t> y Partero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AFF2B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200000"/>
                        </a:lnSpc>
                        <a:defRPr sz="1800"/>
                      </a:pPr>
                      <a:r>
                        <a:rPr sz="1500"/>
                        <a:t>102,527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200000"/>
                        </a:lnSpc>
                        <a:defRPr sz="1800"/>
                      </a:pPr>
                      <a:r>
                        <a:rPr sz="1500"/>
                        <a:t>28.20%</a:t>
                      </a:r>
                    </a:p>
                  </a:txBody>
                  <a:tcPr marL="0" marR="0" marT="0" marB="0" anchor="ctr" horzOverflow="overflow">
                    <a:lnR w="12700">
                      <a:solidFill>
                        <a:srgbClr val="FAFF2B"/>
                      </a:solidFill>
                      <a:miter lim="400000"/>
                    </a:lnR>
                  </a:tcPr>
                </a:tc>
              </a:tr>
              <a:tr h="395301"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2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solidFill>
                            <a:srgbClr val="FFFFFF"/>
                          </a:solidFill>
                        </a:rPr>
                        <a:t>Médico General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AFF2B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200000"/>
                        </a:lnSpc>
                        <a:defRPr sz="1800"/>
                      </a:pPr>
                      <a:r>
                        <a:rPr sz="1500"/>
                        <a:t>3,335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200000"/>
                        </a:lnSpc>
                        <a:defRPr sz="1800"/>
                      </a:pPr>
                      <a:r>
                        <a:rPr sz="1500"/>
                        <a:t>0.91%</a:t>
                      </a:r>
                    </a:p>
                  </a:txBody>
                  <a:tcPr marL="0" marR="0" marT="0" marB="0" anchor="ctr" horzOverflow="overflow">
                    <a:lnR w="12700">
                      <a:solidFill>
                        <a:srgbClr val="FAFF2B"/>
                      </a:solidFill>
                      <a:miter lim="400000"/>
                    </a:lnR>
                  </a:tcPr>
                </a:tc>
              </a:tr>
              <a:tr h="395301"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200000"/>
                        </a:lnSpc>
                        <a:defRPr sz="1500"/>
                      </a:pPr>
                      <a:r>
                        <a:t>Médico </a:t>
                      </a:r>
                      <a:r>
                        <a:rPr>
                          <a:solidFill>
                            <a:srgbClr val="FFF779"/>
                          </a:solidFill>
                        </a:rPr>
                        <a:t>Cirujano</a:t>
                      </a:r>
                      <a:r>
                        <a:t> y Homeópata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AFF2B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200000"/>
                        </a:lnSpc>
                        <a:defRPr sz="1800"/>
                      </a:pPr>
                      <a:r>
                        <a:rPr sz="1500"/>
                        <a:t>3,132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200000"/>
                        </a:lnSpc>
                        <a:defRPr sz="1800"/>
                      </a:pPr>
                      <a:r>
                        <a:rPr sz="1500"/>
                        <a:t>0.86%</a:t>
                      </a:r>
                    </a:p>
                  </a:txBody>
                  <a:tcPr marL="0" marR="0" marT="0" marB="0" anchor="ctr" horzOverflow="overflow">
                    <a:lnR w="12700">
                      <a:solidFill>
                        <a:srgbClr val="FAFF2B"/>
                      </a:solidFill>
                      <a:miter lim="400000"/>
                    </a:lnR>
                  </a:tcPr>
                </a:tc>
              </a:tr>
              <a:tr h="395301"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2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solidFill>
                            <a:srgbClr val="FFFFFF"/>
                          </a:solidFill>
                        </a:rPr>
                        <a:t>Médico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AFF2B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200000"/>
                        </a:lnSpc>
                        <a:defRPr sz="1800"/>
                      </a:pPr>
                      <a:r>
                        <a:rPr sz="1500"/>
                        <a:t>1,845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200000"/>
                        </a:lnSpc>
                        <a:defRPr sz="1800"/>
                      </a:pPr>
                      <a:r>
                        <a:rPr sz="1500"/>
                        <a:t>0.50%</a:t>
                      </a:r>
                    </a:p>
                  </a:txBody>
                  <a:tcPr marL="0" marR="0" marT="0" marB="0" anchor="ctr" horzOverflow="overflow">
                    <a:lnR w="12700">
                      <a:solidFill>
                        <a:srgbClr val="FAFF2B"/>
                      </a:solidFill>
                      <a:miter lim="400000"/>
                    </a:lnR>
                  </a:tcPr>
                </a:tc>
              </a:tr>
              <a:tr h="395301"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200000"/>
                        </a:lnSpc>
                        <a:defRPr sz="1500"/>
                      </a:pPr>
                      <a:r>
                        <a:t>Médico </a:t>
                      </a:r>
                      <a:r>
                        <a:rPr>
                          <a:solidFill>
                            <a:srgbClr val="FFF779"/>
                          </a:solidFill>
                        </a:rPr>
                        <a:t>Cirujano</a:t>
                      </a:r>
                      <a:r>
                        <a:t> Homeópata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AFF2B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200000"/>
                        </a:lnSpc>
                        <a:defRPr sz="1800"/>
                      </a:pPr>
                      <a:r>
                        <a:rPr sz="1500"/>
                        <a:t>1,492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200000"/>
                        </a:lnSpc>
                        <a:defRPr sz="1800"/>
                      </a:pPr>
                      <a:r>
                        <a:rPr sz="1500"/>
                        <a:t>0.41%</a:t>
                      </a:r>
                    </a:p>
                  </a:txBody>
                  <a:tcPr marL="0" marR="0" marT="0" marB="0" anchor="ctr" horzOverflow="overflow">
                    <a:lnR w="12700">
                      <a:solidFill>
                        <a:srgbClr val="FAFF2B"/>
                      </a:solidFill>
                      <a:miter lim="400000"/>
                    </a:lnR>
                  </a:tcPr>
                </a:tc>
              </a:tr>
              <a:tr h="395301"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200000"/>
                        </a:lnSpc>
                        <a:defRPr sz="1500"/>
                      </a:pPr>
                      <a:r>
                        <a:t>Médico </a:t>
                      </a:r>
                      <a:r>
                        <a:rPr>
                          <a:solidFill>
                            <a:srgbClr val="FFF779"/>
                          </a:solidFill>
                        </a:rPr>
                        <a:t>Cirujano</a:t>
                      </a:r>
                      <a:r>
                        <a:t> Militar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AFF2B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200000"/>
                        </a:lnSpc>
                        <a:defRPr sz="1800"/>
                      </a:pPr>
                      <a:r>
                        <a:rPr sz="1500"/>
                        <a:t>1,167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200000"/>
                        </a:lnSpc>
                        <a:defRPr sz="1800"/>
                      </a:pPr>
                      <a:r>
                        <a:rPr sz="1500"/>
                        <a:t>0.32%</a:t>
                      </a:r>
                    </a:p>
                  </a:txBody>
                  <a:tcPr marL="0" marR="0" marT="0" marB="0" anchor="ctr" horzOverflow="overflow">
                    <a:lnR w="12700">
                      <a:solidFill>
                        <a:srgbClr val="FAFF2B"/>
                      </a:solidFill>
                      <a:miter lim="400000"/>
                    </a:lnR>
                  </a:tcPr>
                </a:tc>
              </a:tr>
              <a:tr h="395301"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200000"/>
                        </a:lnSpc>
                        <a:defRPr sz="1500"/>
                      </a:pPr>
                      <a:r>
                        <a:t>Médico </a:t>
                      </a:r>
                      <a:r>
                        <a:rPr>
                          <a:solidFill>
                            <a:srgbClr val="FFF779"/>
                          </a:solidFill>
                        </a:rPr>
                        <a:t>Cirujano</a:t>
                      </a:r>
                      <a:r>
                        <a:t> Partero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AFF2B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200000"/>
                        </a:lnSpc>
                        <a:defRPr sz="1800"/>
                      </a:pPr>
                      <a:r>
                        <a:rPr sz="1500"/>
                        <a:t>1,128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200000"/>
                        </a:lnSpc>
                        <a:defRPr sz="1800"/>
                      </a:pPr>
                      <a:r>
                        <a:rPr sz="1500"/>
                        <a:t>0.31%</a:t>
                      </a:r>
                    </a:p>
                  </a:txBody>
                  <a:tcPr marL="0" marR="0" marT="0" marB="0" anchor="ctr" horzOverflow="overflow">
                    <a:lnR w="12700">
                      <a:solidFill>
                        <a:srgbClr val="FAFF2B"/>
                      </a:solidFill>
                      <a:miter lim="400000"/>
                    </a:lnR>
                  </a:tcPr>
                </a:tc>
              </a:tr>
              <a:tr h="395301">
                <a:tc>
                  <a:txBody>
                    <a:bodyPr/>
                    <a:lstStyle/>
                    <a:p>
                      <a:pPr algn="l" defTabSz="457200">
                        <a:lnSpc>
                          <a:spcPct val="200000"/>
                        </a:lnSpc>
                        <a:defRPr sz="1500"/>
                      </a:pPr>
                      <a:r>
                        <a:t>Médico </a:t>
                      </a:r>
                      <a:r>
                        <a:rPr>
                          <a:solidFill>
                            <a:srgbClr val="FFF779"/>
                          </a:solidFill>
                        </a:rPr>
                        <a:t>Cirujano</a:t>
                      </a:r>
                      <a:r>
                        <a:t> Partero Homeópata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AFF2B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200000"/>
                        </a:lnSpc>
                        <a:defRPr sz="1800"/>
                      </a:pPr>
                      <a:r>
                        <a:rPr sz="1500"/>
                        <a:t>644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200000"/>
                        </a:lnSpc>
                        <a:defRPr sz="1800"/>
                      </a:pPr>
                      <a:r>
                        <a:rPr sz="1500"/>
                        <a:t>0.17%</a:t>
                      </a:r>
                    </a:p>
                  </a:txBody>
                  <a:tcPr marL="0" marR="0" marT="0" marB="0" anchor="ctr" horzOverflow="overflow">
                    <a:lnR w="12700">
                      <a:solidFill>
                        <a:srgbClr val="FAFF2B"/>
                      </a:solidFill>
                      <a:miter lim="400000"/>
                    </a:lnR>
                  </a:tcPr>
                </a:tc>
              </a:tr>
              <a:tr h="790603"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200000"/>
                        </a:lnSpc>
                        <a:defRPr sz="1500"/>
                      </a:pPr>
                      <a:r>
                        <a:t>Médico Homeópata </a:t>
                      </a:r>
                      <a:r>
                        <a:rPr>
                          <a:solidFill>
                            <a:srgbClr val="FFF779"/>
                          </a:solidFill>
                        </a:rPr>
                        <a:t>Cirujano</a:t>
                      </a:r>
                      <a:r>
                        <a:t> y Partero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AFF2B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200000"/>
                        </a:lnSpc>
                        <a:defRPr sz="1800"/>
                      </a:pPr>
                      <a:r>
                        <a:rPr sz="1500"/>
                        <a:t>449</a:t>
                      </a: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200000"/>
                        </a:lnSpc>
                        <a:defRPr sz="1800"/>
                      </a:pPr>
                      <a:r>
                        <a:rPr sz="1500"/>
                        <a:t>0.12%</a:t>
                      </a:r>
                    </a:p>
                  </a:txBody>
                  <a:tcPr marL="0" marR="0" marT="0" marB="0" anchor="ctr" horzOverflow="overflow">
                    <a:lnR w="12700">
                      <a:solidFill>
                        <a:srgbClr val="FAFF2B"/>
                      </a:solidFill>
                      <a:miter lim="400000"/>
                    </a:lnR>
                  </a:tcPr>
                </a:tc>
              </a:tr>
              <a:tr h="395301"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200000"/>
                        </a:lnSpc>
                        <a:defRPr sz="1500"/>
                      </a:pPr>
                      <a:r>
                        <a:t>Médico </a:t>
                      </a:r>
                      <a:r>
                        <a:rPr>
                          <a:solidFill>
                            <a:srgbClr val="FFF779"/>
                          </a:solidFill>
                        </a:rPr>
                        <a:t>Cirujano</a:t>
                      </a:r>
                      <a:r>
                        <a:t> Naval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AFF2B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200000"/>
                        </a:lnSpc>
                        <a:defRPr sz="1800"/>
                      </a:pPr>
                      <a:r>
                        <a:rPr sz="1500"/>
                        <a:t>323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200000"/>
                        </a:lnSpc>
                        <a:defRPr sz="1800"/>
                      </a:pPr>
                      <a:r>
                        <a:rPr sz="1500"/>
                        <a:t>0.08%</a:t>
                      </a:r>
                    </a:p>
                  </a:txBody>
                  <a:tcPr marL="0" marR="0" marT="0" marB="0" anchor="ctr" horzOverflow="overflow">
                    <a:lnR w="12700">
                      <a:solidFill>
                        <a:srgbClr val="FAFF2B"/>
                      </a:solidFill>
                      <a:miter lim="400000"/>
                    </a:lnR>
                  </a:tcPr>
                </a:tc>
              </a:tr>
              <a:tr h="395301"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2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solidFill>
                            <a:srgbClr val="FFFFFF"/>
                          </a:solidFill>
                        </a:rPr>
                        <a:t>Medicina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AFF2B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200000"/>
                        </a:lnSpc>
                        <a:defRPr sz="1800"/>
                      </a:pPr>
                      <a:r>
                        <a:rPr sz="1500"/>
                        <a:t>314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200000"/>
                        </a:lnSpc>
                        <a:defRPr sz="1800"/>
                      </a:pPr>
                      <a:r>
                        <a:rPr sz="1500"/>
                        <a:t>0.08%</a:t>
                      </a:r>
                    </a:p>
                  </a:txBody>
                  <a:tcPr marL="0" marR="0" marT="0" marB="0" anchor="ctr" horzOverflow="overflow">
                    <a:lnR w="12700">
                      <a:solidFill>
                        <a:srgbClr val="FAFF2B"/>
                      </a:solidFill>
                      <a:miter lim="400000"/>
                    </a:lnR>
                  </a:tcPr>
                </a:tc>
              </a:tr>
              <a:tr h="395301"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2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solidFill>
                            <a:srgbClr val="FFFFFF"/>
                          </a:solidFill>
                        </a:rPr>
                        <a:t>Médico Homeópata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AFF2B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200000"/>
                        </a:lnSpc>
                        <a:defRPr sz="1800"/>
                      </a:pPr>
                      <a:r>
                        <a:rPr sz="1500"/>
                        <a:t>47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200000"/>
                        </a:lnSpc>
                        <a:defRPr sz="1800"/>
                      </a:pPr>
                      <a:r>
                        <a:rPr sz="1500"/>
                        <a:t>0.01%</a:t>
                      </a:r>
                    </a:p>
                  </a:txBody>
                  <a:tcPr marL="0" marR="0" marT="0" marB="0" anchor="ctr" horzOverflow="overflow">
                    <a:lnR w="12700">
                      <a:solidFill>
                        <a:srgbClr val="FAFF2B"/>
                      </a:solidFill>
                      <a:miter lim="400000"/>
                    </a:lnR>
                  </a:tcPr>
                </a:tc>
              </a:tr>
              <a:tr h="395301">
                <a:tc>
                  <a:txBody>
                    <a:bodyPr/>
                    <a:lstStyle/>
                    <a:p>
                      <a:pPr algn="l" defTabSz="457200">
                        <a:lnSpc>
                          <a:spcPct val="200000"/>
                        </a:lnSpc>
                        <a:defRPr sz="1500"/>
                      </a:pPr>
                      <a:r>
                        <a:t>Médico </a:t>
                      </a:r>
                      <a:r>
                        <a:rPr>
                          <a:solidFill>
                            <a:srgbClr val="FFF779"/>
                          </a:solidFill>
                        </a:rPr>
                        <a:t>Cirujano</a:t>
                      </a:r>
                      <a:r>
                        <a:t> y Partero Militar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AFF2B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200000"/>
                        </a:lnSpc>
                        <a:defRPr sz="1800"/>
                      </a:pPr>
                      <a:r>
                        <a:rPr sz="1500"/>
                        <a:t>32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200000"/>
                        </a:lnSpc>
                        <a:defRPr sz="1800"/>
                      </a:pPr>
                      <a:r>
                        <a:rPr sz="1500"/>
                        <a:t>0.01%</a:t>
                      </a:r>
                    </a:p>
                  </a:txBody>
                  <a:tcPr marL="0" marR="0" marT="0" marB="0" anchor="ctr" horzOverflow="overflow">
                    <a:lnR w="12700">
                      <a:solidFill>
                        <a:srgbClr val="FAFF2B"/>
                      </a:solidFill>
                      <a:miter lim="400000"/>
                    </a:lnR>
                  </a:tcPr>
                </a:tc>
              </a:tr>
              <a:tr h="395301"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2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solidFill>
                            <a:srgbClr val="FFFFFF"/>
                          </a:solidFill>
                        </a:rPr>
                        <a:t>Medicina General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AFF2B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200000"/>
                        </a:lnSpc>
                        <a:defRPr sz="1800"/>
                      </a:pPr>
                      <a:r>
                        <a:rPr sz="1500"/>
                        <a:t>15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200000"/>
                        </a:lnSpc>
                        <a:defRPr sz="1800"/>
                      </a:pPr>
                      <a:r>
                        <a:rPr sz="1500"/>
                        <a:t>0.00%</a:t>
                      </a:r>
                    </a:p>
                  </a:txBody>
                  <a:tcPr marL="0" marR="0" marT="0" marB="0" anchor="ctr" horzOverflow="overflow">
                    <a:lnR w="12700">
                      <a:solidFill>
                        <a:srgbClr val="FAFF2B"/>
                      </a:solidFill>
                      <a:miter lim="400000"/>
                    </a:lnR>
                  </a:tcPr>
                </a:tc>
              </a:tr>
              <a:tr h="606129">
                <a:tc>
                  <a:txBody>
                    <a:bodyPr/>
                    <a:lstStyle/>
                    <a:p>
                      <a:pPr algn="r" defTabSz="457200">
                        <a:lnSpc>
                          <a:spcPct val="2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solidFill>
                            <a:srgbClr val="FFFFFF"/>
                          </a:solidFill>
                        </a:rPr>
                        <a:t>TOTAL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AFF2B"/>
                      </a:solidFill>
                      <a:miter lim="400000"/>
                    </a:lnL>
                    <a:lnB w="12700">
                      <a:solidFill>
                        <a:srgbClr val="FAFF2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200000"/>
                        </a:lnSpc>
                        <a:defRPr sz="1800"/>
                      </a:pPr>
                      <a:r>
                        <a:rPr sz="2000" b="1">
                          <a:solidFill>
                            <a:srgbClr val="FFEA82"/>
                          </a:solidFill>
                        </a:rPr>
                        <a:t>363,259</a:t>
                      </a:r>
                    </a:p>
                  </a:txBody>
                  <a:tcPr marL="0" marR="0" marT="0" marB="0" anchor="ctr" horzOverflow="overflow">
                    <a:lnB w="12700">
                      <a:solidFill>
                        <a:srgbClr val="FAFF2B"/>
                      </a:solidFill>
                      <a:miter lim="400000"/>
                    </a:lnB>
                    <a:solidFill>
                      <a:srgbClr val="A7A7A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200000"/>
                        </a:lnSpc>
                        <a:defRPr sz="1800"/>
                      </a:pPr>
                      <a:r>
                        <a:rPr sz="2300" b="1">
                          <a:solidFill>
                            <a:srgbClr val="FFDB73"/>
                          </a:solidFill>
                        </a:rPr>
                        <a:t>100%</a:t>
                      </a:r>
                    </a:p>
                  </a:txBody>
                  <a:tcPr marL="0" marR="0" marT="0" marB="0" anchor="b" horzOverflow="overflow">
                    <a:lnR w="12700">
                      <a:solidFill>
                        <a:srgbClr val="FAFF2B"/>
                      </a:solidFill>
                      <a:miter lim="400000"/>
                    </a:lnR>
                    <a:lnB w="12700">
                      <a:solidFill>
                        <a:srgbClr val="FAFF2B"/>
                      </a:solidFill>
                      <a:miter lim="400000"/>
                    </a:lnB>
                    <a:solidFill>
                      <a:srgbClr val="A7A7A7"/>
                    </a:solidFill>
                  </a:tcPr>
                </a:tc>
              </a:tr>
            </a:tbl>
          </a:graphicData>
        </a:graphic>
      </p:graphicFrame>
      <p:sp>
        <p:nvSpPr>
          <p:cNvPr id="360" name="Shape 360"/>
          <p:cNvSpPr/>
          <p:nvPr/>
        </p:nvSpPr>
        <p:spPr>
          <a:xfrm>
            <a:off x="-3" y="219455"/>
            <a:ext cx="4754885" cy="5679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3600" b="1" cap="all">
                <a:solidFill>
                  <a:srgbClr val="FFC000"/>
                </a:solidFill>
              </a:defRPr>
            </a:pPr>
            <a:r>
              <a:t>D</a:t>
            </a:r>
            <a:r>
              <a:rPr cap="none"/>
              <a:t>iferentes denominaciones de títulos médicos registrados Dirección General de  Profesiones agosto 2011</a:t>
            </a:r>
            <a:endParaRPr>
              <a:solidFill>
                <a:srgbClr val="FFFFFF"/>
              </a:solidFill>
            </a:endParaRPr>
          </a:p>
          <a:p>
            <a:pPr>
              <a:defRPr sz="3600" b="1"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</a:endParaRPr>
          </a:p>
          <a:p>
            <a:pPr>
              <a:defRPr sz="3600" b="1">
                <a:solidFill>
                  <a:srgbClr val="FFC000"/>
                </a:solidFill>
              </a:defRPr>
            </a:pPr>
            <a:r>
              <a:t>98% tiene la palabra Cirujano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/>
          </p:cNvSpPr>
          <p:nvPr>
            <p:ph type="title"/>
          </p:nvPr>
        </p:nvSpPr>
        <p:spPr>
          <a:xfrm>
            <a:off x="646111" y="255005"/>
            <a:ext cx="9404723" cy="1400532"/>
          </a:xfrm>
          <a:prstGeom prst="rect">
            <a:avLst/>
          </a:prstGeom>
        </p:spPr>
        <p:txBody>
          <a:bodyPr/>
          <a:lstStyle/>
          <a:p>
            <a:pPr algn="ctr">
              <a:defRPr sz="3200">
                <a:solidFill>
                  <a:srgbClr val="FFC000"/>
                </a:solidFill>
              </a:defRPr>
            </a:pPr>
            <a:r>
              <a:t>Denominación de Títulos expedidos por Escuelas y Facultades de Medicina en México</a:t>
            </a:r>
          </a:p>
        </p:txBody>
      </p:sp>
      <p:graphicFrame>
        <p:nvGraphicFramePr>
          <p:cNvPr id="363" name="Table 363"/>
          <p:cNvGraphicFramePr/>
          <p:nvPr/>
        </p:nvGraphicFramePr>
        <p:xfrm>
          <a:off x="2032000" y="1344549"/>
          <a:ext cx="5597525" cy="5193593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3647294"/>
                <a:gridCol w="1950230"/>
              </a:tblGrid>
              <a:tr h="432011"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>
                          <a:solidFill>
                            <a:srgbClr val="FFFFFF"/>
                          </a:solidFill>
                        </a:rPr>
                        <a:t>Título expedido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>
                          <a:solidFill>
                            <a:srgbClr val="FFFFFF"/>
                          </a:solidFill>
                        </a:rPr>
                        <a:t># de escuelas</a:t>
                      </a:r>
                    </a:p>
                  </a:txBody>
                  <a:tcPr marL="45720" marR="45720" horzOverflow="overflow"/>
                </a:tc>
              </a:tr>
              <a:tr h="335085">
                <a:tc>
                  <a:txBody>
                    <a:bodyPr/>
                    <a:lstStyle/>
                    <a:p>
                      <a:pPr algn="l" defTabSz="457200">
                        <a:defRPr sz="1400" b="1"/>
                      </a:pPr>
                      <a:r>
                        <a:t>Médico </a:t>
                      </a:r>
                      <a:r>
                        <a:rPr>
                          <a:solidFill>
                            <a:srgbClr val="FFF779"/>
                          </a:solidFill>
                        </a:rPr>
                        <a:t>Cirujano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400" b="1"/>
                        <a:t>62</a:t>
                      </a:r>
                    </a:p>
                  </a:txBody>
                  <a:tcPr marL="45720" marR="45720" horzOverflow="overflow"/>
                </a:tc>
              </a:tr>
              <a:tr h="331414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400" b="1"/>
                        <a:t>Licenciado en Medicina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400" b="1"/>
                        <a:t>12</a:t>
                      </a:r>
                    </a:p>
                  </a:txBody>
                  <a:tcPr marL="45720" marR="45720" horzOverflow="overflow"/>
                </a:tc>
              </a:tr>
              <a:tr h="331414">
                <a:tc>
                  <a:txBody>
                    <a:bodyPr/>
                    <a:lstStyle/>
                    <a:p>
                      <a:pPr algn="l" defTabSz="457200">
                        <a:defRPr sz="1400" b="1"/>
                      </a:pPr>
                      <a:r>
                        <a:t>Medico </a:t>
                      </a:r>
                      <a:r>
                        <a:rPr>
                          <a:solidFill>
                            <a:srgbClr val="FFF779"/>
                          </a:solidFill>
                        </a:rPr>
                        <a:t>Cirujano</a:t>
                      </a:r>
                      <a:r>
                        <a:t> y Partero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400" b="1"/>
                        <a:t>9</a:t>
                      </a:r>
                    </a:p>
                  </a:txBody>
                  <a:tcPr marL="45720" marR="45720" horzOverflow="overflow"/>
                </a:tc>
              </a:tr>
              <a:tr h="331414">
                <a:tc>
                  <a:txBody>
                    <a:bodyPr/>
                    <a:lstStyle/>
                    <a:p>
                      <a:pPr algn="l" defTabSz="457200">
                        <a:defRPr sz="1400" b="1"/>
                      </a:pPr>
                      <a:r>
                        <a:t>Médico </a:t>
                      </a:r>
                      <a:r>
                        <a:rPr>
                          <a:solidFill>
                            <a:srgbClr val="FFF779"/>
                          </a:solidFill>
                        </a:rPr>
                        <a:t>Cirujano</a:t>
                      </a:r>
                      <a:r>
                        <a:t> Partero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400" b="1"/>
                        <a:t>5</a:t>
                      </a:r>
                    </a:p>
                  </a:txBody>
                  <a:tcPr marL="45720" marR="45720" horzOverflow="overflow"/>
                </a:tc>
              </a:tr>
              <a:tr h="331414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400" b="1"/>
                        <a:t>Médico General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400" b="1"/>
                        <a:t>4</a:t>
                      </a:r>
                    </a:p>
                  </a:txBody>
                  <a:tcPr marL="45720" marR="45720" horzOverflow="overflow"/>
                </a:tc>
              </a:tr>
              <a:tr h="331414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400" b="1"/>
                        <a:t>Médico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400" b="1"/>
                        <a:t>4</a:t>
                      </a:r>
                    </a:p>
                  </a:txBody>
                  <a:tcPr marL="45720" marR="45720" horzOverflow="overflow"/>
                </a:tc>
              </a:tr>
              <a:tr h="331414">
                <a:tc>
                  <a:txBody>
                    <a:bodyPr/>
                    <a:lstStyle/>
                    <a:p>
                      <a:pPr algn="l" defTabSz="457200">
                        <a:defRPr sz="1400" b="1"/>
                      </a:pPr>
                      <a:r>
                        <a:t>Licenciado en Médico </a:t>
                      </a:r>
                      <a:r>
                        <a:rPr>
                          <a:solidFill>
                            <a:srgbClr val="FFF779"/>
                          </a:solidFill>
                        </a:rPr>
                        <a:t>Cirujano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400" b="1"/>
                        <a:t>1</a:t>
                      </a:r>
                    </a:p>
                  </a:txBody>
                  <a:tcPr marL="45720" marR="45720" horzOverflow="overflow"/>
                </a:tc>
              </a:tr>
              <a:tr h="331414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400" b="1"/>
                        <a:t>Licenciado en Medicina Homeopática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400" b="1"/>
                        <a:t>1</a:t>
                      </a:r>
                    </a:p>
                  </a:txBody>
                  <a:tcPr marL="45720" marR="45720" horzOverflow="overflow"/>
                </a:tc>
              </a:tr>
              <a:tr h="331414">
                <a:tc>
                  <a:txBody>
                    <a:bodyPr/>
                    <a:lstStyle/>
                    <a:p>
                      <a:pPr algn="l" defTabSz="457200">
                        <a:defRPr sz="1400" b="1"/>
                      </a:pPr>
                      <a:r>
                        <a:t>Médico </a:t>
                      </a:r>
                      <a:r>
                        <a:rPr>
                          <a:solidFill>
                            <a:srgbClr val="FFF779"/>
                          </a:solidFill>
                        </a:rPr>
                        <a:t>Cirujano</a:t>
                      </a:r>
                      <a:r>
                        <a:t> Integral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400" b="1"/>
                        <a:t>1</a:t>
                      </a:r>
                    </a:p>
                  </a:txBody>
                  <a:tcPr marL="45720" marR="45720" horzOverflow="overflow"/>
                </a:tc>
              </a:tr>
              <a:tr h="331414">
                <a:tc>
                  <a:txBody>
                    <a:bodyPr/>
                    <a:lstStyle/>
                    <a:p>
                      <a:pPr algn="l" defTabSz="457200">
                        <a:defRPr sz="1400" b="1"/>
                      </a:pPr>
                      <a:r>
                        <a:t>Médico </a:t>
                      </a:r>
                      <a:r>
                        <a:rPr>
                          <a:solidFill>
                            <a:srgbClr val="FFF779"/>
                          </a:solidFill>
                        </a:rPr>
                        <a:t>Cirujano</a:t>
                      </a:r>
                      <a:r>
                        <a:t> Militar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400" b="1"/>
                        <a:t>1</a:t>
                      </a:r>
                    </a:p>
                  </a:txBody>
                  <a:tcPr marL="45720" marR="45720" horzOverflow="overflow"/>
                </a:tc>
              </a:tr>
              <a:tr h="331414">
                <a:tc>
                  <a:txBody>
                    <a:bodyPr/>
                    <a:lstStyle/>
                    <a:p>
                      <a:pPr algn="l" defTabSz="457200">
                        <a:defRPr sz="1400" b="1"/>
                      </a:pPr>
                      <a:r>
                        <a:t>Médico </a:t>
                      </a:r>
                      <a:r>
                        <a:rPr>
                          <a:solidFill>
                            <a:srgbClr val="FFF779"/>
                          </a:solidFill>
                        </a:rPr>
                        <a:t>Cirujano</a:t>
                      </a:r>
                      <a:r>
                        <a:t> Partero y Homeópata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400" b="1"/>
                        <a:t>1</a:t>
                      </a:r>
                    </a:p>
                  </a:txBody>
                  <a:tcPr marL="45720" marR="45720" horzOverflow="overflow"/>
                </a:tc>
              </a:tr>
              <a:tr h="331414">
                <a:tc>
                  <a:txBody>
                    <a:bodyPr/>
                    <a:lstStyle/>
                    <a:p>
                      <a:pPr algn="l" defTabSz="457200">
                        <a:defRPr sz="1400" b="1"/>
                      </a:pPr>
                      <a:r>
                        <a:t>Médico Homeópata </a:t>
                      </a:r>
                      <a:r>
                        <a:rPr>
                          <a:solidFill>
                            <a:srgbClr val="FFF779"/>
                          </a:solidFill>
                        </a:rPr>
                        <a:t>Cirujano</a:t>
                      </a:r>
                      <a:r>
                        <a:t> y Partero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400" b="1"/>
                        <a:t>1</a:t>
                      </a:r>
                    </a:p>
                  </a:txBody>
                  <a:tcPr marL="45720" marR="45720" horzOverflow="overflow"/>
                </a:tc>
              </a:tr>
              <a:tr h="390471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400" b="1"/>
                        <a:t>Médico Naval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b="1"/>
                        <a:t>1</a:t>
                      </a:r>
                    </a:p>
                  </a:txBody>
                  <a:tcPr marL="45720" marR="45720" horzOverflow="overflow"/>
                </a:tc>
              </a:tr>
              <a:tr h="390471"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b="1"/>
                        <a:t>Total de escuelas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b="1"/>
                        <a:t>103</a:t>
                      </a:r>
                    </a:p>
                  </a:txBody>
                  <a:tcPr marL="45720" marR="45720" horzOverflow="overflow"/>
                </a:tc>
              </a:tr>
            </a:tbl>
          </a:graphicData>
        </a:graphic>
      </p:graphicFrame>
      <p:sp>
        <p:nvSpPr>
          <p:cNvPr id="364" name="Shape 364"/>
          <p:cNvSpPr/>
          <p:nvPr/>
        </p:nvSpPr>
        <p:spPr>
          <a:xfrm>
            <a:off x="1276865" y="6494531"/>
            <a:ext cx="9638270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Fuente: Subdivisión de Educación Continua. Facultad de Medicina 2011</a:t>
            </a:r>
          </a:p>
        </p:txBody>
      </p:sp>
      <p:sp>
        <p:nvSpPr>
          <p:cNvPr id="365" name="Shape 365"/>
          <p:cNvSpPr/>
          <p:nvPr/>
        </p:nvSpPr>
        <p:spPr>
          <a:xfrm>
            <a:off x="7754111" y="1838323"/>
            <a:ext cx="4308188" cy="3088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800" b="1">
                <a:solidFill>
                  <a:srgbClr val="FFC000"/>
                </a:solidFill>
              </a:defRPr>
            </a:lvl1pPr>
          </a:lstStyle>
          <a:p>
            <a:r>
              <a:t>Más del 80% con la palabra  CIRUJANO!!!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>
            <a:spLocks noGrp="1"/>
          </p:cNvSpPr>
          <p:nvPr>
            <p:ph type="title"/>
          </p:nvPr>
        </p:nvSpPr>
        <p:spPr>
          <a:xfrm>
            <a:off x="1723962" y="274638"/>
            <a:ext cx="8722974" cy="1143001"/>
          </a:xfrm>
          <a:prstGeom prst="rect">
            <a:avLst/>
          </a:prstGeom>
        </p:spPr>
        <p:txBody>
          <a:bodyPr/>
          <a:lstStyle/>
          <a:p>
            <a:pPr defTabSz="342900">
              <a:defRPr sz="3300" b="1">
                <a:solidFill>
                  <a:srgbClr val="FFC000"/>
                </a:solidFill>
              </a:defRPr>
            </a:pPr>
            <a:r>
              <a:t>ENTIDADES QUE EVALÚAN LA CALIDAD DE LAS ESCUELAS DE MEDICINA</a:t>
            </a:r>
          </a:p>
        </p:txBody>
      </p:sp>
      <p:sp>
        <p:nvSpPr>
          <p:cNvPr id="368" name="Shape 368"/>
          <p:cNvSpPr>
            <a:spLocks noGrp="1"/>
          </p:cNvSpPr>
          <p:nvPr>
            <p:ph type="body" idx="1"/>
          </p:nvPr>
        </p:nvSpPr>
        <p:spPr>
          <a:xfrm>
            <a:off x="422533" y="1737154"/>
            <a:ext cx="11578033" cy="5103079"/>
          </a:xfrm>
          <a:prstGeom prst="rect">
            <a:avLst/>
          </a:prstGeom>
        </p:spPr>
        <p:txBody>
          <a:bodyPr/>
          <a:lstStyle/>
          <a:p>
            <a:pPr>
              <a:defRPr sz="2700"/>
            </a:pPr>
            <a:r>
              <a:t>1950 - ANUIES, Asoc. Nacional de Universidades e Instituciones de Educación Superior</a:t>
            </a:r>
          </a:p>
          <a:p>
            <a:pPr>
              <a:defRPr sz="2700"/>
            </a:pPr>
            <a:r>
              <a:t>1957 - AMFEM, Asociación Mexicana de Facultades y Escuelas de Medicina,A.C.</a:t>
            </a:r>
          </a:p>
          <a:p>
            <a:pPr>
              <a:defRPr sz="2700"/>
            </a:pPr>
            <a:r>
              <a:t>2000 - COPAES, Consejo Para la Acreditación de Educación Superior, A.C.</a:t>
            </a:r>
          </a:p>
          <a:p>
            <a:pPr>
              <a:defRPr sz="2700"/>
            </a:pPr>
            <a:r>
              <a:t>2002 - COMAEM, Consejo Mexicano Para la Acreditación de Educación Médica,A.C.</a:t>
            </a:r>
          </a:p>
          <a:p>
            <a:pPr>
              <a:defRPr sz="2700"/>
            </a:pPr>
            <a:r>
              <a:t>2007 - DGESU  Dirección General de Educación Superior Universitaria, SEP.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1"/>
          </a:xfrm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FFC000"/>
                </a:solidFill>
              </a:defRPr>
            </a:pPr>
            <a:r>
              <a:t>¿ COMO EVALUAR DE FORMA HOMOGÉNEA A LOS EGRESADOS ?</a:t>
            </a:r>
          </a:p>
        </p:txBody>
      </p:sp>
      <p:sp>
        <p:nvSpPr>
          <p:cNvPr id="371" name="Shape 371"/>
          <p:cNvSpPr>
            <a:spLocks noGrp="1"/>
          </p:cNvSpPr>
          <p:nvPr>
            <p:ph type="body" idx="1"/>
          </p:nvPr>
        </p:nvSpPr>
        <p:spPr>
          <a:xfrm>
            <a:off x="907825" y="2040464"/>
            <a:ext cx="10783989" cy="5075801"/>
          </a:xfrm>
          <a:prstGeom prst="rect">
            <a:avLst/>
          </a:prstGeom>
        </p:spPr>
        <p:txBody>
          <a:bodyPr/>
          <a:lstStyle/>
          <a:p>
            <a:pPr>
              <a:defRPr sz="2800"/>
            </a:pPr>
            <a:r>
              <a:t>En 1983 se creó la Comisión Intersecretarial para la formación de recursos humanos para la salud (CIFRHS) “con el propósito de identificar las áreas de coordinación entre instituciones educativas y de salud en el proceso de formación de recursos humanos que se necesitan en el sistema nacional de salud”.</a:t>
            </a:r>
          </a:p>
          <a:p>
            <a:pPr>
              <a:defRPr sz="2800"/>
            </a:pPr>
            <a:r>
              <a:t>En otras palabras, ser el órgano que regule la entrada a las especialidades en las diferentes instituciones de salud.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1"/>
          </a:xfrm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FFC000"/>
                </a:solidFill>
              </a:defRPr>
            </a:pPr>
            <a:r>
              <a:t>Examen Nacional de Aspirantes </a:t>
            </a:r>
            <a:br/>
            <a:r>
              <a:t>a Residencias Médicas (ENARM)</a:t>
            </a:r>
          </a:p>
        </p:txBody>
      </p:sp>
      <p:sp>
        <p:nvSpPr>
          <p:cNvPr id="374" name="Shape 374"/>
          <p:cNvSpPr>
            <a:spLocks noGrp="1"/>
          </p:cNvSpPr>
          <p:nvPr>
            <p:ph type="body" idx="1"/>
          </p:nvPr>
        </p:nvSpPr>
        <p:spPr>
          <a:xfrm>
            <a:off x="406400" y="1835297"/>
            <a:ext cx="9804400" cy="5022705"/>
          </a:xfrm>
          <a:prstGeom prst="rect">
            <a:avLst/>
          </a:prstGeom>
        </p:spPr>
        <p:txBody>
          <a:bodyPr/>
          <a:lstStyle/>
          <a:p>
            <a:pPr>
              <a:defRPr sz="2800"/>
            </a:pPr>
            <a:r>
              <a:t>La CIFRHS elabora el ENARM.</a:t>
            </a:r>
          </a:p>
          <a:p>
            <a:pPr>
              <a:defRPr sz="2800"/>
            </a:pPr>
            <a:r>
              <a:t>Examen que debe sustentar todo médico general que deseé entrar a una especialidad.</a:t>
            </a:r>
          </a:p>
          <a:p>
            <a:pPr>
              <a:defRPr sz="2800"/>
            </a:pPr>
            <a:r>
              <a:t>La acreditación no depende de superar una calificación aprobatoria, sino que  entran los  promedios  mas altos aunque sean malos.</a:t>
            </a:r>
          </a:p>
          <a:p>
            <a:pPr marL="0" indent="0" algn="ctr">
              <a:buSzTx/>
              <a:buNone/>
              <a:defRPr sz="2800"/>
            </a:pPr>
            <a:endParaRPr/>
          </a:p>
          <a:p>
            <a:pPr marL="0" indent="0" algn="ctr">
              <a:buSzTx/>
              <a:buNone/>
              <a:defRPr sz="2800"/>
            </a:pPr>
            <a:r>
              <a:t>Sistema poco eficiente, con muchas irregularidades… pero es la única forma de lograr un lugar para hacer la especialidad.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>
            <a:spLocks noGrp="1"/>
          </p:cNvSpPr>
          <p:nvPr>
            <p:ph type="title"/>
          </p:nvPr>
        </p:nvSpPr>
        <p:spPr>
          <a:xfrm>
            <a:off x="646110" y="452718"/>
            <a:ext cx="9404724" cy="140053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E3F96C"/>
                </a:solidFill>
              </a:defRPr>
            </a:lvl1pPr>
          </a:lstStyle>
          <a:p>
            <a:r>
              <a:t>Escuelas de Medicina con mejores resultados ENARM 2015</a:t>
            </a:r>
          </a:p>
        </p:txBody>
      </p:sp>
      <p:sp>
        <p:nvSpPr>
          <p:cNvPr id="377" name="Shape 377"/>
          <p:cNvSpPr>
            <a:spLocks noGrp="1"/>
          </p:cNvSpPr>
          <p:nvPr>
            <p:ph type="body" sz="quarter" idx="1"/>
          </p:nvPr>
        </p:nvSpPr>
        <p:spPr>
          <a:xfrm>
            <a:off x="1103312" y="1905000"/>
            <a:ext cx="4396340" cy="5762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8" name="Shape 378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solidFill>
                  <a:srgbClr val="82B1E5"/>
                </a:solidFill>
              </a:defRPr>
            </a:pPr>
            <a:endParaRPr/>
          </a:p>
        </p:txBody>
      </p:sp>
      <p:pic>
        <p:nvPicPr>
          <p:cNvPr id="379" name="image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9133" y="1701800"/>
            <a:ext cx="5981417" cy="5175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image2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53966" y="1720850"/>
            <a:ext cx="1905378" cy="51370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2" name="Table 382"/>
          <p:cNvGraphicFramePr/>
          <p:nvPr/>
        </p:nvGraphicFramePr>
        <p:xfrm>
          <a:off x="395416" y="197706"/>
          <a:ext cx="11417642" cy="5393595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5418679"/>
                <a:gridCol w="1847999"/>
                <a:gridCol w="2498607"/>
                <a:gridCol w="1652357"/>
              </a:tblGrid>
              <a:tr h="1297908">
                <a:tc gridSpan="4">
                  <a:txBody>
                    <a:bodyPr/>
                    <a:lstStyle/>
                    <a:p>
                      <a:pPr defTabSz="457200">
                        <a:defRPr sz="3600">
                          <a:solidFill>
                            <a:srgbClr val="FFC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Escuelas con el Mayor número de Aspirantes al ENARM (2013)</a:t>
                      </a:r>
                    </a:p>
                  </a:txBody>
                  <a:tcPr marL="12700" marR="12700" marT="12700" marB="12700" anchor="b" horzOverflow="overflow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51381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Escuela</a:t>
                      </a:r>
                    </a:p>
                  </a:txBody>
                  <a:tcPr marL="12700" marR="12700" marT="12700" marB="12700" anchor="b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Alumnos</a:t>
                      </a:r>
                    </a:p>
                  </a:txBody>
                  <a:tcPr marL="12700" marR="12700" marT="12700" marB="12700" anchor="b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Acreditados</a:t>
                      </a:r>
                    </a:p>
                  </a:txBody>
                  <a:tcPr marL="12700" marR="12700" marT="12700" marB="12700" anchor="b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%</a:t>
                      </a:r>
                    </a:p>
                  </a:txBody>
                  <a:tcPr marL="12700" marR="12700" marT="12700" marB="12700" anchor="b" horzOverflow="overflow"/>
                </a:tc>
              </a:tr>
              <a:tr h="1012784">
                <a:tc>
                  <a:txBody>
                    <a:bodyPr/>
                    <a:lstStyle/>
                    <a:p>
                      <a:pPr algn="l" defTabSz="457200">
                        <a:defRPr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U. Michoacana S.Nicolás de Hidalgo</a:t>
                      </a:r>
                    </a:p>
                  </a:txBody>
                  <a:tcPr marL="12700" marR="12700" marT="12700" marB="12700" anchor="b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1849</a:t>
                      </a:r>
                    </a:p>
                  </a:txBody>
                  <a:tcPr marL="12700" marR="12700" marT="12700" marB="12700" anchor="b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360</a:t>
                      </a:r>
                    </a:p>
                  </a:txBody>
                  <a:tcPr marL="12700" marR="12700" marT="12700" marB="12700" anchor="b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19%</a:t>
                      </a:r>
                    </a:p>
                  </a:txBody>
                  <a:tcPr marL="12700" marR="12700" marT="12700" marB="12700" anchor="b" horzOverflow="overflow"/>
                </a:tc>
              </a:tr>
              <a:tr h="51381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U. De Guadalajara</a:t>
                      </a:r>
                    </a:p>
                  </a:txBody>
                  <a:tcPr marL="12700" marR="12700" marT="12700" marB="12700" anchor="b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1551</a:t>
                      </a:r>
                    </a:p>
                  </a:txBody>
                  <a:tcPr marL="12700" marR="12700" marT="12700" marB="12700" anchor="b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568</a:t>
                      </a:r>
                    </a:p>
                  </a:txBody>
                  <a:tcPr marL="12700" marR="12700" marT="12700" marB="12700" anchor="b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37%</a:t>
                      </a:r>
                    </a:p>
                  </a:txBody>
                  <a:tcPr marL="12700" marR="12700" marT="12700" marB="12700" anchor="b" horzOverflow="overflow"/>
                </a:tc>
              </a:tr>
              <a:tr h="51381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UNAM (C.U.)</a:t>
                      </a:r>
                    </a:p>
                  </a:txBody>
                  <a:tcPr marL="12700" marR="12700" marT="12700" marB="12700" anchor="b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1456</a:t>
                      </a:r>
                    </a:p>
                  </a:txBody>
                  <a:tcPr marL="12700" marR="12700" marT="12700" marB="12700" anchor="b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619</a:t>
                      </a:r>
                    </a:p>
                  </a:txBody>
                  <a:tcPr marL="12700" marR="12700" marT="12700" marB="12700" anchor="b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43%</a:t>
                      </a:r>
                    </a:p>
                  </a:txBody>
                  <a:tcPr marL="12700" marR="12700" marT="12700" marB="12700" anchor="b" horzOverflow="overflow"/>
                </a:tc>
              </a:tr>
              <a:tr h="513817">
                <a:tc>
                  <a:txBody>
                    <a:bodyPr/>
                    <a:lstStyle/>
                    <a:p>
                      <a:pPr algn="l" defTabSz="457200">
                        <a:defRPr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Benemérita U.A. Puebla</a:t>
                      </a:r>
                    </a:p>
                  </a:txBody>
                  <a:tcPr marL="12700" marR="12700" marT="12700" marB="12700" anchor="b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1263</a:t>
                      </a:r>
                    </a:p>
                  </a:txBody>
                  <a:tcPr marL="12700" marR="12700" marT="12700" marB="12700" anchor="b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288</a:t>
                      </a:r>
                    </a:p>
                  </a:txBody>
                  <a:tcPr marL="12700" marR="12700" marT="12700" marB="12700" anchor="b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23%</a:t>
                      </a:r>
                    </a:p>
                  </a:txBody>
                  <a:tcPr marL="12700" marR="12700" marT="12700" marB="12700" anchor="b" horzOverflow="overflow"/>
                </a:tc>
              </a:tr>
              <a:tr h="51381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UNAM (Iztacala)</a:t>
                      </a:r>
                    </a:p>
                  </a:txBody>
                  <a:tcPr marL="12700" marR="12700" marT="12700" marB="12700" anchor="b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1193</a:t>
                      </a:r>
                    </a:p>
                  </a:txBody>
                  <a:tcPr marL="12700" marR="12700" marT="12700" marB="12700" anchor="b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272</a:t>
                      </a:r>
                    </a:p>
                  </a:txBody>
                  <a:tcPr marL="12700" marR="12700" marT="12700" marB="12700" anchor="b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23%</a:t>
                      </a:r>
                    </a:p>
                  </a:txBody>
                  <a:tcPr marL="12700" marR="12700" marT="12700" marB="12700" anchor="b" horzOverflow="overflow"/>
                </a:tc>
              </a:tr>
              <a:tr h="51381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UNAM (Zaragoza)</a:t>
                      </a:r>
                    </a:p>
                  </a:txBody>
                  <a:tcPr marL="12700" marR="12700" marT="12700" marB="12700" anchor="b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360</a:t>
                      </a:r>
                    </a:p>
                  </a:txBody>
                  <a:tcPr marL="12700" marR="12700" marT="12700" marB="12700" anchor="b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91</a:t>
                      </a:r>
                    </a:p>
                  </a:txBody>
                  <a:tcPr marL="12700" marR="12700" marT="12700" marB="12700" anchor="b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26%</a:t>
                      </a:r>
                    </a:p>
                  </a:txBody>
                  <a:tcPr marL="12700" marR="12700" marT="12700" marB="12700" anchor="b" horzOverflow="overflow"/>
                </a:tc>
              </a:tr>
            </a:tbl>
          </a:graphicData>
        </a:graphic>
      </p:graphicFrame>
      <p:sp>
        <p:nvSpPr>
          <p:cNvPr id="383" name="Shape 383"/>
          <p:cNvSpPr/>
          <p:nvPr/>
        </p:nvSpPr>
        <p:spPr>
          <a:xfrm>
            <a:off x="1172819" y="5591300"/>
            <a:ext cx="10640242" cy="1209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600">
                <a:solidFill>
                  <a:srgbClr val="FFC000"/>
                </a:solidFill>
              </a:defRPr>
            </a:lvl1pPr>
          </a:lstStyle>
          <a:p>
            <a:r>
              <a:t>A mayor numero de alumnos, menor porcentaje de aprobación ENARM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/>
          <p:nvPr/>
        </p:nvSpPr>
        <p:spPr>
          <a:xfrm>
            <a:off x="602194" y="4489324"/>
            <a:ext cx="1004195" cy="823764"/>
          </a:xfrm>
          <a:prstGeom prst="rect">
            <a:avLst/>
          </a:prstGeom>
          <a:solidFill>
            <a:schemeClr val="accent1"/>
          </a:solidFill>
          <a:ln w="19050" cap="rnd">
            <a:solidFill>
              <a:srgbClr val="0B5190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6" name="Shape 386"/>
          <p:cNvSpPr>
            <a:spLocks noGrp="1"/>
          </p:cNvSpPr>
          <p:nvPr>
            <p:ph type="title"/>
          </p:nvPr>
        </p:nvSpPr>
        <p:spPr>
          <a:xfrm>
            <a:off x="646110" y="452718"/>
            <a:ext cx="9988024" cy="14005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r>
              <a:t>Universidad Nacional Autónoma de México: Facultades de Medicina</a:t>
            </a:r>
          </a:p>
        </p:txBody>
      </p:sp>
      <p:graphicFrame>
        <p:nvGraphicFramePr>
          <p:cNvPr id="387" name="Table 387"/>
          <p:cNvGraphicFramePr/>
          <p:nvPr/>
        </p:nvGraphicFramePr>
        <p:xfrm>
          <a:off x="1631787" y="2056446"/>
          <a:ext cx="10030829" cy="4361718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4754485"/>
                <a:gridCol w="1621481"/>
                <a:gridCol w="2192341"/>
                <a:gridCol w="1449820"/>
              </a:tblGrid>
              <a:tr h="1683366">
                <a:tc gridSpan="4">
                  <a:txBody>
                    <a:bodyPr/>
                    <a:lstStyle/>
                    <a:p>
                      <a:pPr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48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Resultados del ENARM del 2016</a:t>
                      </a:r>
                    </a:p>
                  </a:txBody>
                  <a:tcPr marL="12700" marR="12700" marT="12700" marB="12700" anchor="b" horzOverflow="overflow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666412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Escuela</a:t>
                      </a:r>
                    </a:p>
                  </a:txBody>
                  <a:tcPr marL="12700" marR="12700" marT="12700" marB="12700" anchor="b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Alumnos</a:t>
                      </a:r>
                    </a:p>
                  </a:txBody>
                  <a:tcPr marL="12700" marR="12700" marT="12700" marB="12700" anchor="b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Acreditados</a:t>
                      </a:r>
                    </a:p>
                  </a:txBody>
                  <a:tcPr marL="12700" marR="12700" marT="12700" marB="12700" anchor="b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%</a:t>
                      </a:r>
                    </a:p>
                  </a:txBody>
                  <a:tcPr marL="12700" marR="12700" marT="12700" marB="12700" anchor="b" horzOverflow="overflow"/>
                </a:tc>
              </a:tr>
              <a:tr h="666412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UNAM (C.U.)</a:t>
                      </a:r>
                    </a:p>
                  </a:txBody>
                  <a:tcPr marL="12700" marR="12700" marT="12700" marB="12700" anchor="b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1959</a:t>
                      </a:r>
                    </a:p>
                  </a:txBody>
                  <a:tcPr marL="12700" marR="12700" marT="12700" marB="12700" anchor="b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545</a:t>
                      </a:r>
                    </a:p>
                  </a:txBody>
                  <a:tcPr marL="12700" marR="12700" marT="12700" marB="12700" anchor="b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28%</a:t>
                      </a:r>
                    </a:p>
                  </a:txBody>
                  <a:tcPr marL="12700" marR="12700" marT="12700" marB="12700" anchor="b" horzOverflow="overflow"/>
                </a:tc>
              </a:tr>
              <a:tr h="666412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UNAM (Iztacala)</a:t>
                      </a:r>
                    </a:p>
                  </a:txBody>
                  <a:tcPr marL="12700" marR="12700" marT="12700" marB="12700" anchor="b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1425</a:t>
                      </a:r>
                    </a:p>
                  </a:txBody>
                  <a:tcPr marL="12700" marR="12700" marT="12700" marB="12700" anchor="b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254</a:t>
                      </a:r>
                    </a:p>
                  </a:txBody>
                  <a:tcPr marL="12700" marR="12700" marT="12700" marB="12700" anchor="b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18%</a:t>
                      </a:r>
                    </a:p>
                  </a:txBody>
                  <a:tcPr marL="12700" marR="12700" marT="12700" marB="12700" anchor="b" horzOverflow="overflow"/>
                </a:tc>
              </a:tr>
              <a:tr h="666412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UNAM (Zaragoza)</a:t>
                      </a:r>
                    </a:p>
                  </a:txBody>
                  <a:tcPr marL="12700" marR="12700" marT="12700" marB="12700" anchor="b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475</a:t>
                      </a:r>
                    </a:p>
                  </a:txBody>
                  <a:tcPr marL="12700" marR="12700" marT="12700" marB="12700" anchor="b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97</a:t>
                      </a:r>
                    </a:p>
                  </a:txBody>
                  <a:tcPr marL="12700" marR="12700" marT="12700" marB="12700" anchor="b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20%</a:t>
                      </a:r>
                    </a:p>
                  </a:txBody>
                  <a:tcPr marL="12700" marR="12700" marT="12700" marB="12700" anchor="b" horzOverflow="overflow"/>
                </a:tc>
              </a:tr>
            </a:tbl>
          </a:graphicData>
        </a:graphic>
      </p:graphicFrame>
      <p:pic>
        <p:nvPicPr>
          <p:cNvPr id="388" name="image26.png" descr="FACULTAD_DE__MEDICINA_UN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667" y="3310413"/>
            <a:ext cx="1001058" cy="10010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1" name="Group 391" descr="http://medicina.iztacala.unam.mx/cisesvi/images/izta.png"/>
          <p:cNvGrpSpPr/>
          <p:nvPr/>
        </p:nvGrpSpPr>
        <p:grpSpPr>
          <a:xfrm>
            <a:off x="445124" y="4531419"/>
            <a:ext cx="1004197" cy="796598"/>
            <a:chOff x="0" y="0"/>
            <a:chExt cx="1004195" cy="796597"/>
          </a:xfrm>
        </p:grpSpPr>
        <p:sp>
          <p:nvSpPr>
            <p:cNvPr id="389" name="Shape 389"/>
            <p:cNvSpPr/>
            <p:nvPr/>
          </p:nvSpPr>
          <p:spPr>
            <a:xfrm>
              <a:off x="-1" y="-1"/>
              <a:ext cx="1004196" cy="79659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390" name="image27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1004197" cy="7965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92" name="image28.jpeg" descr="Escudo de la Facultad de Estudios Superiores Zaragoza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4956" y="5533035"/>
            <a:ext cx="844769" cy="1055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image29.png" descr="universidad nacional autonoma de mexico direccion general de ...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135265" y="20468"/>
            <a:ext cx="1873781" cy="18737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>
            <a:spLocks noGrp="1"/>
          </p:cNvSpPr>
          <p:nvPr>
            <p:ph type="title"/>
          </p:nvPr>
        </p:nvSpPr>
        <p:spPr>
          <a:xfrm>
            <a:off x="1922416" y="582526"/>
            <a:ext cx="8572204" cy="1689301"/>
          </a:xfrm>
          <a:prstGeom prst="rect">
            <a:avLst/>
          </a:prstGeom>
        </p:spPr>
        <p:txBody>
          <a:bodyPr/>
          <a:lstStyle>
            <a:lvl1pPr defTabSz="338326">
              <a:defRPr sz="4400" b="1">
                <a:solidFill>
                  <a:srgbClr val="FFC000"/>
                </a:solidFill>
              </a:defRPr>
            </a:lvl1pPr>
          </a:lstStyle>
          <a:p>
            <a:r>
              <a:t>Con tantas escuelas, ¿cuantos médicos se gradúan por año?</a:t>
            </a:r>
          </a:p>
        </p:txBody>
      </p:sp>
      <p:sp>
        <p:nvSpPr>
          <p:cNvPr id="396" name="Shape 396"/>
          <p:cNvSpPr/>
          <p:nvPr/>
        </p:nvSpPr>
        <p:spPr>
          <a:xfrm>
            <a:off x="707334" y="2508466"/>
            <a:ext cx="10659766" cy="1590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9600" b="1">
                <a:ln w="12699">
                  <a:solidFill>
                    <a:srgbClr val="D5F1FF"/>
                  </a:solidFill>
                </a:ln>
                <a:solidFill>
                  <a:srgbClr val="FF0000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t>12,000 - 15,000?</a:t>
            </a:r>
          </a:p>
        </p:txBody>
      </p:sp>
      <p:sp>
        <p:nvSpPr>
          <p:cNvPr id="397" name="Shape 397"/>
          <p:cNvSpPr/>
          <p:nvPr/>
        </p:nvSpPr>
        <p:spPr>
          <a:xfrm>
            <a:off x="1981199" y="4335145"/>
            <a:ext cx="8112036" cy="2072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300">
                <a:solidFill>
                  <a:srgbClr val="FFFFFF"/>
                </a:solidFill>
              </a:defRPr>
            </a:lvl1pPr>
          </a:lstStyle>
          <a:p>
            <a:r>
              <a:t>78% de ellos serán médicos generales por no aprobar el ENARM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" name="Chart 399"/>
          <p:cNvGraphicFramePr/>
          <p:nvPr/>
        </p:nvGraphicFramePr>
        <p:xfrm>
          <a:off x="179654" y="555442"/>
          <a:ext cx="9512540" cy="4405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00" name="Shape 400"/>
          <p:cNvSpPr/>
          <p:nvPr/>
        </p:nvSpPr>
        <p:spPr>
          <a:xfrm>
            <a:off x="4197339" y="173207"/>
            <a:ext cx="4410704" cy="65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600" b="1">
                <a:solidFill>
                  <a:srgbClr val="FFC000"/>
                </a:solidFill>
              </a:defRPr>
            </a:lvl1pPr>
          </a:lstStyle>
          <a:p>
            <a:r>
              <a:t>(ENARM 1991-2013)</a:t>
            </a:r>
          </a:p>
        </p:txBody>
      </p:sp>
      <p:sp>
        <p:nvSpPr>
          <p:cNvPr id="401" name="Shape 401"/>
          <p:cNvSpPr/>
          <p:nvPr/>
        </p:nvSpPr>
        <p:spPr>
          <a:xfrm>
            <a:off x="1368697" y="5549205"/>
            <a:ext cx="9454606" cy="1158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800" u="sng">
                <a:solidFill>
                  <a:srgbClr val="FFFFFF"/>
                </a:solidFill>
              </a:defRPr>
            </a:pPr>
            <a:r>
              <a:t>Ultimos 10 años: 405,008 exam., 111,846 aprobados</a:t>
            </a:r>
          </a:p>
          <a:p>
            <a:pPr algn="ctr">
              <a:defRPr sz="4100" b="1" u="sng">
                <a:solidFill>
                  <a:srgbClr val="FF0000"/>
                </a:solidFill>
              </a:defRPr>
            </a:pPr>
            <a:r>
              <a:t> = 27.6 % </a:t>
            </a:r>
          </a:p>
        </p:txBody>
      </p:sp>
      <p:grpSp>
        <p:nvGrpSpPr>
          <p:cNvPr id="404" name="Group 404"/>
          <p:cNvGrpSpPr/>
          <p:nvPr/>
        </p:nvGrpSpPr>
        <p:grpSpPr>
          <a:xfrm>
            <a:off x="8930479" y="2777"/>
            <a:ext cx="3252393" cy="4410871"/>
            <a:chOff x="0" y="0"/>
            <a:chExt cx="3252392" cy="4410869"/>
          </a:xfrm>
        </p:grpSpPr>
        <p:sp>
          <p:nvSpPr>
            <p:cNvPr id="402" name="Shape 402"/>
            <p:cNvSpPr/>
            <p:nvPr/>
          </p:nvSpPr>
          <p:spPr>
            <a:xfrm>
              <a:off x="-1" y="-1"/>
              <a:ext cx="3252394" cy="4410871"/>
            </a:xfrm>
            <a:prstGeom prst="rect">
              <a:avLst/>
            </a:prstGeom>
            <a:solidFill>
              <a:srgbClr val="FFFFFF"/>
            </a:solidFill>
            <a:ln w="19050" cap="rnd">
              <a:solidFill>
                <a:schemeClr val="accent1"/>
              </a:solidFill>
              <a:prstDash val="solid"/>
              <a:round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900" b="1"/>
              </a:pPr>
              <a:endParaRPr/>
            </a:p>
          </p:txBody>
        </p:sp>
        <p:sp>
          <p:nvSpPr>
            <p:cNvPr id="403" name="Shape 403"/>
            <p:cNvSpPr/>
            <p:nvPr/>
          </p:nvSpPr>
          <p:spPr>
            <a:xfrm>
              <a:off x="-1" y="140415"/>
              <a:ext cx="3252394" cy="41300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5800" b="1"/>
              </a:pPr>
              <a:r>
                <a:t>2016</a:t>
              </a:r>
            </a:p>
            <a:p>
              <a:pPr algn="ctr">
                <a:defRPr sz="2600" b="1"/>
              </a:pPr>
              <a:endParaRPr/>
            </a:p>
            <a:p>
              <a:pPr algn="ctr">
                <a:defRPr sz="2600" b="1"/>
              </a:pPr>
              <a:endParaRPr/>
            </a:p>
            <a:p>
              <a:pPr>
                <a:defRPr sz="3300"/>
              </a:pPr>
              <a:r>
                <a:t>35 747 inscritos</a:t>
              </a:r>
            </a:p>
            <a:p>
              <a:pPr>
                <a:defRPr sz="2600"/>
              </a:pPr>
              <a:endParaRPr/>
            </a:p>
            <a:p>
              <a:pPr>
                <a:defRPr sz="3000"/>
              </a:pPr>
              <a:r>
                <a:t>7 935 aceptados</a:t>
              </a:r>
            </a:p>
            <a:p>
              <a:pPr algn="ctr">
                <a:defRPr sz="4200" b="1">
                  <a:solidFill>
                    <a:srgbClr val="FF1917"/>
                  </a:solidFill>
                </a:defRPr>
              </a:pPr>
              <a:r>
                <a:t>22%</a:t>
              </a:r>
            </a:p>
            <a:p>
              <a:pPr algn="ctr">
                <a:defRPr sz="1900" b="1"/>
              </a:pPr>
              <a:r>
                <a:t>CIFRHS</a:t>
              </a:r>
            </a:p>
          </p:txBody>
        </p:sp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image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08886" y="267729"/>
            <a:ext cx="7504672" cy="5628503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Shape 298"/>
          <p:cNvSpPr/>
          <p:nvPr/>
        </p:nvSpPr>
        <p:spPr>
          <a:xfrm>
            <a:off x="846665" y="5896231"/>
            <a:ext cx="10414001" cy="586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200" b="1">
                <a:solidFill>
                  <a:srgbClr val="FFC000"/>
                </a:solidFill>
              </a:defRPr>
            </a:lvl1pPr>
          </a:lstStyle>
          <a:p>
            <a:r>
              <a:t>Georgetown University, Washington DC 1962-1969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>
            <a:spLocks noGrp="1"/>
          </p:cNvSpPr>
          <p:nvPr>
            <p:ph type="body" idx="1"/>
          </p:nvPr>
        </p:nvSpPr>
        <p:spPr>
          <a:xfrm>
            <a:off x="-38101" y="1904926"/>
            <a:ext cx="6612995" cy="5127616"/>
          </a:xfrm>
          <a:prstGeom prst="rect">
            <a:avLst/>
          </a:prstGeom>
        </p:spPr>
        <p:txBody>
          <a:bodyPr/>
          <a:lstStyle/>
          <a:p>
            <a:pPr>
              <a:defRPr sz="2400" b="1"/>
            </a:pPr>
            <a:r>
              <a:t>El 4 de junio de 1996, el gobierno alarmado por la gran cantidad de quejas de los servicios  médicos,  creó la Comisión Nacional de Arbitraje Médico.  </a:t>
            </a:r>
          </a:p>
          <a:p>
            <a:pPr>
              <a:defRPr sz="2400" b="1"/>
            </a:pPr>
            <a:r>
              <a:t>LA CONAMED NO EVITA QUE SURJAN LOS PROBLEMAS, SOLO CONCILIA A LAS PARTES.</a:t>
            </a:r>
          </a:p>
          <a:p>
            <a:pPr>
              <a:defRPr sz="2400" b="1">
                <a:solidFill>
                  <a:srgbClr val="FFC000"/>
                </a:solidFill>
              </a:defRPr>
            </a:pPr>
            <a:r>
              <a:t>LO CORRECTO HUBIERA SIDO INVESTIGAR LAS CAUSAS Y BUSCAR SOLUCIONES PARA EVITAR LOS PROBLEMAS .</a:t>
            </a:r>
          </a:p>
        </p:txBody>
      </p:sp>
      <p:grpSp>
        <p:nvGrpSpPr>
          <p:cNvPr id="409" name="Group 409"/>
          <p:cNvGrpSpPr/>
          <p:nvPr/>
        </p:nvGrpSpPr>
        <p:grpSpPr>
          <a:xfrm>
            <a:off x="1765339" y="-18007"/>
            <a:ext cx="2443288" cy="1572482"/>
            <a:chOff x="0" y="0"/>
            <a:chExt cx="2443286" cy="1572480"/>
          </a:xfrm>
        </p:grpSpPr>
        <p:sp>
          <p:nvSpPr>
            <p:cNvPr id="407" name="Shape 407"/>
            <p:cNvSpPr/>
            <p:nvPr/>
          </p:nvSpPr>
          <p:spPr>
            <a:xfrm>
              <a:off x="0" y="-1"/>
              <a:ext cx="2443287" cy="157248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408" name="image30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2443287" cy="15724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410" name="Table 410"/>
          <p:cNvGraphicFramePr/>
          <p:nvPr/>
        </p:nvGraphicFramePr>
        <p:xfrm>
          <a:off x="6913033" y="339090"/>
          <a:ext cx="4904316" cy="6500668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2922752"/>
                <a:gridCol w="1981563"/>
              </a:tblGrid>
              <a:tr h="889000">
                <a:tc gridSpan="2">
                  <a:txBody>
                    <a:bodyPr/>
                    <a:lstStyle/>
                    <a:p>
                      <a:pPr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FFFFFF"/>
                          </a:solidFill>
                        </a:rPr>
                        <a:t>Asuntos recibidos 2016</a:t>
                      </a: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85681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5200" b="1">
                          <a:solidFill>
                            <a:srgbClr val="FFFFFF"/>
                          </a:solidFill>
                        </a:rPr>
                        <a:t>Total</a:t>
                      </a:r>
                    </a:p>
                  </a:txBody>
                  <a:tcPr marL="0" marR="0" marT="0" marB="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800" b="1"/>
                        <a:t>14, 780</a:t>
                      </a:r>
                    </a:p>
                  </a:txBody>
                  <a:tcPr marL="0" marR="0" marT="0" marB="0" horzOverflow="overflow"/>
                </a:tc>
              </a:tr>
              <a:tr h="856817">
                <a:tc>
                  <a:txBody>
                    <a:bodyPr/>
                    <a:lstStyle/>
                    <a:p>
                      <a:pPr algn="l" defTabSz="457200">
                        <a:defRPr b="1">
                          <a:solidFill>
                            <a:srgbClr val="FFFFFF"/>
                          </a:solidFill>
                        </a:defRPr>
                      </a:pPr>
                      <a:r>
                        <a:t>Orientación</a:t>
                      </a:r>
                    </a:p>
                  </a:txBody>
                  <a:tcPr marL="0" marR="0" marT="0" marB="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800"/>
                        <a:t>7,695</a:t>
                      </a:r>
                    </a:p>
                  </a:txBody>
                  <a:tcPr marL="0" marR="0" marT="0" marB="0" horzOverflow="overflow"/>
                </a:tc>
              </a:tr>
              <a:tr h="1308100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800" b="1">
                          <a:solidFill>
                            <a:srgbClr val="FFFFFF"/>
                          </a:solidFill>
                        </a:rPr>
                        <a:t>Asesoria especializada</a:t>
                      </a:r>
                    </a:p>
                  </a:txBody>
                  <a:tcPr marL="0" marR="0" marT="0" marB="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800"/>
                        <a:t>3,499</a:t>
                      </a:r>
                    </a:p>
                  </a:txBody>
                  <a:tcPr marL="0" marR="0" marT="0" marB="0" horzOverflow="overflow"/>
                </a:tc>
              </a:tr>
              <a:tr h="876300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800" b="1">
                          <a:solidFill>
                            <a:srgbClr val="FFFFFF"/>
                          </a:solidFill>
                        </a:rPr>
                        <a:t>Gestión Inmediata</a:t>
                      </a:r>
                    </a:p>
                  </a:txBody>
                  <a:tcPr marL="0" marR="0" marT="0" marB="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800"/>
                        <a:t>1,208</a:t>
                      </a:r>
                    </a:p>
                  </a:txBody>
                  <a:tcPr marL="0" marR="0" marT="0" marB="0" horzOverflow="overflow"/>
                </a:tc>
              </a:tr>
              <a:tr h="85681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800" b="1">
                          <a:solidFill>
                            <a:srgbClr val="FFFFFF"/>
                          </a:solidFill>
                        </a:rPr>
                        <a:t>Quejas</a:t>
                      </a:r>
                    </a:p>
                  </a:txBody>
                  <a:tcPr marL="0" marR="0" marT="0" marB="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800"/>
                        <a:t>1,592</a:t>
                      </a:r>
                    </a:p>
                  </a:txBody>
                  <a:tcPr marL="0" marR="0" marT="0" marB="0" horzOverflow="overflow"/>
                </a:tc>
              </a:tr>
              <a:tr h="856817">
                <a:tc>
                  <a:txBody>
                    <a:bodyPr/>
                    <a:lstStyle/>
                    <a:p>
                      <a:pPr algn="l" defTabSz="457200">
                        <a:defRPr b="1">
                          <a:solidFill>
                            <a:srgbClr val="FFFFFF"/>
                          </a:solidFill>
                        </a:defRPr>
                      </a:pPr>
                      <a:r>
                        <a:t>Dictámenes</a:t>
                      </a:r>
                    </a:p>
                  </a:txBody>
                  <a:tcPr marL="0" marR="0" marT="0" marB="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800"/>
                        <a:t>219</a:t>
                      </a:r>
                    </a:p>
                  </a:txBody>
                  <a:tcPr marL="0" marR="0" marT="0" marB="0" horzOverflow="overflow"/>
                </a:tc>
              </a:tr>
            </a:tbl>
          </a:graphicData>
        </a:graphic>
      </p:graphicFrame>
      <p:sp>
        <p:nvSpPr>
          <p:cNvPr id="411" name="Shape 411"/>
          <p:cNvSpPr/>
          <p:nvPr/>
        </p:nvSpPr>
        <p:spPr>
          <a:xfrm>
            <a:off x="52134" y="6456679"/>
            <a:ext cx="8861930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http://www.gob.mx/cms/uploads/attachment/file/189977/cuadros_2016_1.pdf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C000"/>
                </a:solidFill>
              </a:defRPr>
            </a:lvl1pPr>
          </a:lstStyle>
          <a:p>
            <a:r>
              <a:t>RECOMENDACIONES</a:t>
            </a:r>
          </a:p>
        </p:txBody>
      </p:sp>
      <p:sp>
        <p:nvSpPr>
          <p:cNvPr id="414" name="Shape 414"/>
          <p:cNvSpPr>
            <a:spLocks noGrp="1"/>
          </p:cNvSpPr>
          <p:nvPr>
            <p:ph type="body" idx="1"/>
          </p:nvPr>
        </p:nvSpPr>
        <p:spPr>
          <a:xfrm>
            <a:off x="1118073" y="1192696"/>
            <a:ext cx="9404723" cy="5215958"/>
          </a:xfrm>
          <a:prstGeom prst="rect">
            <a:avLst/>
          </a:prstGeom>
        </p:spPr>
        <p:txBody>
          <a:bodyPr/>
          <a:lstStyle/>
          <a:p>
            <a:pPr marL="0" indent="0" defTabSz="452627">
              <a:spcBef>
                <a:spcPts val="900"/>
              </a:spcBef>
              <a:buSzTx/>
              <a:buNone/>
              <a:defRPr sz="3900"/>
            </a:pPr>
            <a:r>
              <a:t>Aunque con 100 años de retraso, es necesario en México un estudio tipo Flexner que analice  a fondo el funcionamiento de las mas de  145 escuelas de medicina existentes,  y que tenga la facultad de cerrarlas cuando no cumplan con los objetivos de educación médica de calidad.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>
            <a:spLocks noGrp="1"/>
          </p:cNvSpPr>
          <p:nvPr>
            <p:ph type="title"/>
          </p:nvPr>
        </p:nvSpPr>
        <p:spPr>
          <a:xfrm>
            <a:off x="780582" y="0"/>
            <a:ext cx="9404723" cy="77694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C000"/>
                </a:solidFill>
              </a:defRPr>
            </a:lvl1pPr>
          </a:lstStyle>
          <a:p>
            <a:r>
              <a:t>CONCLUSIONES</a:t>
            </a:r>
          </a:p>
        </p:txBody>
      </p:sp>
      <p:sp>
        <p:nvSpPr>
          <p:cNvPr id="417" name="Shape 417"/>
          <p:cNvSpPr>
            <a:spLocks noGrp="1"/>
          </p:cNvSpPr>
          <p:nvPr>
            <p:ph type="body" idx="1"/>
          </p:nvPr>
        </p:nvSpPr>
        <p:spPr>
          <a:xfrm>
            <a:off x="180787" y="997150"/>
            <a:ext cx="12087415" cy="6155768"/>
          </a:xfrm>
          <a:prstGeom prst="rect">
            <a:avLst/>
          </a:prstGeom>
        </p:spPr>
        <p:txBody>
          <a:bodyPr/>
          <a:lstStyle/>
          <a:p>
            <a:pPr marL="742948" indent="-742948">
              <a:lnSpc>
                <a:spcPct val="170000"/>
              </a:lnSpc>
              <a:buFontTx/>
              <a:buAutoNum type="arabicPeriod"/>
              <a:defRPr sz="2500" b="1"/>
            </a:pPr>
            <a:r>
              <a:t>Tenemos más de 145 escuelas de medicina que gradúan cada año más de 12 000 nuevos médicos, y a la mayoría se les expide el título de </a:t>
            </a:r>
            <a:r>
              <a:rPr>
                <a:solidFill>
                  <a:srgbClr val="FFC000"/>
                </a:solidFill>
              </a:rPr>
              <a:t>Médico Cirujano</a:t>
            </a:r>
          </a:p>
          <a:p>
            <a:pPr marL="742948" indent="-742948">
              <a:lnSpc>
                <a:spcPct val="170000"/>
              </a:lnSpc>
              <a:buFontTx/>
              <a:buAutoNum type="arabicPeriod"/>
              <a:defRPr sz="2500" b="1"/>
            </a:pPr>
            <a:r>
              <a:t>El Título de Médico Cirujano es incorrecto.</a:t>
            </a:r>
          </a:p>
          <a:p>
            <a:pPr marL="742948" indent="-742948">
              <a:lnSpc>
                <a:spcPct val="170000"/>
              </a:lnSpc>
              <a:buFontTx/>
              <a:buAutoNum type="arabicPeriod"/>
              <a:defRPr sz="2500" b="1"/>
            </a:pPr>
            <a:r>
              <a:t>Al terminar la licenciatura en medicina se debe expedir el título correcto de Licenciado en Medicina, Médico General o simplemente Médico.</a:t>
            </a:r>
          </a:p>
          <a:p>
            <a:pPr marL="742948" indent="-742948">
              <a:lnSpc>
                <a:spcPct val="170000"/>
              </a:lnSpc>
              <a:buFontTx/>
              <a:buAutoNum type="arabicPeriod"/>
              <a:defRPr sz="2500" b="1"/>
            </a:pPr>
            <a:r>
              <a:t>La cirugía es una especialidad que requiere un mínimo de 4 años de entrenamiento, aprobar exámenes y lograr certificación.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/>
          </p:cNvSpPr>
          <p:nvPr>
            <p:ph type="body" idx="1"/>
          </p:nvPr>
        </p:nvSpPr>
        <p:spPr>
          <a:xfrm>
            <a:off x="1104292" y="457199"/>
            <a:ext cx="9314031" cy="6166026"/>
          </a:xfrm>
          <a:prstGeom prst="rect">
            <a:avLst/>
          </a:prstGeom>
        </p:spPr>
        <p:txBody>
          <a:bodyPr/>
          <a:lstStyle/>
          <a:p>
            <a:pPr algn="ctr">
              <a:buSzTx/>
              <a:buNone/>
              <a:defRPr sz="5200" b="1">
                <a:solidFill>
                  <a:srgbClr val="FFC000"/>
                </a:solidFill>
              </a:defRPr>
            </a:pPr>
            <a:r>
              <a:t>POSIBILIDADES DE ACCIÓN:</a:t>
            </a:r>
          </a:p>
          <a:p>
            <a:pPr algn="ctr">
              <a:buSzTx/>
              <a:buNone/>
              <a:defRPr sz="4000"/>
            </a:pPr>
            <a:endParaRPr/>
          </a:p>
          <a:p>
            <a:pPr>
              <a:defRPr sz="4000"/>
            </a:pPr>
            <a:r>
              <a:t>SILENCIO CÓMPLICE</a:t>
            </a:r>
          </a:p>
          <a:p>
            <a:pPr>
              <a:defRPr sz="4000"/>
            </a:pPr>
            <a:r>
              <a:t>NEGAR QUE EL PROBLEMA EXISTE</a:t>
            </a:r>
          </a:p>
          <a:p>
            <a:pPr>
              <a:defRPr sz="4000"/>
            </a:pPr>
            <a:r>
              <a:t>ATACAR  A QUIEN PROPONE SOLUCIONES</a:t>
            </a:r>
          </a:p>
          <a:p>
            <a:pPr>
              <a:defRPr sz="4000"/>
            </a:pPr>
            <a:r>
              <a:t>ALZAR LA VOZ  Y EXIGIR RESPUESTAS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image3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087" y="0"/>
            <a:ext cx="4522765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2" name="image3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54148" y="358945"/>
            <a:ext cx="3996331" cy="58926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5" name="Group 425"/>
          <p:cNvGrpSpPr/>
          <p:nvPr/>
        </p:nvGrpSpPr>
        <p:grpSpPr>
          <a:xfrm>
            <a:off x="8750103" y="368470"/>
            <a:ext cx="3414565" cy="5873753"/>
            <a:chOff x="0" y="0"/>
            <a:chExt cx="3414564" cy="5873751"/>
          </a:xfrm>
        </p:grpSpPr>
        <p:sp>
          <p:nvSpPr>
            <p:cNvPr id="423" name="Shape 423"/>
            <p:cNvSpPr/>
            <p:nvPr/>
          </p:nvSpPr>
          <p:spPr>
            <a:xfrm>
              <a:off x="-1" y="-1"/>
              <a:ext cx="3414566" cy="5873753"/>
            </a:xfrm>
            <a:prstGeom prst="rect">
              <a:avLst/>
            </a:prstGeom>
            <a:solidFill>
              <a:srgbClr val="FFFFFF"/>
            </a:solidFill>
            <a:ln w="19050" cap="rnd">
              <a:solidFill>
                <a:schemeClr val="accent1"/>
              </a:solidFill>
              <a:prstDash val="solid"/>
              <a:round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just">
                <a:defRPr sz="1600" b="1"/>
              </a:pPr>
              <a:endParaRPr/>
            </a:p>
          </p:txBody>
        </p:sp>
        <p:sp>
          <p:nvSpPr>
            <p:cNvPr id="424" name="Shape 424"/>
            <p:cNvSpPr/>
            <p:nvPr/>
          </p:nvSpPr>
          <p:spPr>
            <a:xfrm>
              <a:off x="-1" y="630556"/>
              <a:ext cx="3414566" cy="46126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just">
                <a:defRPr sz="2000" b="1"/>
              </a:pPr>
              <a:r>
                <a:t>“La UNAM convoca a la Secretaría de Salud, la ANUIES, la AMFEM y la Academia Nacional de Medicina a la integración de un grupo de trabajo para el estudio de los asuntos relacionados con la formación de recursos médicos en el país y a sostener una primera reunión de trabajo el proximo 7 de mayo.”</a:t>
              </a:r>
            </a:p>
            <a:p>
              <a:pPr algn="just">
                <a:defRPr sz="2000" b="1"/>
              </a:pPr>
              <a:endParaRPr/>
            </a:p>
            <a:p>
              <a:pPr algn="just">
                <a:defRPr sz="1600" b="1"/>
              </a:pPr>
              <a:r>
                <a:t>21 Abril del 2014</a:t>
              </a:r>
            </a:p>
          </p:txBody>
        </p:sp>
      </p:grpSp>
      <p:sp>
        <p:nvSpPr>
          <p:cNvPr id="426" name="Shape 426"/>
          <p:cNvSpPr/>
          <p:nvPr/>
        </p:nvSpPr>
        <p:spPr>
          <a:xfrm>
            <a:off x="4654148" y="6266179"/>
            <a:ext cx="4874817" cy="421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100" b="1">
                <a:solidFill>
                  <a:srgbClr val="FFFFFF"/>
                </a:solidFill>
              </a:defRPr>
            </a:lvl1pPr>
          </a:lstStyle>
          <a:p>
            <a:r>
              <a:t>Jose Narro Robles Rector UNAM</a:t>
            </a:r>
          </a:p>
        </p:txBody>
      </p:sp>
      <p:sp>
        <p:nvSpPr>
          <p:cNvPr id="427" name="Shape 427"/>
          <p:cNvSpPr/>
          <p:nvPr/>
        </p:nvSpPr>
        <p:spPr>
          <a:xfrm>
            <a:off x="214207" y="4932679"/>
            <a:ext cx="3608599" cy="1272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500" b="1">
                <a:solidFill>
                  <a:srgbClr val="FFFFFF"/>
                </a:solidFill>
              </a:defRPr>
            </a:lvl1pPr>
          </a:lstStyle>
          <a:p>
            <a:r>
              <a:t>Solo un poco más de 20% de los aspirantes son aceptados</a:t>
            </a:r>
          </a:p>
        </p:txBody>
      </p:sp>
      <p:sp>
        <p:nvSpPr>
          <p:cNvPr id="428" name="Shape 428"/>
          <p:cNvSpPr/>
          <p:nvPr/>
        </p:nvSpPr>
        <p:spPr>
          <a:xfrm>
            <a:off x="219566" y="106678"/>
            <a:ext cx="1422694" cy="43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b="1"/>
            </a:lvl1pPr>
          </a:lstStyle>
          <a:p>
            <a:r>
              <a:t>Abril 2014</a:t>
            </a:r>
          </a:p>
        </p:txBody>
      </p:sp>
      <p:sp>
        <p:nvSpPr>
          <p:cNvPr id="429" name="Shape 429"/>
          <p:cNvSpPr/>
          <p:nvPr/>
        </p:nvSpPr>
        <p:spPr>
          <a:xfrm>
            <a:off x="80448" y="690880"/>
            <a:ext cx="4472108" cy="637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150 años </a:t>
            </a:r>
          </a:p>
          <a:p>
            <a:pPr>
              <a:defRPr sz="1700"/>
            </a:pPr>
            <a:r>
              <a:t>Academia Nacional de Medicina México</a:t>
            </a:r>
          </a:p>
        </p:txBody>
      </p:sp>
      <p:pic>
        <p:nvPicPr>
          <p:cNvPr id="430" name="image3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56809" y="114668"/>
            <a:ext cx="891346" cy="9120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3" name="Shape 433"/>
          <p:cNvSpPr>
            <a:spLocks noGrp="1"/>
          </p:cNvSpPr>
          <p:nvPr>
            <p:ph type="body" idx="1"/>
          </p:nvPr>
        </p:nvSpPr>
        <p:spPr>
          <a:xfrm>
            <a:off x="1104292" y="3053041"/>
            <a:ext cx="10581717" cy="3648074"/>
          </a:xfrm>
          <a:prstGeom prst="rect">
            <a:avLst/>
          </a:prstGeom>
        </p:spPr>
        <p:txBody>
          <a:bodyPr/>
          <a:lstStyle/>
          <a:p>
            <a:pPr>
              <a:defRPr sz="4400" b="1">
                <a:solidFill>
                  <a:srgbClr val="FFC000"/>
                </a:solidFill>
              </a:defRPr>
            </a:pPr>
            <a:r>
              <a:t>Propuesta:</a:t>
            </a:r>
          </a:p>
          <a:p>
            <a:pPr marL="742950" lvl="1" indent="-285750">
              <a:defRPr sz="3200" b="1">
                <a:solidFill>
                  <a:srgbClr val="FFC000"/>
                </a:solidFill>
              </a:defRPr>
            </a:pPr>
            <a:r>
              <a:t>Que la Academia Nacional de Medicina, la Academia Mexicana de Cirugía, la UNAM, Secretaría de Salud y Secretaría de Educación estudien el problema y propongan soluciones. </a:t>
            </a:r>
          </a:p>
        </p:txBody>
      </p:sp>
      <p:pic>
        <p:nvPicPr>
          <p:cNvPr id="434" name="image34.png"/>
          <p:cNvPicPr>
            <a:picLocks noChangeAspect="1"/>
          </p:cNvPicPr>
          <p:nvPr/>
        </p:nvPicPr>
        <p:blipFill>
          <a:blip r:embed="rId2">
            <a:extLst/>
          </a:blip>
          <a:srcRect t="7729"/>
          <a:stretch>
            <a:fillRect/>
          </a:stretch>
        </p:blipFill>
        <p:spPr>
          <a:xfrm>
            <a:off x="0" y="201016"/>
            <a:ext cx="12192000" cy="2399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image3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04500" y="715962"/>
            <a:ext cx="1111232" cy="1601482"/>
          </a:xfrm>
          <a:prstGeom prst="rect">
            <a:avLst/>
          </a:prstGeom>
          <a:ln w="12700">
            <a:miter lim="400000"/>
          </a:ln>
        </p:spPr>
      </p:pic>
      <p:sp>
        <p:nvSpPr>
          <p:cNvPr id="436" name="Shape 436"/>
          <p:cNvSpPr/>
          <p:nvPr/>
        </p:nvSpPr>
        <p:spPr>
          <a:xfrm>
            <a:off x="1222866" y="627379"/>
            <a:ext cx="4897250" cy="396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000" b="1"/>
            </a:lvl1pPr>
          </a:lstStyle>
          <a:p>
            <a:r>
              <a:t>Cirujano General Vol. 25 num 2 - 2003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image36.jpeg" descr="http://identidadesmexico.com/wp-content/uploads/2015/02/Constiutucion-de-19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2710" y="475005"/>
            <a:ext cx="4076702" cy="5657852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Shape 439"/>
          <p:cNvSpPr/>
          <p:nvPr/>
        </p:nvSpPr>
        <p:spPr>
          <a:xfrm>
            <a:off x="4800685" y="475003"/>
            <a:ext cx="7101046" cy="5666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4000" b="1">
                <a:solidFill>
                  <a:srgbClr val="FFC000"/>
                </a:solidFill>
              </a:defRPr>
            </a:pPr>
            <a:r>
              <a:t>DERECHOS HUMANOS</a:t>
            </a:r>
            <a:endParaRPr>
              <a:solidFill>
                <a:srgbClr val="FFFFFF"/>
              </a:solidFill>
            </a:endParaRPr>
          </a:p>
          <a:p>
            <a:pPr>
              <a:defRPr sz="3200" b="1"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</a:endParaRPr>
          </a:p>
          <a:p>
            <a:pPr>
              <a:defRPr sz="3200" b="1">
                <a:solidFill>
                  <a:srgbClr val="FFC000"/>
                </a:solidFill>
              </a:defRPr>
            </a:pPr>
            <a:r>
              <a:t>¿QUIÉN VE POR LOS DERECHOS </a:t>
            </a:r>
            <a:endParaRPr>
              <a:solidFill>
                <a:srgbClr val="FFFFFF"/>
              </a:solidFill>
            </a:endParaRPr>
          </a:p>
          <a:p>
            <a:pPr>
              <a:defRPr sz="3200" b="1">
                <a:solidFill>
                  <a:srgbClr val="FFC000"/>
                </a:solidFill>
              </a:defRPr>
            </a:pPr>
            <a:r>
              <a:t>HUMANOS DE LOS PACIENTES QUE </a:t>
            </a:r>
            <a:endParaRPr>
              <a:solidFill>
                <a:srgbClr val="FFFFFF"/>
              </a:solidFill>
            </a:endParaRPr>
          </a:p>
          <a:p>
            <a:pPr>
              <a:defRPr sz="3200" b="1">
                <a:solidFill>
                  <a:srgbClr val="FFC000"/>
                </a:solidFill>
              </a:defRPr>
            </a:pPr>
            <a:r>
              <a:t>HAN SUFRIDO COMPLICACIONES Y </a:t>
            </a:r>
            <a:endParaRPr>
              <a:solidFill>
                <a:srgbClr val="FFFFFF"/>
              </a:solidFill>
            </a:endParaRPr>
          </a:p>
          <a:p>
            <a:pPr>
              <a:defRPr sz="3200" b="1">
                <a:solidFill>
                  <a:srgbClr val="FFC000"/>
                </a:solidFill>
              </a:defRPr>
            </a:pPr>
            <a:r>
              <a:t>MUERTES AL SER TRATADOS POR </a:t>
            </a:r>
            <a:endParaRPr>
              <a:solidFill>
                <a:srgbClr val="FFFFFF"/>
              </a:solidFill>
            </a:endParaRPr>
          </a:p>
          <a:p>
            <a:pPr>
              <a:defRPr sz="3200" b="1">
                <a:solidFill>
                  <a:srgbClr val="FFC000"/>
                </a:solidFill>
              </a:defRPr>
            </a:pPr>
            <a:r>
              <a:t>MÉDICOS AMPARADOS </a:t>
            </a:r>
            <a:endParaRPr>
              <a:solidFill>
                <a:srgbClr val="FFFFFF"/>
              </a:solidFill>
            </a:endParaRPr>
          </a:p>
          <a:p>
            <a:pPr>
              <a:defRPr sz="3200" b="1">
                <a:solidFill>
                  <a:srgbClr val="FFC000"/>
                </a:solidFill>
              </a:defRPr>
            </a:pPr>
            <a:r>
              <a:t>CON UN TÍTULO Y UNA CÉDULA </a:t>
            </a:r>
            <a:endParaRPr>
              <a:solidFill>
                <a:srgbClr val="FFFFFF"/>
              </a:solidFill>
            </a:endParaRPr>
          </a:p>
          <a:p>
            <a:pPr>
              <a:defRPr sz="3200" b="1">
                <a:solidFill>
                  <a:srgbClr val="FFC000"/>
                </a:solidFill>
              </a:defRPr>
            </a:pPr>
            <a:r>
              <a:t>INCORRECTOS?</a:t>
            </a:r>
            <a:endParaRPr>
              <a:solidFill>
                <a:srgbClr val="FFFFFF"/>
              </a:solidFill>
            </a:endParaRPr>
          </a:p>
          <a:p>
            <a:pPr>
              <a:defRPr sz="3200" b="1"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</a:endParaRPr>
          </a:p>
          <a:p>
            <a:pPr>
              <a:defRPr sz="3200" b="1">
                <a:solidFill>
                  <a:srgbClr val="FFC000"/>
                </a:solidFill>
              </a:defRPr>
            </a:pPr>
            <a:r>
              <a:t>ARTÍCULO I, III, IV, V 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>
            <a:spLocks noGrp="1"/>
          </p:cNvSpPr>
          <p:nvPr>
            <p:ph type="body" idx="1"/>
          </p:nvPr>
        </p:nvSpPr>
        <p:spPr>
          <a:xfrm>
            <a:off x="1103311" y="365758"/>
            <a:ext cx="8946544" cy="5882642"/>
          </a:xfrm>
          <a:prstGeom prst="rect">
            <a:avLst/>
          </a:prstGeom>
        </p:spPr>
        <p:txBody>
          <a:bodyPr/>
          <a:lstStyle/>
          <a:p>
            <a:pPr marL="342899" indent="-342899">
              <a:defRPr sz="4100" b="1">
                <a:solidFill>
                  <a:srgbClr val="FFC000"/>
                </a:solidFill>
              </a:defRPr>
            </a:pPr>
            <a:r>
              <a:t>Artículo 1º: En los Estados Unidos Mexicanos </a:t>
            </a:r>
            <a:r>
              <a:rPr>
                <a:solidFill>
                  <a:srgbClr val="FFFFFF"/>
                </a:solidFill>
              </a:rPr>
              <a:t>todas las personas gozarán de los derechos humanos reconocidos en esta Constitución</a:t>
            </a:r>
            <a:r>
              <a:t> y en los tratados internacionales de los que el Estado Mexicano sea parte, </a:t>
            </a:r>
            <a:r>
              <a:rPr>
                <a:solidFill>
                  <a:srgbClr val="F6FFFC"/>
                </a:solidFill>
              </a:rPr>
              <a:t>así como de las garantías para su protección</a:t>
            </a:r>
            <a:r>
              <a:t>…..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>
            <a:spLocks noGrp="1"/>
          </p:cNvSpPr>
          <p:nvPr>
            <p:ph type="body" idx="1"/>
          </p:nvPr>
        </p:nvSpPr>
        <p:spPr>
          <a:xfrm>
            <a:off x="0" y="660398"/>
            <a:ext cx="12192000" cy="6042392"/>
          </a:xfrm>
          <a:prstGeom prst="rect">
            <a:avLst/>
          </a:prstGeom>
        </p:spPr>
        <p:txBody>
          <a:bodyPr/>
          <a:lstStyle/>
          <a:p>
            <a:pPr>
              <a:defRPr sz="3600">
                <a:solidFill>
                  <a:srgbClr val="FFC000"/>
                </a:solidFill>
              </a:defRPr>
            </a:pPr>
            <a:r>
              <a:t>Artículo 3º: </a:t>
            </a:r>
            <a:r>
              <a:rPr sz="4100" b="1">
                <a:solidFill>
                  <a:srgbClr val="FFFFFF"/>
                </a:solidFill>
              </a:rPr>
              <a:t>Toda persona tiene derecho a recibir educación. </a:t>
            </a:r>
          </a:p>
          <a:p>
            <a:pPr marL="390525" indent="-390525">
              <a:defRPr sz="4100" b="1"/>
            </a:pPr>
            <a:r>
              <a:t>El Estado garantizará la calidad en la educación… </a:t>
            </a:r>
            <a:r>
              <a:rPr sz="3600" b="0">
                <a:solidFill>
                  <a:srgbClr val="FFC000"/>
                </a:solidFill>
              </a:rPr>
              <a:t>de manera que los materiales y métodos educativos, la organización escolar, </a:t>
            </a:r>
            <a:r>
              <a:rPr sz="3600"/>
              <a:t>la infraestructura educativa y la idoneidad de los docentes y los directivos garanticen el máximo logro de aprendizaje de los educandos. 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>
            <a:spLocks noGrp="1"/>
          </p:cNvSpPr>
          <p:nvPr>
            <p:ph type="body" idx="1"/>
          </p:nvPr>
        </p:nvSpPr>
        <p:spPr>
          <a:xfrm>
            <a:off x="788439" y="626452"/>
            <a:ext cx="10615122" cy="5955476"/>
          </a:xfrm>
          <a:prstGeom prst="rect">
            <a:avLst/>
          </a:prstGeom>
        </p:spPr>
        <p:txBody>
          <a:bodyPr/>
          <a:lstStyle/>
          <a:p>
            <a:pPr marL="336040" indent="-336040" defTabSz="448055">
              <a:spcBef>
                <a:spcPts val="900"/>
              </a:spcBef>
              <a:defRPr sz="6400" b="1">
                <a:solidFill>
                  <a:srgbClr val="FFC000"/>
                </a:solidFill>
              </a:defRPr>
            </a:pPr>
            <a:r>
              <a:t>Artículo 4º: </a:t>
            </a:r>
            <a:r>
              <a:rPr>
                <a:solidFill>
                  <a:srgbClr val="FFFFFF"/>
                </a:solidFill>
              </a:rPr>
              <a:t>Toda persona tiene derecho a la protección de la salud…</a:t>
            </a:r>
            <a:r>
              <a:t> </a:t>
            </a:r>
            <a:r>
              <a:rPr>
                <a:solidFill>
                  <a:srgbClr val="FFFFFF"/>
                </a:solidFill>
              </a:rPr>
              <a:t>El Estado garantizará el respeto a este derecho.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image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7849" y="-34269"/>
            <a:ext cx="9235383" cy="69265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>
            <a:spLocks noGrp="1"/>
          </p:cNvSpPr>
          <p:nvPr>
            <p:ph type="body" idx="1"/>
          </p:nvPr>
        </p:nvSpPr>
        <p:spPr>
          <a:xfrm>
            <a:off x="611379" y="1065364"/>
            <a:ext cx="10520003" cy="5338236"/>
          </a:xfrm>
          <a:prstGeom prst="rect">
            <a:avLst/>
          </a:prstGeom>
        </p:spPr>
        <p:txBody>
          <a:bodyPr/>
          <a:lstStyle/>
          <a:p>
            <a:pPr marL="342900" indent="-342900">
              <a:defRPr sz="4500">
                <a:solidFill>
                  <a:srgbClr val="FFC000"/>
                </a:solidFill>
              </a:defRPr>
            </a:pPr>
            <a:r>
              <a:t>Artículo 5º: A ninguna persona podrá impedirse que se dedique a su profesión… El estado determinará que profesiones necesitan </a:t>
            </a:r>
            <a:r>
              <a:rPr b="1">
                <a:solidFill>
                  <a:srgbClr val="FBFFF7"/>
                </a:solidFill>
              </a:rPr>
              <a:t>título</a:t>
            </a:r>
            <a:r>
              <a:t>… </a:t>
            </a:r>
            <a:r>
              <a:rPr b="1">
                <a:solidFill>
                  <a:srgbClr val="FFFFFF"/>
                </a:solidFill>
              </a:rPr>
              <a:t>y las condiciones que deban llenarse para obtenerlo y la autoridad que ha de expedirlo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1"/>
          </a:xfrm>
          <a:prstGeom prst="rect">
            <a:avLst/>
          </a:prstGeom>
        </p:spPr>
        <p:txBody>
          <a:bodyPr/>
          <a:lstStyle/>
          <a:p>
            <a:pPr>
              <a:defRPr sz="3600" b="1">
                <a:solidFill>
                  <a:srgbClr val="FFC000"/>
                </a:solidFill>
              </a:defRPr>
            </a:pPr>
            <a:r>
              <a:t>IATROGENIA VASCULAR CATASTRÓFICA DURANTE CIRUGÍA MENOR POR LIPOMA</a:t>
            </a:r>
          </a:p>
        </p:txBody>
      </p:sp>
      <p:sp>
        <p:nvSpPr>
          <p:cNvPr id="303" name="Shape 303"/>
          <p:cNvSpPr>
            <a:spLocks noGrp="1"/>
          </p:cNvSpPr>
          <p:nvPr>
            <p:ph type="body" idx="1"/>
          </p:nvPr>
        </p:nvSpPr>
        <p:spPr>
          <a:xfrm>
            <a:off x="1104291" y="2425449"/>
            <a:ext cx="8946545" cy="419548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defRPr sz="2700"/>
            </a:pPr>
            <a:r>
              <a:t>Mujer de 22 años de edad con lipoma inguinal izquierdo, resecado seis días antes por “Médico Cirujano”. </a:t>
            </a:r>
            <a:endParaRPr sz="1500"/>
          </a:p>
          <a:p>
            <a:pPr>
              <a:lnSpc>
                <a:spcPct val="80000"/>
              </a:lnSpc>
              <a:defRPr sz="2700"/>
            </a:pPr>
            <a:r>
              <a:t>Tuvo dolor severo e imposibilidad para mover la extremidad desde el postoperatorio inmediato.</a:t>
            </a:r>
            <a:endParaRPr sz="1500"/>
          </a:p>
          <a:p>
            <a:pPr>
              <a:lnSpc>
                <a:spcPct val="80000"/>
              </a:lnSpc>
              <a:defRPr sz="2700"/>
            </a:pPr>
            <a:r>
              <a:t>Tenía la pierna fría y sin pulsos. </a:t>
            </a:r>
            <a:endParaRPr sz="1500"/>
          </a:p>
          <a:p>
            <a:pPr>
              <a:lnSpc>
                <a:spcPct val="80000"/>
              </a:lnSpc>
              <a:defRPr sz="2700"/>
            </a:pPr>
            <a:r>
              <a:t>La exploración mostró que le habían resecado segmento de 10cm. de arteria, vena y nervio femoral.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image12.png"/>
          <p:cNvPicPr>
            <a:picLocks noChangeAspect="1"/>
          </p:cNvPicPr>
          <p:nvPr/>
        </p:nvPicPr>
        <p:blipFill>
          <a:blip r:embed="rId2">
            <a:extLst/>
          </a:blip>
          <a:srcRect l="28425" t="2519" r="23227" b="2519"/>
          <a:stretch>
            <a:fillRect/>
          </a:stretch>
        </p:blipFill>
        <p:spPr>
          <a:xfrm>
            <a:off x="105133" y="768350"/>
            <a:ext cx="3584577" cy="5715002"/>
          </a:xfrm>
          <a:prstGeom prst="rect">
            <a:avLst/>
          </a:prstGeom>
          <a:ln>
            <a:solidFill>
              <a:srgbClr val="F49100"/>
            </a:solidFill>
            <a:miter/>
          </a:ln>
        </p:spPr>
      </p:pic>
      <p:sp>
        <p:nvSpPr>
          <p:cNvPr id="306" name="Shape 306"/>
          <p:cNvSpPr/>
          <p:nvPr/>
        </p:nvSpPr>
        <p:spPr>
          <a:xfrm>
            <a:off x="3831366" y="519657"/>
            <a:ext cx="8081235" cy="61013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685" y="21600"/>
                </a:moveTo>
                <a:cubicBezTo>
                  <a:pt x="1202" y="21600"/>
                  <a:pt x="0" y="19988"/>
                  <a:pt x="0" y="18000"/>
                </a:cubicBezTo>
                <a:lnTo>
                  <a:pt x="0" y="3600"/>
                </a:lnTo>
                <a:cubicBezTo>
                  <a:pt x="0" y="1612"/>
                  <a:pt x="1202" y="0"/>
                  <a:pt x="2685" y="0"/>
                </a:cubicBezTo>
                <a:lnTo>
                  <a:pt x="18915" y="0"/>
                </a:lnTo>
                <a:cubicBezTo>
                  <a:pt x="20398" y="0"/>
                  <a:pt x="21600" y="1612"/>
                  <a:pt x="21600" y="3600"/>
                </a:cubicBezTo>
                <a:lnTo>
                  <a:pt x="21600" y="18000"/>
                </a:lnTo>
                <a:cubicBezTo>
                  <a:pt x="21600" y="19988"/>
                  <a:pt x="20398" y="21600"/>
                  <a:pt x="18915" y="21600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/>
          </p:cNvSpPr>
          <p:nvPr>
            <p:ph type="title"/>
          </p:nvPr>
        </p:nvSpPr>
        <p:spPr>
          <a:xfrm>
            <a:off x="108635" y="425094"/>
            <a:ext cx="9404723" cy="140053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C000"/>
                </a:solidFill>
              </a:defRPr>
            </a:lvl1pPr>
          </a:lstStyle>
          <a:p>
            <a:r>
              <a:t>HERNIOPLASTIA RADICAL</a:t>
            </a:r>
          </a:p>
        </p:txBody>
      </p:sp>
      <p:sp>
        <p:nvSpPr>
          <p:cNvPr id="309" name="Shape 309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4766734" cy="4351338"/>
          </a:xfrm>
          <a:prstGeom prst="rect">
            <a:avLst/>
          </a:prstGeom>
        </p:spPr>
        <p:txBody>
          <a:bodyPr/>
          <a:lstStyle/>
          <a:p>
            <a:pPr marL="332613" indent="-332613" defTabSz="443483">
              <a:lnSpc>
                <a:spcPct val="90000"/>
              </a:lnSpc>
              <a:spcBef>
                <a:spcPts val="900"/>
              </a:spcBef>
              <a:defRPr sz="2700"/>
            </a:pPr>
            <a:r>
              <a:t>Masculino de 55 años operado de hernia inguinal derecha por “Médico Cirujano”. </a:t>
            </a:r>
          </a:p>
          <a:p>
            <a:pPr marL="332613" indent="-332613" defTabSz="443483">
              <a:lnSpc>
                <a:spcPct val="90000"/>
              </a:lnSpc>
              <a:spcBef>
                <a:spcPts val="900"/>
              </a:spcBef>
              <a:defRPr sz="2700"/>
            </a:pPr>
            <a:r>
              <a:t>Sangró y  lo re-operó.</a:t>
            </a:r>
          </a:p>
          <a:p>
            <a:pPr marL="332613" indent="-332613" defTabSz="443483">
              <a:lnSpc>
                <a:spcPct val="90000"/>
              </a:lnSpc>
              <a:spcBef>
                <a:spcPts val="900"/>
              </a:spcBef>
              <a:defRPr sz="2700"/>
            </a:pPr>
            <a:r>
              <a:t>Volvió a sangrar.</a:t>
            </a:r>
          </a:p>
          <a:p>
            <a:pPr marL="332613" indent="-332613" defTabSz="443483">
              <a:lnSpc>
                <a:spcPct val="90000"/>
              </a:lnSpc>
              <a:spcBef>
                <a:spcPts val="900"/>
              </a:spcBef>
              <a:defRPr sz="2700"/>
            </a:pPr>
            <a:r>
              <a:t>En una 3a. operación controló la hemorragia resecando cordón inguinal y testículo.</a:t>
            </a:r>
          </a:p>
        </p:txBody>
      </p:sp>
      <p:pic>
        <p:nvPicPr>
          <p:cNvPr id="310" name="image14.png"/>
          <p:cNvPicPr>
            <a:picLocks noChangeAspect="1"/>
          </p:cNvPicPr>
          <p:nvPr/>
        </p:nvPicPr>
        <p:blipFill>
          <a:blip r:embed="rId2">
            <a:extLst/>
          </a:blip>
          <a:srcRect l="20866" t="1889" r="25039" b="3674"/>
          <a:stretch>
            <a:fillRect/>
          </a:stretch>
        </p:blipFill>
        <p:spPr>
          <a:xfrm>
            <a:off x="7010400" y="233361"/>
            <a:ext cx="5005918" cy="6553203"/>
          </a:xfrm>
          <a:prstGeom prst="rect">
            <a:avLst/>
          </a:prstGeom>
          <a:ln>
            <a:solidFill>
              <a:srgbClr val="F49100"/>
            </a:solidFill>
            <a:miter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C000"/>
                </a:solidFill>
              </a:defRPr>
            </a:lvl1pPr>
          </a:lstStyle>
          <a:p>
            <a:r>
              <a:t>Ligadura arterial en venodisección</a:t>
            </a:r>
          </a:p>
        </p:txBody>
      </p:sp>
      <p:sp>
        <p:nvSpPr>
          <p:cNvPr id="313" name="Shape 313"/>
          <p:cNvSpPr>
            <a:spLocks noGrp="1"/>
          </p:cNvSpPr>
          <p:nvPr>
            <p:ph type="body" sz="half" idx="1"/>
          </p:nvPr>
        </p:nvSpPr>
        <p:spPr>
          <a:xfrm>
            <a:off x="635000" y="1413932"/>
            <a:ext cx="4495800" cy="475932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defRPr sz="2400"/>
            </a:pPr>
            <a:r>
              <a:t>Niño de 8 meses con fiebre de origen desconocido. </a:t>
            </a:r>
            <a:endParaRPr sz="1800"/>
          </a:p>
          <a:p>
            <a:pPr>
              <a:lnSpc>
                <a:spcPct val="80000"/>
              </a:lnSpc>
              <a:defRPr sz="2400"/>
            </a:pPr>
            <a:r>
              <a:t>Lo internaron en el hospital y le solicitaron al cirujano pediatra que efectuara venodisección que efectuó un “Médico Cirujano”. </a:t>
            </a:r>
            <a:endParaRPr sz="2600"/>
          </a:p>
          <a:p>
            <a:pPr>
              <a:lnSpc>
                <a:spcPct val="80000"/>
              </a:lnSpc>
              <a:defRPr sz="2400"/>
            </a:pPr>
            <a:r>
              <a:t>Al día siguiente, la mano estaba fría, la calentaron con compresas. </a:t>
            </a:r>
            <a:endParaRPr sz="1800"/>
          </a:p>
          <a:p>
            <a:pPr>
              <a:lnSpc>
                <a:spcPct val="80000"/>
              </a:lnSpc>
              <a:defRPr sz="2400"/>
            </a:pPr>
            <a:r>
              <a:t>Tres días después, tenía isquemia severa. </a:t>
            </a:r>
          </a:p>
        </p:txBody>
      </p:sp>
      <p:pic>
        <p:nvPicPr>
          <p:cNvPr id="314" name="image15.png"/>
          <p:cNvPicPr>
            <a:picLocks noChangeAspect="1"/>
          </p:cNvPicPr>
          <p:nvPr/>
        </p:nvPicPr>
        <p:blipFill>
          <a:blip r:embed="rId2">
            <a:extLst/>
          </a:blip>
          <a:srcRect l="5590" t="7453" r="6928" b="11128"/>
          <a:stretch>
            <a:fillRect/>
          </a:stretch>
        </p:blipFill>
        <p:spPr>
          <a:xfrm>
            <a:off x="5270633" y="1413931"/>
            <a:ext cx="6823167" cy="4763033"/>
          </a:xfrm>
          <a:prstGeom prst="rect">
            <a:avLst/>
          </a:prstGeom>
          <a:ln>
            <a:solidFill>
              <a:srgbClr val="F49100"/>
            </a:solidFill>
            <a:miter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588850" cy="140053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C000"/>
                </a:solidFill>
              </a:defRPr>
            </a:lvl1pPr>
          </a:lstStyle>
          <a:p>
            <a:r>
              <a:t>Peritonitis masiva por apendicitis, murió</a:t>
            </a:r>
          </a:p>
        </p:txBody>
      </p:sp>
      <p:sp>
        <p:nvSpPr>
          <p:cNvPr id="317" name="Shape 317"/>
          <p:cNvSpPr>
            <a:spLocks noGrp="1"/>
          </p:cNvSpPr>
          <p:nvPr>
            <p:ph type="body" sz="half" idx="1"/>
          </p:nvPr>
        </p:nvSpPr>
        <p:spPr>
          <a:xfrm>
            <a:off x="457198" y="1540933"/>
            <a:ext cx="5042455" cy="4715405"/>
          </a:xfrm>
          <a:prstGeom prst="rect">
            <a:avLst/>
          </a:prstGeom>
        </p:spPr>
        <p:txBody>
          <a:bodyPr/>
          <a:lstStyle>
            <a:lvl1pPr>
              <a:defRPr sz="2400" b="1"/>
            </a:lvl1pPr>
          </a:lstStyle>
          <a:p>
            <a:r>
              <a:t>Masculino con dolor abdominal de 24 hrs de evolución fue manejado durante una semana con antibióticos.  Lo operó su “Médico Cirujano”, y le efectuó apendicectomía. Tenía apéndice perforado con peritonitis fecal.  En el post operatorio desarrollo fasciitis necrotizante y falleció una semana después.  </a:t>
            </a:r>
          </a:p>
        </p:txBody>
      </p:sp>
      <p:pic>
        <p:nvPicPr>
          <p:cNvPr id="318" name="image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5828067" y="1530611"/>
            <a:ext cx="5602470" cy="47360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Ion">
  <a:themeElements>
    <a:clrScheme name="Ion">
      <a:dk1>
        <a:srgbClr val="000000"/>
      </a:dk1>
      <a:lt1>
        <a:srgbClr val="0B5395"/>
      </a:lt1>
      <a:dk2>
        <a:srgbClr val="A7A7A7"/>
      </a:dk2>
      <a:lt2>
        <a:srgbClr val="535353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000FF"/>
      </a:hlink>
      <a:folHlink>
        <a:srgbClr val="FF00FF"/>
      </a:folHlink>
    </a:clrScheme>
    <a:fontScheme name="Ion">
      <a:majorFont>
        <a:latin typeface="Helvetica"/>
        <a:ea typeface="Helvetica"/>
        <a:cs typeface="Helvetica"/>
      </a:majorFont>
      <a:minorFont>
        <a:latin typeface="Century Gothic"/>
        <a:ea typeface="Century Gothic"/>
        <a:cs typeface="Century Gothic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B5395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on">
  <a:themeElements>
    <a:clrScheme name="I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000FF"/>
      </a:hlink>
      <a:folHlink>
        <a:srgbClr val="FF00FF"/>
      </a:folHlink>
    </a:clrScheme>
    <a:fontScheme name="Ion">
      <a:majorFont>
        <a:latin typeface="Helvetica"/>
        <a:ea typeface="Helvetica"/>
        <a:cs typeface="Helvetica"/>
      </a:majorFont>
      <a:minorFont>
        <a:latin typeface="Century Gothic"/>
        <a:ea typeface="Century Gothic"/>
        <a:cs typeface="Century Gothic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B5395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1708</Words>
  <Application>Microsoft Office PowerPoint</Application>
  <PresentationFormat>Panorámica</PresentationFormat>
  <Paragraphs>340</Paragraphs>
  <Slides>40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6" baseType="lpstr">
      <vt:lpstr>Arial</vt:lpstr>
      <vt:lpstr>Calibri</vt:lpstr>
      <vt:lpstr>Century Gothic</vt:lpstr>
      <vt:lpstr>Times</vt:lpstr>
      <vt:lpstr>Wingdings 3</vt:lpstr>
      <vt:lpstr>Ion</vt:lpstr>
      <vt:lpstr>Presentación de PowerPoint</vt:lpstr>
      <vt:lpstr>Presentación de PowerPoint</vt:lpstr>
      <vt:lpstr>Presentación de PowerPoint</vt:lpstr>
      <vt:lpstr>Presentación de PowerPoint</vt:lpstr>
      <vt:lpstr>IATROGENIA VASCULAR CATASTRÓFICA DURANTE CIRUGÍA MENOR POR LIPOMA</vt:lpstr>
      <vt:lpstr>Presentación de PowerPoint</vt:lpstr>
      <vt:lpstr>HERNIOPLASTIA RADICAL</vt:lpstr>
      <vt:lpstr>Ligadura arterial en venodisección</vt:lpstr>
      <vt:lpstr>Peritonitis masiva por apendicitis, murió</vt:lpstr>
      <vt:lpstr>Presentación de PowerPoint</vt:lpstr>
      <vt:lpstr>Presentación de PowerPoint</vt:lpstr>
      <vt:lpstr> El Consejo Superior de Salubridad autoriza a Francisco Acosta para que ejerza como Médico Cirujano (1842)</vt:lpstr>
      <vt:lpstr>Presentación de PowerPoint</vt:lpstr>
      <vt:lpstr>Presentación de PowerPoint</vt:lpstr>
      <vt:lpstr>Según la Organización para la Cooperación y Desarrollo Económicos (OCDE), se requiere una escuela de medicina por cada dos millones de habitantes</vt:lpstr>
      <vt:lpstr>“En México hay más de 145 Escuelas de Medicina”  Sesión conjunta con la Secretaria de Salud 14 Feb 2017</vt:lpstr>
      <vt:lpstr>Escuelas de Medicina Registradas en COMAEM Abril 2016</vt:lpstr>
      <vt:lpstr>EL EXCESIVO NUMERO DE ESCUELAS DE MEDICINA EN MÉXICO</vt:lpstr>
      <vt:lpstr>¿Por qué tenemos tantas escuelas?</vt:lpstr>
      <vt:lpstr>Presentación de PowerPoint</vt:lpstr>
      <vt:lpstr>Denominación de Títulos expedidos por Escuelas y Facultades de Medicina en México</vt:lpstr>
      <vt:lpstr>ENTIDADES QUE EVALÚAN LA CALIDAD DE LAS ESCUELAS DE MEDICINA</vt:lpstr>
      <vt:lpstr>¿ COMO EVALUAR DE FORMA HOMOGÉNEA A LOS EGRESADOS ?</vt:lpstr>
      <vt:lpstr>Examen Nacional de Aspirantes  a Residencias Médicas (ENARM)</vt:lpstr>
      <vt:lpstr>Escuelas de Medicina con mejores resultados ENARM 2015</vt:lpstr>
      <vt:lpstr>Presentación de PowerPoint</vt:lpstr>
      <vt:lpstr>Universidad Nacional Autónoma de México: Facultades de Medicina</vt:lpstr>
      <vt:lpstr>Con tantas escuelas, ¿cuantos médicos se gradúan por año?</vt:lpstr>
      <vt:lpstr>Presentación de PowerPoint</vt:lpstr>
      <vt:lpstr>Presentación de PowerPoint</vt:lpstr>
      <vt:lpstr>RECOMENDACIONES</vt:lpstr>
      <vt:lpstr>CONCLUSIONES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Biblioteca</dc:creator>
  <cp:lastModifiedBy>Biblioteca</cp:lastModifiedBy>
  <cp:revision>1</cp:revision>
  <dcterms:modified xsi:type="dcterms:W3CDTF">2017-03-01T16:59:41Z</dcterms:modified>
</cp:coreProperties>
</file>