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2" r:id="rId4"/>
    <p:sldId id="263" r:id="rId5"/>
    <p:sldId id="264" r:id="rId6"/>
    <p:sldId id="265" r:id="rId7"/>
    <p:sldId id="269" r:id="rId8"/>
    <p:sldId id="270" r:id="rId9"/>
    <p:sldId id="272" r:id="rId10"/>
    <p:sldId id="273" r:id="rId11"/>
    <p:sldId id="274" r:id="rId12"/>
    <p:sldId id="277" r:id="rId13"/>
    <p:sldId id="278" r:id="rId14"/>
    <p:sldId id="280" r:id="rId15"/>
    <p:sldId id="281" r:id="rId16"/>
    <p:sldId id="287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1590C-CDC2-8F46-9C38-CBD0BFFA4816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DBFF2-DEAA-2846-9D7A-51BF4312AF04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578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8EA9C6-3844-4244-8C73-3E8E80D335F0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DBFF2-DEAA-2846-9D7A-51BF4312AF04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542BA9-4586-194F-A826-E397C7037CDD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5858-5352-1749-836E-D2FF8EAD1F90}" type="datetimeFigureOut">
              <a:rPr lang="es-ES_tradnl" smtClean="0"/>
              <a:pPr/>
              <a:t>13/09/17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07FE-6D45-294A-ADB9-CE56CDFD522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Ter</a:t>
            </a:r>
            <a:r>
              <a:rPr lang="es-ES_tradnl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a</a:t>
            </a:r>
            <a: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pia Radical</a:t>
            </a:r>
            <a:b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</a:br>
            <a: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de Alto Riesgo</a:t>
            </a:r>
            <a:br>
              <a:rPr lang="es-ES_tradnl" sz="28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</a:br>
            <a:r>
              <a:rPr lang="es-ES_tradnl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Enfermedad </a:t>
            </a:r>
            <a:r>
              <a:rPr lang="es-ES_tradnl" sz="2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Oligo</a:t>
            </a:r>
            <a:r>
              <a:rPr lang="es-ES_tradnl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-</a:t>
            </a:r>
            <a:r>
              <a:rPr lang="es-ES_tradnl" sz="2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metastásica</a:t>
            </a:r>
            <a:endParaRPr lang="es-ES_tradnl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Times New Roman" charset="0"/>
              <a:cs typeface="Times New Roman"/>
            </a:endParaRPr>
          </a:p>
        </p:txBody>
      </p:sp>
      <p:sp>
        <p:nvSpPr>
          <p:cNvPr id="14339" name="Subtítulo 2"/>
          <p:cNvSpPr>
            <a:spLocks noGrp="1"/>
          </p:cNvSpPr>
          <p:nvPr>
            <p:ph type="subTitle" idx="1"/>
          </p:nvPr>
        </p:nvSpPr>
        <p:spPr>
          <a:xfrm>
            <a:off x="533400" y="5486400"/>
            <a:ext cx="8001000" cy="99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Dr. Guillermo Feria Bernal</a:t>
            </a:r>
          </a:p>
          <a:p>
            <a:pPr>
              <a:defRPr/>
            </a:pPr>
            <a:endParaRPr lang="es-ES_tradnl" sz="1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Times New Roman" charset="0"/>
              <a:cs typeface="Times New Roman"/>
            </a:endParaRPr>
          </a:p>
          <a:p>
            <a:pPr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Instituto Nacional de Ciencias Médicas y Nutrición “Salvador </a:t>
            </a:r>
            <a:r>
              <a:rPr lang="es-ES_tradnl" sz="1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Zubirán</a:t>
            </a: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” </a:t>
            </a:r>
          </a:p>
        </p:txBody>
      </p:sp>
      <p:pic>
        <p:nvPicPr>
          <p:cNvPr id="14340" name="Picture 6" descr="INNSZ sin año"/>
          <p:cNvPicPr>
            <a:picLocks noChangeAspect="1" noChangeArrowheads="1"/>
          </p:cNvPicPr>
          <p:nvPr/>
        </p:nvPicPr>
        <p:blipFill>
          <a:blip r:embed="rId3"/>
          <a:srcRect l="7712" t="1697" r="7712" b="8577"/>
          <a:stretch>
            <a:fillRect/>
          </a:stretch>
        </p:blipFill>
        <p:spPr bwMode="auto">
          <a:xfrm>
            <a:off x="6858000" y="457201"/>
            <a:ext cx="1656021" cy="165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6" descr="Captura de pantalla 2017-08-04 a la(s) 11.37.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33400" y="457201"/>
            <a:ext cx="1676400" cy="1653868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>
          <a:xfrm>
            <a:off x="1765300" y="1524001"/>
            <a:ext cx="6191250" cy="47132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ES_tradnl" sz="24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INCMNSZ</a:t>
            </a:r>
          </a:p>
          <a:p>
            <a:pPr>
              <a:buFontTx/>
              <a:buNone/>
              <a:defRPr/>
            </a:pPr>
            <a:endParaRPr lang="es-ES_tradnl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1990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–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2007  PR </a:t>
            </a:r>
            <a:endParaRPr lang="es-ES_tradnl" sz="18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Estudio retrospectivo 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Sobrevida libre de recurrencia bioquímica (SLRB)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S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Gleason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8  y / o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EpT3</a:t>
            </a:r>
            <a:endParaRPr lang="es-ES_tradnl" sz="18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86 pacientes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APE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pre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-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op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17.8 ± 16.6 (R: 1.5- 92.8)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S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Gleason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8     10 (12%)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EpT3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52 (60%)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Ambos                 24 (28%)         </a:t>
            </a:r>
          </a:p>
        </p:txBody>
      </p:sp>
      <p:sp>
        <p:nvSpPr>
          <p:cNvPr id="31748" name="CuadroTexto 3"/>
          <p:cNvSpPr txBox="1">
            <a:spLocks noChangeArrowheads="1"/>
          </p:cNvSpPr>
          <p:nvPr/>
        </p:nvSpPr>
        <p:spPr bwMode="auto">
          <a:xfrm>
            <a:off x="5029200" y="6248400"/>
            <a:ext cx="3690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Rodríguez-Covarrubias F et al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Eur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Suppl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7 (3): 251</a:t>
            </a:r>
          </a:p>
        </p:txBody>
      </p:sp>
      <p:pic>
        <p:nvPicPr>
          <p:cNvPr id="5" name="Picture 6" descr="INNSZ sin año"/>
          <p:cNvPicPr>
            <a:picLocks noChangeAspect="1" noChangeArrowheads="1"/>
          </p:cNvPicPr>
          <p:nvPr/>
        </p:nvPicPr>
        <p:blipFill>
          <a:blip r:embed="rId2"/>
          <a:srcRect l="7712" t="1697" r="7712" b="8577"/>
          <a:stretch>
            <a:fillRect/>
          </a:stretch>
        </p:blipFill>
        <p:spPr bwMode="auto">
          <a:xfrm>
            <a:off x="7487979" y="1295400"/>
            <a:ext cx="1122621" cy="112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9699" name="Marcador de contenido 2"/>
          <p:cNvSpPr>
            <a:spLocks noGrp="1"/>
          </p:cNvSpPr>
          <p:nvPr>
            <p:ph idx="1"/>
          </p:nvPr>
        </p:nvSpPr>
        <p:spPr>
          <a:xfrm>
            <a:off x="685800" y="1844675"/>
            <a:ext cx="7773988" cy="43926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ES_tradn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ea typeface="ＭＳ Ｐゴシック" charset="-128"/>
                <a:cs typeface="ＭＳ Ｐゴシック" charset="-128"/>
              </a:rPr>
              <a:t>     </a:t>
            </a:r>
            <a:r>
              <a:rPr lang="es-ES_tradn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Estadio Patológico</a:t>
            </a:r>
          </a:p>
          <a:p>
            <a:pPr>
              <a:buFontTx/>
              <a:buNone/>
              <a:defRPr/>
            </a:pPr>
            <a:r>
              <a:rPr lang="es-ES_tradnl" sz="24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 </a:t>
            </a:r>
            <a:r>
              <a:rPr lang="es-ES_tradnl" sz="16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T2       10 (12%)</a:t>
            </a:r>
          </a:p>
          <a:p>
            <a:pPr>
              <a:buFontTx/>
              <a:buNone/>
              <a:defRPr/>
            </a:pPr>
            <a:r>
              <a:rPr lang="es-ES_tradnl" sz="16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     T3a     31 (36%)</a:t>
            </a:r>
          </a:p>
          <a:p>
            <a:pPr>
              <a:buFontTx/>
              <a:buNone/>
              <a:defRPr/>
            </a:pPr>
            <a:r>
              <a:rPr lang="es-ES_tradnl" sz="16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     T3b     32 (37%)</a:t>
            </a:r>
          </a:p>
          <a:p>
            <a:pPr>
              <a:buFontTx/>
              <a:buNone/>
              <a:defRPr/>
            </a:pPr>
            <a:r>
              <a:rPr lang="es-ES_tradnl" sz="16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     N+      13 (15%)</a:t>
            </a:r>
          </a:p>
          <a:p>
            <a:pPr>
              <a:buFontTx/>
              <a:buNone/>
              <a:defRPr/>
            </a:pPr>
            <a:endParaRPr lang="es-ES_tradnl" sz="1600" dirty="0" smtClean="0">
              <a:solidFill>
                <a:srgbClr val="FFFFFF"/>
              </a:solidFill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0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</a:t>
            </a:r>
            <a:r>
              <a:rPr lang="es-ES_tradn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Seguimiento</a:t>
            </a:r>
            <a:endParaRPr lang="es-ES_tradnl" sz="20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A 7 años                                                                        Recaída bioquímica   50%</a:t>
            </a:r>
          </a:p>
          <a:p>
            <a:pPr>
              <a:buFontTx/>
              <a:buNone/>
              <a:defRPr/>
            </a:pPr>
            <a:endParaRPr lang="es-ES_tradnl" sz="20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</a:t>
            </a:r>
            <a:r>
              <a:rPr lang="es-ES_tradnl" sz="20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SLRB  (criterios preoperatorios)</a:t>
            </a:r>
          </a:p>
          <a:p>
            <a:pPr>
              <a:buFontTx/>
              <a:buNone/>
              <a:defRPr/>
            </a:pPr>
            <a:r>
              <a:rPr lang="es-ES_tradnl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APE &lt; 10 </a:t>
            </a:r>
            <a:r>
              <a:rPr lang="es-ES_tradnl" sz="16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 </a:t>
            </a:r>
            <a:r>
              <a:rPr lang="es-ES_tradnl" sz="16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56%                                                  APE &gt; 10 </a:t>
            </a:r>
            <a:r>
              <a:rPr lang="es-ES_tradnl" sz="16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 </a:t>
            </a:r>
            <a:r>
              <a:rPr lang="es-ES_tradnl" sz="16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26%</a:t>
            </a:r>
          </a:p>
          <a:p>
            <a:pPr>
              <a:buFontTx/>
              <a:buNone/>
              <a:defRPr/>
            </a:pPr>
            <a:r>
              <a:rPr lang="es-ES_tradnl" sz="16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Riesgo bajo 75%           Riesgo intermedio 45%            Riesgo alto               16%</a:t>
            </a:r>
            <a:r>
              <a:rPr lang="es-ES_tradnl" sz="1600" dirty="0" smtClean="0">
                <a:solidFill>
                  <a:srgbClr val="FFFFFF"/>
                </a:solidFill>
                <a:latin typeface="Times New Roman"/>
                <a:ea typeface="ＭＳ Ｐゴシック" charset="-128"/>
                <a:cs typeface="Times New Roman"/>
              </a:rPr>
              <a:t>          </a:t>
            </a:r>
          </a:p>
        </p:txBody>
      </p:sp>
      <p:sp>
        <p:nvSpPr>
          <p:cNvPr id="32772" name="CuadroTexto 3"/>
          <p:cNvSpPr txBox="1">
            <a:spLocks noChangeArrowheads="1"/>
          </p:cNvSpPr>
          <p:nvPr/>
        </p:nvSpPr>
        <p:spPr bwMode="auto">
          <a:xfrm>
            <a:off x="5029200" y="6400800"/>
            <a:ext cx="3719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Rodríguez-Covarrubias F et al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Eur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Suppl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7 (3): 251</a:t>
            </a:r>
          </a:p>
          <a:p>
            <a:endParaRPr lang="es-ES_tradnl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435600" y="5157788"/>
            <a:ext cx="2808288" cy="10080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5364163" y="4221163"/>
            <a:ext cx="2808287" cy="4318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0723" name="Marcador de contenido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ES_tradnl" sz="24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INCMNSZ</a:t>
            </a:r>
          </a:p>
          <a:p>
            <a:pPr>
              <a:buFontTx/>
              <a:buNone/>
              <a:defRPr/>
            </a:pPr>
            <a:endParaRPr lang="es-ES_tradnl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1988</a:t>
            </a:r>
            <a:r>
              <a:rPr lang="es-ES_tradnl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–</a:t>
            </a:r>
            <a:r>
              <a:rPr lang="es-ES_tradnl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2007  PR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Estudio retrospectivo y descriptivo 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212 pacientes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≤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Ec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T2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</a:t>
            </a:r>
            <a:r>
              <a:rPr lang="es-ES_tradnl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40 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(18%) pacientes con IVS (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pT3bN0M0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)</a:t>
            </a:r>
          </a:p>
          <a:p>
            <a:pPr>
              <a:buFontTx/>
              <a:buNone/>
              <a:defRPr/>
            </a:pPr>
            <a:endParaRPr lang="es-ES_tradnl" sz="18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APE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pre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-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op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Estadio Clínico               Grupo de  Riesgo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&lt; 10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11 (27.5%)         T1 a-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19 (47.5%)        Bajo          4 (10.0%)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&gt; 10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29 (72.5%)         T2 a-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21 (52.5%)        </a:t>
            </a:r>
            <a:r>
              <a:rPr lang="es-ES_tradnl" sz="18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Interm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</a:t>
            </a:r>
            <a:r>
              <a:rPr lang="es-ES_tradnl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17 (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42.5%)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                                             Alto         19 (47.5%</a:t>
            </a:r>
            <a:r>
              <a:rPr lang="es-ES_tradnl" sz="1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)</a:t>
            </a:r>
          </a:p>
        </p:txBody>
      </p:sp>
      <p:sp>
        <p:nvSpPr>
          <p:cNvPr id="35844" name="CuadroTexto 4"/>
          <p:cNvSpPr txBox="1">
            <a:spLocks noChangeArrowheads="1"/>
          </p:cNvSpPr>
          <p:nvPr/>
        </p:nvSpPr>
        <p:spPr bwMode="auto">
          <a:xfrm>
            <a:off x="4114800" y="6172200"/>
            <a:ext cx="410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Castillejos-Molina R et al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Rev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Invest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Clin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2008; 60 (5): 360-64 </a:t>
            </a:r>
          </a:p>
        </p:txBody>
      </p:sp>
      <p:pic>
        <p:nvPicPr>
          <p:cNvPr id="5" name="Picture 6" descr="INNSZ sin año"/>
          <p:cNvPicPr>
            <a:picLocks noChangeAspect="1" noChangeArrowheads="1"/>
          </p:cNvPicPr>
          <p:nvPr/>
        </p:nvPicPr>
        <p:blipFill>
          <a:blip r:embed="rId2"/>
          <a:srcRect l="7712" t="1697" r="7712" b="8577"/>
          <a:stretch>
            <a:fillRect/>
          </a:stretch>
        </p:blipFill>
        <p:spPr bwMode="auto">
          <a:xfrm>
            <a:off x="7487979" y="1545839"/>
            <a:ext cx="1122621" cy="112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3795" name="Marcador de contenido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Patología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EEC              G Linfáticos             M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Qx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S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Gleason</a:t>
            </a:r>
            <a:endParaRPr lang="es-ES_tradnl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- 37 (92.5%)          - 32  (80%)          - 18 (45%)        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≤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6   11 (27.5%)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+  3   (7.5%)          +  8  (20%)          + 22 (55%)            7   14 (35.0%)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                                      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8   15 (37.5%)</a:t>
            </a:r>
          </a:p>
          <a:p>
            <a:pPr>
              <a:buFontTx/>
              <a:buNone/>
              <a:defRPr/>
            </a:pPr>
            <a:endParaRPr lang="es-ES_tradnl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SLRB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5 años                       10 años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IVS                                34.0%                          17%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APE &lt;10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68.2%</a:t>
            </a:r>
          </a:p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APE &gt;10 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</a:t>
            </a:r>
            <a:r>
              <a:rPr lang="es-ES_tradnl" sz="20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19.9%         </a:t>
            </a:r>
          </a:p>
        </p:txBody>
      </p:sp>
      <p:sp>
        <p:nvSpPr>
          <p:cNvPr id="36868" name="CuadroTexto 3"/>
          <p:cNvSpPr txBox="1">
            <a:spLocks noChangeArrowheads="1"/>
          </p:cNvSpPr>
          <p:nvPr/>
        </p:nvSpPr>
        <p:spPr bwMode="auto">
          <a:xfrm>
            <a:off x="4267200" y="6400800"/>
            <a:ext cx="409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Castillejos-Molina R et al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Rev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Invest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Clin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2008; 60 (5): 360-64 </a:t>
            </a:r>
          </a:p>
          <a:p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827088" y="2667000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3779838" y="4724400"/>
            <a:ext cx="3168650" cy="3603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Prostatectomía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radical en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</a:t>
            </a:r>
            <a:b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</a:b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de alto riesgo</a:t>
            </a:r>
            <a:endParaRPr lang="es-ES_tradnl" sz="3200" dirty="0" smtClean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5843" name="Marcador de contenido 2"/>
          <p:cNvSpPr>
            <a:spLocks noGrp="1"/>
          </p:cNvSpPr>
          <p:nvPr>
            <p:ph idx="1"/>
          </p:nvPr>
        </p:nvSpPr>
        <p:spPr>
          <a:xfrm>
            <a:off x="1447800" y="1752600"/>
            <a:ext cx="7772400" cy="4343400"/>
          </a:xfrm>
        </p:spPr>
        <p:txBody>
          <a:bodyPr/>
          <a:lstStyle/>
          <a:p>
            <a:pPr marL="342900" lvl="2" indent="-342900">
              <a:buFontTx/>
              <a:buNone/>
              <a:defRPr/>
            </a:pPr>
            <a:r>
              <a:rPr lang="es-ES_tradnl" dirty="0" smtClean="0">
                <a:effectLst>
                  <a:outerShdw blurRad="38100" dist="38100" dir="2700000" algn="tl">
                    <a:srgbClr val="1F497D"/>
                  </a:outerShdw>
                </a:effectLst>
                <a:ea typeface="ＭＳ Ｐゴシック" charset="-128"/>
              </a:rPr>
              <a:t>      </a:t>
            </a:r>
            <a:r>
              <a:rPr lang="es-ES_tradnl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Johns Hopkins Medical </a:t>
            </a:r>
            <a:r>
              <a:rPr lang="es-ES_tradnl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Institutions</a:t>
            </a:r>
            <a:endParaRPr lang="es-ES_tradnl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marL="342900" lvl="2" indent="-342900">
              <a:buFontTx/>
              <a:buNone/>
              <a:defRPr/>
            </a:pPr>
            <a:endParaRPr lang="es-ES_tradnl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marL="342900" lvl="2" indent="-342900">
              <a:buFontTx/>
              <a:buNone/>
              <a:defRPr/>
            </a:pP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Características </a:t>
            </a:r>
            <a:r>
              <a:rPr lang="es-ES_tradnl" sz="20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pre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-operatorias desfavorables en </a:t>
            </a:r>
          </a:p>
          <a:p>
            <a:pPr marL="342900" lvl="2" indent="-342900">
              <a:buFontTx/>
              <a:buNone/>
              <a:defRPr/>
            </a:pP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pacientes con </a:t>
            </a:r>
            <a:r>
              <a:rPr lang="es-ES_tradnl" sz="20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CaP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grado en la PRR</a:t>
            </a:r>
          </a:p>
          <a:p>
            <a:pPr lvl="1">
              <a:buNone/>
              <a:defRPr/>
            </a:pPr>
            <a:endParaRPr lang="es-ES_tradnl" sz="1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42900" lvl="2" indent="-342900">
              <a:buNone/>
              <a:defRPr/>
            </a:pPr>
            <a:r>
              <a:rPr lang="es-ES_tradnl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	       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1982-2010</a:t>
            </a:r>
          </a:p>
          <a:p>
            <a:pPr marL="342900" lvl="2" indent="-342900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1174 pacientes</a:t>
            </a:r>
          </a:p>
          <a:p>
            <a:pPr marL="342900" lvl="2" indent="-342900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		39% tuvieron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Gleason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alto en la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bx</a:t>
            </a:r>
            <a:endParaRPr lang="es-ES_tradnl" sz="1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marL="342900" lvl="2" indent="-342900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Gleason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8-10 en PRR</a:t>
            </a:r>
          </a:p>
          <a:p>
            <a:pPr marL="342900" lvl="2" indent="-342900">
              <a:buFontTx/>
              <a:buNone/>
              <a:defRPr/>
            </a:pPr>
            <a:endParaRPr lang="es-ES_tradnl" sz="1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3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Favorable             779 (66.4%)       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pT2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o  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pT3a</a:t>
            </a:r>
            <a:endParaRPr lang="es-ES_tradnl" sz="16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3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No favorable        394 (33.6%)       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pT3b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o   N1</a:t>
            </a:r>
          </a:p>
        </p:txBody>
      </p:sp>
      <p:sp>
        <p:nvSpPr>
          <p:cNvPr id="39940" name="CuadroTexto 6"/>
          <p:cNvSpPr txBox="1">
            <a:spLocks noChangeArrowheads="1"/>
          </p:cNvSpPr>
          <p:nvPr/>
        </p:nvSpPr>
        <p:spPr bwMode="auto">
          <a:xfrm>
            <a:off x="5181600" y="6352401"/>
            <a:ext cx="4235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lvl="1"/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Pierorazio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PM et al </a:t>
            </a:r>
            <a:r>
              <a:rPr lang="es-ES_tradnl" sz="12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Urologic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Oncol 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2013;31(5):589</a:t>
            </a:r>
            <a:endParaRPr lang="es-ES_tradnl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Prostatectomía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radical en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</a:t>
            </a:r>
            <a:b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</a:b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de alto riesgo</a:t>
            </a:r>
            <a:endParaRPr lang="es-ES_tradnl" sz="3200" dirty="0" smtClean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lvl="2">
              <a:buFontTx/>
              <a:buNone/>
              <a:defRPr/>
            </a:pP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Características </a:t>
            </a:r>
            <a:r>
              <a:rPr lang="es-ES_tradnl" sz="20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pre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-operatorias “No </a:t>
            </a:r>
            <a:r>
              <a:rPr lang="es-ES_tradnl" sz="20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–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favorables” </a:t>
            </a:r>
          </a:p>
          <a:p>
            <a:pPr lvl="2">
              <a:buFontTx/>
              <a:buNone/>
              <a:defRPr/>
            </a:pPr>
            <a:r>
              <a:rPr lang="es-ES_tradnl" sz="2000" dirty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en pacientes con </a:t>
            </a:r>
            <a:r>
              <a:rPr lang="es-ES_tradnl" sz="20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CaP</a:t>
            </a:r>
            <a:r>
              <a:rPr lang="es-ES_tradnl" sz="20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grado en la PRR</a:t>
            </a:r>
          </a:p>
          <a:p>
            <a:pPr lvl="2">
              <a:buFontTx/>
              <a:buNone/>
              <a:defRPr/>
            </a:pPr>
            <a:endParaRPr lang="es-ES_tradnl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2">
              <a:buFontTx/>
              <a:buNone/>
              <a:defRPr/>
            </a:pPr>
            <a:r>
              <a:rPr lang="es-ES_tradnl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</a:t>
            </a: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10 años                               SLRB                           SCE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Favorable                             40%                           84.9%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No- favorable                         5%                           60.3%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(</a:t>
            </a:r>
            <a:r>
              <a:rPr lang="es-ES_tradnl" sz="1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</a:t>
            </a: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&lt;0.001)                    (</a:t>
            </a:r>
            <a:r>
              <a:rPr lang="es-ES_tradnl" sz="1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</a:t>
            </a: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&lt;0.001)</a:t>
            </a:r>
          </a:p>
          <a:p>
            <a:pPr lvl="2">
              <a:buFontTx/>
              <a:buNone/>
              <a:defRPr/>
            </a:pPr>
            <a:endParaRPr lang="es-ES_tradnl" sz="1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Curva ROC (APE </a:t>
            </a:r>
            <a:r>
              <a:rPr lang="es-ES_tradnl" sz="18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≥</a:t>
            </a: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20 </a:t>
            </a:r>
            <a:r>
              <a:rPr lang="es-ES_tradnl" sz="18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ng</a:t>
            </a: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/</a:t>
            </a:r>
            <a:r>
              <a:rPr lang="es-ES_tradnl" sz="18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</a:t>
            </a: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e Infiltración </a:t>
            </a:r>
            <a:r>
              <a:rPr lang="es-ES_tradnl" sz="1800" dirty="0" err="1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perineural</a:t>
            </a:r>
            <a:r>
              <a:rPr lang="es-ES_tradnl" sz="18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)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Ambos      71.4% de riesgo para </a:t>
            </a:r>
            <a:r>
              <a:rPr lang="es-ES_tradnl" sz="1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CaP</a:t>
            </a: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No-favorable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Solo uno    40.1%</a:t>
            </a:r>
          </a:p>
          <a:p>
            <a:pPr lvl="2">
              <a:buFontTx/>
              <a:buNone/>
              <a:defRPr/>
            </a:pPr>
            <a:r>
              <a:rPr lang="es-ES_tradnl" sz="1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Ninguno     23.7%</a:t>
            </a:r>
          </a:p>
        </p:txBody>
      </p:sp>
      <p:sp>
        <p:nvSpPr>
          <p:cNvPr id="40964" name="CuadroTexto 3"/>
          <p:cNvSpPr txBox="1">
            <a:spLocks noChangeArrowheads="1"/>
          </p:cNvSpPr>
          <p:nvPr/>
        </p:nvSpPr>
        <p:spPr bwMode="auto">
          <a:xfrm>
            <a:off x="457200" y="6091535"/>
            <a:ext cx="2967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SLRB: sobrevida libre de recaída </a:t>
            </a:r>
            <a:r>
              <a:rPr lang="es-ES_tradnl" sz="1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bioquímica</a:t>
            </a:r>
            <a:endParaRPr lang="es-ES_tradnl" sz="12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s-ES_tradnl" sz="1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SCE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: sobrevida cáncer específica</a:t>
            </a:r>
          </a:p>
          <a:p>
            <a:endParaRPr lang="es-ES_tradnl" dirty="0"/>
          </a:p>
        </p:txBody>
      </p:sp>
      <p:cxnSp>
        <p:nvCxnSpPr>
          <p:cNvPr id="40965" name="Conector recto 5"/>
          <p:cNvCxnSpPr>
            <a:cxnSpLocks noChangeShapeType="1"/>
          </p:cNvCxnSpPr>
          <p:nvPr/>
        </p:nvCxnSpPr>
        <p:spPr bwMode="auto">
          <a:xfrm>
            <a:off x="1905000" y="3048000"/>
            <a:ext cx="563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CuadroTexto 6"/>
          <p:cNvSpPr txBox="1">
            <a:spLocks noChangeArrowheads="1"/>
          </p:cNvSpPr>
          <p:nvPr/>
        </p:nvSpPr>
        <p:spPr bwMode="auto">
          <a:xfrm>
            <a:off x="6781800" y="6172200"/>
            <a:ext cx="2180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Urologic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Oncol 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2013; 31(5):589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CaP de alto riesgo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858000" cy="4830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_tradnl" sz="3429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Enfermedad </a:t>
            </a:r>
            <a:r>
              <a:rPr lang="es-ES_tradnl" sz="3429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oligometastásica</a:t>
            </a:r>
            <a:endParaRPr lang="es-ES_tradnl" sz="3429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s-ES_tradnl" sz="28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        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Definición:</a:t>
            </a:r>
            <a:r>
              <a:rPr lang="es-ES_tradnl" sz="2571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pacientes con </a:t>
            </a:r>
            <a:r>
              <a:rPr lang="es-ES_tradnl" sz="2571" i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≤</a:t>
            </a:r>
            <a:r>
              <a:rPr lang="es-ES_tradnl" sz="2571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3 metástasis</a:t>
            </a:r>
          </a:p>
          <a:p>
            <a:pPr>
              <a:buNone/>
            </a:pPr>
            <a:endParaRPr lang="es-ES_tradnl" sz="2571" i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571" b="1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          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Sitio afectado (ganglios, hueso)</a:t>
            </a:r>
          </a:p>
          <a:p>
            <a:pPr>
              <a:buNone/>
            </a:pP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	        Sincrónica, </a:t>
            </a:r>
            <a:r>
              <a:rPr lang="es-ES_tradnl" sz="257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metacrónica</a:t>
            </a:r>
            <a:endParaRPr lang="es-ES_tradnl" sz="257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endParaRPr lang="es-ES_tradnl" sz="257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               </a:t>
            </a:r>
            <a:r>
              <a:rPr lang="es-ES_tradnl" sz="257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Citoreducción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????</a:t>
            </a:r>
          </a:p>
          <a:p>
            <a:pPr>
              <a:buNone/>
            </a:pPr>
            <a:endParaRPr lang="es-ES_tradnl" sz="257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          Opciones</a:t>
            </a:r>
          </a:p>
          <a:p>
            <a:pPr>
              <a:buNone/>
            </a:pPr>
            <a:endParaRPr lang="es-ES_tradnl" sz="257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                  PRR, </a:t>
            </a:r>
            <a:r>
              <a:rPr lang="es-ES_tradnl" sz="257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Rt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s-ES_tradnl" sz="257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Raditerapia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257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estereostática</a:t>
            </a:r>
            <a:r>
              <a:rPr lang="es-ES_tradnl" sz="257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endParaRPr lang="es-ES_tradnl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endParaRPr lang="es-ES_tradnl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endParaRPr lang="es-ES_tradnl" sz="2400" i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es-ES_tradnl" sz="2400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	</a:t>
            </a:r>
            <a:endParaRPr lang="es-ES_tradnl" sz="2400" i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0803" y="6172200"/>
            <a:ext cx="2843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Curr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Treat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Options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in Oncol. 2016; 17: 62</a:t>
            </a:r>
            <a:endParaRPr lang="es-ES_tradnl" sz="12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riesgo alto</a:t>
            </a:r>
            <a:endParaRPr lang="es-ES_tradnl" sz="3200" dirty="0" smtClean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>
              <a:buNone/>
              <a:defRPr/>
            </a:pPr>
            <a:r>
              <a:rPr lang="es-ES_tradnl" sz="24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 en N1</a:t>
            </a:r>
          </a:p>
          <a:p>
            <a:pPr>
              <a:defRPr/>
            </a:pPr>
            <a:endParaRPr lang="es-ES_tradnl" sz="2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1">
              <a:buNone/>
              <a:defRPr/>
            </a:pPr>
            <a:r>
              <a:rPr lang="es-ES_tradnl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20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Steuber</a:t>
            </a:r>
            <a:r>
              <a:rPr lang="es-ES_tradnl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T et al</a:t>
            </a:r>
          </a:p>
          <a:p>
            <a:pPr lvl="2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1992-2004</a:t>
            </a:r>
          </a:p>
          <a:p>
            <a:pPr lvl="2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3176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ptes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6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EcT2</a:t>
            </a: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176 (5.5%) N1</a:t>
            </a:r>
          </a:p>
          <a:p>
            <a:pPr lvl="2"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158 elegibles para el estudio</a:t>
            </a:r>
          </a:p>
          <a:p>
            <a:pPr lvl="3">
              <a:defRPr/>
            </a:pP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 -        50 (32%)           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Tx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ady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BA     92%            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Tx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rescate   8%      </a:t>
            </a:r>
          </a:p>
          <a:p>
            <a:pPr lvl="3">
              <a:defRPr/>
            </a:pP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 +     108 (68%)                                    9%                                    90%</a:t>
            </a:r>
          </a:p>
          <a:p>
            <a:pPr lvl="2">
              <a:buFontTx/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	</a:t>
            </a:r>
          </a:p>
          <a:p>
            <a:pPr lvl="2">
              <a:buFontTx/>
              <a:buNone/>
              <a:defRPr/>
            </a:pPr>
            <a:r>
              <a:rPr lang="es-ES_tradnl" sz="14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SLPC     5 años     10 años          SCE     5 años     10 años          SG     5años     10 años</a:t>
            </a:r>
            <a:r>
              <a:rPr lang="es-ES_tradnl" sz="16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</a:t>
            </a:r>
          </a:p>
          <a:p>
            <a:pPr lvl="2">
              <a:buFontTx/>
              <a:buNone/>
              <a:defRPr/>
            </a:pPr>
            <a:r>
              <a:rPr lang="es-ES_tradnl" sz="14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</a:t>
            </a: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+  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77%           61%	                            84%             76%                             79%           69%</a:t>
            </a:r>
          </a:p>
          <a:p>
            <a:pPr lvl="2">
              <a:buFontTx/>
              <a:buNone/>
              <a:defRPr/>
            </a:pPr>
            <a:r>
              <a:rPr lang="es-ES_tradnl" sz="14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 -</a:t>
            </a:r>
            <a:r>
              <a:rPr lang="es-ES_tradnl" sz="12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61%           31%                              81%             46%                             80%           42%</a:t>
            </a:r>
          </a:p>
          <a:p>
            <a:pPr lvl="2">
              <a:buFontTx/>
              <a:buNone/>
              <a:defRPr/>
            </a:pPr>
            <a:r>
              <a:rPr lang="es-ES_tradnl" sz="1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</a:t>
            </a:r>
          </a:p>
        </p:txBody>
      </p:sp>
      <p:cxnSp>
        <p:nvCxnSpPr>
          <p:cNvPr id="43012" name="Conector recto 4"/>
          <p:cNvCxnSpPr>
            <a:cxnSpLocks noChangeShapeType="1"/>
          </p:cNvCxnSpPr>
          <p:nvPr/>
        </p:nvCxnSpPr>
        <p:spPr bwMode="auto">
          <a:xfrm>
            <a:off x="1600200" y="4646613"/>
            <a:ext cx="6324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3" name="CuadroTexto 5"/>
          <p:cNvSpPr txBox="1">
            <a:spLocks noChangeArrowheads="1"/>
          </p:cNvSpPr>
          <p:nvPr/>
        </p:nvSpPr>
        <p:spPr bwMode="auto">
          <a:xfrm>
            <a:off x="457200" y="6019800"/>
            <a:ext cx="5270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SLPC sobrevida libre de progresión clínica; SCE </a:t>
            </a:r>
            <a:r>
              <a:rPr lang="es-ES_tradnl" sz="1200" dirty="0" err="1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cáncer específica; SG </a:t>
            </a:r>
            <a:r>
              <a:rPr lang="es-ES_tradnl" sz="1200" dirty="0" err="1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global</a:t>
            </a:r>
          </a:p>
        </p:txBody>
      </p:sp>
      <p:sp>
        <p:nvSpPr>
          <p:cNvPr id="43014" name="CuadroTexto 6"/>
          <p:cNvSpPr txBox="1">
            <a:spLocks noChangeArrowheads="1"/>
          </p:cNvSpPr>
          <p:nvPr/>
        </p:nvSpPr>
        <p:spPr bwMode="auto">
          <a:xfrm>
            <a:off x="6729413" y="6429375"/>
            <a:ext cx="1881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BJU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2010; 107:1755-61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MX" sz="32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Terapia radical en Cap</a:t>
            </a:r>
            <a:br>
              <a:rPr lang="es-MX" sz="32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 smtClean="0"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buNone/>
              <a:defRPr/>
            </a:pPr>
            <a:r>
              <a:rPr lang="es-ES_tradnl" sz="2400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PRR en N1</a:t>
            </a:r>
          </a:p>
          <a:p>
            <a:pPr lvl="2">
              <a:buNone/>
              <a:defRPr/>
            </a:pPr>
            <a:r>
              <a:rPr lang="es-ES_tradnl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Mayo </a:t>
            </a:r>
            <a:r>
              <a:rPr lang="es-ES_tradnl" sz="20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Clinic</a:t>
            </a:r>
            <a:endParaRPr lang="es-ES_tradnl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2">
              <a:buNone/>
              <a:defRPr/>
            </a:pP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1988 </a:t>
            </a:r>
            <a:r>
              <a:rPr lang="es-ES_tradnl" sz="14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–</a:t>
            </a: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2001     </a:t>
            </a:r>
          </a:p>
          <a:p>
            <a:pPr lvl="2">
              <a:buNone/>
              <a:defRPr/>
            </a:pP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10261 </a:t>
            </a:r>
            <a:r>
              <a:rPr lang="es-ES_tradnl" sz="14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ptes</a:t>
            </a: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tratados con PRR</a:t>
            </a:r>
          </a:p>
          <a:p>
            <a:pPr lvl="2">
              <a:buNone/>
              <a:defRPr/>
            </a:pP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507 (4.9%) N1</a:t>
            </a:r>
          </a:p>
          <a:p>
            <a:pPr lvl="3">
              <a:buNone/>
              <a:defRPr/>
            </a:pP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455 (89.7%) recibieron BA     44 (8.7%) </a:t>
            </a:r>
            <a:r>
              <a:rPr lang="es-ES_tradnl" sz="14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Rt</a:t>
            </a: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adyuvante      39 (7.7%) </a:t>
            </a:r>
            <a:r>
              <a:rPr lang="es-ES_tradnl" sz="14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Rt</a:t>
            </a:r>
            <a:r>
              <a:rPr lang="es-ES_tradnl" sz="1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rescate	</a:t>
            </a:r>
          </a:p>
          <a:p>
            <a:pPr lvl="3">
              <a:defRPr/>
            </a:pPr>
            <a:endParaRPr lang="es-ES_tradnl" sz="14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81400"/>
            <a:ext cx="3854450" cy="25146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063" y="3581400"/>
            <a:ext cx="3544887" cy="25146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44038" name="CuadroTexto 6"/>
          <p:cNvSpPr txBox="1">
            <a:spLocks noChangeArrowheads="1"/>
          </p:cNvSpPr>
          <p:nvPr/>
        </p:nvSpPr>
        <p:spPr bwMode="auto">
          <a:xfrm>
            <a:off x="6019800" y="6505575"/>
            <a:ext cx="27627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smtClean="0">
                <a:solidFill>
                  <a:schemeClr val="tx1"/>
                </a:solidFill>
              </a:rPr>
              <a:t>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Boorjian</a:t>
            </a:r>
            <a:r>
              <a:rPr lang="es-ES_tradnl" sz="1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SA et </a:t>
            </a:r>
            <a:r>
              <a:rPr lang="es-ES_tradnl" sz="1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al</a:t>
            </a:r>
            <a:r>
              <a:rPr lang="es-ES_tradnl" sz="1200" dirty="0" err="1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</a:t>
            </a:r>
            <a:r>
              <a:rPr lang="es-ES_tradnl" sz="1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Urol2007; 178:864-71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4819" name="Marcador de contenido 2"/>
          <p:cNvSpPr>
            <a:spLocks noGrp="1"/>
          </p:cNvSpPr>
          <p:nvPr>
            <p:ph idx="1"/>
          </p:nvPr>
        </p:nvSpPr>
        <p:spPr>
          <a:xfrm>
            <a:off x="2362200" y="1752600"/>
            <a:ext cx="5334000" cy="449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ES_tradnl" sz="28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Terapia 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Combinada</a:t>
            </a:r>
          </a:p>
          <a:p>
            <a:pPr>
              <a:buFontTx/>
              <a:buNone/>
              <a:defRPr/>
            </a:pPr>
            <a:endParaRPr lang="es-ES_tradnl" sz="28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		</a:t>
            </a:r>
            <a:r>
              <a:rPr lang="es-ES_tradnl" sz="24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Neo </a:t>
            </a:r>
            <a:r>
              <a:rPr lang="es-ES_tradnl" sz="24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–</a:t>
            </a: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adyuvante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Bloqueo hormonal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Quimioterapia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Adyuvante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Radioterapia externa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Terapia sistémica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Multimodal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de alto riesgo</a:t>
            </a:r>
            <a:endParaRPr lang="es-ES_tradnl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16387" name="Marcador de contenido 2"/>
          <p:cNvSpPr>
            <a:spLocks noGrp="1"/>
          </p:cNvSpPr>
          <p:nvPr>
            <p:ph idx="1"/>
          </p:nvPr>
        </p:nvSpPr>
        <p:spPr>
          <a:xfrm>
            <a:off x="1143000" y="1676400"/>
            <a:ext cx="8382000" cy="44958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s-ES_tradnl" sz="2595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Sinónimos a la enfermedad de alto </a:t>
            </a:r>
            <a:r>
              <a:rPr lang="es-ES_tradnl" sz="2595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riesgo*</a:t>
            </a:r>
          </a:p>
          <a:p>
            <a:pPr>
              <a:buNone/>
              <a:defRPr/>
            </a:pPr>
            <a:endParaRPr lang="es-ES_tradnl" sz="2400" dirty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Times New Roman" charset="0"/>
              <a:cs typeface="Times New Roman"/>
            </a:endParaRPr>
          </a:p>
          <a:p>
            <a:pPr>
              <a:buNone/>
              <a:defRPr/>
            </a:pP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   “Localmente avanzada” </a:t>
            </a:r>
            <a:r>
              <a:rPr lang="es-ES_tradnl" sz="1946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“</a:t>
            </a: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Pobremente diferenciada”  </a:t>
            </a:r>
            <a:r>
              <a:rPr lang="es-ES_tradnl" sz="1946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“ </a:t>
            </a:r>
            <a:r>
              <a:rPr lang="es-ES_tradnl" sz="1946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EcT3</a:t>
            </a: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”</a:t>
            </a:r>
          </a:p>
          <a:p>
            <a:pPr>
              <a:buNone/>
              <a:defRPr/>
            </a:pP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  </a:t>
            </a:r>
            <a:r>
              <a:rPr lang="es-ES_tradnl" sz="1946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</a:t>
            </a:r>
          </a:p>
          <a:p>
            <a:pPr>
              <a:buNone/>
              <a:defRPr/>
            </a:pPr>
            <a:r>
              <a:rPr lang="es-ES_tradnl" sz="1946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	</a:t>
            </a:r>
            <a:r>
              <a:rPr lang="es-ES_tradnl" sz="1946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El </a:t>
            </a:r>
            <a:r>
              <a:rPr lang="es-ES_tradnl" sz="1946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factor que define el </a:t>
            </a:r>
            <a:r>
              <a:rPr lang="es-ES_tradnl" sz="1946" i="1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“alto riesgo” </a:t>
            </a:r>
            <a:r>
              <a:rPr lang="es-ES_tradnl" sz="1946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es la Suma de </a:t>
            </a:r>
            <a:r>
              <a:rPr lang="es-ES_tradnl" sz="1946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Gleason</a:t>
            </a:r>
            <a:endParaRPr lang="es-ES_tradnl" sz="1946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Times New Roman" charset="0"/>
              <a:cs typeface="Times New Roman"/>
            </a:endParaRPr>
          </a:p>
          <a:p>
            <a:pPr eaLnBrk="1" hangingPunct="1">
              <a:defRPr/>
            </a:pPr>
            <a:endParaRPr lang="es-ES_tradnl" sz="1946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Times New Roman" charset="0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ES_tradnl" sz="1946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  </a:t>
            </a:r>
            <a:r>
              <a:rPr lang="es-ES_tradnl" sz="1946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</a:t>
            </a:r>
          </a:p>
          <a:p>
            <a:pPr>
              <a:buNone/>
              <a:defRPr/>
            </a:pPr>
            <a:r>
              <a:rPr lang="es-ES_tradnl" sz="1946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	Muchos pacientes…….</a:t>
            </a:r>
          </a:p>
          <a:p>
            <a:pPr>
              <a:buNone/>
              <a:defRPr/>
            </a:pP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     han sido </a:t>
            </a:r>
            <a:r>
              <a:rPr lang="es-ES_tradnl" sz="1946" i="1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inapropiadamente</a:t>
            </a: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seleccionados para bloqueo hormonal </a:t>
            </a:r>
          </a:p>
          <a:p>
            <a:pPr>
              <a:buNone/>
              <a:defRPr/>
            </a:pPr>
            <a:r>
              <a:rPr lang="es-ES_tradnl" sz="1946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Times New Roman" charset="0"/>
                <a:cs typeface="Times New Roman"/>
              </a:rPr>
              <a:t>      en lugar de un tratamiento curativo**</a:t>
            </a:r>
            <a:r>
              <a:rPr lang="es-ES_tradnl" sz="1946" dirty="0">
                <a:solidFill>
                  <a:srgbClr val="FFFFFF"/>
                </a:solidFill>
                <a:latin typeface="Times New Roman"/>
                <a:ea typeface="Times New Roman" charset="0"/>
                <a:cs typeface="Times New Roman"/>
              </a:rPr>
              <a:t>   </a:t>
            </a:r>
          </a:p>
          <a:p>
            <a:pPr eaLnBrk="1" hangingPunct="1">
              <a:buFontTx/>
              <a:buNone/>
              <a:defRPr/>
            </a:pPr>
            <a:endParaRPr lang="es-ES_tradnl" sz="1946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Times New Roman" charset="0"/>
              <a:cs typeface="Times New Roman"/>
            </a:endParaRPr>
          </a:p>
          <a:p>
            <a:pPr eaLnBrk="1" hangingPunct="1">
              <a:buFontTx/>
              <a:buNone/>
              <a:defRPr/>
            </a:pPr>
            <a:endParaRPr lang="es-ES_tradnl" sz="2200" dirty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ea typeface="Times New Roman" charset="0"/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es-ES_tradnl" sz="2200" dirty="0">
              <a:solidFill>
                <a:srgbClr val="FFFFFF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388" name="CuadroTexto 3"/>
          <p:cNvSpPr txBox="1">
            <a:spLocks noChangeArrowheads="1"/>
          </p:cNvSpPr>
          <p:nvPr/>
        </p:nvSpPr>
        <p:spPr bwMode="auto">
          <a:xfrm>
            <a:off x="6003925" y="6248400"/>
            <a:ext cx="2646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 * </a:t>
            </a:r>
            <a:r>
              <a:rPr lang="es-ES_tradnl" sz="12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Current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Report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2008; 9: 203-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</a:p>
          <a:p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** JAMA 2003;289: 2695-2700</a:t>
            </a:r>
          </a:p>
          <a:p>
            <a:endParaRPr lang="es-ES_tradnl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de alto riesgo</a:t>
            </a:r>
            <a:endParaRPr lang="es-ES_tradnl" sz="3200" dirty="0" smtClean="0">
              <a:latin typeface="Times New Roman"/>
              <a:ea typeface="ＭＳ Ｐゴシック" charset="-128"/>
              <a:cs typeface="Times New Roman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772400" cy="3596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2000" b="0" dirty="0" smtClean="0">
                          <a:effectLst>
                            <a:outerShdw blurRad="50800" dist="38100" dir="270000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Times New Roman"/>
                          <a:cs typeface="Times New Roman"/>
                        </a:rPr>
                        <a:t>Definición  de Alto Riesgo</a:t>
                      </a:r>
                      <a:endParaRPr lang="es-ES_tradnl" sz="2000" b="0" dirty="0">
                        <a:effectLst>
                          <a:outerShdw blurRad="50800" dist="38100" dir="2700000">
                            <a:srgbClr val="000000">
                              <a:alpha val="43000"/>
                            </a:srgbClr>
                          </a:outerShdw>
                        </a:effectLst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1.- APE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≥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20ng/ml o SG ≥8 o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Ec≥T2c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 (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D’Amico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et al)</a:t>
                      </a:r>
                    </a:p>
                    <a:p>
                      <a:endParaRPr lang="es-ES_tradnl" sz="120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AUA</a:t>
                      </a:r>
                    </a:p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UK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National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Inst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Clinical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Excellence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2.-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≥20ng/ml o SG ≥8 o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T3a</a:t>
                      </a:r>
                    </a:p>
                    <a:p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EAU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3.-  a).-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≥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o SG ≥8 o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T3a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ó</a:t>
                      </a:r>
                    </a:p>
                    <a:p>
                      <a:endParaRPr lang="es-ES_tradnl" sz="120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    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).- Dos de los siguientes: T2b/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, SG 7,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&gt;10</a:t>
                      </a:r>
                    </a:p>
                    <a:p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National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Comprehensive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Cancer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Network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4.-  a).-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20-100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/ml,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SG (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Bx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≥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, y cualquier T ó</a:t>
                      </a:r>
                    </a:p>
                    <a:p>
                      <a:endParaRPr lang="es-ES_tradnl" sz="120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).-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&lt;100ng/ml,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SG≥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8 y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EcT2c</a:t>
                      </a:r>
                      <a:endParaRPr lang="es-ES_tradnl" sz="1200" baseline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Radiation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Therapy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Oncology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Group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5.- Combinación de edad,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Ape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, SG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Bx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y porcentaje</a:t>
                      </a:r>
                    </a:p>
                    <a:p>
                      <a:r>
                        <a:rPr lang="es-ES_tradnl" sz="1200" baseline="0" dirty="0" smtClean="0">
                          <a:latin typeface="Times New Roman"/>
                          <a:cs typeface="Times New Roman"/>
                        </a:rPr>
                        <a:t>       muestras positivas  en la </a:t>
                      </a:r>
                      <a:r>
                        <a:rPr lang="es-ES_tradnl" sz="1200" baseline="0" dirty="0" err="1" smtClean="0">
                          <a:latin typeface="Times New Roman"/>
                          <a:cs typeface="Times New Roman"/>
                        </a:rPr>
                        <a:t>Bx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Cancer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Prostate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Risk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lang="es-ES_tradnl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err="1" smtClean="0">
                          <a:latin typeface="Times New Roman"/>
                          <a:cs typeface="Times New Roman"/>
                        </a:rPr>
                        <a:t>score</a:t>
                      </a:r>
                      <a:endParaRPr lang="es-ES_tradnl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4" name="CuadroTexto 8"/>
          <p:cNvSpPr txBox="1">
            <a:spLocks noChangeArrowheads="1"/>
          </p:cNvSpPr>
          <p:nvPr/>
        </p:nvSpPr>
        <p:spPr bwMode="auto">
          <a:xfrm>
            <a:off x="6188075" y="6200775"/>
            <a:ext cx="227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err="1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Curr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Opin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2013; 23:337-341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Tratamiento del CaP de alto riesgo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</a:t>
            </a: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Johns Hopkins University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1997 pacientes con PR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315 (15%) recaída bioquímica y 103 (34%) desarrollaron M+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El tiempo entre la recaida bioquímica hasta la progresión a metátasis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fue en promedio de 8 años....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y desde entonces hasta la muerte fue de 5 años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r>
              <a:rPr lang="es-MX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8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88013" y="6096000"/>
            <a:ext cx="2693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MX" sz="1200" dirty="0">
                <a:solidFill>
                  <a:srgbClr val="FFFF00"/>
                </a:solidFill>
              </a:rPr>
              <a:t>  </a:t>
            </a:r>
            <a:r>
              <a:rPr lang="es-MX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Pound CR et al. JAMA 1999; 281:1591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Tratamiento del </a:t>
            </a:r>
            <a:r>
              <a:rPr lang="es-ES_tradnl" sz="32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CaP</a:t>
            </a:r>
            <a:r>
              <a:rPr lang="es-ES_tradnl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</a:p>
        </p:txBody>
      </p:sp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838200" y="1198602"/>
            <a:ext cx="8001000" cy="512599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		 </a:t>
            </a: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Columbia University Medical </a:t>
            </a: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Center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</a:t>
            </a: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2522  pacientes se sometieron a PR entre 1988 – 2005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208 </a:t>
            </a: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(8.2%)  con riesgo 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alto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0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	      De ellos: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Sobrevida global y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cáncer </a:t>
            </a: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especifica a 15 años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86.0%</a:t>
            </a:r>
            <a:endParaRPr lang="es-MX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Sobrevida libre de recaída bioquímica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21.0%</a:t>
            </a:r>
            <a:endParaRPr lang="es-MX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Muertes por CaP</a:t>
            </a: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                0.2%</a:t>
            </a: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</a:t>
            </a:r>
            <a:endParaRPr lang="es-MX" sz="24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80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buFontTx/>
              <a:buNone/>
              <a:defRPr/>
            </a:pPr>
            <a:endParaRPr lang="es-ES_tradnl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CuadroTexto 3"/>
          <p:cNvSpPr txBox="1">
            <a:spLocks noChangeArrowheads="1"/>
          </p:cNvSpPr>
          <p:nvPr/>
        </p:nvSpPr>
        <p:spPr bwMode="auto">
          <a:xfrm>
            <a:off x="5715000" y="6172200"/>
            <a:ext cx="2173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 </a:t>
            </a:r>
            <a:r>
              <a:rPr lang="es-MX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World J Urol 2008; 26: 475- 80</a:t>
            </a:r>
            <a:endParaRPr lang="es-ES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s-MX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s-ES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Tratamiento del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CaP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Times New Roman" charset="0"/>
                <a:cs typeface="Times New Roman"/>
              </a:rPr>
              <a:t> de alto riesgo</a:t>
            </a:r>
            <a:endParaRPr lang="es-ES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903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s-MX" sz="20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Universidad de Cornell, NY</a:t>
            </a:r>
          </a:p>
          <a:p>
            <a:pPr eaLnBrk="1" hangingPunct="1">
              <a:buFontTx/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MX" sz="20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			</a:t>
            </a: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453 pacientes con CaP de alto riesgo    </a:t>
            </a: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				197 (44%)  TC</a:t>
            </a: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137 (30%)  RT</a:t>
            </a: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119 (26%)  PR</a:t>
            </a:r>
          </a:p>
          <a:p>
            <a:pPr eaLnBrk="1" hangingPunct="1">
              <a:buFontTx/>
              <a:buNone/>
              <a:defRPr/>
            </a:pPr>
            <a:endParaRPr lang="es-MX" sz="18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	Sobrevida media cáncer específica                   &gt; 14.0 años  Rt y PR</a:t>
            </a: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                                              7.5 años  TC</a:t>
            </a:r>
          </a:p>
          <a:p>
            <a:pPr eaLnBrk="1" hangingPunct="1">
              <a:buFontTx/>
              <a:buNone/>
              <a:defRPr/>
            </a:pPr>
            <a:endParaRPr lang="es-MX" sz="18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	Riesgo muerte cáncer específica después de   PR 68% menos que TC</a:t>
            </a:r>
          </a:p>
          <a:p>
            <a:pPr eaLnBrk="1" hangingPunct="1">
              <a:buFontTx/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                                                                        RT 49% menos que TC </a:t>
            </a:r>
            <a:endParaRPr lang="es-ES" sz="18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305550" y="6361113"/>
            <a:ext cx="28067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just"/>
            <a:r>
              <a:rPr lang="es-MX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Tewari A et al </a:t>
            </a:r>
            <a:r>
              <a:rPr lang="es-MX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 Urol 2007; 177 (3): 911-5</a:t>
            </a:r>
            <a:endParaRPr lang="es-ES" sz="12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7" name="CuadroTexto 4"/>
          <p:cNvSpPr txBox="1">
            <a:spLocks noChangeArrowheads="1"/>
          </p:cNvSpPr>
          <p:nvPr/>
        </p:nvSpPr>
        <p:spPr bwMode="auto">
          <a:xfrm>
            <a:off x="685800" y="6400800"/>
            <a:ext cx="19542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TC: tratamiento conservador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" sz="3200" dirty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15200" cy="495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La morbilidad observada en pacientes con EcT3  sometidos a PR  no es diferente a los EcT2* </a:t>
            </a:r>
          </a:p>
          <a:p>
            <a:pPr eaLnBrk="1" hangingPunct="1">
              <a:buFontTx/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None/>
              <a:defRPr/>
            </a:pP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Sin embargo……</a:t>
            </a:r>
          </a:p>
          <a:p>
            <a:pPr eaLnBrk="1" hangingPunct="1">
              <a:buNone/>
              <a:defRPr/>
            </a:pPr>
            <a:endParaRPr lang="es-MX" sz="24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None/>
              <a:defRPr/>
            </a:pP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Ante </a:t>
            </a: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datos “e</a:t>
            </a:r>
            <a:r>
              <a:rPr lang="es-MX" sz="2400" i="1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xcesivos</a:t>
            </a: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” de alto riesgo </a:t>
            </a:r>
            <a:endParaRPr lang="es-MX" sz="24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lvl="1" eaLnBrk="1" hangingPunct="1">
              <a:buNone/>
              <a:defRPr/>
            </a:pP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(APE </a:t>
            </a:r>
            <a:r>
              <a:rPr lang="es-MX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&gt; 100ng/</a:t>
            </a:r>
            <a:r>
              <a:rPr lang="es-MX" sz="18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mL, hidronefrosis, linfedenopatía)</a:t>
            </a:r>
          </a:p>
          <a:p>
            <a:pPr lvl="1" eaLnBrk="1" hangingPunct="1">
              <a:buNone/>
              <a:defRPr/>
            </a:pPr>
            <a:endParaRPr lang="es-MX" sz="1800" dirty="0" smtClean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 eaLnBrk="1" hangingPunct="1">
              <a:buFontTx/>
              <a:buNone/>
              <a:defRPr/>
            </a:pPr>
            <a:r>
              <a:rPr lang="es-MX" sz="24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…</a:t>
            </a:r>
            <a:r>
              <a:rPr lang="es-MX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..Se ha observado mayor morbilidad**</a:t>
            </a:r>
            <a:r>
              <a:rPr lang="es-MX" sz="24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</a:t>
            </a:r>
            <a:endParaRPr lang="es-ES" sz="240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2" name="CuadroTexto 3"/>
          <p:cNvSpPr txBox="1">
            <a:spLocks noChangeArrowheads="1"/>
          </p:cNvSpPr>
          <p:nvPr/>
        </p:nvSpPr>
        <p:spPr bwMode="auto">
          <a:xfrm>
            <a:off x="6210300" y="6172200"/>
            <a:ext cx="2056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* BJU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2005; 95: 751-56    </a:t>
            </a:r>
          </a:p>
          <a:p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**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Eur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2007; 51: 922- 29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987" y="1475820"/>
            <a:ext cx="5129213" cy="477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25603" name="CuadroTexto 2"/>
          <p:cNvSpPr txBox="1">
            <a:spLocks noChangeArrowheads="1"/>
          </p:cNvSpPr>
          <p:nvPr/>
        </p:nvSpPr>
        <p:spPr bwMode="auto">
          <a:xfrm>
            <a:off x="1981200" y="0"/>
            <a:ext cx="518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cs typeface="Times New Roman"/>
              </a:rPr>
              <a:t>Prostatectomía radical en Cap</a:t>
            </a:r>
            <a:b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cs typeface="Times New Roman"/>
              </a:rPr>
            </a:b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cs typeface="Times New Roman"/>
              </a:rPr>
              <a:t>             de alto riesgo</a:t>
            </a:r>
            <a:endParaRPr lang="es-ES_tradnl" sz="3200" dirty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676" name="CuadroTexto 3"/>
          <p:cNvSpPr txBox="1">
            <a:spLocks noChangeArrowheads="1"/>
          </p:cNvSpPr>
          <p:nvPr/>
        </p:nvSpPr>
        <p:spPr bwMode="auto">
          <a:xfrm>
            <a:off x="4038600" y="6400800"/>
            <a:ext cx="4588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Yossepowitch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O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Eastham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JA, </a:t>
            </a:r>
            <a:r>
              <a:rPr lang="es-ES_tradnl" sz="1200" dirty="0" err="1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Current</a:t>
            </a:r>
            <a:r>
              <a:rPr lang="es-ES_tradnl" sz="1200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Report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2008; 9: 203-10</a:t>
            </a:r>
          </a:p>
          <a:p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1262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MSKCC</a:t>
            </a:r>
            <a:endParaRPr lang="es-ES_tradnl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Prostatectomía radical en Cap</a:t>
            </a:r>
            <a:b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</a:b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de alto riesgo</a:t>
            </a:r>
            <a:endParaRPr lang="es-ES_tradnl" sz="3200" dirty="0">
              <a:solidFill>
                <a:srgbClr val="FFFFFF"/>
              </a:solidFill>
              <a:effectLst>
                <a:outerShdw blurRad="38100" dist="38100" dir="2700000" algn="tl">
                  <a:srgbClr val="1F497D"/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838200" y="2133600"/>
            <a:ext cx="7772400" cy="4648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ES_tradnl" sz="20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     </a:t>
            </a:r>
            <a:r>
              <a:rPr lang="es-ES_tradnl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Resultados patológicos y clínicos de estos pacientes tratados con PR</a:t>
            </a: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</a:t>
            </a: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35% - 71% extensión extracapsular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10% - 33% invasión a vesículas seminales</a:t>
            </a:r>
          </a:p>
          <a:p>
            <a:pPr>
              <a:buFontTx/>
              <a:buNone/>
              <a:defRPr/>
            </a:pPr>
            <a:r>
              <a:rPr lang="es-ES_tradnl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   7% - 23% afección a ganglios linfáticos</a:t>
            </a:r>
          </a:p>
          <a:p>
            <a:pPr>
              <a:buFontTx/>
              <a:buNone/>
              <a:defRPr/>
            </a:pPr>
            <a:endParaRPr lang="es-ES_tradnl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24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</a:t>
            </a:r>
            <a:r>
              <a:rPr lang="es-ES_tradnl" sz="2000" i="1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Pero </a:t>
            </a:r>
            <a:endParaRPr lang="es-ES_tradnl" sz="1800" i="1" dirty="0"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ES_tradnl" sz="1800" i="1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22% - 63% (≈1/3) cáncer órgano confinado</a:t>
            </a:r>
          </a:p>
          <a:p>
            <a:pPr>
              <a:buFontTx/>
              <a:buNone/>
              <a:defRPr/>
            </a:pPr>
            <a:r>
              <a:rPr lang="es-ES_tradnl" sz="1800" i="1" dirty="0"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         41% - 74% (≈1/2) libres de progresión a 10 años de la PR</a:t>
            </a:r>
          </a:p>
          <a:p>
            <a:pPr>
              <a:buFontTx/>
              <a:buNone/>
              <a:defRPr/>
            </a:pPr>
            <a:endParaRPr lang="es-ES_tradnl" sz="18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s-MX" sz="20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     </a:t>
            </a:r>
            <a:r>
              <a:rPr lang="es-MX" sz="18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ea typeface="ＭＳ Ｐゴシック" charset="-128"/>
                <a:cs typeface="Times New Roman"/>
              </a:rPr>
              <a:t>Del 35 al 76% de los pacientes de alto riesgo estaban vivos y sin tx adicional para el CaP a 10 años del la PRR</a:t>
            </a:r>
          </a:p>
          <a:p>
            <a:pPr>
              <a:buFontTx/>
              <a:buNone/>
              <a:defRPr/>
            </a:pPr>
            <a:endParaRPr lang="es-ES_tradnl" sz="2000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30724" name="CuadroTexto 4"/>
          <p:cNvSpPr txBox="1">
            <a:spLocks noChangeArrowheads="1"/>
          </p:cNvSpPr>
          <p:nvPr/>
        </p:nvSpPr>
        <p:spPr bwMode="auto">
          <a:xfrm>
            <a:off x="5851525" y="6324600"/>
            <a:ext cx="2454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Current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Urol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1200" dirty="0" err="1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Report</a:t>
            </a:r>
            <a:r>
              <a:rPr lang="es-ES_tradnl" sz="12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2008; 9: 203-10</a:t>
            </a:r>
          </a:p>
          <a:p>
            <a:endParaRPr lang="es-ES_trad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1247</Words>
  <Application>Microsoft Macintosh PowerPoint</Application>
  <PresentationFormat>Presentación en pantalla (4:3)</PresentationFormat>
  <Paragraphs>249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Office Theme</vt:lpstr>
      <vt:lpstr>Terapia Radical  CaP de Alto Riesgo Enfermedad Oligo-metastásica</vt:lpstr>
      <vt:lpstr>CaP de alto riesgo</vt:lpstr>
      <vt:lpstr>CaP de alto riesgo</vt:lpstr>
      <vt:lpstr>Tratamiento del CaP de alto riesgo</vt:lpstr>
      <vt:lpstr>Tratamiento del CaP de alto riesgo</vt:lpstr>
      <vt:lpstr>Tratamiento del CaP de alto riesgo</vt:lpstr>
      <vt:lpstr>Prostatectomía radical en Cap  de alto riesgo</vt:lpstr>
      <vt:lpstr>Presentación de PowerPoint</vt:lpstr>
      <vt:lpstr>Prostatectomía radical en Cap  de alto riesgo</vt:lpstr>
      <vt:lpstr>Prostatectomía radical en Cap  de alto riesgo</vt:lpstr>
      <vt:lpstr>Prostatectomía radical en Cap  de alto riesgo</vt:lpstr>
      <vt:lpstr>Prostatectomía radical en Cap  de alto riesgo</vt:lpstr>
      <vt:lpstr>Prostatectomía radical en Cap  de alto riesgo</vt:lpstr>
      <vt:lpstr>Prostatectomía radical en CaP  de alto riesgo</vt:lpstr>
      <vt:lpstr>Prostatectomía radical en CaP  de alto riesgo</vt:lpstr>
      <vt:lpstr>CaP de alto riesgo</vt:lpstr>
      <vt:lpstr>Prostatectomía radical en Cap  de riesgo alto</vt:lpstr>
      <vt:lpstr>Terapia radical en Cap  de alto riesgo</vt:lpstr>
      <vt:lpstr>Prostatectomía radical en Cap  de alto riesgo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Guillermo Feria</dc:creator>
  <cp:lastModifiedBy>Guillermo Feria</cp:lastModifiedBy>
  <cp:revision>128</cp:revision>
  <dcterms:created xsi:type="dcterms:W3CDTF">2017-09-13T15:37:31Z</dcterms:created>
  <dcterms:modified xsi:type="dcterms:W3CDTF">2017-09-13T21:23:48Z</dcterms:modified>
</cp:coreProperties>
</file>