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5" r:id="rId5"/>
    <p:sldId id="268" r:id="rId6"/>
    <p:sldId id="261" r:id="rId7"/>
    <p:sldId id="262" r:id="rId8"/>
    <p:sldId id="267" r:id="rId9"/>
    <p:sldId id="270" r:id="rId10"/>
    <p:sldId id="271" r:id="rId11"/>
    <p:sldId id="272" r:id="rId12"/>
    <p:sldId id="273" r:id="rId13"/>
    <p:sldId id="274" r:id="rId14"/>
    <p:sldId id="278" r:id="rId15"/>
    <p:sldId id="275" r:id="rId16"/>
    <p:sldId id="269" r:id="rId17"/>
    <p:sldId id="277" r:id="rId1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E2D8F-1B2A-A549-BAB0-5615F172E113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0ED85-AEA9-7343-BED0-2CAC84F8C86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075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76396E-1F37-6144-BC38-470587206162}" type="slidenum">
              <a:rPr lang="es-MX"/>
              <a:pPr>
                <a:defRPr/>
              </a:pPr>
              <a:t>3</a:t>
            </a:fld>
            <a:endParaRPr lang="es-MX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1FD1C6-EA65-4C40-A117-BA61EA7574C6}" type="slidenum">
              <a:rPr lang="es-MX"/>
              <a:pPr>
                <a:defRPr/>
              </a:pPr>
              <a:t>5</a:t>
            </a:fld>
            <a:endParaRPr lang="es-MX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0F0E0E-AFEB-114E-973B-87DD10C8D028}" type="slidenum">
              <a:rPr lang="es-MX"/>
              <a:pPr>
                <a:defRPr/>
              </a:pPr>
              <a:t>6</a:t>
            </a:fld>
            <a:endParaRPr lang="es-MX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87D77B-874F-AE47-8808-4109FD830708}" type="slidenum">
              <a:rPr lang="es-MX"/>
              <a:pPr>
                <a:defRPr/>
              </a:pPr>
              <a:t>7</a:t>
            </a:fld>
            <a:endParaRPr lang="es-MX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MX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95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137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196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906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629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44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287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63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858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439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190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2E5E-113B-2449-B2C3-4693D864CE76}" type="datetimeFigureOut">
              <a:rPr lang="es-ES" smtClean="0"/>
              <a:t>03/08/16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5E6F-5BEA-0A49-AC1E-1B82D85AEC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116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84067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dirty="0"/>
              <a:t>Revisión histórica de Sarcoma de Kaposi en la era pre-TARAA</a:t>
            </a:r>
            <a:r>
              <a:rPr lang="es-ES_tradnl" dirty="0" smtClean="0"/>
              <a:t>:</a:t>
            </a:r>
            <a:br>
              <a:rPr lang="es-ES_tradnl" dirty="0" smtClean="0"/>
            </a:br>
            <a:r>
              <a:rPr lang="es-ES_tradnl" dirty="0" smtClean="0"/>
              <a:t> </a:t>
            </a:r>
            <a:r>
              <a:rPr lang="es-ES_tradnl" sz="3600" dirty="0" smtClean="0"/>
              <a:t>Evolución </a:t>
            </a:r>
            <a:r>
              <a:rPr lang="es-ES_tradnl" sz="3600" dirty="0"/>
              <a:t>con diferentes esquema de </a:t>
            </a:r>
            <a:r>
              <a:rPr lang="es-ES_tradnl" sz="3600" dirty="0" smtClean="0"/>
              <a:t>quimioterapia.  </a:t>
            </a:r>
            <a:br>
              <a:rPr lang="es-ES_tradnl" sz="3600" dirty="0" smtClean="0"/>
            </a:br>
            <a:r>
              <a:rPr lang="es-ES_tradnl" sz="3600" dirty="0" smtClean="0"/>
              <a:t>Remisión </a:t>
            </a:r>
            <a:r>
              <a:rPr lang="es-ES_tradnl" sz="3600" dirty="0"/>
              <a:t>con el uso de Ganciclovir</a:t>
            </a:r>
            <a:r>
              <a:rPr lang="es-MX" sz="3600" dirty="0" smtClean="0">
                <a:effectLst/>
              </a:rPr>
              <a:t> </a:t>
            </a:r>
            <a:endParaRPr lang="es-ES_tradnl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sz="2800" dirty="0" smtClean="0"/>
              <a:t>Dra. Patricia </a:t>
            </a:r>
            <a:r>
              <a:rPr lang="es-MX" sz="2800" dirty="0"/>
              <a:t>Volkow, Dra </a:t>
            </a:r>
            <a:r>
              <a:rPr lang="es-ES" sz="2800" dirty="0" err="1"/>
              <a:t>Benedicte</a:t>
            </a:r>
            <a:r>
              <a:rPr lang="es-ES" sz="2800" dirty="0"/>
              <a:t> </a:t>
            </a:r>
            <a:r>
              <a:rPr lang="es-ES" sz="2800" dirty="0" err="1"/>
              <a:t>Jacquemin</a:t>
            </a:r>
            <a:r>
              <a:rPr lang="es-MX" sz="2800" dirty="0"/>
              <a:t>,  </a:t>
            </a:r>
            <a:r>
              <a:rPr lang="es-MX" sz="2800" dirty="0" smtClean="0"/>
              <a:t>Dr.Juan </a:t>
            </a:r>
            <a:r>
              <a:rPr lang="es-MX" sz="2800" dirty="0"/>
              <a:t>W </a:t>
            </a:r>
            <a:r>
              <a:rPr lang="es-MX" sz="2800" dirty="0" smtClean="0"/>
              <a:t>Zinser y  </a:t>
            </a:r>
            <a:r>
              <a:rPr lang="es-MX" sz="2800" dirty="0"/>
              <a:t>Dr. Rogelio Perez Padilla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810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 smtClean="0"/>
              <a:t>Objetivos: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Evaluar la evolución de pacientes que </a:t>
            </a:r>
            <a:r>
              <a:rPr lang="es-ES_tradnl" dirty="0"/>
              <a:t>habían recibido </a:t>
            </a:r>
            <a:r>
              <a:rPr lang="es-ES_tradnl" dirty="0" smtClean="0"/>
              <a:t>ganciclovir para manejo infección por CMV en la era pre-TARAA</a:t>
            </a:r>
            <a:endParaRPr lang="es-ES_tradnl" dirty="0"/>
          </a:p>
          <a:p>
            <a:pPr marL="342900" lvl="1" indent="-342900">
              <a:buFont typeface="Arial"/>
              <a:buChar char="•"/>
            </a:pPr>
            <a:endParaRPr lang="es-ES_tradnl" dirty="0" smtClean="0"/>
          </a:p>
          <a:p>
            <a:pPr marL="342900" lvl="1" indent="-342900">
              <a:buFont typeface="Arial"/>
              <a:buChar char="•"/>
            </a:pPr>
            <a:r>
              <a:rPr lang="es-ES_tradnl" sz="3200" dirty="0" smtClean="0"/>
              <a:t>Evaluar </a:t>
            </a:r>
            <a:r>
              <a:rPr lang="es-ES_tradnl" sz="3200" dirty="0"/>
              <a:t>la evolución de </a:t>
            </a:r>
            <a:r>
              <a:rPr lang="es-ES_tradnl" sz="3200" dirty="0" smtClean="0"/>
              <a:t>pacientes con SK </a:t>
            </a:r>
            <a:r>
              <a:rPr lang="es-ES_tradnl" sz="3200" dirty="0"/>
              <a:t>tratados con diferentes esquema de </a:t>
            </a:r>
            <a:r>
              <a:rPr lang="es-ES_tradnl" sz="3200" dirty="0" smtClean="0"/>
              <a:t>quimioterapia era pre-TARAA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50633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Material y Métodos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89552"/>
            <a:ext cx="8229600" cy="4936612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 smtClean="0"/>
              <a:t>Estudio retrospectivo</a:t>
            </a:r>
          </a:p>
          <a:p>
            <a:pPr lvl="1"/>
            <a:r>
              <a:rPr lang="es-ES_tradnl" dirty="0"/>
              <a:t>R</a:t>
            </a:r>
            <a:r>
              <a:rPr lang="es-ES_tradnl" dirty="0" smtClean="0"/>
              <a:t>evisión del expedientes  </a:t>
            </a:r>
            <a:r>
              <a:rPr lang="es-ES_tradnl" dirty="0"/>
              <a:t>de los pacientes con Sarcoma de Kaposi de la Clínica de VIH/SIDA del </a:t>
            </a:r>
            <a:r>
              <a:rPr lang="es-ES_tradnl" dirty="0" err="1" smtClean="0"/>
              <a:t>INCan</a:t>
            </a:r>
            <a:r>
              <a:rPr lang="es-ES_tradnl" dirty="0" smtClean="0"/>
              <a:t> desde 1987 hasta 1996 (era pre-TARAA)</a:t>
            </a:r>
            <a:r>
              <a:rPr lang="es-MX" dirty="0" smtClean="0"/>
              <a:t> </a:t>
            </a:r>
          </a:p>
          <a:p>
            <a:pPr lvl="2"/>
            <a:r>
              <a:rPr lang="es-ES_tradnl" dirty="0" smtClean="0"/>
              <a:t>la </a:t>
            </a:r>
            <a:r>
              <a:rPr lang="es-ES_tradnl" dirty="0"/>
              <a:t>edad, sexo, ruta de transmisión, si recibieron quimioterapia el tipo y número de ciclos,  si recibieron o no radioterapia, </a:t>
            </a:r>
            <a:r>
              <a:rPr lang="es-ES_tradnl" dirty="0" smtClean="0"/>
              <a:t>uso de ganciclovir, desenlace, </a:t>
            </a:r>
          </a:p>
          <a:p>
            <a:pPr lvl="1"/>
            <a:r>
              <a:rPr lang="es-ES_tradnl" b="1" dirty="0" smtClean="0"/>
              <a:t> Se incluyeron solo pacientes que </a:t>
            </a:r>
            <a:r>
              <a:rPr lang="es-ES_tradnl" b="1" dirty="0"/>
              <a:t>recibieron ganciclovir al menos por 21 </a:t>
            </a:r>
            <a:r>
              <a:rPr lang="es-ES_tradnl" b="1" dirty="0" smtClean="0"/>
              <a:t>días</a:t>
            </a:r>
            <a:r>
              <a:rPr lang="es-ES_tradnl" dirty="0" smtClean="0"/>
              <a:t>.</a:t>
            </a:r>
          </a:p>
          <a:p>
            <a:pPr lvl="1"/>
            <a:endParaRPr lang="es-ES_tradnl" dirty="0" smtClean="0"/>
          </a:p>
          <a:p>
            <a:r>
              <a:rPr lang="es-ES_tradnl" dirty="0"/>
              <a:t>S</a:t>
            </a:r>
            <a:r>
              <a:rPr lang="es-ES_tradnl" dirty="0" smtClean="0"/>
              <a:t>e </a:t>
            </a:r>
            <a:r>
              <a:rPr lang="es-ES_tradnl" dirty="0"/>
              <a:t>describe el curso clínico de los  4 pacientes que presentaron remisión  de Kaposi posterior a la administración de ganciclovir y antes del inicio de esquema antiretroviral con inhibidores de proteasa</a:t>
            </a:r>
            <a:r>
              <a:rPr lang="es-ES_tradnl" dirty="0" smtClean="0"/>
              <a:t>.</a:t>
            </a:r>
            <a:r>
              <a:rPr lang="es-MX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4501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Primer caso SK diagnosticado en 1985</a:t>
            </a:r>
          </a:p>
          <a:p>
            <a:r>
              <a:rPr lang="es-ES_tradnl" dirty="0" smtClean="0"/>
              <a:t>155 casos de SK hasta 1996</a:t>
            </a:r>
          </a:p>
          <a:p>
            <a:r>
              <a:rPr lang="es-ES_tradnl" dirty="0" smtClean="0"/>
              <a:t>Edad promedio </a:t>
            </a:r>
            <a:r>
              <a:rPr lang="es-ES_tradnl" dirty="0"/>
              <a:t>fue 32 años (mediana de 33.6 años, (rango de 20-59). </a:t>
            </a:r>
            <a:endParaRPr lang="es-ES_tradnl" dirty="0" smtClean="0"/>
          </a:p>
          <a:p>
            <a:r>
              <a:rPr lang="es-ES_tradnl" dirty="0" smtClean="0"/>
              <a:t> 99.3</a:t>
            </a:r>
            <a:r>
              <a:rPr lang="es-ES_tradnl" dirty="0"/>
              <a:t>% eran </a:t>
            </a:r>
            <a:r>
              <a:rPr lang="es-ES_tradnl" dirty="0" smtClean="0"/>
              <a:t>hombres</a:t>
            </a:r>
          </a:p>
          <a:p>
            <a:r>
              <a:rPr lang="es-ES_tradnl" dirty="0" smtClean="0"/>
              <a:t>68.6</a:t>
            </a:r>
            <a:r>
              <a:rPr lang="es-ES_tradnl" dirty="0"/>
              <a:t>% refirieron ser </a:t>
            </a:r>
            <a:r>
              <a:rPr lang="es-ES_tradnl" dirty="0" smtClean="0"/>
              <a:t>HSH, </a:t>
            </a:r>
            <a:r>
              <a:rPr lang="es-ES_tradnl" dirty="0"/>
              <a:t>el 18.9% bisexuales, 9.8% </a:t>
            </a:r>
            <a:r>
              <a:rPr lang="es-ES_tradnl" dirty="0" smtClean="0"/>
              <a:t>heterosexuales.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9905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59387"/>
            <a:ext cx="8229600" cy="1143000"/>
          </a:xfrm>
        </p:spPr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791396"/>
            <a:ext cx="8449659" cy="5443159"/>
          </a:xfrm>
        </p:spPr>
        <p:txBody>
          <a:bodyPr>
            <a:normAutofit fontScale="92500" lnSpcReduction="20000"/>
          </a:bodyPr>
          <a:lstStyle/>
          <a:p>
            <a:pPr hangingPunct="0"/>
            <a:r>
              <a:rPr lang="es-ES_tradnl" dirty="0"/>
              <a:t>En 150 pacientes </a:t>
            </a:r>
            <a:r>
              <a:rPr lang="es-ES_tradnl" dirty="0" smtClean="0"/>
              <a:t>con </a:t>
            </a:r>
            <a:r>
              <a:rPr lang="es-ES_tradnl" dirty="0"/>
              <a:t>la </a:t>
            </a:r>
            <a:r>
              <a:rPr lang="es-ES_tradnl" dirty="0" smtClean="0"/>
              <a:t>información</a:t>
            </a:r>
          </a:p>
          <a:p>
            <a:pPr hangingPunct="0"/>
            <a:endParaRPr lang="es-ES_tradnl" dirty="0" smtClean="0"/>
          </a:p>
          <a:p>
            <a:pPr hangingPunct="0"/>
            <a:r>
              <a:rPr lang="es-ES_tradnl" dirty="0" smtClean="0"/>
              <a:t>12 </a:t>
            </a:r>
            <a:r>
              <a:rPr lang="es-ES_tradnl" dirty="0"/>
              <a:t>pacientes </a:t>
            </a:r>
            <a:r>
              <a:rPr lang="es-ES_tradnl" dirty="0" smtClean="0"/>
              <a:t>recibieron ganciclovir</a:t>
            </a:r>
          </a:p>
          <a:p>
            <a:pPr hangingPunct="0"/>
            <a:r>
              <a:rPr lang="es-ES_tradnl" dirty="0" smtClean="0"/>
              <a:t>8 </a:t>
            </a:r>
            <a:r>
              <a:rPr lang="es-ES_tradnl" dirty="0"/>
              <a:t>recibieron 21 o mas días. </a:t>
            </a:r>
            <a:endParaRPr lang="es-MX" dirty="0"/>
          </a:p>
          <a:p>
            <a:pPr lvl="1" hangingPunct="0"/>
            <a:r>
              <a:rPr lang="es-ES_tradnl" dirty="0"/>
              <a:t>U</a:t>
            </a:r>
            <a:r>
              <a:rPr lang="es-ES_tradnl" dirty="0" smtClean="0"/>
              <a:t>no </a:t>
            </a:r>
            <a:r>
              <a:rPr lang="es-ES_tradnl" dirty="0"/>
              <a:t>se excluyo del análisis porque había recibido previamente interferón y </a:t>
            </a:r>
            <a:r>
              <a:rPr lang="es-ES_tradnl" dirty="0" smtClean="0"/>
              <a:t>ganciclovir +PDN</a:t>
            </a:r>
            <a:r>
              <a:rPr lang="es-ES_tradnl" baseline="30000" dirty="0" smtClean="0"/>
              <a:t>1</a:t>
            </a:r>
          </a:p>
          <a:p>
            <a:pPr lvl="1" hangingPunct="0"/>
            <a:r>
              <a:rPr lang="es-ES_tradnl" dirty="0"/>
              <a:t>U</a:t>
            </a:r>
            <a:r>
              <a:rPr lang="es-ES_tradnl" dirty="0" smtClean="0"/>
              <a:t>no </a:t>
            </a:r>
            <a:r>
              <a:rPr lang="es-ES_tradnl" dirty="0"/>
              <a:t>falleció a las 8 semanas de iniciado el ganciclovir con deterioro del Sarcoma de Kaposi, </a:t>
            </a:r>
            <a:endParaRPr lang="es-ES_tradnl" dirty="0" smtClean="0"/>
          </a:p>
          <a:p>
            <a:pPr lvl="1" hangingPunct="0"/>
            <a:r>
              <a:rPr lang="es-ES_tradnl" dirty="0" smtClean="0"/>
              <a:t>Dos se perdieron a las semana  15 y 12 con </a:t>
            </a:r>
            <a:r>
              <a:rPr lang="es-ES_tradnl" dirty="0"/>
              <a:t>deterioro </a:t>
            </a:r>
            <a:r>
              <a:rPr lang="es-ES_tradnl" dirty="0" smtClean="0"/>
              <a:t>del </a:t>
            </a:r>
            <a:r>
              <a:rPr lang="es-ES_tradnl" dirty="0" smtClean="0"/>
              <a:t>SK</a:t>
            </a:r>
          </a:p>
          <a:p>
            <a:pPr lvl="1" hangingPunct="0"/>
            <a:r>
              <a:rPr lang="es-ES_tradnl" dirty="0" smtClean="0"/>
              <a:t>7 </a:t>
            </a:r>
            <a:r>
              <a:rPr lang="es-ES_tradnl" dirty="0"/>
              <a:t>pacientes que recibieron mas de 21 días de ganciclovir  cuatro tuvieron remisión </a:t>
            </a:r>
            <a:r>
              <a:rPr lang="es-ES_tradnl" dirty="0" smtClean="0"/>
              <a:t>completa) </a:t>
            </a:r>
            <a:r>
              <a:rPr lang="es-ES_tradnl" dirty="0"/>
              <a:t>comparado con 106 pacientes que nunca recibieron </a:t>
            </a:r>
            <a:r>
              <a:rPr lang="es-ES_tradnl" dirty="0" smtClean="0"/>
              <a:t>ganciclovir </a:t>
            </a:r>
            <a:r>
              <a:rPr lang="es-ES_tradnl" dirty="0"/>
              <a:t>con solo 6 remisiones completas (p=</a:t>
            </a:r>
            <a:r>
              <a:rPr lang="es-ES_tradnl" dirty="0" smtClean="0"/>
              <a:t>0.001</a:t>
            </a:r>
            <a:r>
              <a:rPr lang="es-ES_tradnl" dirty="0"/>
              <a:t>)</a:t>
            </a:r>
            <a:endParaRPr lang="es-ES_tradnl" dirty="0" smtClean="0"/>
          </a:p>
          <a:p>
            <a:pPr marL="457200" lvl="1" indent="0" hangingPunct="0">
              <a:buNone/>
            </a:pP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3218227" y="6234555"/>
            <a:ext cx="60469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s-ES_tradnl" sz="1200" dirty="0"/>
              <a:t>Volkow </a:t>
            </a:r>
            <a:r>
              <a:rPr lang="es-ES_tradnl" sz="1200" dirty="0" smtClean="0"/>
              <a:t>PF et al </a:t>
            </a:r>
            <a:r>
              <a:rPr lang="es-ES_tradnl" sz="1200" dirty="0" err="1" smtClean="0"/>
              <a:t>Life</a:t>
            </a:r>
            <a:r>
              <a:rPr lang="es-ES_tradnl" sz="1200" dirty="0" err="1"/>
              <a:t>-threatening</a:t>
            </a:r>
            <a:r>
              <a:rPr lang="es-ES_tradnl" sz="1200" dirty="0"/>
              <a:t> </a:t>
            </a:r>
            <a:r>
              <a:rPr lang="es-ES_tradnl" sz="1200" dirty="0" err="1"/>
              <a:t>exacerbation</a:t>
            </a:r>
            <a:r>
              <a:rPr lang="es-ES_tradnl" sz="1200" dirty="0"/>
              <a:t> </a:t>
            </a:r>
            <a:r>
              <a:rPr lang="es-ES_tradnl" sz="1200" dirty="0" smtClean="0"/>
              <a:t>of </a:t>
            </a:r>
            <a:r>
              <a:rPr lang="es-ES_tradnl" sz="1200" dirty="0" err="1"/>
              <a:t>Kaposi's</a:t>
            </a:r>
            <a:r>
              <a:rPr lang="es-ES_tradnl" sz="1200" dirty="0"/>
              <a:t> sarcoma </a:t>
            </a:r>
            <a:r>
              <a:rPr lang="es-ES_tradnl" sz="1200" dirty="0" err="1"/>
              <a:t>after</a:t>
            </a:r>
            <a:r>
              <a:rPr lang="es-ES_tradnl" sz="1200" dirty="0"/>
              <a:t> </a:t>
            </a:r>
            <a:r>
              <a:rPr lang="es-ES_tradnl" sz="1200" dirty="0" err="1"/>
              <a:t>prednisone</a:t>
            </a:r>
            <a:r>
              <a:rPr lang="es-ES_tradnl" sz="1200" dirty="0"/>
              <a:t> </a:t>
            </a:r>
            <a:r>
              <a:rPr lang="es-ES_tradnl" sz="1200" dirty="0" err="1"/>
              <a:t>treatment</a:t>
            </a:r>
            <a:r>
              <a:rPr lang="es-ES_tradnl" sz="1200" dirty="0"/>
              <a:t> </a:t>
            </a:r>
            <a:endParaRPr lang="es-ES_tradnl" sz="1200" dirty="0" smtClean="0"/>
          </a:p>
          <a:p>
            <a:pPr marL="0" lvl="1"/>
            <a:r>
              <a:rPr lang="es-ES_tradnl" sz="1200" dirty="0" err="1" smtClean="0"/>
              <a:t>For</a:t>
            </a:r>
            <a:r>
              <a:rPr lang="es-ES_tradnl" sz="1200" dirty="0" smtClean="0"/>
              <a:t>  </a:t>
            </a:r>
            <a:r>
              <a:rPr lang="es-ES_tradnl" sz="1200" dirty="0" err="1" smtClean="0"/>
              <a:t>mmune</a:t>
            </a:r>
            <a:r>
              <a:rPr lang="es-ES_tradnl" sz="1200" dirty="0" smtClean="0"/>
              <a:t> </a:t>
            </a:r>
            <a:r>
              <a:rPr lang="es-ES_tradnl" sz="1200" dirty="0" err="1"/>
              <a:t>reconstitution</a:t>
            </a:r>
            <a:r>
              <a:rPr lang="es-ES_tradnl" sz="1200" dirty="0"/>
              <a:t> </a:t>
            </a:r>
            <a:r>
              <a:rPr lang="es-ES_tradnl" sz="1200" dirty="0" err="1"/>
              <a:t>inflammatory</a:t>
            </a:r>
            <a:r>
              <a:rPr lang="es-ES_tradnl" sz="1200" dirty="0"/>
              <a:t> </a:t>
            </a:r>
            <a:r>
              <a:rPr lang="es-ES_tradnl" sz="1200" dirty="0" err="1"/>
              <a:t>syndrome</a:t>
            </a:r>
            <a:r>
              <a:rPr lang="es-ES_tradnl" sz="1200" dirty="0"/>
              <a:t>. AIDS. 2008 Mar 12;22(5):663-5</a:t>
            </a:r>
            <a:r>
              <a:rPr lang="es-ES_tradnl" dirty="0"/>
              <a:t>.</a:t>
            </a:r>
            <a:r>
              <a:rPr lang="es-MX" dirty="0"/>
              <a:t> </a:t>
            </a:r>
            <a:r>
              <a:rPr lang="es-ES_tradnl" dirty="0"/>
              <a:t> 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604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418" t="-31583" r="-5418" b="-30736"/>
          <a:stretch/>
        </p:blipFill>
        <p:spPr>
          <a:xfrm>
            <a:off x="0" y="1600200"/>
            <a:ext cx="9353001" cy="4669053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872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72 </a:t>
            </a:r>
            <a:r>
              <a:rPr lang="es-ES_tradnl" dirty="0"/>
              <a:t>(</a:t>
            </a:r>
            <a:r>
              <a:rPr lang="es-ES_tradnl" dirty="0" smtClean="0"/>
              <a:t>47.4</a:t>
            </a:r>
            <a:r>
              <a:rPr lang="es-ES_tradnl" dirty="0"/>
              <a:t>%) pacientes recibieron quimioterapia, </a:t>
            </a:r>
            <a:endParaRPr lang="es-ES_tradnl" dirty="0" smtClean="0"/>
          </a:p>
          <a:p>
            <a:pPr lvl="1"/>
            <a:r>
              <a:rPr lang="es-ES_tradnl" dirty="0" smtClean="0"/>
              <a:t>13 </a:t>
            </a:r>
            <a:r>
              <a:rPr lang="es-ES_tradnl" dirty="0"/>
              <a:t>(18%) </a:t>
            </a:r>
            <a:r>
              <a:rPr lang="es-ES_tradnl" b="1" dirty="0" err="1"/>
              <a:t>adriamcina+vincristina+bleomicina</a:t>
            </a:r>
            <a:r>
              <a:rPr lang="es-ES_tradnl" b="1" dirty="0"/>
              <a:t> </a:t>
            </a:r>
            <a:r>
              <a:rPr lang="es-ES_tradnl" dirty="0" smtClean="0"/>
              <a:t>	</a:t>
            </a:r>
            <a:r>
              <a:rPr lang="es-ES_tradnl" sz="2400" dirty="0" smtClean="0"/>
              <a:t>Promedio 3.7 </a:t>
            </a:r>
            <a:r>
              <a:rPr lang="es-ES_tradnl" sz="2400" dirty="0"/>
              <a:t>ciclos (rango 1-6)</a:t>
            </a:r>
            <a:r>
              <a:rPr lang="es-ES_tradnl" dirty="0"/>
              <a:t> </a:t>
            </a:r>
            <a:endParaRPr lang="es-ES_tradnl" dirty="0" smtClean="0"/>
          </a:p>
          <a:p>
            <a:pPr lvl="1"/>
            <a:r>
              <a:rPr lang="es-ES_tradnl" dirty="0" smtClean="0"/>
              <a:t>51 </a:t>
            </a:r>
            <a:r>
              <a:rPr lang="es-ES_tradnl" dirty="0"/>
              <a:t>(71.8%) recibieron </a:t>
            </a:r>
            <a:r>
              <a:rPr lang="es-ES_tradnl" b="1" dirty="0" err="1" smtClean="0"/>
              <a:t>bleomicina+vincristina</a:t>
            </a:r>
            <a:r>
              <a:rPr lang="es-ES_tradnl" dirty="0" smtClean="0"/>
              <a:t> </a:t>
            </a:r>
            <a:r>
              <a:rPr lang="es-ES_tradnl" dirty="0"/>
              <a:t>un </a:t>
            </a:r>
            <a:r>
              <a:rPr lang="es-ES_tradnl" dirty="0" smtClean="0"/>
              <a:t>	</a:t>
            </a:r>
            <a:r>
              <a:rPr lang="es-ES_tradnl" sz="2400" dirty="0" smtClean="0"/>
              <a:t>Promedio  </a:t>
            </a:r>
            <a:r>
              <a:rPr lang="es-ES_tradnl" sz="2400" dirty="0"/>
              <a:t>6.5 ciclos (rango 1-24) </a:t>
            </a:r>
            <a:endParaRPr lang="es-ES_tradnl" sz="2400" dirty="0" smtClean="0"/>
          </a:p>
          <a:p>
            <a:pPr lvl="1"/>
            <a:r>
              <a:rPr lang="es-ES_tradnl" dirty="0" smtClean="0"/>
              <a:t> </a:t>
            </a:r>
            <a:r>
              <a:rPr lang="es-ES_tradnl" dirty="0"/>
              <a:t>7  (9.8%) recibieron </a:t>
            </a:r>
            <a:r>
              <a:rPr lang="es-ES_tradnl" b="1" dirty="0" err="1" smtClean="0"/>
              <a:t>bleomicina</a:t>
            </a:r>
            <a:r>
              <a:rPr lang="es-ES_tradnl" dirty="0" smtClean="0"/>
              <a:t> </a:t>
            </a:r>
          </a:p>
          <a:p>
            <a:pPr marL="914400" lvl="2" indent="0">
              <a:buNone/>
            </a:pPr>
            <a:r>
              <a:rPr lang="es-ES_tradnl" dirty="0" smtClean="0"/>
              <a:t>Promedio 5.5 </a:t>
            </a:r>
            <a:r>
              <a:rPr lang="es-ES_tradnl" dirty="0"/>
              <a:t>ciclos (rango 1-</a:t>
            </a:r>
            <a:r>
              <a:rPr lang="es-ES_tradnl" dirty="0" smtClean="0"/>
              <a:t>12)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0902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35100"/>
            <a:ext cx="9144000" cy="1309558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Curva de supervivencia de Kaplan Meier por tipo de esquema de quimioterapia en pacientes con SIDA y Sarcoma de Kaposi en la era pre-TARAA.</a:t>
            </a:r>
            <a:endParaRPr lang="es-MX" sz="2400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1" r="-3471"/>
          <a:stretch>
            <a:fillRect/>
          </a:stretch>
        </p:blipFill>
        <p:spPr bwMode="auto">
          <a:xfrm>
            <a:off x="457200" y="1356308"/>
            <a:ext cx="8686800" cy="54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373423" y="6455358"/>
            <a:ext cx="778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p=0.05, (HR= 0.47 (IC 95% 0.22-1.01</a:t>
            </a:r>
            <a:r>
              <a:rPr lang="es-MX" dirty="0" smtClean="0"/>
              <a:t>) ajustado por edad y compromiso pulmonar. 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5418200" y="3012723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5377631" y="3499083"/>
            <a:ext cx="110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Bleomicina</a:t>
            </a:r>
            <a:endParaRPr lang="es-ES_tradnl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377631" y="3188353"/>
            <a:ext cx="21768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Vincristina</a:t>
            </a:r>
            <a:r>
              <a:rPr lang="en-US" sz="1600" dirty="0" smtClean="0"/>
              <a:t> + </a:t>
            </a:r>
            <a:r>
              <a:rPr lang="en-US" sz="1600" dirty="0" err="1" smtClean="0"/>
              <a:t>Bleomicina</a:t>
            </a:r>
            <a:endParaRPr lang="es-ES_tradnl" sz="1600" dirty="0" smtClean="0"/>
          </a:p>
          <a:p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50640" y="2904643"/>
            <a:ext cx="33662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Adriamicina</a:t>
            </a:r>
            <a:r>
              <a:rPr lang="en-US" sz="1600" dirty="0" smtClean="0"/>
              <a:t> + </a:t>
            </a:r>
            <a:r>
              <a:rPr lang="en-US" sz="1600" dirty="0" err="1" smtClean="0"/>
              <a:t>Vincristina</a:t>
            </a:r>
            <a:r>
              <a:rPr lang="en-US" sz="1600" dirty="0" smtClean="0"/>
              <a:t> + </a:t>
            </a:r>
            <a:r>
              <a:rPr lang="en-US" sz="1600" dirty="0" err="1" smtClean="0"/>
              <a:t>Bleomicina</a:t>
            </a:r>
            <a:endParaRPr lang="es-ES_tradnl" sz="1600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5412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Conclusiones: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02076"/>
            <a:ext cx="8229600" cy="50314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dirty="0"/>
              <a:t>C</a:t>
            </a:r>
            <a:r>
              <a:rPr lang="es-ES_tradnl" dirty="0" smtClean="0"/>
              <a:t>uatro </a:t>
            </a:r>
            <a:r>
              <a:rPr lang="es-ES_tradnl" dirty="0"/>
              <a:t>pacientes que recibieron  </a:t>
            </a:r>
            <a:r>
              <a:rPr lang="es-ES_tradnl" dirty="0" smtClean="0"/>
              <a:t>ganciclovir  </a:t>
            </a:r>
            <a:r>
              <a:rPr lang="es-ES_tradnl" dirty="0"/>
              <a:t>por </a:t>
            </a:r>
            <a:r>
              <a:rPr lang="es-ES_tradnl" dirty="0" smtClean="0"/>
              <a:t>21 días o &gt; </a:t>
            </a:r>
            <a:r>
              <a:rPr lang="es-ES_tradnl" dirty="0"/>
              <a:t>para manejo </a:t>
            </a:r>
            <a:r>
              <a:rPr lang="es-ES_tradnl" dirty="0" smtClean="0"/>
              <a:t>CMV </a:t>
            </a:r>
            <a:r>
              <a:rPr lang="es-MX" dirty="0" smtClean="0"/>
              <a:t>en la era pre-TARAA tuvieron </a:t>
            </a:r>
            <a:r>
              <a:rPr lang="es-MX" dirty="0" smtClean="0"/>
              <a:t>remisión </a:t>
            </a:r>
            <a:r>
              <a:rPr lang="es-MX" dirty="0" smtClean="0"/>
              <a:t>completa previo al uso de IPs.</a:t>
            </a:r>
          </a:p>
          <a:p>
            <a:pPr lvl="1"/>
            <a:r>
              <a:rPr lang="es-MX" dirty="0" smtClean="0"/>
              <a:t>Dos de ellos nunca recibieron quimioterapia</a:t>
            </a:r>
          </a:p>
          <a:p>
            <a:pPr lvl="1"/>
            <a:r>
              <a:rPr lang="es-MX" dirty="0" smtClean="0"/>
              <a:t>Remisión completa aun con cuentas bajas de CD4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smtClean="0"/>
              <a:t>Se observo una disminuci</a:t>
            </a:r>
            <a:r>
              <a:rPr lang="es-ES_tradnl" dirty="0" smtClean="0"/>
              <a:t>ón en la </a:t>
            </a:r>
            <a:r>
              <a:rPr lang="es-ES_tradnl" dirty="0" smtClean="0"/>
              <a:t>supervivencia pacientes con </a:t>
            </a:r>
            <a:r>
              <a:rPr lang="es-ES_tradnl" dirty="0" smtClean="0"/>
              <a:t> </a:t>
            </a:r>
            <a:r>
              <a:rPr lang="es-ES_tradnl" dirty="0" smtClean="0"/>
              <a:t>SK </a:t>
            </a:r>
            <a:r>
              <a:rPr lang="es-ES_tradnl" dirty="0" smtClean="0"/>
              <a:t>tratados ABV comprado con VB o B </a:t>
            </a:r>
            <a:r>
              <a:rPr lang="es-ES_tradnl" dirty="0" smtClean="0"/>
              <a:t>media </a:t>
            </a:r>
            <a:r>
              <a:rPr lang="es-ES_tradnl" dirty="0"/>
              <a:t>161 vs 356 días </a:t>
            </a:r>
            <a:r>
              <a:rPr lang="es-ES_tradnl" dirty="0" smtClean="0"/>
              <a:t>en </a:t>
            </a:r>
            <a:r>
              <a:rPr lang="es-ES_tradnl" dirty="0" smtClean="0"/>
              <a:t>la era pre-TARAA.</a:t>
            </a:r>
          </a:p>
          <a:p>
            <a:endParaRPr lang="es-ES_tradnl" dirty="0" smtClean="0"/>
          </a:p>
          <a:p>
            <a:r>
              <a:rPr lang="es-ES_tradnl" dirty="0" smtClean="0"/>
              <a:t>Se requieren </a:t>
            </a:r>
            <a:r>
              <a:rPr lang="es-ES_tradnl" dirty="0"/>
              <a:t>estudios prospectivo para establecer </a:t>
            </a:r>
            <a:r>
              <a:rPr lang="es-ES_tradnl" dirty="0" smtClean="0"/>
              <a:t>el </a:t>
            </a:r>
            <a:r>
              <a:rPr lang="es-ES_tradnl" dirty="0"/>
              <a:t>papel terapéutico de la terapia anti-HHV-8 en el manejo del SK</a:t>
            </a:r>
            <a:r>
              <a:rPr lang="es-MX" dirty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069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Sarcoma de Kaposi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96309"/>
            <a:ext cx="8229600" cy="5237613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D</a:t>
            </a:r>
            <a:r>
              <a:rPr lang="es-ES_tradnl" dirty="0" smtClean="0"/>
              <a:t>escrito </a:t>
            </a:r>
            <a:r>
              <a:rPr lang="es-ES_tradnl" dirty="0"/>
              <a:t>en 1872 por el patólogo húngaro </a:t>
            </a:r>
            <a:r>
              <a:rPr lang="es-ES_tradnl" dirty="0" err="1"/>
              <a:t>Moritz</a:t>
            </a:r>
            <a:r>
              <a:rPr lang="es-ES_tradnl" dirty="0"/>
              <a:t> </a:t>
            </a:r>
            <a:r>
              <a:rPr lang="es-ES_tradnl" dirty="0" smtClean="0"/>
              <a:t>Kaposi.</a:t>
            </a:r>
          </a:p>
          <a:p>
            <a:pPr lvl="3"/>
            <a:r>
              <a:rPr lang="es-ES_tradnl" dirty="0"/>
              <a:t>en hombres del mediterráneo de ascendencia judía</a:t>
            </a:r>
            <a:r>
              <a:rPr lang="es-MX" dirty="0" smtClean="0">
                <a:effectLst/>
              </a:rPr>
              <a:t> </a:t>
            </a:r>
            <a:endParaRPr lang="es-ES_tradnl" dirty="0"/>
          </a:p>
          <a:p>
            <a:pPr marL="342900" lvl="2" indent="-342900"/>
            <a:endParaRPr lang="es-MX" dirty="0" smtClean="0"/>
          </a:p>
          <a:p>
            <a:r>
              <a:rPr lang="es-ES_tradnl" dirty="0" smtClean="0"/>
              <a:t>En los 70s se describió en  pacientes con trasplante de órganos sólidos, sometidos a inmunosupresión </a:t>
            </a:r>
            <a:r>
              <a:rPr lang="es-ES_tradnl" dirty="0" err="1" smtClean="0"/>
              <a:t>iatrógena</a:t>
            </a:r>
            <a:r>
              <a:rPr lang="es-MX" dirty="0" smtClean="0"/>
              <a:t>.	</a:t>
            </a:r>
          </a:p>
          <a:p>
            <a:pPr lvl="2"/>
            <a:r>
              <a:rPr lang="es-MX" dirty="0" smtClean="0">
                <a:cs typeface="+mn-cs"/>
              </a:rPr>
              <a:t>Su incidencia se incremento con el uso de inhibidores de calcineurina</a:t>
            </a:r>
          </a:p>
          <a:p>
            <a:pPr lvl="2">
              <a:defRPr/>
            </a:pPr>
            <a:r>
              <a:rPr lang="es-MX" dirty="0"/>
              <a:t>Remisión de SK al suspender terapia inmunosupresora</a:t>
            </a:r>
          </a:p>
          <a:p>
            <a:pPr marL="914400" lvl="2" indent="0">
              <a:buNone/>
              <a:defRPr/>
            </a:pPr>
            <a:endParaRPr lang="es-MX" dirty="0"/>
          </a:p>
          <a:p>
            <a:pPr marL="342900" lvl="2" indent="-342900"/>
            <a:r>
              <a:rPr lang="es-MX" sz="3100" dirty="0" smtClean="0"/>
              <a:t>Asociado a la aplicación de corticoesterioides localmente</a:t>
            </a:r>
            <a:r>
              <a:rPr lang="es-MX" dirty="0" smtClean="0"/>
              <a:t>.</a:t>
            </a:r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425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mtClean="0">
                <a:cs typeface="+mj-cs"/>
              </a:rPr>
              <a:t>Sarcoma de Kaposi</a:t>
            </a:r>
            <a:endParaRPr lang="en-US" smtClean="0">
              <a:cs typeface="+mj-cs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s-MX" dirty="0" smtClean="0">
              <a:cs typeface="+mn-cs"/>
            </a:endParaRPr>
          </a:p>
          <a:p>
            <a:pPr eaLnBrk="1" hangingPunct="1">
              <a:defRPr/>
            </a:pPr>
            <a:r>
              <a:rPr lang="es-MX" dirty="0" smtClean="0">
                <a:cs typeface="+mn-cs"/>
              </a:rPr>
              <a:t>Formas Epidemiológicas:</a:t>
            </a:r>
          </a:p>
          <a:p>
            <a:pPr lvl="1" eaLnBrk="1" hangingPunct="1">
              <a:defRPr/>
            </a:pPr>
            <a:r>
              <a:rPr lang="es-MX" dirty="0" smtClean="0"/>
              <a:t>Clásica</a:t>
            </a:r>
          </a:p>
          <a:p>
            <a:pPr lvl="1" eaLnBrk="1" hangingPunct="1">
              <a:defRPr/>
            </a:pPr>
            <a:r>
              <a:rPr lang="es-MX" dirty="0" smtClean="0"/>
              <a:t>Endémica Africana</a:t>
            </a:r>
          </a:p>
          <a:p>
            <a:pPr lvl="1" eaLnBrk="1" hangingPunct="1">
              <a:defRPr/>
            </a:pPr>
            <a:r>
              <a:rPr lang="es-MX" dirty="0" smtClean="0"/>
              <a:t>Asociada a transplante de organos</a:t>
            </a:r>
          </a:p>
          <a:p>
            <a:pPr lvl="1" eaLnBrk="1" hangingPunct="1">
              <a:defRPr/>
            </a:pPr>
            <a:r>
              <a:rPr lang="es-MX" dirty="0" smtClean="0"/>
              <a:t>Epidémica asociada VIH/SIDA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156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778" b="-2778"/>
          <a:stretch>
            <a:fillRect/>
          </a:stretch>
        </p:blipFill>
        <p:spPr>
          <a:xfrm>
            <a:off x="457200" y="234950"/>
            <a:ext cx="3849688" cy="5891213"/>
          </a:xfrm>
        </p:spPr>
      </p:pic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800004"/>
            <a:ext cx="4323853" cy="5904141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s-MX" dirty="0"/>
              <a:t>Epidémico:</a:t>
            </a:r>
          </a:p>
          <a:p>
            <a:pPr lvl="1">
              <a:defRPr/>
            </a:pPr>
            <a:r>
              <a:rPr lang="es-MX" dirty="0"/>
              <a:t>Neoplasia oportunista mas frecuente </a:t>
            </a:r>
            <a:r>
              <a:rPr lang="es-MX" dirty="0" smtClean="0"/>
              <a:t>asociada al VIH/SIDA</a:t>
            </a:r>
            <a:endParaRPr lang="es-MX" dirty="0"/>
          </a:p>
          <a:p>
            <a:pPr lvl="1">
              <a:defRPr/>
            </a:pPr>
            <a:endParaRPr lang="es-MX" dirty="0" smtClean="0"/>
          </a:p>
          <a:p>
            <a:pPr lvl="1">
              <a:defRPr/>
            </a:pPr>
            <a:r>
              <a:rPr lang="es-MX" dirty="0" smtClean="0"/>
              <a:t>USA </a:t>
            </a:r>
            <a:r>
              <a:rPr lang="es-MX" dirty="0"/>
              <a:t>SK </a:t>
            </a:r>
            <a:r>
              <a:rPr lang="es-MX" b="1" dirty="0"/>
              <a:t>20,000 </a:t>
            </a:r>
            <a:r>
              <a:rPr lang="es-MX" dirty="0"/>
              <a:t>veces mas común en personas con SIDA que en la población general y </a:t>
            </a:r>
            <a:r>
              <a:rPr lang="es-MX" b="1" dirty="0"/>
              <a:t>300</a:t>
            </a:r>
            <a:r>
              <a:rPr lang="es-MX" dirty="0"/>
              <a:t> veces mas común que en otros pacientes </a:t>
            </a:r>
            <a:r>
              <a:rPr lang="es-MX" dirty="0" smtClean="0"/>
              <a:t>inmunosuprimidos</a:t>
            </a:r>
          </a:p>
          <a:p>
            <a:pPr lvl="1">
              <a:defRPr/>
            </a:pPr>
            <a:endParaRPr lang="es-MX" dirty="0" smtClean="0"/>
          </a:p>
          <a:p>
            <a:pPr lvl="1">
              <a:defRPr/>
            </a:pPr>
            <a:r>
              <a:rPr lang="es-MX" dirty="0" smtClean="0"/>
              <a:t>Segunda epidemia</a:t>
            </a:r>
          </a:p>
          <a:p>
            <a:pPr lvl="1">
              <a:defRPr/>
            </a:pPr>
            <a:endParaRPr lang="es-MX" dirty="0" smtClean="0"/>
          </a:p>
          <a:p>
            <a:pPr lvl="1">
              <a:defRPr/>
            </a:pPr>
            <a:r>
              <a:rPr lang="es-MX" dirty="0" smtClean="0"/>
              <a:t>Enfermedad enigmática</a:t>
            </a:r>
          </a:p>
          <a:p>
            <a:pPr lvl="1">
              <a:defRPr/>
            </a:pPr>
            <a:endParaRPr lang="es-MX" dirty="0" smtClean="0"/>
          </a:p>
          <a:p>
            <a:pPr lvl="1">
              <a:defRPr/>
            </a:pPr>
            <a:r>
              <a:rPr lang="es-MX" dirty="0" smtClean="0"/>
              <a:t>C</a:t>
            </a:r>
            <a:r>
              <a:rPr lang="es-ES_tradnl" dirty="0" err="1" smtClean="0"/>
              <a:t>urso</a:t>
            </a:r>
            <a:r>
              <a:rPr lang="es-ES_tradnl" dirty="0" smtClean="0"/>
              <a:t> clínico indolente, muerte por </a:t>
            </a:r>
            <a:r>
              <a:rPr lang="es-ES_tradnl" dirty="0"/>
              <a:t>otros eventos definitorios de SIDA </a:t>
            </a:r>
            <a:r>
              <a:rPr lang="es-ES_tradnl" dirty="0" smtClean="0"/>
              <a:t>ó una </a:t>
            </a:r>
            <a:r>
              <a:rPr lang="es-ES_tradnl" dirty="0"/>
              <a:t>enfermedad rápidamente progresiva, </a:t>
            </a:r>
            <a:r>
              <a:rPr lang="es-ES_tradnl" dirty="0" smtClean="0"/>
              <a:t>fulminante </a:t>
            </a:r>
            <a:r>
              <a:rPr lang="es-ES_tradnl" dirty="0"/>
              <a:t>y llevar a la muerte al paciente en semanas</a:t>
            </a:r>
            <a:r>
              <a:rPr lang="es-ES_tradnl" dirty="0" smtClean="0"/>
              <a:t>.</a:t>
            </a:r>
          </a:p>
          <a:p>
            <a:pPr lvl="1">
              <a:defRPr/>
            </a:pPr>
            <a:endParaRPr lang="es-MX" dirty="0" smtClean="0"/>
          </a:p>
          <a:p>
            <a:pPr lvl="1">
              <a:defRPr/>
            </a:pPr>
            <a:r>
              <a:rPr lang="es-MX" dirty="0" smtClean="0"/>
              <a:t>Piel</a:t>
            </a:r>
            <a:r>
              <a:rPr lang="es-MX" dirty="0"/>
              <a:t>,  ganglios linfáticos, tubo digestivo y pulmón</a:t>
            </a:r>
          </a:p>
          <a:p>
            <a:pPr lvl="1">
              <a:defRPr/>
            </a:pP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8077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pala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1567" cy="32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598"/>
            <a:ext cx="4794677" cy="359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ier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2" y="-829309"/>
            <a:ext cx="4611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354131" y="3481883"/>
            <a:ext cx="5442343" cy="4081757"/>
          </a:xfrm>
          <a:prstGeom prst="rect">
            <a:avLst/>
          </a:prstGeom>
        </p:spPr>
      </p:pic>
      <p:pic>
        <p:nvPicPr>
          <p:cNvPr id="6" name="3 Imagen" descr="P102016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512" r="22090"/>
          <a:stretch/>
        </p:blipFill>
        <p:spPr bwMode="auto">
          <a:xfrm>
            <a:off x="3208444" y="2503020"/>
            <a:ext cx="3569829" cy="231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7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MX" sz="4000" dirty="0" smtClean="0">
                <a:cs typeface="+mj-cs"/>
              </a:rPr>
              <a:t>Virus HHV-8/ KSHV</a:t>
            </a:r>
            <a:br>
              <a:rPr lang="es-MX" sz="4000" dirty="0" smtClean="0">
                <a:cs typeface="+mj-cs"/>
              </a:rPr>
            </a:br>
            <a:r>
              <a:rPr lang="es-MX" sz="4000" dirty="0" smtClean="0">
                <a:cs typeface="+mj-cs"/>
              </a:rPr>
              <a:t> </a:t>
            </a:r>
            <a:endParaRPr lang="en-US" sz="4000" dirty="0" smtClean="0">
              <a:cs typeface="+mj-cs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2800" dirty="0" smtClean="0">
                <a:cs typeface="+mn-cs"/>
              </a:rPr>
              <a:t>Virus del Sarcoma de Kaposi</a:t>
            </a:r>
            <a:br>
              <a:rPr lang="es-MX" sz="2800" dirty="0" smtClean="0">
                <a:cs typeface="+mn-cs"/>
              </a:rPr>
            </a:br>
            <a:r>
              <a:rPr lang="es-MX" sz="2800" dirty="0" smtClean="0">
                <a:cs typeface="+mn-cs"/>
              </a:rPr>
              <a:t> (descrito 1994) es un imitador molecular.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400" dirty="0" smtClean="0"/>
              <a:t>No codifica para genes transformadores como Epstein Barr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400" dirty="0" smtClean="0"/>
              <a:t>Su genoma codifica para genes reguladores humanos intra y extra celulares.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MX" sz="2000" dirty="0" smtClean="0"/>
              <a:t>Dos protonocogenes: Cyclina D y bcl2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MX" sz="2000" dirty="0" smtClean="0"/>
              <a:t>Dos citoquimocinas IL-6 y la Proteina inflamatoria de los macrófagos MIP.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MX" sz="2000" dirty="0" smtClean="0"/>
              <a:t>Receptor de la proteina G acopladora GCR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MX" sz="2000" dirty="0" smtClean="0"/>
              <a:t>Factor regulador del Interferon viral vIRF down regulates la producción de interferon alfa y y beta.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306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mtClean="0">
                <a:cs typeface="+mj-cs"/>
              </a:rPr>
              <a:t>Sarcoma de Kaposi</a:t>
            </a:r>
            <a:endParaRPr lang="en-US" smtClean="0">
              <a:cs typeface="+mj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MX" dirty="0" smtClean="0">
                <a:cs typeface="+mn-cs"/>
              </a:rPr>
              <a:t>Patogénesis </a:t>
            </a:r>
          </a:p>
          <a:p>
            <a:pPr lvl="1">
              <a:lnSpc>
                <a:spcPct val="90000"/>
              </a:lnSpc>
              <a:defRPr/>
            </a:pPr>
            <a:r>
              <a:rPr lang="es-MX" dirty="0" smtClean="0"/>
              <a:t>Identificación por PCR de genoma VHH- 8 o VSK en todas las lesiones de las diferentes variantes epidemiológicas de SK.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MX" dirty="0" smtClean="0"/>
              <a:t>Células endoteliales/células en huso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s-MX" dirty="0" smtClean="0"/>
              <a:t>Estados lítico y latente del HH-8/SKV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s-MX" dirty="0" smtClean="0"/>
              <a:t>En la mayoría  de la células de SK estado latente no reproductivo.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s-MX" dirty="0" smtClean="0"/>
              <a:t>		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s-MX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52084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Sarcoma de Kaposi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76851" y="1204651"/>
            <a:ext cx="4471349" cy="542092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_tradnl" sz="3600" b="1" dirty="0" smtClean="0"/>
              <a:t>Era </a:t>
            </a:r>
            <a:r>
              <a:rPr lang="es-ES_tradnl" sz="3600" b="1" dirty="0"/>
              <a:t>pre-</a:t>
            </a:r>
            <a:r>
              <a:rPr lang="es-ES_tradnl" sz="3600" b="1" dirty="0" smtClean="0"/>
              <a:t>TARAA</a:t>
            </a:r>
          </a:p>
          <a:p>
            <a:r>
              <a:rPr lang="es-ES_tradnl" dirty="0"/>
              <a:t>O</a:t>
            </a:r>
            <a:r>
              <a:rPr lang="es-ES_tradnl" dirty="0" smtClean="0"/>
              <a:t>ncólogos manejo a </a:t>
            </a:r>
            <a:r>
              <a:rPr lang="es-ES_tradnl" dirty="0"/>
              <a:t>base de quimioterapia;  inclusive esquemas </a:t>
            </a:r>
            <a:r>
              <a:rPr lang="es-ES_tradnl" dirty="0" err="1"/>
              <a:t>mieloablativos</a:t>
            </a:r>
            <a:r>
              <a:rPr lang="es-ES_tradnl" dirty="0"/>
              <a:t> con sobrevidas muy cortas.</a:t>
            </a:r>
            <a:r>
              <a:rPr lang="es-MX" dirty="0" smtClean="0">
                <a:effectLst/>
              </a:rPr>
              <a:t> </a:t>
            </a:r>
          </a:p>
          <a:p>
            <a:endParaRPr lang="es-MX" dirty="0" smtClean="0">
              <a:effectLst/>
            </a:endParaRPr>
          </a:p>
          <a:p>
            <a:r>
              <a:rPr lang="es-MX" dirty="0" smtClean="0"/>
              <a:t>Infectologos: </a:t>
            </a:r>
            <a:r>
              <a:rPr lang="es-ES_tradnl" dirty="0" smtClean="0"/>
              <a:t>SK </a:t>
            </a:r>
            <a:r>
              <a:rPr lang="es-ES_tradnl" dirty="0"/>
              <a:t>limitado a piel únicamente con antiretrovirales, y/o aplicación local de algunos agentes, crioterapia e inclusive radioterapia para </a:t>
            </a:r>
            <a:r>
              <a:rPr lang="es-ES_tradnl" dirty="0" smtClean="0"/>
              <a:t>lesiones </a:t>
            </a:r>
            <a:r>
              <a:rPr lang="es-ES_tradnl" dirty="0"/>
              <a:t>estéticas</a:t>
            </a:r>
            <a:r>
              <a:rPr lang="es-MX" dirty="0" smtClean="0">
                <a:effectLst/>
              </a:rPr>
              <a:t> </a:t>
            </a:r>
          </a:p>
          <a:p>
            <a:endParaRPr lang="es-MX" dirty="0" smtClean="0">
              <a:effectLst/>
            </a:endParaRPr>
          </a:p>
          <a:p>
            <a:r>
              <a:rPr lang="es-ES_tradnl" b="1" dirty="0" smtClean="0"/>
              <a:t>Evitar incrementar </a:t>
            </a:r>
            <a:r>
              <a:rPr lang="es-ES_tradnl" b="1" dirty="0"/>
              <a:t>la inmunosupresión, factor indispensable en la patogénesis y desarrollo de esta enfermedad.</a:t>
            </a:r>
            <a:endParaRPr lang="es-MX" b="1" dirty="0"/>
          </a:p>
          <a:p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7085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_tradnl" sz="3600" b="1" dirty="0" smtClean="0"/>
              <a:t>Era TARAA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Se </a:t>
            </a:r>
            <a:r>
              <a:rPr lang="es-ES_tradnl" dirty="0"/>
              <a:t>observó </a:t>
            </a:r>
            <a:r>
              <a:rPr lang="es-ES_tradnl" dirty="0" smtClean="0"/>
              <a:t>remisión de lesiones en </a:t>
            </a:r>
            <a:r>
              <a:rPr lang="es-ES_tradnl" dirty="0"/>
              <a:t>pacientes con SK que recibían </a:t>
            </a:r>
            <a:r>
              <a:rPr lang="es-ES_tradnl" dirty="0" smtClean="0"/>
              <a:t>TARAA</a:t>
            </a:r>
            <a:r>
              <a:rPr lang="es-MX" dirty="0" smtClean="0">
                <a:effectLst/>
              </a:rPr>
              <a:t> </a:t>
            </a:r>
          </a:p>
          <a:p>
            <a:endParaRPr lang="es-MX" dirty="0" smtClean="0">
              <a:effectLst/>
            </a:endParaRPr>
          </a:p>
          <a:p>
            <a:r>
              <a:rPr lang="es-ES_tradnl" dirty="0" smtClean="0"/>
              <a:t>Entre </a:t>
            </a:r>
            <a:r>
              <a:rPr lang="es-ES_tradnl" dirty="0"/>
              <a:t>9 y 50% de los pacientes con SK pueden alcanzar remisión completa solo con el manejo </a:t>
            </a:r>
            <a:r>
              <a:rPr lang="es-ES_tradnl" dirty="0" smtClean="0"/>
              <a:t>antiretroviral</a:t>
            </a:r>
            <a:r>
              <a:rPr lang="es-MX" dirty="0" smtClean="0"/>
              <a:t>.</a:t>
            </a:r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7883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Se ha probado actividad </a:t>
            </a:r>
            <a:r>
              <a:rPr lang="es-ES_tradnl" i="1" dirty="0" smtClean="0"/>
              <a:t>in vitro</a:t>
            </a:r>
            <a:r>
              <a:rPr lang="es-ES_tradnl" dirty="0" smtClean="0"/>
              <a:t> contra el HHV8/KSHV, de varios agentes antivirales entre ellos </a:t>
            </a:r>
            <a:r>
              <a:rPr lang="es-ES_tradnl" dirty="0" err="1" smtClean="0"/>
              <a:t>foscarnet</a:t>
            </a:r>
            <a:r>
              <a:rPr lang="es-ES_tradnl" dirty="0" smtClean="0"/>
              <a:t>, </a:t>
            </a:r>
            <a:r>
              <a:rPr lang="es-ES_tradnl" dirty="0" err="1" smtClean="0"/>
              <a:t>cidofovir</a:t>
            </a:r>
            <a:r>
              <a:rPr lang="es-ES_tradnl" dirty="0" smtClean="0"/>
              <a:t> y el ganciclovir</a:t>
            </a:r>
            <a:r>
              <a:rPr lang="es-MX" dirty="0" smtClean="0"/>
              <a:t>.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b="1" dirty="0" smtClean="0"/>
              <a:t>En pre</a:t>
            </a:r>
            <a:r>
              <a:rPr lang="es-ES_tradnl" b="1" dirty="0"/>
              <a:t>-</a:t>
            </a:r>
            <a:r>
              <a:rPr lang="es-ES_tradnl" b="1" dirty="0" smtClean="0"/>
              <a:t>TARAA los </a:t>
            </a:r>
            <a:r>
              <a:rPr lang="es-ES_tradnl" b="1" dirty="0"/>
              <a:t>pacientes con SIDA que recibían ganciclovir o </a:t>
            </a:r>
            <a:r>
              <a:rPr lang="es-ES_tradnl" b="1" dirty="0" err="1"/>
              <a:t>foscarnet</a:t>
            </a:r>
            <a:r>
              <a:rPr lang="es-ES_tradnl" b="1" dirty="0"/>
              <a:t> profiláctico tenían  un riesgo significativamente menor de desarrollar Sarcoma de </a:t>
            </a:r>
            <a:r>
              <a:rPr lang="es-ES_tradnl" b="1" dirty="0" smtClean="0"/>
              <a:t>Kaposi</a:t>
            </a:r>
            <a:r>
              <a:rPr lang="es-ES_tradnl" b="1" dirty="0"/>
              <a:t> </a:t>
            </a:r>
            <a:r>
              <a:rPr lang="es-ES_tradnl" dirty="0" smtClean="0"/>
              <a:t>*</a:t>
            </a:r>
          </a:p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4439592" y="6126163"/>
            <a:ext cx="451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*</a:t>
            </a:r>
            <a:r>
              <a:rPr lang="es-ES_tradnl" sz="1400" dirty="0" err="1"/>
              <a:t>Mocroft</a:t>
            </a:r>
            <a:r>
              <a:rPr lang="es-ES_tradnl" sz="1400" dirty="0"/>
              <a:t> </a:t>
            </a:r>
            <a:r>
              <a:rPr lang="es-ES_tradnl" sz="1400" dirty="0" smtClean="0"/>
              <a:t>A. </a:t>
            </a:r>
            <a:r>
              <a:rPr lang="es-ES_tradnl" sz="1400" dirty="0"/>
              <a:t>Anti-</a:t>
            </a:r>
            <a:r>
              <a:rPr lang="es-ES_tradnl" sz="1400" dirty="0" err="1"/>
              <a:t>herpesvirus</a:t>
            </a:r>
            <a:r>
              <a:rPr lang="es-ES_tradnl" sz="1400" dirty="0"/>
              <a:t> </a:t>
            </a:r>
            <a:r>
              <a:rPr lang="es-ES_tradnl" sz="1400" dirty="0" err="1"/>
              <a:t>treatment</a:t>
            </a:r>
            <a:r>
              <a:rPr lang="es-ES_tradnl" sz="1400" dirty="0"/>
              <a:t> and </a:t>
            </a:r>
            <a:r>
              <a:rPr lang="es-ES_tradnl" sz="1400" dirty="0" err="1"/>
              <a:t>risk</a:t>
            </a:r>
            <a:r>
              <a:rPr lang="es-ES_tradnl" sz="1400" dirty="0"/>
              <a:t> of </a:t>
            </a:r>
            <a:r>
              <a:rPr lang="es-ES_tradnl" sz="1400" dirty="0" err="1"/>
              <a:t>Kaposi's</a:t>
            </a:r>
            <a:r>
              <a:rPr lang="es-ES_tradnl" sz="1400" dirty="0"/>
              <a:t> </a:t>
            </a:r>
            <a:endParaRPr lang="es-ES_tradnl" sz="1400" dirty="0" smtClean="0"/>
          </a:p>
          <a:p>
            <a:r>
              <a:rPr lang="es-ES_tradnl" sz="1400" dirty="0" smtClean="0"/>
              <a:t>Sarcoma</a:t>
            </a:r>
            <a:r>
              <a:rPr lang="es-ES_tradnl" sz="1400" dirty="0"/>
              <a:t> </a:t>
            </a:r>
            <a:r>
              <a:rPr lang="es-ES_tradnl" sz="1400" dirty="0" smtClean="0"/>
              <a:t>in </a:t>
            </a:r>
            <a:r>
              <a:rPr lang="es-ES_tradnl" sz="1400" dirty="0"/>
              <a:t>HIV </a:t>
            </a:r>
            <a:r>
              <a:rPr lang="es-ES_tradnl" sz="1400" dirty="0" err="1"/>
              <a:t>infection</a:t>
            </a:r>
            <a:r>
              <a:rPr lang="es-ES_tradnl" sz="1400" dirty="0" smtClean="0"/>
              <a:t>. </a:t>
            </a:r>
            <a:r>
              <a:rPr lang="es-ES_tradnl" sz="1400" dirty="0"/>
              <a:t>AIDS. 1996 Sep;10(10):1101-5</a:t>
            </a:r>
            <a:r>
              <a:rPr lang="es-ES_tradnl" sz="1400" dirty="0" smtClean="0"/>
              <a:t>.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4330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919</Words>
  <Application>Microsoft Macintosh PowerPoint</Application>
  <PresentationFormat>Presentación en pantalla (4:3)</PresentationFormat>
  <Paragraphs>116</Paragraphs>
  <Slides>17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Revisión histórica de Sarcoma de Kaposi en la era pre-TARAA:  Evolución con diferentes esquema de quimioterapia.   Remisión con el uso de Ganciclovir </vt:lpstr>
      <vt:lpstr>Sarcoma de Kaposi </vt:lpstr>
      <vt:lpstr>Sarcoma de Kaposi</vt:lpstr>
      <vt:lpstr>Presentación de PowerPoint</vt:lpstr>
      <vt:lpstr>Presentación de PowerPoint</vt:lpstr>
      <vt:lpstr>Virus HHV-8/ KSHV  </vt:lpstr>
      <vt:lpstr>Sarcoma de Kaposi</vt:lpstr>
      <vt:lpstr>Sarcoma de Kaposi</vt:lpstr>
      <vt:lpstr>Presentación de PowerPoint</vt:lpstr>
      <vt:lpstr>Objetivos:</vt:lpstr>
      <vt:lpstr>Material y Métodos</vt:lpstr>
      <vt:lpstr>Resultados</vt:lpstr>
      <vt:lpstr>Resultados</vt:lpstr>
      <vt:lpstr>Resultados</vt:lpstr>
      <vt:lpstr>Resultados</vt:lpstr>
      <vt:lpstr>Curva de supervivencia de Kaplan Meier por tipo de esquema de quimioterapia en pacientes con SIDA y Sarcoma de Kaposi en la era pre-TARAA.</vt:lpstr>
      <vt:lpstr>Conclusiones:</vt:lpstr>
    </vt:vector>
  </TitlesOfParts>
  <Company>INCAN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Revisión histórica de Sarcoma de Kaposi en la era pre-TARAA: evolución con diferentes esquema de quimioterapia y  remisión con el uso de Ganciclovir </dc:title>
  <dc:creator>Patricia Volkow</dc:creator>
  <cp:lastModifiedBy>Patricia Volkow</cp:lastModifiedBy>
  <cp:revision>37</cp:revision>
  <dcterms:created xsi:type="dcterms:W3CDTF">2016-07-18T01:03:01Z</dcterms:created>
  <dcterms:modified xsi:type="dcterms:W3CDTF">2016-08-03T22:06:50Z</dcterms:modified>
</cp:coreProperties>
</file>