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2" r:id="rId3"/>
    <p:sldId id="275" r:id="rId4"/>
    <p:sldId id="277" r:id="rId5"/>
    <p:sldId id="278" r:id="rId6"/>
    <p:sldId id="283" r:id="rId7"/>
    <p:sldId id="280" r:id="rId8"/>
    <p:sldId id="266" r:id="rId9"/>
    <p:sldId id="279" r:id="rId10"/>
    <p:sldId id="284" r:id="rId11"/>
    <p:sldId id="270" r:id="rId12"/>
    <p:sldId id="271" r:id="rId13"/>
    <p:sldId id="261" r:id="rId14"/>
    <p:sldId id="264" r:id="rId15"/>
    <p:sldId id="269" r:id="rId16"/>
    <p:sldId id="281" r:id="rId17"/>
    <p:sldId id="262" r:id="rId18"/>
    <p:sldId id="276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Niels Wacher" initials="DNW" lastIdx="0" clrIdx="0">
    <p:extLst>
      <p:ext uri="{19B8F6BF-5375-455C-9EA6-DF929625EA0E}">
        <p15:presenceInfo xmlns:p15="http://schemas.microsoft.com/office/powerpoint/2012/main" userId="Dr. Niels Wac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00"/>
    <a:srgbClr val="FF3300"/>
    <a:srgbClr val="CC00FF"/>
    <a:srgbClr val="33CCCC"/>
    <a:srgbClr val="00FF00"/>
    <a:srgbClr val="FF3399"/>
    <a:srgbClr val="0033CC"/>
    <a:srgbClr val="FE00BB"/>
    <a:srgbClr val="B5B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prevalencia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FFCC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33CCCC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C00FF"/>
              </a:solidFill>
            </c:spPr>
          </c:dPt>
          <c:cat>
            <c:numRef>
              <c:f>Hoja1!$A$2:$A$9</c:f>
              <c:numCache>
                <c:formatCode>General</c:formatCode>
                <c:ptCount val="8"/>
                <c:pt idx="0">
                  <c:v>1963</c:v>
                </c:pt>
                <c:pt idx="1">
                  <c:v>1964</c:v>
                </c:pt>
                <c:pt idx="2">
                  <c:v>1974</c:v>
                </c:pt>
                <c:pt idx="3">
                  <c:v>1987</c:v>
                </c:pt>
                <c:pt idx="4">
                  <c:v>1992</c:v>
                </c:pt>
                <c:pt idx="5">
                  <c:v>1993</c:v>
                </c:pt>
                <c:pt idx="6">
                  <c:v>2000</c:v>
                </c:pt>
                <c:pt idx="7">
                  <c:v>2006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1.3</c:v>
                </c:pt>
                <c:pt idx="1">
                  <c:v>2.2999999999999998</c:v>
                </c:pt>
                <c:pt idx="2">
                  <c:v>4.5999999999999996</c:v>
                </c:pt>
                <c:pt idx="3">
                  <c:v>7.5</c:v>
                </c:pt>
                <c:pt idx="4">
                  <c:v>8.1</c:v>
                </c:pt>
                <c:pt idx="5">
                  <c:v>8.2000000000000011</c:v>
                </c:pt>
                <c:pt idx="6">
                  <c:v>7.5</c:v>
                </c:pt>
                <c:pt idx="7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239568"/>
        <c:axId val="470249360"/>
      </c:barChart>
      <c:catAx>
        <c:axId val="47023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470249360"/>
        <c:crosses val="autoZero"/>
        <c:auto val="1"/>
        <c:lblAlgn val="ctr"/>
        <c:lblOffset val="100"/>
        <c:noMultiLvlLbl val="0"/>
      </c:catAx>
      <c:valAx>
        <c:axId val="470249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419" dirty="0" smtClean="0"/>
                  <a:t>porcentaje</a:t>
                </a:r>
                <a:endParaRPr lang="es-E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023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N=297,100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99FFCC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Hoja1!$A$2:$A$10</c:f>
              <c:strCache>
                <c:ptCount val="9"/>
                <c:pt idx="0">
                  <c:v>Pie diabético</c:v>
                </c:pt>
                <c:pt idx="1">
                  <c:v>IRC</c:v>
                </c:pt>
                <c:pt idx="2">
                  <c:v>Retinopatia</c:v>
                </c:pt>
                <c:pt idx="3">
                  <c:v>Cardiopatia isquémica</c:v>
                </c:pt>
                <c:pt idx="4">
                  <c:v>EVC</c:v>
                </c:pt>
                <c:pt idx="5">
                  <c:v>ICCV</c:v>
                </c:pt>
                <c:pt idx="6">
                  <c:v>Micro</c:v>
                </c:pt>
                <c:pt idx="7">
                  <c:v>Macro</c:v>
                </c:pt>
                <c:pt idx="8">
                  <c:v>Cualquiera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17.04</c:v>
                </c:pt>
                <c:pt idx="1">
                  <c:v>7.27</c:v>
                </c:pt>
                <c:pt idx="2">
                  <c:v>4.41</c:v>
                </c:pt>
                <c:pt idx="3">
                  <c:v>0.37</c:v>
                </c:pt>
                <c:pt idx="4">
                  <c:v>0.96</c:v>
                </c:pt>
                <c:pt idx="5">
                  <c:v>5.39</c:v>
                </c:pt>
                <c:pt idx="6">
                  <c:v>25.48</c:v>
                </c:pt>
                <c:pt idx="7">
                  <c:v>6.48</c:v>
                </c:pt>
                <c:pt idx="8">
                  <c:v>29.32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333072"/>
        <c:axId val="212338512"/>
      </c:barChart>
      <c:catAx>
        <c:axId val="2123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2338512"/>
        <c:crosses val="autoZero"/>
        <c:auto val="1"/>
        <c:lblAlgn val="ctr"/>
        <c:lblOffset val="100"/>
        <c:noMultiLvlLbl val="0"/>
      </c:catAx>
      <c:valAx>
        <c:axId val="21233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233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0922831566095"/>
          <c:y val="1.6794965213262996E-2"/>
          <c:w val="0.52915825610526201"/>
          <c:h val="0.82294359756971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2DCDB">
                      <a:shade val="30000"/>
                      <a:satMod val="115000"/>
                    </a:srgbClr>
                  </a:gs>
                  <a:gs pos="50000">
                    <a:srgbClr val="F2DCDB">
                      <a:shade val="67500"/>
                      <a:satMod val="115000"/>
                    </a:srgbClr>
                  </a:gs>
                  <a:gs pos="100000">
                    <a:srgbClr val="F2DCDB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c:spPr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100000">
                    <a:srgbClr val="7E48D2"/>
                  </a:gs>
                  <a:gs pos="0">
                    <a:srgbClr val="FE00BB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82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Enfermedades respiratorias crónicas</c:v>
                </c:pt>
                <c:pt idx="1">
                  <c:v>Enfermedades genitourinarias</c:v>
                </c:pt>
                <c:pt idx="2">
                  <c:v>Enfermedades digestivas</c:v>
                </c:pt>
                <c:pt idx="3">
                  <c:v>Enfermedades de los órganos de los sentidos</c:v>
                </c:pt>
                <c:pt idx="4">
                  <c:v>Enfermedades musculoesqueléticas</c:v>
                </c:pt>
                <c:pt idx="5">
                  <c:v>Condiciones neurólogicas</c:v>
                </c:pt>
                <c:pt idx="6">
                  <c:v>Neoplasias Malignas</c:v>
                </c:pt>
                <c:pt idx="7">
                  <c:v>Desórdenes mentales y de comportamiento</c:v>
                </c:pt>
                <c:pt idx="8">
                  <c:v>Diabetes mellitus</c:v>
                </c:pt>
                <c:pt idx="9">
                  <c:v>Enfermedades cardiovasculares y circulatorias</c:v>
                </c:pt>
              </c:strCache>
            </c:strRef>
          </c:cat>
          <c:val>
            <c:numRef>
              <c:f>Hoja1!$B$2:$B$11</c:f>
              <c:numCache>
                <c:formatCode>0.0</c:formatCode>
                <c:ptCount val="10"/>
                <c:pt idx="0">
                  <c:v>5.4</c:v>
                </c:pt>
                <c:pt idx="1">
                  <c:v>5.97</c:v>
                </c:pt>
                <c:pt idx="2">
                  <c:v>6.17</c:v>
                </c:pt>
                <c:pt idx="3">
                  <c:v>6.68</c:v>
                </c:pt>
                <c:pt idx="4">
                  <c:v>6.85</c:v>
                </c:pt>
                <c:pt idx="5">
                  <c:v>7.34</c:v>
                </c:pt>
                <c:pt idx="6">
                  <c:v>7.97</c:v>
                </c:pt>
                <c:pt idx="7">
                  <c:v>9.43</c:v>
                </c:pt>
                <c:pt idx="8">
                  <c:v>9.9600000000000009</c:v>
                </c:pt>
                <c:pt idx="9">
                  <c:v>13.76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560575184"/>
        <c:axId val="560562672"/>
      </c:barChart>
      <c:catAx>
        <c:axId val="56057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84" b="1"/>
            </a:pPr>
            <a:endParaRPr lang="es-MX"/>
          </a:p>
        </c:txPr>
        <c:crossAx val="560562672"/>
        <c:crosses val="autoZero"/>
        <c:auto val="1"/>
        <c:lblAlgn val="ctr"/>
        <c:lblOffset val="100"/>
        <c:noMultiLvlLbl val="0"/>
      </c:catAx>
      <c:valAx>
        <c:axId val="560562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7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419"/>
                  <a:t>Porcentaje</a:t>
                </a:r>
              </a:p>
            </c:rich>
          </c:tx>
          <c:layout>
            <c:manualLayout>
              <c:xMode val="edge"/>
              <c:yMode val="edge"/>
              <c:x val="0.50049498164760353"/>
              <c:y val="0.9174679802431853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382" b="1"/>
            </a:pPr>
            <a:endParaRPr lang="es-MX"/>
          </a:p>
        </c:txPr>
        <c:crossAx val="560575184"/>
        <c:crosses val="autoZero"/>
        <c:crossBetween val="between"/>
      </c:valAx>
      <c:spPr>
        <a:noFill/>
        <a:ln w="25067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76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Conocidos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ENSA 2000</c:v>
                </c:pt>
                <c:pt idx="1">
                  <c:v>ENSANUT 2006</c:v>
                </c:pt>
                <c:pt idx="2">
                  <c:v>ENSANUT 2012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5.8</c:v>
                </c:pt>
                <c:pt idx="1">
                  <c:v>7.5</c:v>
                </c:pt>
                <c:pt idx="2">
                  <c:v>9.5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Encuesta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Hoja1!$A$2:$A$4</c:f>
              <c:strCache>
                <c:ptCount val="3"/>
                <c:pt idx="0">
                  <c:v>ENSA 2000</c:v>
                </c:pt>
                <c:pt idx="1">
                  <c:v>ENSANUT 2006</c:v>
                </c:pt>
                <c:pt idx="2">
                  <c:v>ENSANUT 2012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3.4</c:v>
                </c:pt>
                <c:pt idx="1">
                  <c:v>6.9</c:v>
                </c:pt>
                <c:pt idx="2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0242832"/>
        <c:axId val="470249904"/>
      </c:barChart>
      <c:catAx>
        <c:axId val="47024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Encuesta</a:t>
                </a:r>
                <a:endParaRPr lang="es-E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470249904"/>
        <c:crosses val="autoZero"/>
        <c:auto val="1"/>
        <c:lblAlgn val="ctr"/>
        <c:lblOffset val="100"/>
        <c:noMultiLvlLbl val="0"/>
      </c:catAx>
      <c:valAx>
        <c:axId val="470249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smtClean="0"/>
                  <a:t>Prevalencia( %)</a:t>
                </a:r>
                <a:endParaRPr lang="es-E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470242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Millones</a:t>
            </a:r>
            <a:r>
              <a:rPr lang="en-US" dirty="0" smtClean="0"/>
              <a:t> de personas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E00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IMSS</c:v>
                </c:pt>
                <c:pt idx="1">
                  <c:v>ISSSTE</c:v>
                </c:pt>
                <c:pt idx="2">
                  <c:v>Seguro Popular</c:v>
                </c:pt>
                <c:pt idx="3">
                  <c:v>Otras (Pemex, Sedena, Semar)</c:v>
                </c:pt>
                <c:pt idx="4">
                  <c:v>Privado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39</c:v>
                </c:pt>
                <c:pt idx="1">
                  <c:v>9</c:v>
                </c:pt>
                <c:pt idx="2">
                  <c:v>41</c:v>
                </c:pt>
                <c:pt idx="3">
                  <c:v>0.5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950061623474856E-2"/>
          <c:y val="9.5989485516046733E-2"/>
          <c:w val="0.87412775063044312"/>
          <c:h val="0.7364774189410732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'Prevalencias de DM'!$I$2:$I$3</c:f>
              <c:strCache>
                <c:ptCount val="1"/>
                <c:pt idx="0">
                  <c:v>Hombre %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'Prevalencias de DM'!$F$4:$F$16</c:f>
              <c:strCache>
                <c:ptCount val="13"/>
                <c:pt idx="0">
                  <c:v>20 a 24</c:v>
                </c:pt>
                <c:pt idx="1">
                  <c:v>25 a 29</c:v>
                </c:pt>
                <c:pt idx="2">
                  <c:v>30 a 34</c:v>
                </c:pt>
                <c:pt idx="3">
                  <c:v>35 a 39</c:v>
                </c:pt>
                <c:pt idx="4">
                  <c:v>40 a 44</c:v>
                </c:pt>
                <c:pt idx="5">
                  <c:v>45 a 49</c:v>
                </c:pt>
                <c:pt idx="6">
                  <c:v>50 a 54</c:v>
                </c:pt>
                <c:pt idx="7">
                  <c:v>55 a 59</c:v>
                </c:pt>
                <c:pt idx="8">
                  <c:v>60 a 64</c:v>
                </c:pt>
                <c:pt idx="9">
                  <c:v>65 a 69</c:v>
                </c:pt>
                <c:pt idx="10">
                  <c:v>70 a 74</c:v>
                </c:pt>
                <c:pt idx="11">
                  <c:v>75 a 79</c:v>
                </c:pt>
                <c:pt idx="12">
                  <c:v>80 y mas</c:v>
                </c:pt>
              </c:strCache>
            </c:strRef>
          </c:cat>
          <c:val>
            <c:numRef>
              <c:f>'Prevalencias de DM'!$I$4:$I$16</c:f>
              <c:numCache>
                <c:formatCode>0.0%</c:formatCode>
                <c:ptCount val="13"/>
                <c:pt idx="0">
                  <c:v>4.8945783132530122E-3</c:v>
                </c:pt>
                <c:pt idx="1">
                  <c:v>8.343763037129746E-3</c:v>
                </c:pt>
                <c:pt idx="2">
                  <c:v>1.1115685467270481E-2</c:v>
                </c:pt>
                <c:pt idx="3">
                  <c:v>2.9156816390858944E-2</c:v>
                </c:pt>
                <c:pt idx="4">
                  <c:v>5.1834862385321104E-2</c:v>
                </c:pt>
                <c:pt idx="5">
                  <c:v>8.6652314316469317E-2</c:v>
                </c:pt>
                <c:pt idx="6">
                  <c:v>0.15447630193095377</c:v>
                </c:pt>
                <c:pt idx="7">
                  <c:v>0.19586206896551725</c:v>
                </c:pt>
                <c:pt idx="8">
                  <c:v>0.2688588007736944</c:v>
                </c:pt>
                <c:pt idx="9">
                  <c:v>0.28387650085763294</c:v>
                </c:pt>
                <c:pt idx="10">
                  <c:v>0.24164810690423164</c:v>
                </c:pt>
                <c:pt idx="11">
                  <c:v>0.23289902280130292</c:v>
                </c:pt>
                <c:pt idx="12">
                  <c:v>0.22838499184339314</c:v>
                </c:pt>
              </c:numCache>
            </c:numRef>
          </c:val>
        </c:ser>
        <c:ser>
          <c:idx val="5"/>
          <c:order val="1"/>
          <c:tx>
            <c:strRef>
              <c:f>'Prevalencias de DM'!$L$2:$L$3</c:f>
              <c:strCache>
                <c:ptCount val="1"/>
                <c:pt idx="0">
                  <c:v>Mujer 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'Prevalencias de DM'!$F$4:$F$16</c:f>
              <c:strCache>
                <c:ptCount val="13"/>
                <c:pt idx="0">
                  <c:v>20 a 24</c:v>
                </c:pt>
                <c:pt idx="1">
                  <c:v>25 a 29</c:v>
                </c:pt>
                <c:pt idx="2">
                  <c:v>30 a 34</c:v>
                </c:pt>
                <c:pt idx="3">
                  <c:v>35 a 39</c:v>
                </c:pt>
                <c:pt idx="4">
                  <c:v>40 a 44</c:v>
                </c:pt>
                <c:pt idx="5">
                  <c:v>45 a 49</c:v>
                </c:pt>
                <c:pt idx="6">
                  <c:v>50 a 54</c:v>
                </c:pt>
                <c:pt idx="7">
                  <c:v>55 a 59</c:v>
                </c:pt>
                <c:pt idx="8">
                  <c:v>60 a 64</c:v>
                </c:pt>
                <c:pt idx="9">
                  <c:v>65 a 69</c:v>
                </c:pt>
                <c:pt idx="10">
                  <c:v>70 a 74</c:v>
                </c:pt>
                <c:pt idx="11">
                  <c:v>75 a 79</c:v>
                </c:pt>
                <c:pt idx="12">
                  <c:v>80 y mas</c:v>
                </c:pt>
              </c:strCache>
            </c:strRef>
          </c:cat>
          <c:val>
            <c:numRef>
              <c:f>'Prevalencias de DM'!$L$4:$L$16</c:f>
              <c:numCache>
                <c:formatCode>0.0%</c:formatCode>
                <c:ptCount val="13"/>
                <c:pt idx="0">
                  <c:v>4.2042042042042043E-3</c:v>
                </c:pt>
                <c:pt idx="1">
                  <c:v>7.2102052135330002E-3</c:v>
                </c:pt>
                <c:pt idx="2">
                  <c:v>1.6051364365971106E-2</c:v>
                </c:pt>
                <c:pt idx="3">
                  <c:v>2.7300303336703743E-2</c:v>
                </c:pt>
                <c:pt idx="4">
                  <c:v>5.2251250694830463E-2</c:v>
                </c:pt>
                <c:pt idx="5">
                  <c:v>0.12025316455696203</c:v>
                </c:pt>
                <c:pt idx="6">
                  <c:v>0.16389244558258642</c:v>
                </c:pt>
                <c:pt idx="7">
                  <c:v>0.22214022140221401</c:v>
                </c:pt>
                <c:pt idx="8">
                  <c:v>0.286281429201588</c:v>
                </c:pt>
                <c:pt idx="9">
                  <c:v>0.32047685834502104</c:v>
                </c:pt>
                <c:pt idx="10">
                  <c:v>0.31202046035805625</c:v>
                </c:pt>
                <c:pt idx="11">
                  <c:v>0.31314432989690721</c:v>
                </c:pt>
                <c:pt idx="12">
                  <c:v>0.25068493150684934</c:v>
                </c:pt>
              </c:numCache>
            </c:numRef>
          </c:val>
        </c:ser>
        <c:ser>
          <c:idx val="8"/>
          <c:order val="2"/>
          <c:tx>
            <c:strRef>
              <c:f>'Prevalencias de DM'!$O$2:$O$3</c:f>
              <c:strCache>
                <c:ptCount val="1"/>
                <c:pt idx="0">
                  <c:v>Ambos 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'Prevalencias de DM'!$F$4:$F$16</c:f>
              <c:strCache>
                <c:ptCount val="13"/>
                <c:pt idx="0">
                  <c:v>20 a 24</c:v>
                </c:pt>
                <c:pt idx="1">
                  <c:v>25 a 29</c:v>
                </c:pt>
                <c:pt idx="2">
                  <c:v>30 a 34</c:v>
                </c:pt>
                <c:pt idx="3">
                  <c:v>35 a 39</c:v>
                </c:pt>
                <c:pt idx="4">
                  <c:v>40 a 44</c:v>
                </c:pt>
                <c:pt idx="5">
                  <c:v>45 a 49</c:v>
                </c:pt>
                <c:pt idx="6">
                  <c:v>50 a 54</c:v>
                </c:pt>
                <c:pt idx="7">
                  <c:v>55 a 59</c:v>
                </c:pt>
                <c:pt idx="8">
                  <c:v>60 a 64</c:v>
                </c:pt>
                <c:pt idx="9">
                  <c:v>65 a 69</c:v>
                </c:pt>
                <c:pt idx="10">
                  <c:v>70 a 74</c:v>
                </c:pt>
                <c:pt idx="11">
                  <c:v>75 a 79</c:v>
                </c:pt>
                <c:pt idx="12">
                  <c:v>80 y mas</c:v>
                </c:pt>
              </c:strCache>
            </c:strRef>
          </c:cat>
          <c:val>
            <c:numRef>
              <c:f>'Prevalencias de DM'!$O$4:$O$16</c:f>
              <c:numCache>
                <c:formatCode>0.0%</c:formatCode>
                <c:ptCount val="13"/>
                <c:pt idx="0">
                  <c:v>4.6285582041194172E-3</c:v>
                </c:pt>
                <c:pt idx="1">
                  <c:v>7.8571428571428577E-3</c:v>
                </c:pt>
                <c:pt idx="2">
                  <c:v>1.326198231735691E-2</c:v>
                </c:pt>
                <c:pt idx="3">
                  <c:v>2.8343666961913198E-2</c:v>
                </c:pt>
                <c:pt idx="4">
                  <c:v>5.2023121387283239E-2</c:v>
                </c:pt>
                <c:pt idx="5">
                  <c:v>0.10209424083769633</c:v>
                </c:pt>
                <c:pt idx="6">
                  <c:v>0.1589727911953531</c:v>
                </c:pt>
                <c:pt idx="7">
                  <c:v>0.20855614973262032</c:v>
                </c:pt>
                <c:pt idx="8">
                  <c:v>0.27920377160817184</c:v>
                </c:pt>
                <c:pt idx="9">
                  <c:v>0.30401234567901236</c:v>
                </c:pt>
                <c:pt idx="10">
                  <c:v>0.2815065185900531</c:v>
                </c:pt>
                <c:pt idx="11">
                  <c:v>0.27769784172661871</c:v>
                </c:pt>
                <c:pt idx="12">
                  <c:v>0.24050632911392406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243920"/>
        <c:axId val="470250992"/>
      </c:barChart>
      <c:catAx>
        <c:axId val="470243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Grupo de edad</a:t>
                </a:r>
              </a:p>
            </c:rich>
          </c:tx>
          <c:layout>
            <c:manualLayout>
              <c:xMode val="edge"/>
              <c:yMode val="edge"/>
              <c:x val="0.40146966131017042"/>
              <c:y val="0.934166316559680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es-MX"/>
          </a:p>
        </c:txPr>
        <c:crossAx val="470250992"/>
        <c:crosses val="autoZero"/>
        <c:auto val="1"/>
        <c:lblAlgn val="ctr"/>
        <c:lblOffset val="100"/>
        <c:noMultiLvlLbl val="0"/>
      </c:catAx>
      <c:valAx>
        <c:axId val="47025099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MX"/>
          </a:p>
        </c:txPr>
        <c:crossAx val="470243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66730176397844"/>
          <c:y val="0.1946624368645419"/>
          <c:w val="0.17524904640225161"/>
          <c:h val="0.39973059835523206"/>
        </c:manualLayout>
      </c:layout>
      <c:overlay val="0"/>
      <c:spPr>
        <a:noFill/>
      </c:spPr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MILLONES DE CONSULTAS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4.3180512761991703E-2"/>
          <c:y val="0.13435982219721843"/>
          <c:w val="0.94715765148921605"/>
          <c:h val="0.7876926591315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millones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38100">
                <a:solidFill>
                  <a:schemeClr val="tx2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E00BB"/>
              </a:solidFill>
              <a:ln w="38100">
                <a:solidFill>
                  <a:schemeClr val="tx2">
                    <a:lumMod val="50000"/>
                  </a:schemeClr>
                </a:solidFill>
              </a:ln>
              <a:effectLst/>
            </c:spPr>
          </c:dPt>
          <c:cat>
            <c:strRef>
              <c:f>Hoja1!$A$2:$A$4</c:f>
              <c:strCache>
                <c:ptCount val="3"/>
                <c:pt idx="0">
                  <c:v>Prevención</c:v>
                </c:pt>
                <c:pt idx="1">
                  <c:v>Consulta MF</c:v>
                </c:pt>
                <c:pt idx="2">
                  <c:v>Consulta Especialidad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6.1047450000000003</c:v>
                </c:pt>
                <c:pt idx="1">
                  <c:v>13.298809</c:v>
                </c:pt>
                <c:pt idx="2">
                  <c:v>0.67281899999999994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247728"/>
        <c:axId val="470239024"/>
      </c:barChart>
      <c:catAx>
        <c:axId val="47024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0239024"/>
        <c:crossesAt val="0"/>
        <c:auto val="1"/>
        <c:lblAlgn val="ctr"/>
        <c:lblOffset val="100"/>
        <c:noMultiLvlLbl val="0"/>
      </c:catAx>
      <c:valAx>
        <c:axId val="47023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024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HTA</c:v>
                </c:pt>
                <c:pt idx="1">
                  <c:v>Otros </c:v>
                </c:pt>
                <c:pt idx="2">
                  <c:v>Infecciones</c:v>
                </c:pt>
                <c:pt idx="3">
                  <c:v>Artrosis</c:v>
                </c:pt>
                <c:pt idx="4">
                  <c:v>Otros endócrinos</c:v>
                </c:pt>
                <c:pt idx="5">
                  <c:v>Dorsopatías</c:v>
                </c:pt>
                <c:pt idx="6">
                  <c:v>Gastritis</c:v>
                </c:pt>
                <c:pt idx="7">
                  <c:v>Dislipidemias</c:v>
                </c:pt>
                <c:pt idx="8">
                  <c:v>Obesidad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14922</c:v>
                </c:pt>
                <c:pt idx="1">
                  <c:v>14251</c:v>
                </c:pt>
                <c:pt idx="2">
                  <c:v>2584</c:v>
                </c:pt>
                <c:pt idx="3" formatCode="General">
                  <c:v>2358</c:v>
                </c:pt>
                <c:pt idx="4" formatCode="General">
                  <c:v>2323</c:v>
                </c:pt>
                <c:pt idx="5" formatCode="General">
                  <c:v>1204</c:v>
                </c:pt>
                <c:pt idx="6" formatCode="General">
                  <c:v>1180</c:v>
                </c:pt>
                <c:pt idx="7" formatCode="General">
                  <c:v>1046</c:v>
                </c:pt>
                <c:pt idx="8" formatCode="General">
                  <c:v>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575728"/>
        <c:axId val="560573008"/>
      </c:barChart>
      <c:catAx>
        <c:axId val="56057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60573008"/>
        <c:crosses val="autoZero"/>
        <c:auto val="1"/>
        <c:lblAlgn val="ctr"/>
        <c:lblOffset val="100"/>
        <c:noMultiLvlLbl val="0"/>
      </c:catAx>
      <c:valAx>
        <c:axId val="56057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6057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Consultas</c:v>
                </c:pt>
              </c:strCache>
            </c:strRef>
          </c:cat>
          <c:val>
            <c:numRef>
              <c:f>Hoja1!$B$2</c:f>
              <c:numCache>
                <c:formatCode>#,##0</c:formatCode>
                <c:ptCount val="1"/>
                <c:pt idx="0">
                  <c:v>112307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Otras causas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Consultas</c:v>
                </c:pt>
              </c:strCache>
            </c:strRef>
          </c:cat>
          <c:val>
            <c:numRef>
              <c:f>Hoja1!$C$2</c:f>
              <c:numCache>
                <c:formatCode>#,##0</c:formatCode>
                <c:ptCount val="1"/>
                <c:pt idx="0">
                  <c:v>64048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0567024"/>
        <c:axId val="560574640"/>
      </c:barChart>
      <c:catAx>
        <c:axId val="5605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60574640"/>
        <c:crosses val="autoZero"/>
        <c:auto val="1"/>
        <c:lblAlgn val="ctr"/>
        <c:lblOffset val="100"/>
        <c:noMultiLvlLbl val="0"/>
      </c:catAx>
      <c:valAx>
        <c:axId val="56057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605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A1c &lt; 7%</c:v>
                </c:pt>
                <c:pt idx="1">
                  <c:v>LDL &lt; 100 mg/dL</c:v>
                </c:pt>
                <c:pt idx="2">
                  <c:v>TA &lt; 130/80 mmHg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21.4</c:v>
                </c:pt>
                <c:pt idx="1">
                  <c:v>12.2</c:v>
                </c:pt>
                <c:pt idx="2">
                  <c:v>68.400000000000006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2016MF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A1c &lt; 7%</c:v>
                </c:pt>
                <c:pt idx="1">
                  <c:v>LDL &lt; 100 mg/dL</c:v>
                </c:pt>
                <c:pt idx="2">
                  <c:v>TA &lt; 130/80 mmHg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45</c:v>
                </c:pt>
                <c:pt idx="1">
                  <c:v>6.6</c:v>
                </c:pt>
                <c:pt idx="2">
                  <c:v>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230432"/>
        <c:axId val="521232608"/>
      </c:barChart>
      <c:catAx>
        <c:axId val="5212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1232608"/>
        <c:crosses val="autoZero"/>
        <c:auto val="1"/>
        <c:lblAlgn val="ctr"/>
        <c:lblOffset val="100"/>
        <c:noMultiLvlLbl val="0"/>
      </c:catAx>
      <c:valAx>
        <c:axId val="5212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12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IMSS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Meta A1c</c:v>
                </c:pt>
                <c:pt idx="1">
                  <c:v>Meta TA</c:v>
                </c:pt>
                <c:pt idx="2">
                  <c:v>Meta colesterol</c:v>
                </c:pt>
                <c:pt idx="3">
                  <c:v>Medición A1c</c:v>
                </c:pt>
                <c:pt idx="4">
                  <c:v>Evaluación retina</c:v>
                </c:pt>
                <c:pt idx="5">
                  <c:v>Evaluación albuminuria</c:v>
                </c:pt>
                <c:pt idx="6">
                  <c:v>Evaluación piés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23</c:v>
                </c:pt>
                <c:pt idx="1">
                  <c:v>11</c:v>
                </c:pt>
                <c:pt idx="2">
                  <c:v>52</c:v>
                </c:pt>
                <c:pt idx="3">
                  <c:v>7</c:v>
                </c:pt>
                <c:pt idx="4">
                  <c:v>13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ENSANUT 2012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Meta A1c</c:v>
                </c:pt>
                <c:pt idx="1">
                  <c:v>Meta TA</c:v>
                </c:pt>
                <c:pt idx="2">
                  <c:v>Meta colesterol</c:v>
                </c:pt>
                <c:pt idx="3">
                  <c:v>Medición A1c</c:v>
                </c:pt>
                <c:pt idx="4">
                  <c:v>Evaluación retina</c:v>
                </c:pt>
                <c:pt idx="5">
                  <c:v>Evaluación albuminuria</c:v>
                </c:pt>
                <c:pt idx="6">
                  <c:v>Evaluación piés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25</c:v>
                </c:pt>
                <c:pt idx="3">
                  <c:v>9.6</c:v>
                </c:pt>
                <c:pt idx="4">
                  <c:v>2.8</c:v>
                </c:pt>
                <c:pt idx="5">
                  <c:v>4.8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233152"/>
        <c:axId val="521234240"/>
      </c:barChart>
      <c:catAx>
        <c:axId val="52123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MX"/>
          </a:p>
        </c:txPr>
        <c:crossAx val="521234240"/>
        <c:crosses val="autoZero"/>
        <c:auto val="1"/>
        <c:lblAlgn val="ctr"/>
        <c:lblOffset val="100"/>
        <c:noMultiLvlLbl val="0"/>
      </c:catAx>
      <c:valAx>
        <c:axId val="521234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ES" sz="1400" dirty="0" smtClean="0"/>
                  <a:t>Porcentaje</a:t>
                </a:r>
                <a:endParaRPr lang="es-E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5212331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0.61292</cdr:x>
      <cdr:y>0.17388</cdr:y>
    </cdr:from>
    <cdr:to>
      <cdr:x>0.68001</cdr:x>
      <cdr:y>0.38011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176885" y="640677"/>
          <a:ext cx="347740" cy="759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2400" dirty="0" smtClean="0"/>
            <a:t>?</a:t>
          </a:r>
          <a:endParaRPr lang="es-MX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2983-1BCC-457A-9238-ABF267596CA9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C811-2811-4A77-ACF3-20597F513A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95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33334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09C1DA-B2C3-425D-A06F-D4A0E6CCE426}" type="slidenum">
              <a:rPr lang="es-MX" altLang="es-MX"/>
              <a:pPr/>
              <a:t>14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200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97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76367-A480-4D8F-B80D-1F746CCBE392}" type="slidenum">
              <a:rPr lang="es-MX" smtClean="0"/>
              <a:pPr/>
              <a:t>16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51063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02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96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56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fld id="{6FA55FAE-1CB7-4BCE-A6E4-700EEE905A22}" type="slidenum">
              <a:rPr lang="es-MX" altLang="es-MX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‹Nº›</a:t>
            </a:fld>
            <a:endParaRPr lang="es-MX" altLang="es-MX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2855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02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75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50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29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7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7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68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02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1AFD0-499E-455E-8503-30C39CBCB2F7}" type="datetimeFigureOut">
              <a:rPr lang="es-MX" smtClean="0"/>
              <a:t>28/09/2016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833D-ADFC-4238-83B0-395FDE70D2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5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Hoja_de_c_lculo_de_Microsoft_Excel_97-20034.xls"/><Relationship Id="rId5" Type="http://schemas.openxmlformats.org/officeDocument/2006/relationships/image" Target="../media/image9.png"/><Relationship Id="rId4" Type="http://schemas.openxmlformats.org/officeDocument/2006/relationships/oleObject" Target="../embeddings/Hoja_de_c_lculo_de_Microsoft_Excel_97-20033.xls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oleObject" Target="../embeddings/Hoja_de_c_lculo_de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emf"/><Relationship Id="rId5" Type="http://schemas.openxmlformats.org/officeDocument/2006/relationships/image" Target="../media/image3.jpe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2231932" y="4081573"/>
            <a:ext cx="7299158" cy="165576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>
            <a:normAutofit/>
          </a:bodyPr>
          <a:lstStyle/>
          <a:p>
            <a:r>
              <a:rPr lang="es-MX" sz="2800" b="1" dirty="0" smtClean="0"/>
              <a:t>Niels H. Wacher</a:t>
            </a:r>
          </a:p>
          <a:p>
            <a:r>
              <a:rPr lang="es-MX" sz="1800" dirty="0" smtClean="0"/>
              <a:t>Unidad de Investigación en Epidemiología Clínica</a:t>
            </a:r>
          </a:p>
          <a:p>
            <a:r>
              <a:rPr lang="es-MX" sz="1800" dirty="0" smtClean="0"/>
              <a:t>UMAE Hospital de Especialidades, “Dr. Bernardo Sepúlveda G.”</a:t>
            </a:r>
          </a:p>
          <a:p>
            <a:r>
              <a:rPr lang="es-MX" sz="1800" dirty="0" smtClean="0"/>
              <a:t>Centro Médico Siglo XXI, IMSS Ciudad de México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86" t="3539" r="7087" b="1"/>
          <a:stretch/>
        </p:blipFill>
        <p:spPr>
          <a:xfrm>
            <a:off x="10243235" y="159405"/>
            <a:ext cx="1657872" cy="15709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0" y="553151"/>
            <a:ext cx="5668261" cy="80151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51808" y="2537189"/>
            <a:ext cx="1048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rgbClr val="B5BBC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es-419" sz="5400" b="1" cap="none" spc="0" dirty="0" err="1" smtClean="0">
                <a:ln w="12700">
                  <a:solidFill>
                    <a:srgbClr val="B5BBC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ituación</a:t>
            </a:r>
            <a:r>
              <a:rPr lang="es-419" sz="5400" b="1" cap="none" spc="0" dirty="0" smtClean="0">
                <a:ln w="12700">
                  <a:solidFill>
                    <a:srgbClr val="B5BBC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de la Diabetes en el IMSS</a:t>
            </a:r>
            <a:endParaRPr lang="es-ES" sz="5400" b="1" cap="none" spc="0" dirty="0">
              <a:ln w="12700">
                <a:solidFill>
                  <a:srgbClr val="B5BBC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5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3600" dirty="0" smtClean="0"/>
              <a:t>Complicaciones de la diabetes en Medicina Familiar</a:t>
            </a:r>
            <a:br>
              <a:rPr lang="es-MX" sz="3600" dirty="0" smtClean="0"/>
            </a:br>
            <a:r>
              <a:rPr lang="es-MX" sz="2800" dirty="0" smtClean="0"/>
              <a:t>5 delegaciones: DF (2), Estado de México (2), Nuevo León</a:t>
            </a:r>
            <a:endParaRPr lang="es-MX" sz="3600" dirty="0"/>
          </a:p>
        </p:txBody>
      </p:sp>
      <p:graphicFrame>
        <p:nvGraphicFramePr>
          <p:cNvPr id="18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8855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43"/>
          <p:cNvSpPr>
            <a:spLocks noChangeArrowheads="1"/>
          </p:cNvSpPr>
          <p:nvPr/>
        </p:nvSpPr>
        <p:spPr bwMode="auto">
          <a:xfrm>
            <a:off x="2351088" y="1628776"/>
            <a:ext cx="353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Verdana" pitchFamily="34" charset="0"/>
                <a:ea typeface="Verdana" pitchFamily="34" charset="0"/>
                <a:cs typeface="Verdana" pitchFamily="34" charset="0"/>
              </a:rPr>
              <a:t>Mortalidad por diabetes</a:t>
            </a:r>
          </a:p>
        </p:txBody>
      </p:sp>
      <p:graphicFrame>
        <p:nvGraphicFramePr>
          <p:cNvPr id="40963" name="Chart 46"/>
          <p:cNvGraphicFramePr>
            <a:graphicFrameLocks/>
          </p:cNvGraphicFramePr>
          <p:nvPr/>
        </p:nvGraphicFramePr>
        <p:xfrm>
          <a:off x="1692276" y="2889250"/>
          <a:ext cx="4752975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Chart" r:id="rId4" imgW="4761389" imgH="2871465" progId="Excel.Chart.8">
                  <p:embed/>
                </p:oleObj>
              </mc:Choice>
              <mc:Fallback>
                <p:oleObj name="Chart" r:id="rId4" imgW="4761389" imgH="287146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6" y="2889250"/>
                        <a:ext cx="4752975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Shape 47"/>
          <p:cNvSpPr>
            <a:spLocks noChangeArrowheads="1"/>
          </p:cNvSpPr>
          <p:nvPr/>
        </p:nvSpPr>
        <p:spPr bwMode="auto">
          <a:xfrm>
            <a:off x="2279650" y="2276476"/>
            <a:ext cx="4160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6576" tIns="36576" rIns="36576" bIns="3657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Defunciones por diabetes mellitus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por grupo de edad y sexo, 2013</a:t>
            </a:r>
          </a:p>
        </p:txBody>
      </p:sp>
      <p:grpSp>
        <p:nvGrpSpPr>
          <p:cNvPr id="40965" name="Group 52"/>
          <p:cNvGrpSpPr>
            <a:grpSpLocks/>
          </p:cNvGrpSpPr>
          <p:nvPr/>
        </p:nvGrpSpPr>
        <p:grpSpPr bwMode="auto">
          <a:xfrm>
            <a:off x="2587625" y="3527426"/>
            <a:ext cx="1851026" cy="246219"/>
            <a:chOff x="0" y="0"/>
            <a:chExt cx="1851026" cy="246200"/>
          </a:xfrm>
        </p:grpSpPr>
        <p:sp>
          <p:nvSpPr>
            <p:cNvPr id="40970" name="Shape 48"/>
            <p:cNvSpPr>
              <a:spLocks noChangeArrowheads="1"/>
            </p:cNvSpPr>
            <p:nvPr/>
          </p:nvSpPr>
          <p:spPr bwMode="auto">
            <a:xfrm>
              <a:off x="965199" y="60324"/>
              <a:ext cx="136526" cy="123827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0000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MX" altLang="es-MX" sz="18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0971" name="Shape 49"/>
            <p:cNvSpPr>
              <a:spLocks noChangeArrowheads="1"/>
            </p:cNvSpPr>
            <p:nvPr/>
          </p:nvSpPr>
          <p:spPr bwMode="auto">
            <a:xfrm>
              <a:off x="1058861" y="0"/>
              <a:ext cx="792165" cy="2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000">
                  <a:latin typeface="Arial" pitchFamily="34" charset="0"/>
                  <a:cs typeface="Arial" pitchFamily="34" charset="0"/>
                  <a:sym typeface="Arial" pitchFamily="34" charset="0"/>
                </a:rPr>
                <a:t>Mujeres</a:t>
              </a:r>
            </a:p>
          </p:txBody>
        </p:sp>
        <p:sp>
          <p:nvSpPr>
            <p:cNvPr id="40972" name="Shape 50"/>
            <p:cNvSpPr>
              <a:spLocks noChangeArrowheads="1"/>
            </p:cNvSpPr>
            <p:nvPr/>
          </p:nvSpPr>
          <p:spPr bwMode="auto">
            <a:xfrm>
              <a:off x="0" y="60324"/>
              <a:ext cx="136526" cy="123827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80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MX" altLang="es-MX" sz="18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0973" name="Shape 51"/>
            <p:cNvSpPr>
              <a:spLocks noChangeArrowheads="1"/>
            </p:cNvSpPr>
            <p:nvPr/>
          </p:nvSpPr>
          <p:spPr bwMode="auto">
            <a:xfrm>
              <a:off x="93662" y="0"/>
              <a:ext cx="698501" cy="2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000">
                  <a:latin typeface="Arial" pitchFamily="34" charset="0"/>
                  <a:cs typeface="Arial" pitchFamily="34" charset="0"/>
                  <a:sym typeface="Arial" pitchFamily="34" charset="0"/>
                </a:rPr>
                <a:t>Hombres</a:t>
              </a:r>
            </a:p>
          </p:txBody>
        </p:sp>
      </p:grpSp>
      <p:graphicFrame>
        <p:nvGraphicFramePr>
          <p:cNvPr id="40966" name="Chart 53"/>
          <p:cNvGraphicFramePr>
            <a:graphicFrameLocks/>
          </p:cNvGraphicFramePr>
          <p:nvPr/>
        </p:nvGraphicFramePr>
        <p:xfrm>
          <a:off x="6294439" y="1028700"/>
          <a:ext cx="399097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Chart" r:id="rId6" imgW="3999323" imgH="5596613" progId="Excel.Chart.8">
                  <p:embed/>
                </p:oleObj>
              </mc:Choice>
              <mc:Fallback>
                <p:oleObj name="Chart" r:id="rId6" imgW="3999323" imgH="55966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9" y="1028700"/>
                        <a:ext cx="3990975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Shape 54"/>
          <p:cNvSpPr>
            <a:spLocks noChangeArrowheads="1"/>
          </p:cNvSpPr>
          <p:nvPr/>
        </p:nvSpPr>
        <p:spPr bwMode="auto">
          <a:xfrm>
            <a:off x="6024563" y="549276"/>
            <a:ext cx="4254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6576" tIns="36576" rIns="36576" bIns="3657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Tasa de mortalidad ajustada por diabetes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Verdana" pitchFamily="34" charset="0"/>
                <a:ea typeface="Verdana" pitchFamily="34" charset="0"/>
                <a:cs typeface="Verdana" pitchFamily="34" charset="0"/>
                <a:sym typeface="Arial" pitchFamily="34" charset="0"/>
              </a:rPr>
              <a:t>mellitus por Delegación IMSS, 2013</a:t>
            </a:r>
          </a:p>
        </p:txBody>
      </p:sp>
      <p:sp>
        <p:nvSpPr>
          <p:cNvPr id="40968" name="Marcador de número de diapositiva 1"/>
          <p:cNvSpPr txBox="1">
            <a:spLocks/>
          </p:cNvSpPr>
          <p:nvPr/>
        </p:nvSpPr>
        <p:spPr bwMode="auto">
          <a:xfrm>
            <a:off x="9363076" y="6519864"/>
            <a:ext cx="1008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MX" sz="1200">
                <a:solidFill>
                  <a:srgbClr val="898989"/>
                </a:solidFill>
              </a:rPr>
              <a:t>22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"/>
          <a:stretch>
            <a:fillRect/>
          </a:stretch>
        </p:blipFill>
        <p:spPr bwMode="auto">
          <a:xfrm>
            <a:off x="1855788" y="1357313"/>
            <a:ext cx="7912100" cy="538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/>
          <p:cNvSpPr txBox="1">
            <a:spLocks/>
          </p:cNvSpPr>
          <p:nvPr/>
        </p:nvSpPr>
        <p:spPr bwMode="auto">
          <a:xfrm>
            <a:off x="3071814" y="188914"/>
            <a:ext cx="6516687" cy="1017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/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mortalidad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Diabetes mellitus,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derechohabiente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IMSS vs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derechohabiente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2000-2013</a:t>
            </a:r>
            <a:endParaRPr lang="en-GB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8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8332788" y="645953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43809-F1FC-46F4-B7D9-EA68A2B5DB3C}" type="slidenum">
              <a:rPr lang="es-ES" altLang="es-MX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ES" altLang="es-MX" sz="1200">
              <a:solidFill>
                <a:srgbClr val="89898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8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49" b="50194"/>
          <a:stretch/>
        </p:blipFill>
        <p:spPr bwMode="auto">
          <a:xfrm>
            <a:off x="2075111" y="2492897"/>
            <a:ext cx="3186699" cy="39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4" b="52996"/>
          <a:stretch/>
        </p:blipFill>
        <p:spPr bwMode="auto">
          <a:xfrm>
            <a:off x="6545900" y="2492897"/>
            <a:ext cx="3456384" cy="325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8200" y="675353"/>
            <a:ext cx="10515600" cy="11358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3600" dirty="0"/>
              <a:t>La mortalidad depende de la “letalidad” </a:t>
            </a:r>
            <a:r>
              <a:rPr lang="es-419" sz="3600" dirty="0" smtClean="0"/>
              <a:t/>
            </a:r>
            <a:br>
              <a:rPr lang="es-419" sz="3600" dirty="0" smtClean="0"/>
            </a:br>
            <a:r>
              <a:rPr lang="es-MX" sz="3600" dirty="0" smtClean="0"/>
              <a:t>y </a:t>
            </a:r>
            <a:r>
              <a:rPr lang="es-MX" sz="3600" dirty="0"/>
              <a:t>de la incidencia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999656" y="185704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Incidencia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765566" y="1929048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Mortalidad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582412" y="60230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b="1" dirty="0"/>
              <a:t>Borja VH, </a:t>
            </a:r>
            <a:r>
              <a:rPr lang="es-MX" sz="1400" b="1" i="1" dirty="0"/>
              <a:t>et al</a:t>
            </a:r>
            <a:r>
              <a:rPr lang="es-MX" sz="1400" b="1" dirty="0"/>
              <a:t> </a:t>
            </a:r>
            <a:r>
              <a:rPr lang="es-MX" sz="1400" b="1" dirty="0" err="1"/>
              <a:t>Family</a:t>
            </a:r>
            <a:r>
              <a:rPr lang="es-MX" sz="1400" b="1" dirty="0"/>
              <a:t> </a:t>
            </a:r>
            <a:r>
              <a:rPr lang="es-MX" sz="1400" b="1" dirty="0" err="1"/>
              <a:t>Practice</a:t>
            </a:r>
            <a:r>
              <a:rPr lang="es-MX" sz="1400" b="1" dirty="0"/>
              <a:t>, 2015, 1–7</a:t>
            </a:r>
          </a:p>
          <a:p>
            <a:r>
              <a:rPr lang="es-MX" sz="1400" b="1" dirty="0"/>
              <a:t>doi:10.1093/</a:t>
            </a:r>
            <a:r>
              <a:rPr lang="es-MX" sz="1400" b="1" dirty="0" err="1"/>
              <a:t>fampra</a:t>
            </a:r>
            <a:r>
              <a:rPr lang="es-MX" sz="1400" b="1" dirty="0"/>
              <a:t>/cmv049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934575" y="6448426"/>
            <a:ext cx="215900" cy="1492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aphicFrame>
        <p:nvGraphicFramePr>
          <p:cNvPr id="3" name="4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357089"/>
              </p:ext>
            </p:extLst>
          </p:nvPr>
        </p:nvGraphicFramePr>
        <p:xfrm>
          <a:off x="2014538" y="1595119"/>
          <a:ext cx="8207375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0" name="42 CuadroTexto"/>
          <p:cNvSpPr txBox="1">
            <a:spLocks noChangeArrowheads="1"/>
          </p:cNvSpPr>
          <p:nvPr/>
        </p:nvSpPr>
        <p:spPr bwMode="auto">
          <a:xfrm>
            <a:off x="1800045" y="-84224"/>
            <a:ext cx="8636360" cy="1861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800" dirty="0"/>
              <a:t>Principales causas de AVISA </a:t>
            </a:r>
          </a:p>
          <a:p>
            <a:r>
              <a:rPr lang="es-MX" altLang="es-MX" sz="2800" dirty="0"/>
              <a:t>(Años de vida saludables perdidos) </a:t>
            </a:r>
          </a:p>
          <a:p>
            <a:r>
              <a:rPr lang="es-MX" altLang="es-MX" sz="2800" dirty="0"/>
              <a:t> IMSS 2010</a:t>
            </a:r>
          </a:p>
        </p:txBody>
      </p:sp>
      <p:sp>
        <p:nvSpPr>
          <p:cNvPr id="34821" name="Marcador de número de diapositiva 2"/>
          <p:cNvSpPr txBox="1">
            <a:spLocks/>
          </p:cNvSpPr>
          <p:nvPr/>
        </p:nvSpPr>
        <p:spPr bwMode="auto">
          <a:xfrm>
            <a:off x="10075864" y="6491289"/>
            <a:ext cx="46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MX" sz="1200">
                <a:solidFill>
                  <a:srgbClr val="898989"/>
                </a:solidFill>
              </a:rPr>
              <a:t>18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777162"/>
            <a:ext cx="2995612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1 Rectángulo"/>
          <p:cNvSpPr>
            <a:spLocks noChangeArrowheads="1"/>
          </p:cNvSpPr>
          <p:nvPr/>
        </p:nvSpPr>
        <p:spPr bwMode="auto">
          <a:xfrm>
            <a:off x="2648611" y="345655"/>
            <a:ext cx="7526560" cy="85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altLang="es-MX" sz="4400" dirty="0">
                <a:latin typeface="+mj-lt"/>
                <a:ea typeface="+mj-ea"/>
                <a:cs typeface="+mj-cs"/>
              </a:rPr>
              <a:t>La diabetes como causa de invalidez</a:t>
            </a:r>
          </a:p>
        </p:txBody>
      </p:sp>
      <p:sp>
        <p:nvSpPr>
          <p:cNvPr id="39940" name="23 CuadroTexto"/>
          <p:cNvSpPr txBox="1">
            <a:spLocks noChangeArrowheads="1"/>
          </p:cNvSpPr>
          <p:nvPr/>
        </p:nvSpPr>
        <p:spPr bwMode="auto">
          <a:xfrm>
            <a:off x="3625350" y="954588"/>
            <a:ext cx="24304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Arial" pitchFamily="34" charset="0"/>
                <a:cs typeface="Arial" pitchFamily="34" charset="0"/>
              </a:rPr>
              <a:t>Incidencia invalidez</a:t>
            </a:r>
          </a:p>
        </p:txBody>
      </p:sp>
      <p:sp>
        <p:nvSpPr>
          <p:cNvPr id="39941" name="24 CuadroTexto"/>
          <p:cNvSpPr txBox="1">
            <a:spLocks noChangeArrowheads="1"/>
          </p:cNvSpPr>
          <p:nvPr/>
        </p:nvSpPr>
        <p:spPr bwMode="auto">
          <a:xfrm>
            <a:off x="6104601" y="954588"/>
            <a:ext cx="3727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 dirty="0">
                <a:latin typeface="Arial" pitchFamily="34" charset="0"/>
                <a:cs typeface="Arial" pitchFamily="34" charset="0"/>
              </a:rPr>
              <a:t>Años de vida laboral potencial perdidos</a:t>
            </a:r>
          </a:p>
        </p:txBody>
      </p:sp>
      <p:sp>
        <p:nvSpPr>
          <p:cNvPr id="39942" name="28 CuadroTexto"/>
          <p:cNvSpPr txBox="1">
            <a:spLocks noChangeArrowheads="1"/>
          </p:cNvSpPr>
          <p:nvPr/>
        </p:nvSpPr>
        <p:spPr bwMode="auto">
          <a:xfrm>
            <a:off x="6077367" y="3853363"/>
            <a:ext cx="3846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 dirty="0">
                <a:latin typeface="Arial" pitchFamily="34" charset="0"/>
                <a:cs typeface="Arial" pitchFamily="34" charset="0"/>
              </a:rPr>
              <a:t>Importe erogado por pago de pensiones </a:t>
            </a:r>
          </a:p>
        </p:txBody>
      </p:sp>
      <p:sp>
        <p:nvSpPr>
          <p:cNvPr id="39943" name="11 CuadroTexto"/>
          <p:cNvSpPr txBox="1">
            <a:spLocks noChangeArrowheads="1"/>
          </p:cNvSpPr>
          <p:nvPr/>
        </p:nvSpPr>
        <p:spPr bwMode="auto">
          <a:xfrm>
            <a:off x="3905677" y="3850604"/>
            <a:ext cx="2430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Arial" pitchFamily="34" charset="0"/>
                <a:cs typeface="Arial" pitchFamily="34" charset="0"/>
              </a:rPr>
              <a:t>Sobrevida</a:t>
            </a:r>
          </a:p>
        </p:txBody>
      </p:sp>
      <p:pic>
        <p:nvPicPr>
          <p:cNvPr id="399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777162"/>
            <a:ext cx="299402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968646"/>
            <a:ext cx="299402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868862"/>
            <a:ext cx="2995612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8283575" y="645318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262C32-1525-41AE-AB2C-AAC3C353EA42}" type="slidenum">
              <a:rPr lang="es-ES" altLang="es-MX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s-MX" sz="1200">
              <a:solidFill>
                <a:srgbClr val="898989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678215" y="2101755"/>
            <a:ext cx="16818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 smtClean="0"/>
              <a:t>Mediana 8 años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694135" y="4929121"/>
            <a:ext cx="22552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Promedio $ 40,000.00</a:t>
            </a:r>
          </a:p>
          <a:p>
            <a:pPr algn="ctr"/>
            <a:r>
              <a:rPr lang="es-MX" dirty="0" smtClean="0"/>
              <a:t>anuales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13885" y="5051957"/>
            <a:ext cx="16818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 smtClean="0"/>
              <a:t>Mediana 6 años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094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1916" y="624748"/>
            <a:ext cx="9965322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_tradnl" sz="3600" dirty="0"/>
              <a:t>Estimaciones del costo de la </a:t>
            </a:r>
            <a:r>
              <a:rPr lang="es-419" sz="3600" dirty="0" smtClean="0"/>
              <a:t/>
            </a:r>
            <a:br>
              <a:rPr lang="es-419" sz="3600" dirty="0" smtClean="0"/>
            </a:br>
            <a:r>
              <a:rPr lang="es-419" sz="3600" dirty="0" smtClean="0"/>
              <a:t>D</a:t>
            </a:r>
            <a:r>
              <a:rPr lang="es-ES_tradnl" sz="3600" dirty="0" err="1" smtClean="0"/>
              <a:t>iabetes</a:t>
            </a:r>
            <a:r>
              <a:rPr lang="es-ES_tradnl" sz="3600" dirty="0" smtClean="0"/>
              <a:t> </a:t>
            </a:r>
            <a:r>
              <a:rPr lang="es-ES_tradnl" sz="3600" dirty="0"/>
              <a:t>en México</a:t>
            </a:r>
            <a:endParaRPr lang="es-MX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5069129"/>
              </p:ext>
            </p:extLst>
          </p:nvPr>
        </p:nvGraphicFramePr>
        <p:xfrm>
          <a:off x="1524001" y="1768577"/>
          <a:ext cx="9001153" cy="503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74"/>
                <a:gridCol w="1143008"/>
                <a:gridCol w="1000132"/>
                <a:gridCol w="1143008"/>
                <a:gridCol w="1071570"/>
                <a:gridCol w="1071570"/>
                <a:gridCol w="928691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600" dirty="0" err="1" smtClean="0"/>
                        <a:t>item</a:t>
                      </a:r>
                      <a:endParaRPr lang="es-MX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Arredondo 2005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Barceló A y col 2000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Estimaciones 2008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/>
                          </a:solidFill>
                        </a:rPr>
                        <a:t>MDD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/>
                          </a:solidFill>
                        </a:rPr>
                        <a:t>% Total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/>
                          </a:solidFill>
                        </a:rPr>
                        <a:t>MDD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/>
                          </a:solidFill>
                        </a:rPr>
                        <a:t>% Total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/>
                          </a:solidFill>
                        </a:rPr>
                        <a:t>MDD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/>
                          </a:solidFill>
                        </a:rPr>
                        <a:t>% Total</a:t>
                      </a:r>
                      <a:endParaRPr lang="es-MX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362532">
                <a:tc>
                  <a:txBody>
                    <a:bodyPr/>
                    <a:lstStyle/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Consultas y Medicamentos</a:t>
                      </a:r>
                    </a:p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Hospitalización</a:t>
                      </a:r>
                    </a:p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Complicaciones:</a:t>
                      </a:r>
                    </a:p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</a:t>
                      </a:r>
                      <a:r>
                        <a:rPr lang="es-ES_tradnl" sz="1600" b="1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Retinopatia</a:t>
                      </a:r>
                      <a:endParaRPr lang="es-ES_tradnl" sz="16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Enfermedad</a:t>
                      </a:r>
                      <a:r>
                        <a:rPr lang="es-ES_tradnl" sz="16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cardiovascular</a:t>
                      </a:r>
                    </a:p>
                    <a:p>
                      <a:r>
                        <a:rPr lang="es-ES_tradnl" sz="16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</a:t>
                      </a:r>
                      <a:r>
                        <a:rPr lang="es-ES_tradnl" sz="1600" b="1" i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Nefropatia</a:t>
                      </a:r>
                      <a:endParaRPr lang="es-ES_tradnl" sz="1600" b="1" i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s-ES_tradnl" sz="16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</a:t>
                      </a:r>
                      <a:r>
                        <a:rPr lang="es-ES_tradnl" sz="1600" b="1" i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Neuropatia</a:t>
                      </a:r>
                      <a:endParaRPr lang="es-ES_tradnl" sz="1600" b="1" i="1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s-ES_tradnl" sz="16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Enfermedad  vascular periférica</a:t>
                      </a:r>
                      <a:endParaRPr lang="es-MX" sz="16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78.9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16.3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45.2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5.0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4.5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33.0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1.6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1.1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56.2%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11.6%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32.2%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11.0%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10.0%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73.0%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3.6%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2.4%</a:t>
                      </a:r>
                    </a:p>
                    <a:p>
                      <a:pPr algn="ctr"/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1,108.9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229.8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635.4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68.4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61.5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468.5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20.7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16.3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56.2%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11.6%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32.2%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10.8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9.7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73.7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3.3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2.6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1,345.8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117.9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788.1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82.2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73.9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587.6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24.8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19.6</a:t>
                      </a:r>
                    </a:p>
                    <a:p>
                      <a:pPr algn="ctr"/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59.8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5.2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35.0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10.4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10.0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74.6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3.2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2.5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Subtotal</a:t>
                      </a:r>
                      <a:r>
                        <a:rPr lang="es-ES_tradnl" sz="16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directos:</a:t>
                      </a:r>
                      <a:endParaRPr lang="es-MX" sz="16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140.4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44.2%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1,974.1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dirty="0" smtClean="0">
                          <a:solidFill>
                            <a:srgbClr val="0033CC"/>
                          </a:solidFill>
                        </a:rPr>
                        <a:t>13.1</a:t>
                      </a:r>
                      <a:endParaRPr lang="es-MX" sz="18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2,251.8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dirty="0" smtClean="0">
                          <a:solidFill>
                            <a:srgbClr val="0033CC"/>
                          </a:solidFill>
                        </a:rPr>
                        <a:t>10.3</a:t>
                      </a:r>
                      <a:endParaRPr lang="es-MX" sz="18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Mortalidad</a:t>
                      </a:r>
                    </a:p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Discapacidad</a:t>
                      </a:r>
                      <a:r>
                        <a:rPr lang="es-ES_tradnl" sz="16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Temporal</a:t>
                      </a:r>
                    </a:p>
                    <a:p>
                      <a:r>
                        <a:rPr lang="es-ES_tradnl" sz="16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Discapacidad Permanente</a:t>
                      </a:r>
                      <a:endParaRPr lang="es-MX" sz="16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8.0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2.5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166.7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4.5%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1.4%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94.1%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593.8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186.3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12,364.0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4.5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1.4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94.1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2,783.4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248.8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16,511.3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14.2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1.3</a:t>
                      </a:r>
                    </a:p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84.5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Subtotal Indirectos</a:t>
                      </a:r>
                      <a:endParaRPr lang="es-MX" sz="16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177.2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55.8%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13,144.1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dirty="0" smtClean="0">
                          <a:solidFill>
                            <a:srgbClr val="0033CC"/>
                          </a:solidFill>
                        </a:rPr>
                        <a:t>86.9</a:t>
                      </a:r>
                      <a:endParaRPr lang="es-MX" sz="18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19,543.5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dirty="0" smtClean="0">
                          <a:solidFill>
                            <a:srgbClr val="0033CC"/>
                          </a:solidFill>
                        </a:rPr>
                        <a:t>89.7</a:t>
                      </a:r>
                      <a:endParaRPr lang="es-MX" sz="18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 Costes</a:t>
                      </a:r>
                      <a:endParaRPr lang="es-MX" sz="16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317.6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15,118.2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>
                          <a:solidFill>
                            <a:srgbClr val="0033CC"/>
                          </a:solidFill>
                        </a:rPr>
                        <a:t>21,795.4</a:t>
                      </a:r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9800" y="839093"/>
            <a:ext cx="77724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3600" dirty="0"/>
              <a:t>Diferencia entre las consultas por enfermedad aguda y crónica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95915"/>
              </p:ext>
            </p:extLst>
          </p:nvPr>
        </p:nvGraphicFramePr>
        <p:xfrm>
          <a:off x="1981200" y="2039817"/>
          <a:ext cx="8229600" cy="46282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004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Características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Enfermedad aguda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Enfermedad crónica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049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Duración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Breve (1-2 consultas)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Permanente (toda la vida)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049"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>
                          <a:solidFill>
                            <a:srgbClr val="0033CC"/>
                          </a:solidFill>
                        </a:rPr>
                        <a:t>Comorbilidad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Baja</a:t>
                      </a:r>
                      <a:r>
                        <a:rPr lang="es-ES" baseline="0" dirty="0" smtClean="0">
                          <a:solidFill>
                            <a:srgbClr val="0033CC"/>
                          </a:solidFill>
                        </a:rPr>
                        <a:t> o inexistente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Alta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049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Otros tratamientos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Raramente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Casi siempre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049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Procedimientos a efectuar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Pocos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Múltiples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049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Logros/consecuencias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Definitivos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Parciales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5975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Exámenes de laboratorio y gabinete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Una vez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Periódicamente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049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Educación del paciente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Una vez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Permanente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5975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Efecto de cambios en el tiempo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Inusual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Constante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5975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Necesidad de intensificar tratamiento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Inusual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0033CC"/>
                          </a:solidFill>
                        </a:rPr>
                        <a:t>Permanente</a:t>
                      </a:r>
                      <a:endParaRPr lang="es-E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12916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3600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25956"/>
            <a:ext cx="10515600" cy="3084001"/>
          </a:xfrm>
        </p:spPr>
        <p:txBody>
          <a:bodyPr/>
          <a:lstStyle/>
          <a:p>
            <a:r>
              <a:rPr lang="es-MX" dirty="0" smtClean="0"/>
              <a:t>Como en el país, la diabetes es un grave problema de salud en el IMSS</a:t>
            </a:r>
          </a:p>
          <a:p>
            <a:r>
              <a:rPr lang="es-MX" dirty="0" smtClean="0"/>
              <a:t>Reduce la sobrevida y afecta la calidad de vida</a:t>
            </a:r>
          </a:p>
          <a:p>
            <a:r>
              <a:rPr lang="es-MX" dirty="0" smtClean="0"/>
              <a:t>Enorme costo social y económico</a:t>
            </a:r>
          </a:p>
          <a:p>
            <a:r>
              <a:rPr lang="es-MX" dirty="0" smtClean="0"/>
              <a:t>Es una enfermedad crónica que requiere de un abordaje específico y es diferente de la enfermedad aguda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9788" y="660549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ES" dirty="0"/>
              <a:t>Prevalencia de la diabetes</a:t>
            </a:r>
            <a:br>
              <a:rPr lang="es-ES" dirty="0"/>
            </a:br>
            <a:endParaRPr lang="es-MX" dirty="0"/>
          </a:p>
        </p:txBody>
      </p:sp>
      <p:graphicFrame>
        <p:nvGraphicFramePr>
          <p:cNvPr id="9" name="4 Gráf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811726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934111" y="1913708"/>
            <a:ext cx="3579826" cy="66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Prevalencia de la diabetes en México</a:t>
            </a:r>
          </a:p>
          <a:p>
            <a:pPr algn="ctr"/>
            <a:r>
              <a:rPr lang="es-MX" sz="16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1963 - 2006</a:t>
            </a:r>
            <a:endParaRPr lang="es-ES" sz="1600" b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3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2629518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 Títul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Últimas 3 encuestas nacionales</a:t>
            </a:r>
            <a:endParaRPr lang="es-E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9788" y="660553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3600" dirty="0"/>
              <a:t>Papel IMSS en la Atención de la Salud, en México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39788" y="1574160"/>
            <a:ext cx="5157787" cy="823912"/>
          </a:xfrm>
        </p:spPr>
        <p:txBody>
          <a:bodyPr/>
          <a:lstStyle/>
          <a:p>
            <a:r>
              <a:rPr lang="es-MX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de aseguramiento en México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72200" y="1584911"/>
            <a:ext cx="5183188" cy="823912"/>
          </a:xfrm>
        </p:spPr>
        <p:txBody>
          <a:bodyPr/>
          <a:lstStyle/>
          <a:p>
            <a:pPr algn="ctr"/>
            <a:r>
              <a:rPr lang="es-MX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de los pacientes</a:t>
            </a:r>
            <a:endParaRPr lang="es-MX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585382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Marcador de contenido 2"/>
          <p:cNvSpPr>
            <a:spLocks noGrp="1"/>
          </p:cNvSpPr>
          <p:nvPr>
            <p:ph sz="quarter" idx="4"/>
          </p:nvPr>
        </p:nvSpPr>
        <p:spPr>
          <a:xfrm>
            <a:off x="6898104" y="2505075"/>
            <a:ext cx="4301261" cy="3684588"/>
          </a:xfrm>
        </p:spPr>
        <p:txBody>
          <a:bodyPr>
            <a:noAutofit/>
          </a:bodyPr>
          <a:lstStyle/>
          <a:p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Unidades Médicas de Alta Especialidad (UMAES)</a:t>
            </a:r>
          </a:p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Hospitales de 2º Nivel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1806 Unidades de 1er Nivel de Régimen Ordinario (Unidades de Medicina Familiar) 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26468" y="6189663"/>
            <a:ext cx="2804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Psicol</a:t>
            </a:r>
            <a:r>
              <a:rPr lang="es-MX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Salud. 2012;25(1):111–22 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159407"/>
            <a:ext cx="4288412" cy="6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3600" b="1" dirty="0"/>
              <a:t>Prevalencia de la Diabetes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Prevalencia Nacional</a:t>
            </a:r>
            <a:endParaRPr lang="es-MX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28818"/>
            <a:ext cx="5183188" cy="203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2 Gráf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950685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9 CuadroTexto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9788" y="1914144"/>
            <a:ext cx="515778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Prevalencia de Diabetes Mellitus por grupo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 edad y sexo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474720" y="6260122"/>
            <a:ext cx="510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Censo = 3.6 millones de pacientes, prevalencia 9.3 %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4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47999" y="41275"/>
            <a:ext cx="7696201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b="1" dirty="0"/>
              <a:t>Atención de la Diabetes, </a:t>
            </a:r>
            <a:r>
              <a:rPr lang="es-MX" b="1" dirty="0" smtClean="0"/>
              <a:t>IMSS</a:t>
            </a:r>
            <a:br>
              <a:rPr lang="es-MX" b="1" dirty="0" smtClean="0"/>
            </a:br>
            <a:r>
              <a:rPr lang="es-MX" sz="3600" b="1" dirty="0" smtClean="0"/>
              <a:t>Consultas 2014</a:t>
            </a:r>
            <a:endParaRPr lang="es-MX" sz="3600" b="1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23283"/>
              </p:ext>
            </p:extLst>
          </p:nvPr>
        </p:nvGraphicFramePr>
        <p:xfrm>
          <a:off x="838200" y="1417669"/>
          <a:ext cx="10515600" cy="465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29300" y="371475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16.05%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258300" y="52197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3.4%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2971800" y="6324600"/>
            <a:ext cx="606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82 millones consultas MF, 19 millones consulta de especialidad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8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b="1" dirty="0" smtClean="0"/>
              <a:t>Total consultas Diabetes, </a:t>
            </a:r>
            <a:r>
              <a:rPr lang="es-MX" b="1" dirty="0" smtClean="0"/>
              <a:t>IMSS</a:t>
            </a:r>
            <a:br>
              <a:rPr lang="es-MX" b="1" dirty="0" smtClean="0"/>
            </a:br>
            <a:r>
              <a:rPr lang="es-MX" sz="3600" b="1" dirty="0" smtClean="0"/>
              <a:t>Consultas Aguascalientes, 2006</a:t>
            </a:r>
            <a:endParaRPr lang="es-MX" sz="3600" b="1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pPr algn="ctr"/>
            <a:r>
              <a:rPr lang="es-MX" dirty="0" smtClean="0"/>
              <a:t>Otras consultas codificadas con otros diagnósticos, mismos pacientes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dirty="0" smtClean="0"/>
              <a:t>Los otros diagnósticos</a:t>
            </a:r>
            <a:endParaRPr lang="es-MX" dirty="0"/>
          </a:p>
        </p:txBody>
      </p:sp>
      <p:graphicFrame>
        <p:nvGraphicFramePr>
          <p:cNvPr id="19" name="Marcador de contenido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872385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29300" y="371475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16.05%</a:t>
            </a:r>
            <a:endParaRPr lang="es-MX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088740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3418445" y="3343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36%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726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75694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3600" b="1" dirty="0"/>
              <a:t>Incidencia de la diabetes</a:t>
            </a:r>
          </a:p>
        </p:txBody>
      </p:sp>
      <p:pic>
        <p:nvPicPr>
          <p:cNvPr id="7" name="Imagen 3" descr="morbi1_lowess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40" y="2505075"/>
            <a:ext cx="5066308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12832" y="1590979"/>
            <a:ext cx="518318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Tasas de incidencia  de diabetes en población derechohabiente IMSS vs población no derechohabiente 2000-2013</a:t>
            </a:r>
          </a:p>
        </p:txBody>
      </p:sp>
      <p:sp>
        <p:nvSpPr>
          <p:cNvPr id="9" name="Rectángulo 6"/>
          <p:cNvSpPr>
            <a:spLocks noChangeArrowheads="1"/>
          </p:cNvSpPr>
          <p:nvPr/>
        </p:nvSpPr>
        <p:spPr bwMode="auto">
          <a:xfrm>
            <a:off x="7948719" y="6457950"/>
            <a:ext cx="39068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000" dirty="0">
                <a:solidFill>
                  <a:srgbClr val="000000"/>
                </a:solidFill>
              </a:rPr>
              <a:t>*Tasas ajustadas por edad y sexo con la población estándar de la OMS </a:t>
            </a:r>
            <a:endParaRPr lang="es-ES" altLang="es-MX" sz="1000" dirty="0">
              <a:solidFill>
                <a:srgbClr val="000000"/>
              </a:solidFill>
            </a:endParaRPr>
          </a:p>
        </p:txBody>
      </p:sp>
      <p:graphicFrame>
        <p:nvGraphicFramePr>
          <p:cNvPr id="10" name="Gráfico 3"/>
          <p:cNvGraphicFramePr>
            <a:graphicFrameLocks noGrp="1"/>
          </p:cNvGraphicFramePr>
          <p:nvPr>
            <p:ph sz="half" idx="2"/>
          </p:nvPr>
        </p:nvGraphicFramePr>
        <p:xfrm>
          <a:off x="839788" y="2873432"/>
          <a:ext cx="5157787" cy="294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hart" r:id="rId4" imgW="8254699" imgH="4718713" progId="Excel.Chart.8">
                  <p:embed/>
                </p:oleObj>
              </mc:Choice>
              <mc:Fallback>
                <p:oleObj name="Chart" r:id="rId4" imgW="8254699" imgH="47187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873432"/>
                        <a:ext cx="5157787" cy="2947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6"/>
          <p:cNvSpPr txBox="1">
            <a:spLocks noChangeArrowheads="1"/>
          </p:cNvSpPr>
          <p:nvPr/>
        </p:nvSpPr>
        <p:spPr bwMode="auto">
          <a:xfrm>
            <a:off x="103164" y="6300788"/>
            <a:ext cx="8748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/>
              <a:t>*Tasa por 100,000 habitantes con cifras preliminares en el año de 2013.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/>
              <a:t>Fuente:  Prevención y control de la Diabetes Mellitus, Programa Sectorial de Salud 2013-2018.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  <p:sp>
        <p:nvSpPr>
          <p:cNvPr id="16" name="Rectángulo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969544"/>
            <a:ext cx="5157787" cy="5355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Incidencia por diabetes mellitus, México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1995-2013 </a:t>
            </a:r>
          </a:p>
        </p:txBody>
      </p:sp>
    </p:spTree>
    <p:extLst>
      <p:ext uri="{BB962C8B-B14F-4D97-AF65-F5344CB8AC3E}">
        <p14:creationId xmlns:p14="http://schemas.microsoft.com/office/powerpoint/2010/main" val="15037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56"/>
          <p:cNvSpPr>
            <a:spLocks noChangeArrowheads="1"/>
          </p:cNvSpPr>
          <p:nvPr/>
        </p:nvSpPr>
        <p:spPr bwMode="auto">
          <a:xfrm>
            <a:off x="1773238" y="115888"/>
            <a:ext cx="4178300" cy="576262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2400" b="1">
              <a:solidFill>
                <a:srgbClr val="17375E"/>
              </a:solidFill>
            </a:endParaRPr>
          </a:p>
        </p:txBody>
      </p:sp>
      <p:sp>
        <p:nvSpPr>
          <p:cNvPr id="36867" name="Shape 62"/>
          <p:cNvSpPr>
            <a:spLocks noChangeArrowheads="1"/>
          </p:cNvSpPr>
          <p:nvPr/>
        </p:nvSpPr>
        <p:spPr bwMode="auto">
          <a:xfrm>
            <a:off x="2588455" y="6033"/>
            <a:ext cx="7934179" cy="110531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altLang="es-MX" sz="2000" dirty="0">
                <a:latin typeface="+mj-lt"/>
                <a:ea typeface="+mj-ea"/>
                <a:cs typeface="+mj-cs"/>
                <a:sym typeface="Arial" pitchFamily="34" charset="0"/>
              </a:rPr>
              <a:t>Tasa de incidencia ajustada de </a:t>
            </a:r>
            <a:r>
              <a:rPr lang="es-MX" altLang="es-MX" sz="2000" dirty="0" smtClean="0">
                <a:latin typeface="+mj-lt"/>
                <a:ea typeface="+mj-ea"/>
                <a:cs typeface="+mj-cs"/>
                <a:sym typeface="Arial" pitchFamily="34" charset="0"/>
              </a:rPr>
              <a:t>diabetes</a:t>
            </a:r>
            <a:r>
              <a:rPr lang="es-419" altLang="es-MX" sz="2000" dirty="0" smtClean="0">
                <a:latin typeface="+mj-lt"/>
                <a:ea typeface="+mj-ea"/>
                <a:cs typeface="+mj-cs"/>
                <a:sym typeface="Arial" pitchFamily="34" charset="0"/>
              </a:rPr>
              <a:t> </a:t>
            </a:r>
            <a:r>
              <a:rPr lang="es-MX" altLang="es-MX" sz="2000" dirty="0" smtClean="0">
                <a:latin typeface="+mj-lt"/>
                <a:ea typeface="+mj-ea"/>
                <a:cs typeface="+mj-cs"/>
                <a:sym typeface="Arial" pitchFamily="34" charset="0"/>
              </a:rPr>
              <a:t>mellitus </a:t>
            </a:r>
            <a:endParaRPr lang="es-419" altLang="es-MX" sz="2000" dirty="0" smtClean="0">
              <a:latin typeface="+mj-lt"/>
              <a:ea typeface="+mj-ea"/>
              <a:cs typeface="+mj-cs"/>
              <a:sym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altLang="es-MX" sz="2000" dirty="0" smtClean="0">
                <a:latin typeface="+mj-lt"/>
                <a:ea typeface="+mj-ea"/>
                <a:cs typeface="+mj-cs"/>
                <a:sym typeface="Arial" pitchFamily="34" charset="0"/>
              </a:rPr>
              <a:t>por </a:t>
            </a:r>
            <a:r>
              <a:rPr lang="es-MX" altLang="es-MX" sz="2000" dirty="0">
                <a:latin typeface="+mj-lt"/>
                <a:ea typeface="+mj-ea"/>
                <a:cs typeface="+mj-cs"/>
                <a:sym typeface="Arial" pitchFamily="34" charset="0"/>
              </a:rPr>
              <a:t>Delegación IMSS, 2013</a:t>
            </a:r>
          </a:p>
        </p:txBody>
      </p:sp>
      <p:graphicFrame>
        <p:nvGraphicFramePr>
          <p:cNvPr id="36868" name="Chart 70"/>
          <p:cNvGraphicFramePr>
            <a:graphicFrameLocks/>
          </p:cNvGraphicFramePr>
          <p:nvPr/>
        </p:nvGraphicFramePr>
        <p:xfrm>
          <a:off x="4010026" y="823913"/>
          <a:ext cx="4297363" cy="592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Chart" r:id="rId3" imgW="4304149" imgH="5931922" progId="Excel.Chart.8">
                  <p:embed/>
                </p:oleObj>
              </mc:Choice>
              <mc:Fallback>
                <p:oleObj name="Chart" r:id="rId3" imgW="4304149" imgH="59319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6" y="823913"/>
                        <a:ext cx="4297363" cy="592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Marcador de número de diapositiva 2"/>
          <p:cNvSpPr txBox="1">
            <a:spLocks/>
          </p:cNvSpPr>
          <p:nvPr/>
        </p:nvSpPr>
        <p:spPr bwMode="auto">
          <a:xfrm>
            <a:off x="8248650" y="65230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MX" sz="1200">
                <a:solidFill>
                  <a:srgbClr val="898989"/>
                </a:solidFill>
              </a:rPr>
              <a:t>20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986" t="3539" r="7087" b="1"/>
          <a:stretch/>
        </p:blipFill>
        <p:spPr>
          <a:xfrm>
            <a:off x="10775852" y="159406"/>
            <a:ext cx="1237799" cy="11728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3600" dirty="0"/>
              <a:t>Logro de Metas del tratamiento</a:t>
            </a:r>
          </a:p>
        </p:txBody>
      </p:sp>
      <p:sp>
        <p:nvSpPr>
          <p:cNvPr id="12" name="Títul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 la enfermedad en 2 épocas diferentes (2006 y 2016)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3597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 CuadroTexto"/>
          <p:cNvSpPr txBox="1">
            <a:spLocks noGrp="1"/>
          </p:cNvSpPr>
          <p:nvPr>
            <p:ph type="body" sz="quarter" idx="3"/>
          </p:nvPr>
        </p:nvSpPr>
        <p:spPr>
          <a:xfrm>
            <a:off x="6636431" y="1924403"/>
            <a:ext cx="5183188" cy="5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Logro de metas en el tratamiento de la diabetes en el IMSS </a:t>
            </a:r>
          </a:p>
          <a:p>
            <a:pPr algn="ctr"/>
            <a:r>
              <a:rPr lang="es-E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en la encuesta ENSANUT 2012</a:t>
            </a:r>
            <a:endParaRPr lang="es-MX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5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3301990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7 CuadroTexto"/>
          <p:cNvSpPr txBox="1"/>
          <p:nvPr/>
        </p:nvSpPr>
        <p:spPr>
          <a:xfrm>
            <a:off x="6821964" y="6149569"/>
            <a:ext cx="5276255" cy="60016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MX"/>
            </a:defPPr>
            <a:lvl1pPr>
              <a:defRPr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Pérez-Cuevas R, et al </a:t>
            </a:r>
            <a:r>
              <a:rPr lang="en-US" dirty="0"/>
              <a:t>BMC Medical Informatics and Decision Making 2012</a:t>
            </a:r>
          </a:p>
          <a:p>
            <a:r>
              <a:rPr lang="es-MX" dirty="0" err="1"/>
              <a:t>Gutierrez</a:t>
            </a:r>
            <a:r>
              <a:rPr lang="es-MX" dirty="0"/>
              <a:t> JP, et al . Encuesta Nacional de Salud y </a:t>
            </a:r>
            <a:r>
              <a:rPr lang="es-MX" dirty="0" err="1"/>
              <a:t>Nutricion</a:t>
            </a:r>
            <a:r>
              <a:rPr lang="es-MX" dirty="0"/>
              <a:t> 2012. Resultados Nacionales</a:t>
            </a:r>
            <a:r>
              <a:rPr lang="es-MX" dirty="0" smtClean="0"/>
              <a:t>. Instituto </a:t>
            </a:r>
            <a:r>
              <a:rPr lang="es-MX" dirty="0"/>
              <a:t>Nacional de Salud Publica , 2012.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20389" y="618348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a)Wacher, et al </a:t>
            </a:r>
            <a:r>
              <a:rPr lang="es-MX" sz="11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Causas </a:t>
            </a:r>
            <a:r>
              <a:rPr lang="es-MX" sz="11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descontrol metabólico en atención primaria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Gac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Mex</a:t>
            </a:r>
            <a:r>
              <a:rPr lang="es-MX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MX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2016;152:350-6</a:t>
            </a:r>
          </a:p>
          <a:p>
            <a:r>
              <a:rPr lang="es-MX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b) Datos inéditos N=5,244 pacientes Cd. México</a:t>
            </a:r>
            <a:endParaRPr lang="es-MX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298" y="-9556"/>
            <a:ext cx="3402147" cy="4810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3986" t="3539" r="7087" b="1"/>
          <a:stretch/>
        </p:blipFill>
        <p:spPr>
          <a:xfrm>
            <a:off x="10958735" y="159406"/>
            <a:ext cx="1054916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29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772</Words>
  <Application>Microsoft Office PowerPoint</Application>
  <PresentationFormat>Panorámica</PresentationFormat>
  <Paragraphs>233</Paragraphs>
  <Slides>18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Tema de Office</vt:lpstr>
      <vt:lpstr>Chart</vt:lpstr>
      <vt:lpstr>Presentación de PowerPoint</vt:lpstr>
      <vt:lpstr>Prevalencia de la diabetes </vt:lpstr>
      <vt:lpstr>Papel IMSS en la Atención de la Salud, en México</vt:lpstr>
      <vt:lpstr>Prevalencia de la Diabetes</vt:lpstr>
      <vt:lpstr>Atención de la Diabetes, IMSS Consultas 2014</vt:lpstr>
      <vt:lpstr>Total consultas Diabetes, IMSS Consultas Aguascalientes, 2006</vt:lpstr>
      <vt:lpstr>Incidencia de la diabetes</vt:lpstr>
      <vt:lpstr>Presentación de PowerPoint</vt:lpstr>
      <vt:lpstr>Logro de Metas del tratamiento</vt:lpstr>
      <vt:lpstr>Complicaciones de la diabetes en Medicina Familiar 5 delegaciones: DF (2), Estado de México (2), Nuevo León</vt:lpstr>
      <vt:lpstr>Presentación de PowerPoint</vt:lpstr>
      <vt:lpstr>Presentación de PowerPoint</vt:lpstr>
      <vt:lpstr>La mortalidad depende de la “letalidad”  y de la incidencia</vt:lpstr>
      <vt:lpstr>Presentación de PowerPoint</vt:lpstr>
      <vt:lpstr>Presentación de PowerPoint</vt:lpstr>
      <vt:lpstr>Estimaciones del costo de la  Diabetes en México</vt:lpstr>
      <vt:lpstr>Diferencia entre las consultas por enfermedad aguda y crónica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Niels Wacher</dc:creator>
  <cp:lastModifiedBy>Dr. Niels Wacher</cp:lastModifiedBy>
  <cp:revision>62</cp:revision>
  <dcterms:created xsi:type="dcterms:W3CDTF">2016-09-26T19:21:22Z</dcterms:created>
  <dcterms:modified xsi:type="dcterms:W3CDTF">2016-09-28T22:07:42Z</dcterms:modified>
</cp:coreProperties>
</file>