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9" r:id="rId7"/>
    <p:sldId id="263" r:id="rId8"/>
    <p:sldId id="261" r:id="rId9"/>
    <p:sldId id="262" r:id="rId10"/>
    <p:sldId id="265" r:id="rId11"/>
    <p:sldId id="264" r:id="rId12"/>
    <p:sldId id="266" r:id="rId13"/>
    <p:sldId id="267" r:id="rId14"/>
    <p:sldId id="270" r:id="rId15"/>
    <p:sldId id="272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C569E-24BB-415E-821F-B9C5DB221694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7A524-2A2A-4DB4-95C8-2581A8721D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471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7A524-2A2A-4DB4-95C8-2581A8721D75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6859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7A524-2A2A-4DB4-95C8-2581A8721D75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1195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7A524-2A2A-4DB4-95C8-2581A8721D75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0534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7A524-2A2A-4DB4-95C8-2581A8721D75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6431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7A524-2A2A-4DB4-95C8-2581A8721D75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5273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7A524-2A2A-4DB4-95C8-2581A8721D75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537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7A524-2A2A-4DB4-95C8-2581A8721D75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737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7A524-2A2A-4DB4-95C8-2581A8721D75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757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7A524-2A2A-4DB4-95C8-2581A8721D75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46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7A524-2A2A-4DB4-95C8-2581A8721D75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0676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7A524-2A2A-4DB4-95C8-2581A8721D75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332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7A524-2A2A-4DB4-95C8-2581A8721D75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8962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7A524-2A2A-4DB4-95C8-2581A8721D75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7260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7A524-2A2A-4DB4-95C8-2581A8721D75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1404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7A524-2A2A-4DB4-95C8-2581A8721D75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2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8BA1-CA6E-42AA-8A51-DECF85BE3AC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6DE-BE5D-438F-AB7D-F073E44978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8BA1-CA6E-42AA-8A51-DECF85BE3AC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6DE-BE5D-438F-AB7D-F073E44978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8BA1-CA6E-42AA-8A51-DECF85BE3AC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6DE-BE5D-438F-AB7D-F073E44978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8BA1-CA6E-42AA-8A51-DECF85BE3AC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6DE-BE5D-438F-AB7D-F073E44978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8BA1-CA6E-42AA-8A51-DECF85BE3AC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6DE-BE5D-438F-AB7D-F073E44978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8BA1-CA6E-42AA-8A51-DECF85BE3AC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6DE-BE5D-438F-AB7D-F073E44978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8BA1-CA6E-42AA-8A51-DECF85BE3AC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6DE-BE5D-438F-AB7D-F073E44978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8BA1-CA6E-42AA-8A51-DECF85BE3AC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6DE-BE5D-438F-AB7D-F073E44978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8BA1-CA6E-42AA-8A51-DECF85BE3AC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6DE-BE5D-438F-AB7D-F073E44978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8BA1-CA6E-42AA-8A51-DECF85BE3AC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6DE-BE5D-438F-AB7D-F073E44978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8BA1-CA6E-42AA-8A51-DECF85BE3AC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36DE-BE5D-438F-AB7D-F073E44978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68BA1-CA6E-42AA-8A51-DECF85BE3AC0}" type="datetimeFigureOut">
              <a:rPr lang="es-MX" smtClean="0"/>
              <a:pPr/>
              <a:t>27/04/2016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36DE-BE5D-438F-AB7D-F073E449782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sz="3600" b="1" dirty="0" smtClean="0">
                <a:solidFill>
                  <a:schemeClr val="tx2"/>
                </a:solidFill>
              </a:rPr>
              <a:t/>
            </a:r>
            <a:br>
              <a:rPr lang="es-MX" sz="3600" b="1" dirty="0" smtClean="0">
                <a:solidFill>
                  <a:schemeClr val="tx2"/>
                </a:solidFill>
              </a:rPr>
            </a:br>
            <a:r>
              <a:rPr lang="es-MX" sz="3100" b="1" i="1" dirty="0" smtClean="0">
                <a:solidFill>
                  <a:schemeClr val="tx2"/>
                </a:solidFill>
              </a:rPr>
              <a:t>Academia </a:t>
            </a:r>
            <a:r>
              <a:rPr lang="es-MX" sz="3100" b="1" i="1" dirty="0">
                <a:solidFill>
                  <a:schemeClr val="tx2"/>
                </a:solidFill>
              </a:rPr>
              <a:t>Nacional de Medicina de </a:t>
            </a:r>
            <a:r>
              <a:rPr lang="es-MX" sz="3100" b="1" i="1" dirty="0" smtClean="0">
                <a:solidFill>
                  <a:schemeClr val="tx2"/>
                </a:solidFill>
              </a:rPr>
              <a:t>México</a:t>
            </a:r>
            <a:br>
              <a:rPr lang="es-MX" sz="3100" b="1" i="1" dirty="0" smtClean="0">
                <a:solidFill>
                  <a:schemeClr val="tx2"/>
                </a:solidFill>
              </a:rPr>
            </a:br>
            <a:r>
              <a:rPr lang="es-MX" sz="3100" b="1" i="1" dirty="0">
                <a:solidFill>
                  <a:schemeClr val="tx2"/>
                </a:solidFill>
              </a:rPr>
              <a:t>Área de Salud </a:t>
            </a:r>
            <a:r>
              <a:rPr lang="es-MX" sz="3100" b="1" i="1" dirty="0" smtClean="0">
                <a:solidFill>
                  <a:schemeClr val="tx2"/>
                </a:solidFill>
              </a:rPr>
              <a:t>Pública</a:t>
            </a:r>
            <a:br>
              <a:rPr lang="es-MX" sz="3100" b="1" i="1" dirty="0" smtClean="0">
                <a:solidFill>
                  <a:schemeClr val="tx2"/>
                </a:solidFill>
              </a:rPr>
            </a:br>
            <a:r>
              <a:rPr lang="es-MX" sz="3100" b="1" i="1" dirty="0">
                <a:solidFill>
                  <a:schemeClr val="tx2"/>
                </a:solidFill>
              </a:rPr>
              <a:t>Trabajo de ingreso </a:t>
            </a:r>
            <a:r>
              <a:rPr lang="es-MX" sz="3100" i="1" dirty="0"/>
              <a:t/>
            </a:r>
            <a:br>
              <a:rPr lang="es-MX" sz="3100" i="1" dirty="0"/>
            </a:br>
            <a:endParaRPr lang="es-MX" sz="3100" i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7158" y="2357430"/>
            <a:ext cx="8358246" cy="328137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s-MX" b="1" dirty="0">
                <a:solidFill>
                  <a:schemeClr val="tx2"/>
                </a:solidFill>
              </a:rPr>
              <a:t>Prevención de obesidad en niños preescolares: Efecto de una intervención basada en la atención de guarderías. </a:t>
            </a:r>
            <a:endParaRPr lang="es-MX" dirty="0">
              <a:solidFill>
                <a:schemeClr val="tx2"/>
              </a:solidFill>
            </a:endParaRPr>
          </a:p>
          <a:p>
            <a:endParaRPr lang="es-MX" b="1" dirty="0" smtClean="0">
              <a:solidFill>
                <a:schemeClr val="tx2"/>
              </a:solidFill>
            </a:endParaRPr>
          </a:p>
          <a:p>
            <a:pPr algn="l"/>
            <a:r>
              <a:rPr lang="es-MX" sz="2800" b="1" i="1" dirty="0" smtClean="0">
                <a:solidFill>
                  <a:schemeClr val="tx2"/>
                </a:solidFill>
              </a:rPr>
              <a:t>Presenta:</a:t>
            </a:r>
            <a:br>
              <a:rPr lang="es-MX" sz="2800" b="1" i="1" dirty="0" smtClean="0">
                <a:solidFill>
                  <a:schemeClr val="tx2"/>
                </a:solidFill>
              </a:rPr>
            </a:br>
            <a:r>
              <a:rPr lang="es-MX" sz="2800" b="1" i="1" dirty="0" smtClean="0">
                <a:solidFill>
                  <a:schemeClr val="tx2"/>
                </a:solidFill>
              </a:rPr>
              <a:t>Dra. Hortensia Reyes Morales</a:t>
            </a:r>
          </a:p>
          <a:p>
            <a:pPr algn="l"/>
            <a:r>
              <a:rPr lang="es-MX" sz="2800" b="1" i="1" dirty="0" smtClean="0">
                <a:solidFill>
                  <a:schemeClr val="tx2"/>
                </a:solidFill>
              </a:rPr>
              <a:t>Hospital Infantil de México Federico Gómez</a:t>
            </a:r>
            <a:endParaRPr lang="es-MX" sz="28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s-MX" sz="3600" b="1" i="1" dirty="0" smtClean="0">
                <a:solidFill>
                  <a:schemeClr val="tx2"/>
                </a:solidFill>
              </a:rPr>
              <a:t/>
            </a:r>
            <a:br>
              <a:rPr lang="es-MX" sz="3600" b="1" i="1" dirty="0" smtClean="0">
                <a:solidFill>
                  <a:schemeClr val="tx2"/>
                </a:solidFill>
              </a:rPr>
            </a:br>
            <a:r>
              <a:rPr lang="es-MX" sz="3600" b="1" i="1" dirty="0">
                <a:solidFill>
                  <a:schemeClr val="tx2"/>
                </a:solidFill>
              </a:rPr>
              <a:t/>
            </a:r>
            <a:br>
              <a:rPr lang="es-MX" sz="3600" b="1" i="1" dirty="0">
                <a:solidFill>
                  <a:schemeClr val="tx2"/>
                </a:solidFill>
              </a:rPr>
            </a:br>
            <a:r>
              <a:rPr lang="es-MX" sz="3600" b="1" i="1" dirty="0" smtClean="0">
                <a:solidFill>
                  <a:schemeClr val="tx2"/>
                </a:solidFill>
              </a:rPr>
              <a:t>Intervención</a:t>
            </a:r>
            <a:br>
              <a:rPr lang="es-MX" sz="3600" b="1" i="1" dirty="0" smtClean="0">
                <a:solidFill>
                  <a:schemeClr val="tx2"/>
                </a:solidFill>
              </a:rPr>
            </a:br>
            <a:r>
              <a:rPr lang="es-ES" sz="3100" b="1" i="1" dirty="0">
                <a:solidFill>
                  <a:schemeClr val="tx2"/>
                </a:solidFill>
              </a:rPr>
              <a:t>Ejemplo de la planeación </a:t>
            </a:r>
            <a:r>
              <a:rPr lang="es-ES" sz="3100" b="1" i="1" dirty="0" smtClean="0">
                <a:solidFill>
                  <a:schemeClr val="tx2"/>
                </a:solidFill>
              </a:rPr>
              <a:t>mensual </a:t>
            </a:r>
            <a:r>
              <a:rPr lang="es-ES" sz="3100" b="1" i="1" dirty="0">
                <a:solidFill>
                  <a:schemeClr val="tx2"/>
                </a:solidFill>
              </a:rPr>
              <a:t>de actividades </a:t>
            </a:r>
            <a:br>
              <a:rPr lang="es-ES" sz="3100" b="1" i="1" dirty="0">
                <a:solidFill>
                  <a:schemeClr val="tx2"/>
                </a:solidFill>
              </a:rPr>
            </a:br>
            <a:endParaRPr lang="es-MX" sz="3100" b="1" i="1" dirty="0">
              <a:solidFill>
                <a:schemeClr val="tx2"/>
              </a:solidFill>
            </a:endParaRPr>
          </a:p>
        </p:txBody>
      </p:sp>
      <p:pic>
        <p:nvPicPr>
          <p:cNvPr id="5" name="Picture 97" descr="cuadro teorí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493" y="1556792"/>
            <a:ext cx="79010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600" b="1" i="1" dirty="0" smtClean="0">
                <a:solidFill>
                  <a:schemeClr val="tx2"/>
                </a:solidFill>
              </a:rPr>
              <a:t>Intervención</a:t>
            </a:r>
            <a:br>
              <a:rPr lang="es-MX" sz="3600" b="1" i="1" dirty="0" smtClean="0">
                <a:solidFill>
                  <a:schemeClr val="tx2"/>
                </a:solidFill>
              </a:rPr>
            </a:br>
            <a:r>
              <a:rPr lang="es-ES" sz="3600" b="1" i="1" dirty="0" smtClean="0">
                <a:solidFill>
                  <a:schemeClr val="tx2"/>
                </a:solidFill>
              </a:rPr>
              <a:t>Ejemplo de una sesión de actividad física </a:t>
            </a:r>
            <a:r>
              <a:rPr lang="es-ES" b="1" i="1" dirty="0" smtClean="0">
                <a:solidFill>
                  <a:schemeClr val="tx2"/>
                </a:solidFill>
              </a:rPr>
              <a:t/>
            </a:r>
            <a:br>
              <a:rPr lang="es-ES" b="1" i="1" dirty="0" smtClean="0">
                <a:solidFill>
                  <a:schemeClr val="tx2"/>
                </a:solidFill>
              </a:rPr>
            </a:br>
            <a:endParaRPr lang="es-MX" dirty="0"/>
          </a:p>
        </p:txBody>
      </p:sp>
      <p:pic>
        <p:nvPicPr>
          <p:cNvPr id="4" name="Picture 116" descr="Imagen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50112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b="1" i="1" dirty="0">
                <a:solidFill>
                  <a:schemeClr val="tx2"/>
                </a:solidFill>
              </a:rPr>
              <a:t>Mediciones</a:t>
            </a:r>
            <a:r>
              <a:rPr lang="es-MX" sz="3600" i="1" dirty="0" smtClean="0"/>
              <a:t> </a:t>
            </a:r>
            <a:endParaRPr lang="es-MX" sz="3600" b="1" i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14422"/>
            <a:ext cx="8329642" cy="4929222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3000" dirty="0" smtClean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schemeClr val="tx2"/>
                </a:solidFill>
              </a:rPr>
              <a:t>Basal</a:t>
            </a:r>
            <a:r>
              <a:rPr lang="es-MX" sz="2800" dirty="0">
                <a:solidFill>
                  <a:schemeClr val="tx2"/>
                </a:solidFill>
              </a:rPr>
              <a:t>, 6 meses (intermedia) y 12 meses (final) en las 16 </a:t>
            </a:r>
            <a:r>
              <a:rPr lang="es-MX" sz="2800" dirty="0" smtClean="0">
                <a:solidFill>
                  <a:schemeClr val="tx2"/>
                </a:solidFill>
              </a:rPr>
              <a:t>guarderías.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600" dirty="0" smtClean="0">
                <a:solidFill>
                  <a:schemeClr val="tx2"/>
                </a:solidFill>
              </a:rPr>
              <a:t> Antropometría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600" dirty="0" smtClean="0">
                <a:solidFill>
                  <a:schemeClr val="tx2"/>
                </a:solidFill>
              </a:rPr>
              <a:t> Cuestionario </a:t>
            </a:r>
            <a:r>
              <a:rPr lang="es-MX" sz="2600" dirty="0" err="1" smtClean="0">
                <a:solidFill>
                  <a:schemeClr val="tx2"/>
                </a:solidFill>
              </a:rPr>
              <a:t>autoaplicable</a:t>
            </a:r>
            <a:r>
              <a:rPr lang="es-MX" sz="2600" dirty="0" smtClean="0">
                <a:solidFill>
                  <a:schemeClr val="tx2"/>
                </a:solidFill>
              </a:rPr>
              <a:t> a los padres: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200" dirty="0">
                <a:solidFill>
                  <a:schemeClr val="tx2"/>
                </a:solidFill>
              </a:rPr>
              <a:t> </a:t>
            </a:r>
            <a:r>
              <a:rPr lang="es-MX" dirty="0">
                <a:solidFill>
                  <a:schemeClr val="tx2"/>
                </a:solidFill>
              </a:rPr>
              <a:t>Disponibilidad de alimentos en el </a:t>
            </a:r>
            <a:r>
              <a:rPr lang="es-MX" dirty="0" smtClean="0">
                <a:solidFill>
                  <a:schemeClr val="tx2"/>
                </a:solidFill>
              </a:rPr>
              <a:t>hogar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dirty="0">
                <a:solidFill>
                  <a:schemeClr val="tx2"/>
                </a:solidFill>
              </a:rPr>
              <a:t> Percepciones y estilos maternos de alimentación a los </a:t>
            </a:r>
            <a:r>
              <a:rPr lang="es-MX" dirty="0" smtClean="0">
                <a:solidFill>
                  <a:schemeClr val="tx2"/>
                </a:solidFill>
              </a:rPr>
              <a:t>niños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dirty="0">
                <a:solidFill>
                  <a:schemeClr val="tx2"/>
                </a:solidFill>
              </a:rPr>
              <a:t> Frecuencia de </a:t>
            </a:r>
            <a:r>
              <a:rPr lang="es-MX" dirty="0" smtClean="0">
                <a:solidFill>
                  <a:schemeClr val="tx2"/>
                </a:solidFill>
              </a:rPr>
              <a:t>consumo de alimentos.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dirty="0" smtClean="0">
                <a:solidFill>
                  <a:schemeClr val="tx2"/>
                </a:solidFill>
              </a:rPr>
              <a:t> Actividad física de los niños (tiempo promedio por día).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3000" dirty="0" smtClean="0">
              <a:solidFill>
                <a:schemeClr val="tx2"/>
              </a:solidFill>
            </a:endParaRP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3600" dirty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b="1" i="1" dirty="0" smtClean="0">
                <a:solidFill>
                  <a:schemeClr val="tx2"/>
                </a:solidFill>
              </a:rPr>
              <a:t>Análisis estadístico</a:t>
            </a:r>
            <a:r>
              <a:rPr lang="es-MX" sz="3600" i="1" dirty="0" smtClean="0"/>
              <a:t> </a:t>
            </a:r>
            <a:endParaRPr lang="es-MX" sz="3600" b="1" i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14422"/>
            <a:ext cx="8329642" cy="4929222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3000" dirty="0" smtClean="0">
                <a:solidFill>
                  <a:schemeClr val="tx2"/>
                </a:solidFill>
              </a:rPr>
              <a:t> </a:t>
            </a:r>
            <a:r>
              <a:rPr lang="es-MX" sz="2800" dirty="0" smtClean="0">
                <a:solidFill>
                  <a:schemeClr val="tx2"/>
                </a:solidFill>
              </a:rPr>
              <a:t>Análisis descriptivo por etapa y grupo.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2800" dirty="0" smtClean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schemeClr val="tx2"/>
                </a:solidFill>
              </a:rPr>
              <a:t> </a:t>
            </a:r>
            <a:r>
              <a:rPr lang="es-MX" sz="2800" dirty="0" smtClean="0">
                <a:solidFill>
                  <a:schemeClr val="tx2"/>
                </a:solidFill>
              </a:rPr>
              <a:t>Comparación de las variables 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400" dirty="0" err="1">
                <a:solidFill>
                  <a:schemeClr val="tx2"/>
                </a:solidFill>
              </a:rPr>
              <a:t>I</a:t>
            </a:r>
            <a:r>
              <a:rPr lang="es-MX" sz="2400" dirty="0" err="1" smtClean="0">
                <a:solidFill>
                  <a:schemeClr val="tx2"/>
                </a:solidFill>
              </a:rPr>
              <a:t>ntragrupo</a:t>
            </a:r>
            <a:r>
              <a:rPr lang="es-MX" sz="2400" dirty="0" smtClean="0">
                <a:solidFill>
                  <a:schemeClr val="tx2"/>
                </a:solidFill>
              </a:rPr>
              <a:t> entre  etapas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tx2"/>
                </a:solidFill>
              </a:rPr>
              <a:t>Entre </a:t>
            </a:r>
            <a:r>
              <a:rPr lang="es-MX" sz="2400" dirty="0">
                <a:solidFill>
                  <a:schemeClr val="tx2"/>
                </a:solidFill>
              </a:rPr>
              <a:t>ambos </a:t>
            </a:r>
            <a:r>
              <a:rPr lang="es-MX" sz="2400" dirty="0" smtClean="0">
                <a:solidFill>
                  <a:schemeClr val="tx2"/>
                </a:solidFill>
              </a:rPr>
              <a:t>grupos en cada etapa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2400" dirty="0" smtClean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tx2"/>
                </a:solidFill>
              </a:rPr>
              <a:t> </a:t>
            </a:r>
            <a:r>
              <a:rPr lang="es-MX" sz="2800" dirty="0" smtClean="0">
                <a:solidFill>
                  <a:schemeClr val="tx2"/>
                </a:solidFill>
              </a:rPr>
              <a:t>Modelo </a:t>
            </a:r>
            <a:r>
              <a:rPr lang="es-MX" sz="2800" dirty="0">
                <a:solidFill>
                  <a:schemeClr val="tx2"/>
                </a:solidFill>
              </a:rPr>
              <a:t>de efectos mixtos (fijos y aleatorios) para medidas </a:t>
            </a:r>
            <a:r>
              <a:rPr lang="es-MX" sz="2800" dirty="0" smtClean="0">
                <a:solidFill>
                  <a:schemeClr val="tx2"/>
                </a:solidFill>
              </a:rPr>
              <a:t>repetidas para evaluar los cambios en el índice de masa corporal.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3000" dirty="0" smtClean="0">
              <a:solidFill>
                <a:schemeClr val="tx2"/>
              </a:solidFill>
            </a:endParaRP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3600" dirty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405828"/>
          </a:xfrm>
        </p:spPr>
        <p:txBody>
          <a:bodyPr>
            <a:normAutofit fontScale="90000"/>
          </a:bodyPr>
          <a:lstStyle/>
          <a:p>
            <a:r>
              <a:rPr lang="es-MX" sz="3600" b="1" i="1" dirty="0" smtClean="0">
                <a:solidFill>
                  <a:schemeClr val="tx2"/>
                </a:solidFill>
              </a:rPr>
              <a:t>Resultados </a:t>
            </a:r>
            <a:r>
              <a:rPr lang="es-MX" sz="3600" i="1" dirty="0" smtClean="0"/>
              <a:t> </a:t>
            </a:r>
            <a:endParaRPr lang="es-MX" sz="3600" b="1" i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2" y="1214422"/>
            <a:ext cx="8258206" cy="4641806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3600" dirty="0">
              <a:solidFill>
                <a:schemeClr val="tx2"/>
              </a:solidFill>
            </a:endParaRP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28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47734"/>
              </p:ext>
            </p:extLst>
          </p:nvPr>
        </p:nvGraphicFramePr>
        <p:xfrm>
          <a:off x="251521" y="685826"/>
          <a:ext cx="8506718" cy="5170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375"/>
                <a:gridCol w="1996928"/>
                <a:gridCol w="2076898"/>
                <a:gridCol w="1048517"/>
              </a:tblGrid>
              <a:tr h="10325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Características de los niños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MX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</a:rPr>
                        <a:t>Intervención</a:t>
                      </a:r>
                      <a:endParaRPr lang="es-MX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n = </a:t>
                      </a:r>
                      <a:r>
                        <a:rPr lang="es-MX" sz="2000" b="1" dirty="0" smtClean="0">
                          <a:effectLst/>
                        </a:rPr>
                        <a:t>477</a:t>
                      </a:r>
                      <a:endParaRPr lang="es-MX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</a:rPr>
                        <a:t>Control</a:t>
                      </a:r>
                      <a:endParaRPr lang="es-MX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n = </a:t>
                      </a:r>
                      <a:r>
                        <a:rPr lang="es-MX" sz="2000" b="1" dirty="0" smtClean="0">
                          <a:effectLst/>
                        </a:rPr>
                        <a:t>510</a:t>
                      </a:r>
                      <a:r>
                        <a:rPr lang="es-MX" sz="2000" b="1" dirty="0">
                          <a:effectLst/>
                        </a:rPr>
                        <a:t> </a:t>
                      </a:r>
                      <a:endParaRPr lang="es-MX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</a:rPr>
                        <a:t>Valor 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</a:rPr>
                        <a:t> </a:t>
                      </a:r>
                      <a:r>
                        <a:rPr lang="es-MX" sz="2000" b="1" dirty="0">
                          <a:effectLst/>
                        </a:rPr>
                        <a:t>p</a:t>
                      </a:r>
                      <a:endParaRPr lang="es-MX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58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Sexo </a:t>
                      </a:r>
                      <a:r>
                        <a:rPr lang="es-MX" sz="2000" b="1" dirty="0" smtClean="0">
                          <a:effectLst/>
                        </a:rPr>
                        <a:t>(%)</a:t>
                      </a:r>
                      <a:endParaRPr lang="es-MX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Femenino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Masculino</a:t>
                      </a:r>
                      <a:endParaRPr lang="es-MX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chemeClr val="accent1"/>
                          </a:solidFill>
                          <a:effectLst/>
                        </a:rPr>
                        <a:t>51.2</a:t>
                      </a:r>
                      <a:endParaRPr lang="es-MX" sz="2000" b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chemeClr val="accent1"/>
                          </a:solidFill>
                          <a:effectLst/>
                        </a:rPr>
                        <a:t>48.8</a:t>
                      </a:r>
                      <a:endParaRPr lang="es-MX" sz="2000" b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chemeClr val="accent1"/>
                          </a:solidFill>
                          <a:effectLst/>
                        </a:rPr>
                        <a:t>48.8</a:t>
                      </a:r>
                      <a:endParaRPr lang="es-MX" sz="2000" b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chemeClr val="accent1"/>
                          </a:solidFill>
                          <a:effectLst/>
                        </a:rPr>
                        <a:t>51.2</a:t>
                      </a:r>
                      <a:endParaRPr lang="es-MX" sz="2000" b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chemeClr val="accent1"/>
                          </a:solidFill>
                          <a:effectLst/>
                        </a:rPr>
                        <a:t>NS</a:t>
                      </a:r>
                      <a:endParaRPr lang="es-MX" sz="2000" b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5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Edad en meses*</a:t>
                      </a:r>
                      <a:endParaRPr lang="es-MX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>
                          <a:solidFill>
                            <a:schemeClr val="accent1"/>
                          </a:solidFill>
                          <a:effectLst/>
                        </a:rPr>
                        <a:t>32.9 (6.1)</a:t>
                      </a:r>
                      <a:endParaRPr lang="es-MX" sz="2000" b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>
                          <a:solidFill>
                            <a:schemeClr val="accent1"/>
                          </a:solidFill>
                          <a:effectLst/>
                        </a:rPr>
                        <a:t>33.1 (6.1)</a:t>
                      </a:r>
                      <a:endParaRPr lang="es-MX" sz="2000" b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accent1"/>
                          </a:solidFill>
                          <a:effectLst/>
                        </a:rPr>
                        <a:t>NS</a:t>
                      </a:r>
                      <a:endParaRPr lang="es-MX" sz="2000" b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15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Valor </a:t>
                      </a:r>
                      <a:r>
                        <a:rPr lang="es-MX" sz="2000" b="1" dirty="0" smtClean="0">
                          <a:effectLst/>
                        </a:rPr>
                        <a:t>Z </a:t>
                      </a:r>
                      <a:r>
                        <a:rPr lang="es-MX" sz="2000" b="1" dirty="0">
                          <a:effectLst/>
                        </a:rPr>
                        <a:t>del IMC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Promedio (IC 95%)</a:t>
                      </a:r>
                      <a:endParaRPr lang="es-MX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chemeClr val="accent1"/>
                          </a:solidFill>
                          <a:effectLst/>
                        </a:rPr>
                        <a:t>0.32 (0.23 – 0.41)</a:t>
                      </a:r>
                      <a:endParaRPr lang="es-MX" sz="2000" b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>
                          <a:solidFill>
                            <a:schemeClr val="accent1"/>
                          </a:solidFill>
                          <a:effectLst/>
                        </a:rPr>
                        <a:t>0.37 (0.29 – 0.44)</a:t>
                      </a:r>
                      <a:endParaRPr lang="es-MX" sz="2000" b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>
                          <a:solidFill>
                            <a:schemeClr val="accent1"/>
                          </a:solidFill>
                          <a:effectLst/>
                        </a:rPr>
                        <a:t>NS</a:t>
                      </a:r>
                      <a:endParaRPr lang="es-MX" sz="2000" b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753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Diagnóstico </a:t>
                      </a:r>
                      <a:r>
                        <a:rPr lang="es-MX" sz="2000" b="1" dirty="0" smtClean="0">
                          <a:effectLst/>
                        </a:rPr>
                        <a:t>nutricional (%)</a:t>
                      </a:r>
                      <a:endParaRPr lang="es-MX" sz="20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Normal (valor </a:t>
                      </a:r>
                      <a:r>
                        <a:rPr lang="es-MX" sz="2000" b="1" dirty="0" smtClean="0">
                          <a:effectLst/>
                        </a:rPr>
                        <a:t>Z </a:t>
                      </a:r>
                      <a:r>
                        <a:rPr lang="es-MX" sz="2000" b="1" dirty="0">
                          <a:effectLst/>
                        </a:rPr>
                        <a:t>IMC &lt;= 2.0)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Sobrepeso (valor </a:t>
                      </a:r>
                      <a:r>
                        <a:rPr lang="es-MX" sz="2000" b="1" dirty="0" smtClean="0">
                          <a:effectLst/>
                        </a:rPr>
                        <a:t>Z </a:t>
                      </a:r>
                      <a:r>
                        <a:rPr lang="es-MX" sz="2000" b="1" dirty="0">
                          <a:effectLst/>
                        </a:rPr>
                        <a:t>IMC 2.1 – 3.0)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Obesidad (valor </a:t>
                      </a:r>
                      <a:r>
                        <a:rPr lang="es-MX" sz="2000" b="1" dirty="0" smtClean="0">
                          <a:effectLst/>
                        </a:rPr>
                        <a:t>Z IMC </a:t>
                      </a:r>
                      <a:r>
                        <a:rPr lang="es-MX" sz="2000" b="1" dirty="0">
                          <a:effectLst/>
                        </a:rPr>
                        <a:t>&gt; 3.0)</a:t>
                      </a:r>
                      <a:endParaRPr lang="es-MX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chemeClr val="accent1"/>
                          </a:solidFill>
                          <a:effectLst/>
                        </a:rPr>
                        <a:t>96.0</a:t>
                      </a:r>
                      <a:endParaRPr lang="es-MX" sz="2000" b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000" b="0" dirty="0" smtClean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chemeClr val="accent1"/>
                          </a:solidFill>
                          <a:effectLst/>
                        </a:rPr>
                        <a:t>3.2</a:t>
                      </a:r>
                      <a:endParaRPr lang="es-MX" sz="2000" b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chemeClr val="accent1"/>
                          </a:solidFill>
                          <a:effectLst/>
                        </a:rPr>
                        <a:t>0.8</a:t>
                      </a:r>
                      <a:endParaRPr lang="es-MX" sz="2000" b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chemeClr val="accent1"/>
                          </a:solidFill>
                          <a:effectLst/>
                        </a:rPr>
                        <a:t>96.5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2000" b="0" dirty="0" smtClean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chemeClr val="accent1"/>
                          </a:solidFill>
                          <a:effectLst/>
                        </a:rPr>
                        <a:t>2.8</a:t>
                      </a:r>
                      <a:endParaRPr lang="es-MX" sz="2000" b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0" dirty="0" smtClean="0">
                          <a:solidFill>
                            <a:schemeClr val="accent1"/>
                          </a:solidFill>
                          <a:effectLst/>
                        </a:rPr>
                        <a:t>0.7</a:t>
                      </a:r>
                      <a:endParaRPr lang="es-MX" sz="2000" b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es-MX" sz="2000" b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1"/>
                          </a:solidFill>
                          <a:effectLst/>
                        </a:rPr>
                        <a:t>NS</a:t>
                      </a:r>
                      <a:endParaRPr lang="es-MX" sz="2000" b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49289" y="596987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chemeClr val="accent1"/>
                </a:solidFill>
              </a:rPr>
              <a:t>*Promedio (Desviación estándar)</a:t>
            </a:r>
          </a:p>
          <a:p>
            <a:r>
              <a:rPr lang="es-MX" sz="1600" dirty="0" smtClean="0">
                <a:solidFill>
                  <a:schemeClr val="accent1"/>
                </a:solidFill>
              </a:rPr>
              <a:t>NS = No significativo</a:t>
            </a:r>
            <a:endParaRPr lang="es-MX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4373" y="207801"/>
            <a:ext cx="8229600" cy="405828"/>
          </a:xfrm>
        </p:spPr>
        <p:txBody>
          <a:bodyPr>
            <a:noAutofit/>
          </a:bodyPr>
          <a:lstStyle/>
          <a:p>
            <a:r>
              <a:rPr lang="es-MX" sz="2800" b="1" i="1" dirty="0">
                <a:solidFill>
                  <a:schemeClr val="tx2"/>
                </a:solidFill>
              </a:rPr>
              <a:t>Resultados: Disponibilidad en el hogar de alimentos seleccionados, por etapa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2" y="1214422"/>
            <a:ext cx="8258206" cy="4641806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3600" dirty="0">
              <a:solidFill>
                <a:schemeClr val="tx2"/>
              </a:solidFill>
            </a:endParaRP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2800" dirty="0" smtClean="0">
              <a:solidFill>
                <a:schemeClr val="tx2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1482" y="6326725"/>
            <a:ext cx="4110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>
                <a:solidFill>
                  <a:schemeClr val="accent1"/>
                </a:solidFill>
              </a:rPr>
              <a:t>* p &lt; 0.05 entre grupos en la misma etapa</a:t>
            </a:r>
          </a:p>
          <a:p>
            <a:r>
              <a:rPr lang="es-MX" sz="1600">
                <a:solidFill>
                  <a:schemeClr val="accent1"/>
                </a:solidFill>
              </a:rPr>
              <a:t>** p&lt;0.05 entre etapas para el mismo alimento</a:t>
            </a:r>
            <a:endParaRPr lang="es-MX" sz="16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112331"/>
              </p:ext>
            </p:extLst>
          </p:nvPr>
        </p:nvGraphicFramePr>
        <p:xfrm>
          <a:off x="291482" y="836712"/>
          <a:ext cx="8393623" cy="5429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214"/>
                <a:gridCol w="1380327"/>
                <a:gridCol w="995937"/>
                <a:gridCol w="1341470"/>
                <a:gridCol w="962786"/>
                <a:gridCol w="1341230"/>
                <a:gridCol w="827659"/>
              </a:tblGrid>
              <a:tr h="392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Etapa 1 (Basal)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Etapa 2 (6 meses)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Etapa 3 (12 meses)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119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Alimento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Intervención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n=336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n=338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Intervención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n=366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n=287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Intervención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n=298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Control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n=307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92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Agua  de sabores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24.4</a:t>
                      </a:r>
                      <a:endParaRPr lang="es-MX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26.3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23.0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23.7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31.5**</a:t>
                      </a:r>
                      <a:endParaRPr lang="es-MX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29.3</a:t>
                      </a:r>
                      <a:endParaRPr lang="es-MX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92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Manzanas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88.1</a:t>
                      </a:r>
                      <a:endParaRPr lang="es-MX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87.9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91.0*</a:t>
                      </a:r>
                      <a:endParaRPr lang="es-MX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85.7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87.9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86.8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92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Refrescos 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29.2</a:t>
                      </a:r>
                      <a:endParaRPr lang="es-MX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34.0</a:t>
                      </a:r>
                      <a:endParaRPr lang="es-MX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32.2*</a:t>
                      </a:r>
                      <a:endParaRPr lang="es-MX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25.8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26.2</a:t>
                      </a:r>
                      <a:endParaRPr lang="es-MX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30.0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92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Yogurt 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53.9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52.1</a:t>
                      </a:r>
                      <a:endParaRPr lang="es-MX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59.8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52.3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47.7**</a:t>
                      </a:r>
                      <a:endParaRPr lang="es-MX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52.8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5380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smtClean="0">
                          <a:effectLst/>
                        </a:rPr>
                        <a:t>Cacahuates con cáscara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28.9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32.0</a:t>
                      </a:r>
                      <a:endParaRPr lang="es-MX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28.7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29.3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35.9*</a:t>
                      </a:r>
                      <a:endParaRPr lang="es-MX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26.7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392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Crema 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62.5</a:t>
                      </a:r>
                      <a:endParaRPr lang="es-MX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55.9</a:t>
                      </a:r>
                      <a:endParaRPr lang="es-MX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61.5</a:t>
                      </a:r>
                      <a:endParaRPr lang="es-MX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60.3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50.0*</a:t>
                      </a:r>
                      <a:r>
                        <a:rPr lang="es-MX" sz="1800" b="1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es-MX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**</a:t>
                      </a:r>
                      <a:endParaRPr lang="es-MX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57.7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5380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Danonino o similar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52.7</a:t>
                      </a:r>
                      <a:endParaRPr lang="es-MX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50.3</a:t>
                      </a:r>
                      <a:endParaRPr lang="es-MX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52.2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48.1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40.4*</a:t>
                      </a:r>
                      <a:r>
                        <a:rPr lang="es-MX" sz="1800" b="1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es-MX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**</a:t>
                      </a:r>
                      <a:endParaRPr lang="es-MX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49.8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5380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Frituras (fritos, doritos, etc.)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22.9*</a:t>
                      </a:r>
                      <a:endParaRPr lang="es-MX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30.2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23.2*</a:t>
                      </a:r>
                      <a:endParaRPr lang="es-MX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29.6</a:t>
                      </a:r>
                      <a:endParaRPr lang="es-MX" sz="18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27.5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27.0</a:t>
                      </a:r>
                      <a:endParaRPr lang="es-MX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6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4373" y="207801"/>
            <a:ext cx="8229600" cy="405828"/>
          </a:xfrm>
        </p:spPr>
        <p:txBody>
          <a:bodyPr>
            <a:noAutofit/>
          </a:bodyPr>
          <a:lstStyle/>
          <a:p>
            <a:r>
              <a:rPr lang="es-MX" sz="2800" b="1" i="1" dirty="0" smtClean="0">
                <a:solidFill>
                  <a:schemeClr val="tx2"/>
                </a:solidFill>
              </a:rPr>
              <a:t>Resultados</a:t>
            </a:r>
            <a:r>
              <a:rPr lang="es-MX" sz="2800" b="1" i="1" dirty="0">
                <a:solidFill>
                  <a:schemeClr val="tx2"/>
                </a:solidFill>
              </a:rPr>
              <a:t>: </a:t>
            </a:r>
            <a:r>
              <a:rPr lang="es-MX" sz="2800" b="1" i="1" dirty="0" smtClean="0">
                <a:solidFill>
                  <a:schemeClr val="tx2"/>
                </a:solidFill>
              </a:rPr>
              <a:t>Consumo de alimentos, por etapa </a:t>
            </a:r>
            <a:endParaRPr lang="es-MX" sz="2800" b="1" i="1" dirty="0">
              <a:solidFill>
                <a:schemeClr val="tx2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5837" y="5661248"/>
            <a:ext cx="3677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solidFill>
                  <a:schemeClr val="accent1"/>
                </a:solidFill>
              </a:rPr>
              <a:t>* p &lt; 0.05 entre grupos en la misma </a:t>
            </a:r>
            <a:r>
              <a:rPr lang="es-MX" sz="1600" dirty="0" smtClean="0">
                <a:solidFill>
                  <a:schemeClr val="accent1"/>
                </a:solidFill>
              </a:rPr>
              <a:t>etapa</a:t>
            </a:r>
            <a:endParaRPr lang="es-MX" sz="16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132810"/>
              </p:ext>
            </p:extLst>
          </p:nvPr>
        </p:nvGraphicFramePr>
        <p:xfrm>
          <a:off x="485837" y="1052736"/>
          <a:ext cx="8452453" cy="4408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216"/>
                <a:gridCol w="1316366"/>
                <a:gridCol w="781899"/>
                <a:gridCol w="1207493"/>
                <a:gridCol w="1207493"/>
                <a:gridCol w="1207493"/>
                <a:gridCol w="1207493"/>
              </a:tblGrid>
              <a:tr h="5677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Etapa 1 (Basal)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Etapa 2 (6 meses)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Etapa 3 (12 meses)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75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Alimento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Intervención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n=336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n=338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Intervención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n=366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n=287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Intervención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n=298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Control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n=307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28334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6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Consumo de alimentos de lunes a viernes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94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Hot </a:t>
                      </a:r>
                      <a:r>
                        <a:rPr lang="es-MX" sz="160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Dogs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21.4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24.6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21.6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23.2*</a:t>
                      </a: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32.5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28334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Consumo de alimentos sábado y domingo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18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Agua de frutas 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79.1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76.8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78.3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77.9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83.6*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74.1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94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i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Yogurth</a:t>
                      </a:r>
                      <a:r>
                        <a:rPr lang="es-MX" sz="16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58.8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68.8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67.0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63.7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73.6*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64.3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5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4373" y="207801"/>
            <a:ext cx="8229600" cy="405828"/>
          </a:xfrm>
        </p:spPr>
        <p:txBody>
          <a:bodyPr>
            <a:noAutofit/>
          </a:bodyPr>
          <a:lstStyle/>
          <a:p>
            <a:r>
              <a:rPr lang="es-MX" sz="2800" b="1" i="1" dirty="0" smtClean="0">
                <a:solidFill>
                  <a:schemeClr val="tx2"/>
                </a:solidFill>
              </a:rPr>
              <a:t>Resultados</a:t>
            </a:r>
            <a:r>
              <a:rPr lang="es-MX" sz="2800" b="1" i="1" dirty="0">
                <a:solidFill>
                  <a:schemeClr val="tx2"/>
                </a:solidFill>
              </a:rPr>
              <a:t>: Realización de actividad física por los </a:t>
            </a:r>
            <a:r>
              <a:rPr lang="es-MX" sz="2800" b="1" i="1" dirty="0" smtClean="0">
                <a:solidFill>
                  <a:schemeClr val="tx2"/>
                </a:solidFill>
              </a:rPr>
              <a:t>niños, por etapa </a:t>
            </a:r>
            <a:endParaRPr lang="es-MX" sz="2800" b="1" i="1" dirty="0">
              <a:solidFill>
                <a:schemeClr val="tx2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7503" y="6163404"/>
            <a:ext cx="37196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chemeClr val="accent1"/>
                </a:solidFill>
              </a:rPr>
              <a:t>* p &lt; 0.05 entre grupos en la misma etapa </a:t>
            </a:r>
          </a:p>
          <a:p>
            <a:r>
              <a:rPr lang="es-MX" sz="1400" dirty="0">
                <a:solidFill>
                  <a:schemeClr val="accent1"/>
                </a:solidFill>
              </a:rPr>
              <a:t>** p&lt;0.05 entre etapas para la misma actividad</a:t>
            </a:r>
          </a:p>
          <a:p>
            <a:r>
              <a:rPr lang="es-MX" sz="1400" dirty="0">
                <a:solidFill>
                  <a:schemeClr val="accent1"/>
                </a:solidFill>
              </a:rPr>
              <a:t>*** p&lt;0.01 entre etapas para la misma actividad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220890"/>
              </p:ext>
            </p:extLst>
          </p:nvPr>
        </p:nvGraphicFramePr>
        <p:xfrm>
          <a:off x="107503" y="836712"/>
          <a:ext cx="8707896" cy="5326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3"/>
                <a:gridCol w="1198234"/>
                <a:gridCol w="805529"/>
                <a:gridCol w="1243985"/>
                <a:gridCol w="1243985"/>
                <a:gridCol w="1243985"/>
                <a:gridCol w="1243985"/>
              </a:tblGrid>
              <a:tr h="5677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Etapa 1 (Basal)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Etapa 2 (6 meses)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Etapa 3 (12 meses)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375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</a:rPr>
                        <a:t>Actividad (&gt; 15 min. Promedio/día)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Intervención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n=336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n=338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Intervención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n=366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n=287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Intervención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n=298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Control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n=307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%</a:t>
                      </a:r>
                      <a:endParaRPr lang="es-MX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30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Caminar fuera de casa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50.3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52.1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55.2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57.8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61.1**</a:t>
                      </a:r>
                      <a:endParaRPr lang="es-MX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60.0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Subir o bajar escaleras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26.2*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36.2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32.8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35.2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36.8**</a:t>
                      </a:r>
                      <a:endParaRPr lang="es-MX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41.7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Juegos de escalar en parque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26.6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33.9*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27.9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37.2*</a:t>
                      </a:r>
                      <a:r>
                        <a:rPr lang="en-US" sz="1800" b="1" baseline="30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s-MX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29.6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Tobogán/columpio en parque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22.9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25.1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33.1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29.6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35.6*</a:t>
                      </a:r>
                      <a:r>
                        <a:rPr lang="en-US" sz="1800" b="1" baseline="30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endParaRPr lang="es-MX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25.7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Bicicleta/triciclo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24.7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24.6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22.7*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30.7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31.2*</a:t>
                      </a:r>
                      <a:r>
                        <a:rPr lang="en-US" sz="1800" b="1" baseline="300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s-MX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25.1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Juego con pelota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34.5*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43.5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39.3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39.0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43.0**</a:t>
                      </a:r>
                      <a:endParaRPr lang="es-MX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40.7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Patinar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5.4*</a:t>
                      </a:r>
                      <a:endParaRPr lang="es-MX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2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4373" y="207801"/>
            <a:ext cx="8229600" cy="405828"/>
          </a:xfrm>
        </p:spPr>
        <p:txBody>
          <a:bodyPr>
            <a:noAutofit/>
          </a:bodyPr>
          <a:lstStyle/>
          <a:p>
            <a:r>
              <a:rPr lang="es-MX" sz="2800" b="1" i="1" dirty="0" smtClean="0">
                <a:solidFill>
                  <a:schemeClr val="tx2"/>
                </a:solidFill>
              </a:rPr>
              <a:t/>
            </a:r>
            <a:br>
              <a:rPr lang="es-MX" sz="2800" b="1" i="1" dirty="0" smtClean="0">
                <a:solidFill>
                  <a:schemeClr val="tx2"/>
                </a:solidFill>
              </a:rPr>
            </a:br>
            <a:r>
              <a:rPr lang="es-MX" sz="2800" b="1" i="1" dirty="0">
                <a:solidFill>
                  <a:schemeClr val="tx2"/>
                </a:solidFill>
              </a:rPr>
              <a:t/>
            </a:r>
            <a:br>
              <a:rPr lang="es-MX" sz="2800" b="1" i="1" dirty="0">
                <a:solidFill>
                  <a:schemeClr val="tx2"/>
                </a:solidFill>
              </a:rPr>
            </a:br>
            <a:r>
              <a:rPr lang="es-MX" sz="2800" b="1" i="1" dirty="0" smtClean="0">
                <a:solidFill>
                  <a:schemeClr val="tx2"/>
                </a:solidFill>
              </a:rPr>
              <a:t/>
            </a:r>
            <a:br>
              <a:rPr lang="es-MX" sz="2800" b="1" i="1" dirty="0" smtClean="0">
                <a:solidFill>
                  <a:schemeClr val="tx2"/>
                </a:solidFill>
              </a:rPr>
            </a:br>
            <a:r>
              <a:rPr lang="es-MX" sz="2800" b="1" i="1" dirty="0">
                <a:solidFill>
                  <a:schemeClr val="tx2"/>
                </a:solidFill>
              </a:rPr>
              <a:t/>
            </a:r>
            <a:br>
              <a:rPr lang="es-MX" sz="2800" b="1" i="1" dirty="0">
                <a:solidFill>
                  <a:schemeClr val="tx2"/>
                </a:solidFill>
              </a:rPr>
            </a:br>
            <a:r>
              <a:rPr lang="es-MX" sz="2800" b="1" i="1" dirty="0" smtClean="0">
                <a:solidFill>
                  <a:schemeClr val="tx2"/>
                </a:solidFill>
              </a:rPr>
              <a:t>Efecto </a:t>
            </a:r>
            <a:r>
              <a:rPr lang="es-MX" sz="2800" b="1" i="1" dirty="0">
                <a:solidFill>
                  <a:schemeClr val="tx2"/>
                </a:solidFill>
              </a:rPr>
              <a:t>de la intervención en el índice de masa corporal </a:t>
            </a:r>
            <a:br>
              <a:rPr lang="es-MX" sz="2800" b="1" i="1" dirty="0">
                <a:solidFill>
                  <a:schemeClr val="tx2"/>
                </a:solidFill>
              </a:rPr>
            </a:br>
            <a:r>
              <a:rPr lang="es-MX" sz="2800" b="1" i="1" dirty="0">
                <a:solidFill>
                  <a:schemeClr val="tx2"/>
                </a:solidFill>
              </a:rPr>
              <a:t/>
            </a:r>
            <a:br>
              <a:rPr lang="es-MX" sz="2800" b="1" i="1" dirty="0">
                <a:solidFill>
                  <a:schemeClr val="tx2"/>
                </a:solidFill>
              </a:rPr>
            </a:br>
            <a:endParaRPr lang="es-MX" sz="2800" b="1" i="1" dirty="0">
              <a:solidFill>
                <a:schemeClr val="tx2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939019"/>
              </p:ext>
            </p:extLst>
          </p:nvPr>
        </p:nvGraphicFramePr>
        <p:xfrm>
          <a:off x="576176" y="1247839"/>
          <a:ext cx="8092413" cy="4555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5584"/>
                <a:gridCol w="1368152"/>
                <a:gridCol w="1800200"/>
                <a:gridCol w="864096"/>
                <a:gridCol w="720080"/>
                <a:gridCol w="1504301"/>
              </a:tblGrid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Efecto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Estimador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Error estándar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Z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p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IC 95%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Intervención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-0.043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0.07857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-0.55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0.58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-0.197, 0.110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Etapa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(6 </a:t>
                      </a:r>
                      <a:r>
                        <a:rPr lang="en-US" sz="1800" dirty="0" err="1">
                          <a:effectLst/>
                        </a:rPr>
                        <a:t>meses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0.060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0.057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1.05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0.29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-0.051, 0.171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 (12 </a:t>
                      </a:r>
                      <a:r>
                        <a:rPr lang="en-US" sz="1800" dirty="0" err="1">
                          <a:effectLst/>
                        </a:rPr>
                        <a:t>meses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0.098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0.0587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1.68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0.09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-0.016, 0.214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Intervención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por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etapa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s-MX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Basal </a:t>
                      </a:r>
                      <a:r>
                        <a:rPr lang="en-US" sz="1800" dirty="0" smtClean="0">
                          <a:effectLst/>
                        </a:rPr>
                        <a:t> - 6 </a:t>
                      </a:r>
                      <a:r>
                        <a:rPr lang="en-US" sz="1800" dirty="0" err="1" smtClean="0">
                          <a:effectLst/>
                        </a:rPr>
                        <a:t>meses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0.059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0.0828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0.72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0.46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-0.102, 0.222 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Basal - 12 </a:t>
                      </a:r>
                      <a:r>
                        <a:rPr lang="en-US" sz="1800" dirty="0" err="1" smtClean="0">
                          <a:effectLst/>
                        </a:rPr>
                        <a:t>meses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-0.027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0.0843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-0.33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0.74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-0.192, 0.137 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Intercepto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0.362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0.0549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6.60</a:t>
                      </a:r>
                      <a:endParaRPr lang="es-MX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0.00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0.255, 0.470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89920" y="5949280"/>
            <a:ext cx="492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tx2"/>
                </a:solidFill>
              </a:rPr>
              <a:t>Modelo de efectos mixtos para medidas repetidas </a:t>
            </a:r>
          </a:p>
        </p:txBody>
      </p:sp>
    </p:spTree>
    <p:extLst>
      <p:ext uri="{BB962C8B-B14F-4D97-AF65-F5344CB8AC3E}">
        <p14:creationId xmlns:p14="http://schemas.microsoft.com/office/powerpoint/2010/main" val="19845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4373" y="207801"/>
            <a:ext cx="8229600" cy="405828"/>
          </a:xfrm>
        </p:spPr>
        <p:txBody>
          <a:bodyPr>
            <a:noAutofit/>
          </a:bodyPr>
          <a:lstStyle/>
          <a:p>
            <a:r>
              <a:rPr lang="es-MX" sz="2800" b="1" i="1" dirty="0" smtClean="0">
                <a:solidFill>
                  <a:schemeClr val="tx2"/>
                </a:solidFill>
              </a:rPr>
              <a:t/>
            </a:r>
            <a:br>
              <a:rPr lang="es-MX" sz="2800" b="1" i="1" dirty="0" smtClean="0">
                <a:solidFill>
                  <a:schemeClr val="tx2"/>
                </a:solidFill>
              </a:rPr>
            </a:br>
            <a:r>
              <a:rPr lang="es-MX" sz="2800" b="1" i="1" dirty="0">
                <a:solidFill>
                  <a:schemeClr val="tx2"/>
                </a:solidFill>
              </a:rPr>
              <a:t/>
            </a:r>
            <a:br>
              <a:rPr lang="es-MX" sz="2800" b="1" i="1" dirty="0">
                <a:solidFill>
                  <a:schemeClr val="tx2"/>
                </a:solidFill>
              </a:rPr>
            </a:br>
            <a:r>
              <a:rPr lang="es-MX" sz="2800" b="1" i="1" dirty="0">
                <a:solidFill>
                  <a:schemeClr val="tx2"/>
                </a:solidFill>
              </a:rPr>
              <a:t/>
            </a:r>
            <a:br>
              <a:rPr lang="es-MX" sz="2800" b="1" i="1" dirty="0">
                <a:solidFill>
                  <a:schemeClr val="tx2"/>
                </a:solidFill>
              </a:rPr>
            </a:br>
            <a:r>
              <a:rPr lang="es-MX" sz="2800" b="1" i="1" dirty="0">
                <a:solidFill>
                  <a:schemeClr val="tx2"/>
                </a:solidFill>
              </a:rPr>
              <a:t>Comparación del índice de masa corporal </a:t>
            </a:r>
            <a:r>
              <a:rPr lang="es-MX" sz="2800" b="1" i="1" dirty="0" smtClean="0">
                <a:solidFill>
                  <a:schemeClr val="tx2"/>
                </a:solidFill>
              </a:rPr>
              <a:t>entre los dos grupos, en las 3 etapas  </a:t>
            </a:r>
            <a:r>
              <a:rPr lang="es-MX" sz="2800" b="1" i="1" dirty="0">
                <a:solidFill>
                  <a:schemeClr val="tx2"/>
                </a:solidFill>
              </a:rPr>
              <a:t/>
            </a:r>
            <a:br>
              <a:rPr lang="es-MX" sz="2800" b="1" i="1" dirty="0">
                <a:solidFill>
                  <a:schemeClr val="tx2"/>
                </a:solidFill>
              </a:rPr>
            </a:br>
            <a:r>
              <a:rPr lang="es-MX" sz="2800" b="1" i="1" dirty="0">
                <a:solidFill>
                  <a:schemeClr val="tx2"/>
                </a:solidFill>
              </a:rPr>
              <a:t/>
            </a:r>
            <a:br>
              <a:rPr lang="es-MX" sz="2800" b="1" i="1" dirty="0">
                <a:solidFill>
                  <a:schemeClr val="tx2"/>
                </a:solidFill>
              </a:rPr>
            </a:br>
            <a:endParaRPr lang="es-MX" sz="2800" b="1" i="1" dirty="0">
              <a:solidFill>
                <a:schemeClr val="tx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00049" y="5496624"/>
            <a:ext cx="717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>
                <a:solidFill>
                  <a:schemeClr val="tx2"/>
                </a:solidFill>
              </a:rPr>
              <a:t>Diferencias no significativas en la comparación entre etapas y entre grupos</a:t>
            </a:r>
            <a:endParaRPr lang="es-MX" dirty="0">
              <a:solidFill>
                <a:schemeClr val="tx2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416824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3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i="1" dirty="0" smtClean="0">
                <a:solidFill>
                  <a:schemeClr val="tx2"/>
                </a:solidFill>
              </a:rPr>
              <a:t>Introducción</a:t>
            </a:r>
            <a:endParaRPr lang="es-MX" sz="3600" b="1" i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tx2"/>
                </a:solidFill>
              </a:rPr>
              <a:t>En México, la prevalencia de sobrepeso/obesidad en los niños ha aumentado las últimas décadas: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2400" dirty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2400" dirty="0" smtClean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2400" dirty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2400" dirty="0" smtClean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2400" dirty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2400" dirty="0" smtClean="0">
              <a:solidFill>
                <a:schemeClr val="tx2"/>
              </a:solidFill>
            </a:endParaRP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2000" dirty="0" smtClean="0">
              <a:solidFill>
                <a:schemeClr val="tx2"/>
              </a:solidFill>
            </a:endParaRP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20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214414" y="2786058"/>
          <a:ext cx="64294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Año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Menores</a:t>
                      </a:r>
                      <a:r>
                        <a:rPr lang="es-MX" sz="2400" baseline="0" dirty="0" smtClean="0"/>
                        <a:t> de 5 años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Entre 5 y 11 años</a:t>
                      </a:r>
                      <a:endParaRPr lang="es-MX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2"/>
                          </a:solidFill>
                        </a:rPr>
                        <a:t>1999</a:t>
                      </a:r>
                      <a:endParaRPr lang="es-MX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2"/>
                          </a:solidFill>
                        </a:rPr>
                        <a:t>8.8</a:t>
                      </a:r>
                      <a:endParaRPr lang="es-MX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2"/>
                          </a:solidFill>
                        </a:rPr>
                        <a:t>28.2</a:t>
                      </a:r>
                      <a:endParaRPr lang="es-MX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2"/>
                          </a:solidFill>
                        </a:rPr>
                        <a:t>2006</a:t>
                      </a:r>
                      <a:endParaRPr lang="es-MX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2"/>
                          </a:solidFill>
                        </a:rPr>
                        <a:t>8.3</a:t>
                      </a:r>
                      <a:endParaRPr lang="es-MX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2"/>
                          </a:solidFill>
                        </a:rPr>
                        <a:t>37.4</a:t>
                      </a:r>
                      <a:endParaRPr lang="es-MX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2"/>
                          </a:solidFill>
                        </a:rPr>
                        <a:t>2012</a:t>
                      </a:r>
                      <a:endParaRPr lang="es-MX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2"/>
                          </a:solidFill>
                        </a:rPr>
                        <a:t>9.7</a:t>
                      </a:r>
                      <a:endParaRPr lang="es-MX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2"/>
                          </a:solidFill>
                        </a:rPr>
                        <a:t>36.9 </a:t>
                      </a:r>
                    </a:p>
                    <a:p>
                      <a:pPr algn="ctr"/>
                      <a:r>
                        <a:rPr lang="es-MX" sz="2400" dirty="0" smtClean="0">
                          <a:solidFill>
                            <a:schemeClr val="tx2"/>
                          </a:solidFill>
                        </a:rPr>
                        <a:t> (IMSS 38.1%)</a:t>
                      </a:r>
                      <a:endParaRPr lang="es-MX" sz="2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6153527"/>
            <a:ext cx="8286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Gutiérrez JP, et al. Encuesta Nacional de Salud y Nutrición 2012. Resultados Nacionales. Cuernavaca, México: Instituto Nacional de Salud Pública (MX), 2012.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b="1" i="1" dirty="0" smtClean="0">
                <a:solidFill>
                  <a:schemeClr val="tx2"/>
                </a:solidFill>
              </a:rPr>
              <a:t>Conclusiones</a:t>
            </a:r>
            <a:r>
              <a:rPr lang="es-MX" sz="3600" i="1" dirty="0" smtClean="0"/>
              <a:t> </a:t>
            </a:r>
            <a:endParaRPr lang="es-MX" sz="3600" b="1" i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9992" y="1556792"/>
            <a:ext cx="8329642" cy="4396637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schemeClr val="tx2"/>
                </a:solidFill>
              </a:rPr>
              <a:t>La menor ganancia de masa corporal y </a:t>
            </a:r>
            <a:r>
              <a:rPr lang="es-MX" sz="2800" dirty="0" smtClean="0">
                <a:solidFill>
                  <a:schemeClr val="tx2"/>
                </a:solidFill>
              </a:rPr>
              <a:t>el incremento </a:t>
            </a:r>
            <a:r>
              <a:rPr lang="es-MX" sz="2800" dirty="0">
                <a:solidFill>
                  <a:schemeClr val="tx2"/>
                </a:solidFill>
              </a:rPr>
              <a:t>en actividad física </a:t>
            </a:r>
            <a:r>
              <a:rPr lang="es-MX" sz="2800" dirty="0" smtClean="0">
                <a:solidFill>
                  <a:schemeClr val="tx2"/>
                </a:solidFill>
              </a:rPr>
              <a:t>asociados </a:t>
            </a:r>
            <a:r>
              <a:rPr lang="es-MX" sz="2800" dirty="0">
                <a:solidFill>
                  <a:schemeClr val="tx2"/>
                </a:solidFill>
              </a:rPr>
              <a:t>a la intervención </a:t>
            </a:r>
            <a:r>
              <a:rPr lang="es-MX" sz="2800" dirty="0" smtClean="0">
                <a:solidFill>
                  <a:schemeClr val="tx2"/>
                </a:solidFill>
              </a:rPr>
              <a:t>representan </a:t>
            </a:r>
            <a:r>
              <a:rPr lang="es-MX" sz="2800" dirty="0">
                <a:solidFill>
                  <a:schemeClr val="tx2"/>
                </a:solidFill>
              </a:rPr>
              <a:t>un potencial para los programas preventivos </a:t>
            </a:r>
            <a:r>
              <a:rPr lang="es-MX" sz="2800" dirty="0" smtClean="0">
                <a:solidFill>
                  <a:schemeClr val="tx2"/>
                </a:solidFill>
              </a:rPr>
              <a:t>contra la obesidad en </a:t>
            </a:r>
            <a:r>
              <a:rPr lang="es-MX" sz="2800" dirty="0">
                <a:solidFill>
                  <a:schemeClr val="tx2"/>
                </a:solidFill>
              </a:rPr>
              <a:t>edades tempranas. </a:t>
            </a:r>
            <a:endParaRPr lang="es-MX" sz="2800" dirty="0" smtClean="0">
              <a:solidFill>
                <a:schemeClr val="tx2"/>
              </a:solidFill>
            </a:endParaRP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2800" dirty="0" smtClean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schemeClr val="tx2"/>
                </a:solidFill>
              </a:rPr>
              <a:t>Deberá evaluarse la efectividad de la estrategia por un período más prolongado para justificar su </a:t>
            </a:r>
            <a:r>
              <a:rPr lang="es-MX" sz="2800">
                <a:solidFill>
                  <a:schemeClr val="tx2"/>
                </a:solidFill>
              </a:rPr>
              <a:t>escalamiento</a:t>
            </a:r>
            <a:r>
              <a:rPr lang="es-MX" sz="280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2800" dirty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schemeClr val="tx2"/>
                </a:solidFill>
              </a:rPr>
              <a:t>Es necesario reforzar las estrategias para lograr  modificación de los resistentes hábitos alimentarios </a:t>
            </a:r>
            <a:r>
              <a:rPr lang="es-MX" sz="2800" dirty="0" err="1" smtClean="0">
                <a:solidFill>
                  <a:schemeClr val="tx2"/>
                </a:solidFill>
              </a:rPr>
              <a:t>obesogénicos</a:t>
            </a:r>
            <a:r>
              <a:rPr lang="es-MX" sz="2800" dirty="0" smtClean="0">
                <a:solidFill>
                  <a:schemeClr val="tx2"/>
                </a:solidFill>
              </a:rPr>
              <a:t> en las familias.</a:t>
            </a:r>
            <a:endParaRPr lang="es-MX" sz="2800" dirty="0">
              <a:solidFill>
                <a:schemeClr val="tx2"/>
              </a:solidFill>
            </a:endParaRP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i="1" dirty="0" smtClean="0">
                <a:solidFill>
                  <a:schemeClr val="tx2"/>
                </a:solidFill>
              </a:rPr>
              <a:t>Introducción</a:t>
            </a:r>
            <a:endParaRPr lang="es-MX" sz="3600" b="1" i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2400" dirty="0" smtClean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tx2"/>
                </a:solidFill>
              </a:rPr>
              <a:t>La </a:t>
            </a:r>
            <a:r>
              <a:rPr lang="es-MX" sz="2400" dirty="0">
                <a:solidFill>
                  <a:schemeClr val="tx2"/>
                </a:solidFill>
              </a:rPr>
              <a:t>infancia temprana </a:t>
            </a:r>
            <a:r>
              <a:rPr lang="es-MX" sz="2400" dirty="0" smtClean="0">
                <a:solidFill>
                  <a:schemeClr val="tx2"/>
                </a:solidFill>
              </a:rPr>
              <a:t>es </a:t>
            </a:r>
            <a:r>
              <a:rPr lang="es-MX" sz="2400" dirty="0">
                <a:solidFill>
                  <a:schemeClr val="tx2"/>
                </a:solidFill>
              </a:rPr>
              <a:t>prioritaria para las acciones que promueven su desarrollo saludable, entre las que la actividad física  y la alimentación son centrales</a:t>
            </a:r>
            <a:r>
              <a:rPr lang="es-MX" sz="2400" dirty="0" smtClean="0">
                <a:solidFill>
                  <a:schemeClr val="tx2"/>
                </a:solidFill>
              </a:rPr>
              <a:t>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2400" dirty="0" smtClean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tx2"/>
                </a:solidFill>
              </a:rPr>
              <a:t>Los </a:t>
            </a:r>
            <a:r>
              <a:rPr lang="es-MX" sz="2400" dirty="0">
                <a:solidFill>
                  <a:schemeClr val="tx2"/>
                </a:solidFill>
              </a:rPr>
              <a:t>niños pequeños son más susceptibles a intervenciones enfocadas en los factores ambientales y de conducta de los integrantes de su ambiente familiar, de guarderías y de </a:t>
            </a:r>
            <a:r>
              <a:rPr lang="es-MX" sz="2400" dirty="0" smtClean="0">
                <a:solidFill>
                  <a:schemeClr val="tx2"/>
                </a:solidFill>
              </a:rPr>
              <a:t>escuelas.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i="1" dirty="0" smtClean="0">
                <a:solidFill>
                  <a:schemeClr val="tx2"/>
                </a:solidFill>
              </a:rPr>
              <a:t>Introducción</a:t>
            </a:r>
            <a:endParaRPr lang="es-MX" sz="3600" b="1" i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00174"/>
            <a:ext cx="8258204" cy="4625989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tx2"/>
                </a:solidFill>
              </a:rPr>
              <a:t>Las guarderías representan </a:t>
            </a:r>
            <a:r>
              <a:rPr lang="es-MX" sz="2400" dirty="0">
                <a:solidFill>
                  <a:schemeClr val="tx2"/>
                </a:solidFill>
              </a:rPr>
              <a:t>una importante oportunidad para desarrollar intervenciones para la prevención de </a:t>
            </a:r>
            <a:r>
              <a:rPr lang="es-MX" sz="2400" dirty="0" smtClean="0">
                <a:solidFill>
                  <a:schemeClr val="tx2"/>
                </a:solidFill>
              </a:rPr>
              <a:t>obesidad en los niños, </a:t>
            </a:r>
            <a:r>
              <a:rPr lang="es-MX" sz="2400" dirty="0">
                <a:solidFill>
                  <a:schemeClr val="tx2"/>
                </a:solidFill>
              </a:rPr>
              <a:t>que si son exitosas, tienen el potencial para su extensión a contextos similares</a:t>
            </a:r>
            <a:r>
              <a:rPr lang="es-MX" sz="24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2400" dirty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tx2"/>
                </a:solidFill>
              </a:rPr>
              <a:t>En </a:t>
            </a:r>
            <a:r>
              <a:rPr lang="es-MX" sz="2400" dirty="0">
                <a:solidFill>
                  <a:schemeClr val="tx2"/>
                </a:solidFill>
              </a:rPr>
              <a:t>2009, </a:t>
            </a:r>
            <a:r>
              <a:rPr lang="es-MX" sz="2400" dirty="0" smtClean="0">
                <a:solidFill>
                  <a:schemeClr val="tx2"/>
                </a:solidFill>
              </a:rPr>
              <a:t>aprox. 30,000 </a:t>
            </a:r>
            <a:r>
              <a:rPr lang="es-MX" sz="2400" dirty="0">
                <a:solidFill>
                  <a:schemeClr val="tx2"/>
                </a:solidFill>
              </a:rPr>
              <a:t>niños estaban inscritos en las 142 guarderías de prestación directa del </a:t>
            </a:r>
            <a:r>
              <a:rPr lang="es-MX" sz="2400" dirty="0" smtClean="0">
                <a:solidFill>
                  <a:schemeClr val="tx2"/>
                </a:solidFill>
              </a:rPr>
              <a:t>IMSS.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2400" dirty="0" smtClean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400" dirty="0">
                <a:solidFill>
                  <a:schemeClr val="tx2"/>
                </a:solidFill>
              </a:rPr>
              <a:t>Los </a:t>
            </a:r>
            <a:r>
              <a:rPr lang="es-MX" sz="2400" dirty="0" smtClean="0">
                <a:solidFill>
                  <a:schemeClr val="tx2"/>
                </a:solidFill>
              </a:rPr>
              <a:t>niños son cuidados por </a:t>
            </a:r>
            <a:r>
              <a:rPr lang="es-MX" sz="2400" dirty="0">
                <a:solidFill>
                  <a:schemeClr val="tx2"/>
                </a:solidFill>
              </a:rPr>
              <a:t>educadoras y oficiales de puericultura durante la jornada laboral de sus </a:t>
            </a:r>
            <a:r>
              <a:rPr lang="es-MX" sz="2400" dirty="0" smtClean="0">
                <a:solidFill>
                  <a:schemeClr val="tx2"/>
                </a:solidFill>
              </a:rPr>
              <a:t>madres.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2400" dirty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tx2"/>
                </a:solidFill>
              </a:rPr>
              <a:t>En la guardería </a:t>
            </a:r>
            <a:r>
              <a:rPr lang="es-MX" sz="2400" dirty="0">
                <a:solidFill>
                  <a:schemeClr val="tx2"/>
                </a:solidFill>
              </a:rPr>
              <a:t>reciben </a:t>
            </a:r>
            <a:r>
              <a:rPr lang="es-MX" sz="2400" dirty="0" smtClean="0">
                <a:solidFill>
                  <a:schemeClr val="tx2"/>
                </a:solidFill>
              </a:rPr>
              <a:t>sus </a:t>
            </a:r>
            <a:r>
              <a:rPr lang="es-MX" sz="2400" dirty="0">
                <a:solidFill>
                  <a:schemeClr val="tx2"/>
                </a:solidFill>
              </a:rPr>
              <a:t>alimentos y realizan </a:t>
            </a:r>
            <a:r>
              <a:rPr lang="es-MX" sz="2400" dirty="0" smtClean="0">
                <a:solidFill>
                  <a:schemeClr val="tx2"/>
                </a:solidFill>
              </a:rPr>
              <a:t>actividad física.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2400" dirty="0" smtClean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2400" dirty="0" smtClean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i="1" dirty="0" smtClean="0">
                <a:solidFill>
                  <a:schemeClr val="tx2"/>
                </a:solidFill>
              </a:rPr>
              <a:t>Objetivo General</a:t>
            </a:r>
            <a:endParaRPr lang="es-MX" sz="3600" b="1" i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857364"/>
            <a:ext cx="8258204" cy="3500462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2800" dirty="0" smtClean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schemeClr val="tx2"/>
                </a:solidFill>
              </a:rPr>
              <a:t>Diseñar </a:t>
            </a:r>
            <a:r>
              <a:rPr lang="es-MX" sz="2800" dirty="0">
                <a:solidFill>
                  <a:schemeClr val="tx2"/>
                </a:solidFill>
              </a:rPr>
              <a:t>y evaluar el impacto de una intervención </a:t>
            </a:r>
            <a:r>
              <a:rPr lang="es-MX" sz="2800" dirty="0" smtClean="0">
                <a:solidFill>
                  <a:schemeClr val="tx2"/>
                </a:solidFill>
              </a:rPr>
              <a:t>con </a:t>
            </a:r>
            <a:r>
              <a:rPr lang="es-MX" sz="2800" dirty="0">
                <a:solidFill>
                  <a:schemeClr val="tx2"/>
                </a:solidFill>
              </a:rPr>
              <a:t>perspectiva cultural, basada en la atención en guarderías del IMSS, para la prevención de la obesidad en niños de 2 a 4 años de edad.</a:t>
            </a:r>
            <a:endParaRPr lang="es-MX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b="1" i="1" dirty="0" smtClean="0">
                <a:solidFill>
                  <a:schemeClr val="tx2"/>
                </a:solidFill>
              </a:rPr>
              <a:t>Metodología</a:t>
            </a:r>
            <a:endParaRPr lang="es-MX" sz="3600" b="1" i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8848" y="1196752"/>
            <a:ext cx="8329642" cy="3528392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2800" b="1" i="1" dirty="0" smtClean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800" b="1" i="1" dirty="0" smtClean="0">
                <a:solidFill>
                  <a:schemeClr val="tx2"/>
                </a:solidFill>
              </a:rPr>
              <a:t>Diseño</a:t>
            </a:r>
            <a:r>
              <a:rPr lang="es-MX" sz="2800" b="1" i="1" dirty="0">
                <a:solidFill>
                  <a:schemeClr val="tx2"/>
                </a:solidFill>
              </a:rPr>
              <a:t>.</a:t>
            </a:r>
            <a:r>
              <a:rPr lang="es-MX" sz="2800" i="1" dirty="0">
                <a:solidFill>
                  <a:schemeClr val="tx2"/>
                </a:solidFill>
              </a:rPr>
              <a:t> </a:t>
            </a:r>
            <a:r>
              <a:rPr lang="es-MX" sz="2800" dirty="0">
                <a:solidFill>
                  <a:schemeClr val="tx2"/>
                </a:solidFill>
              </a:rPr>
              <a:t>E</a:t>
            </a:r>
            <a:r>
              <a:rPr lang="es-MX" sz="2800" dirty="0" smtClean="0">
                <a:solidFill>
                  <a:schemeClr val="tx2"/>
                </a:solidFill>
              </a:rPr>
              <a:t>nsayo </a:t>
            </a:r>
            <a:r>
              <a:rPr lang="es-MX" sz="2800" dirty="0">
                <a:solidFill>
                  <a:schemeClr val="tx2"/>
                </a:solidFill>
              </a:rPr>
              <a:t>comunitario, aleatorizado por conglomerados</a:t>
            </a:r>
            <a:r>
              <a:rPr lang="es-MX" sz="2800" i="1" dirty="0">
                <a:solidFill>
                  <a:schemeClr val="tx2"/>
                </a:solidFill>
              </a:rPr>
              <a:t> </a:t>
            </a:r>
            <a:r>
              <a:rPr lang="es-MX" sz="2800" dirty="0">
                <a:solidFill>
                  <a:schemeClr val="tx2"/>
                </a:solidFill>
              </a:rPr>
              <a:t>en 16 guarderías del IMSS de la ciudad de México, con duración de 12 meses. </a:t>
            </a:r>
            <a:endParaRPr lang="es-MX" sz="2800" dirty="0" smtClean="0">
              <a:solidFill>
                <a:schemeClr val="tx2"/>
              </a:solidFill>
            </a:endParaRP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2800" dirty="0" smtClean="0">
              <a:solidFill>
                <a:schemeClr val="tx2"/>
              </a:solidFill>
            </a:endParaRP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dirty="0" smtClean="0">
                <a:solidFill>
                  <a:schemeClr val="tx2"/>
                </a:solidFill>
              </a:rPr>
              <a:t>Asignación aleatoria de ocho guarderías de intervención y ocho con la atención habitual. 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dirty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b="1" i="1" dirty="0" smtClean="0">
                <a:solidFill>
                  <a:schemeClr val="tx2"/>
                </a:solidFill>
              </a:rPr>
              <a:t>Variables </a:t>
            </a:r>
            <a:r>
              <a:rPr lang="es-MX" sz="3600" b="1" i="1" dirty="0">
                <a:solidFill>
                  <a:schemeClr val="tx2"/>
                </a:solidFill>
              </a:rPr>
              <a:t>de </a:t>
            </a:r>
            <a:r>
              <a:rPr lang="es-MX" sz="3600" b="1" i="1" dirty="0" smtClean="0">
                <a:solidFill>
                  <a:schemeClr val="tx2"/>
                </a:solidFill>
              </a:rPr>
              <a:t>resultado</a:t>
            </a:r>
            <a:endParaRPr lang="es-MX" sz="3600" b="1" i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142984"/>
            <a:ext cx="8329642" cy="4786346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schemeClr val="tx2"/>
                </a:solidFill>
              </a:rPr>
              <a:t>Incremento </a:t>
            </a:r>
            <a:r>
              <a:rPr lang="es-MX" sz="2800" dirty="0">
                <a:solidFill>
                  <a:schemeClr val="tx2"/>
                </a:solidFill>
              </a:rPr>
              <a:t>en el </a:t>
            </a:r>
            <a:r>
              <a:rPr lang="es-MX" sz="2800" dirty="0" smtClean="0">
                <a:solidFill>
                  <a:schemeClr val="tx2"/>
                </a:solidFill>
              </a:rPr>
              <a:t>índice de masa corporal asociado </a:t>
            </a:r>
            <a:r>
              <a:rPr lang="es-MX" sz="2800" dirty="0">
                <a:solidFill>
                  <a:schemeClr val="tx2"/>
                </a:solidFill>
              </a:rPr>
              <a:t>a la </a:t>
            </a:r>
            <a:r>
              <a:rPr lang="es-MX" sz="2800" dirty="0" smtClean="0">
                <a:solidFill>
                  <a:schemeClr val="tx2"/>
                </a:solidFill>
              </a:rPr>
              <a:t>edad. 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dirty="0" smtClean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schemeClr val="tx2"/>
                </a:solidFill>
              </a:rPr>
              <a:t>Cambios </a:t>
            </a:r>
            <a:r>
              <a:rPr lang="es-MX" sz="2800" dirty="0">
                <a:solidFill>
                  <a:schemeClr val="tx2"/>
                </a:solidFill>
              </a:rPr>
              <a:t>individuales en conductas </a:t>
            </a:r>
            <a:r>
              <a:rPr lang="es-MX" sz="2800" dirty="0" err="1" smtClean="0">
                <a:solidFill>
                  <a:schemeClr val="tx2"/>
                </a:solidFill>
              </a:rPr>
              <a:t>obesogénicas</a:t>
            </a:r>
            <a:r>
              <a:rPr lang="es-MX" sz="2800" dirty="0" smtClean="0">
                <a:solidFill>
                  <a:schemeClr val="tx2"/>
                </a:solidFill>
              </a:rPr>
              <a:t> (frecuencia </a:t>
            </a:r>
            <a:r>
              <a:rPr lang="es-MX" sz="2800" dirty="0">
                <a:solidFill>
                  <a:schemeClr val="tx2"/>
                </a:solidFill>
              </a:rPr>
              <a:t>de consumo de bebidas azucaradas y alimentos con alta densidad energética y bajo valor nutricio y realización de actividad </a:t>
            </a:r>
            <a:r>
              <a:rPr lang="es-MX" sz="2800" dirty="0" smtClean="0">
                <a:solidFill>
                  <a:schemeClr val="tx2"/>
                </a:solidFill>
              </a:rPr>
              <a:t>física).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dirty="0" smtClean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schemeClr val="tx2"/>
                </a:solidFill>
              </a:rPr>
              <a:t>Cambios </a:t>
            </a:r>
            <a:r>
              <a:rPr lang="es-MX" sz="2800" dirty="0">
                <a:solidFill>
                  <a:schemeClr val="tx2"/>
                </a:solidFill>
              </a:rPr>
              <a:t>en el ambiente de alimentación y de actividad física en el hogar. </a:t>
            </a:r>
            <a:endParaRPr lang="es-MX" sz="2800" dirty="0" smtClean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3000" dirty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3000" dirty="0">
              <a:solidFill>
                <a:schemeClr val="tx2"/>
              </a:solidFill>
            </a:endParaRP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3600" dirty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b="1" i="1" dirty="0" smtClean="0">
                <a:solidFill>
                  <a:schemeClr val="tx2"/>
                </a:solidFill>
              </a:rPr>
              <a:t>Metodología</a:t>
            </a:r>
            <a:endParaRPr lang="es-MX" sz="3600" b="1" i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142984"/>
            <a:ext cx="8329642" cy="5321824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3900" b="1" i="1" dirty="0" smtClean="0">
                <a:solidFill>
                  <a:schemeClr val="tx2"/>
                </a:solidFill>
              </a:rPr>
              <a:t>Tamaño </a:t>
            </a:r>
            <a:r>
              <a:rPr lang="es-MX" sz="3900" b="1" i="1" dirty="0">
                <a:solidFill>
                  <a:schemeClr val="tx2"/>
                </a:solidFill>
              </a:rPr>
              <a:t>de muestra. </a:t>
            </a:r>
            <a:endParaRPr lang="es-MX" sz="3900" b="1" i="1" dirty="0" smtClean="0">
              <a:solidFill>
                <a:schemeClr val="tx2"/>
              </a:solidFill>
            </a:endParaRP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3600" dirty="0" smtClean="0">
                <a:solidFill>
                  <a:schemeClr val="tx2"/>
                </a:solidFill>
              </a:rPr>
              <a:t>16 </a:t>
            </a:r>
            <a:r>
              <a:rPr lang="es-MX" sz="3600" dirty="0">
                <a:solidFill>
                  <a:schemeClr val="tx2"/>
                </a:solidFill>
              </a:rPr>
              <a:t>conglomerados (guarderías) con 40 participantes en cada </a:t>
            </a:r>
            <a:r>
              <a:rPr lang="es-MX" sz="3600" dirty="0" smtClean="0">
                <a:solidFill>
                  <a:schemeClr val="tx2"/>
                </a:solidFill>
              </a:rPr>
              <a:t>conglomerado. </a:t>
            </a:r>
          </a:p>
          <a:p>
            <a:pPr marL="457200" lvl="1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3600" dirty="0" smtClean="0">
              <a:solidFill>
                <a:schemeClr val="tx2"/>
              </a:solidFill>
            </a:endParaRP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3600" dirty="0" smtClean="0">
                <a:solidFill>
                  <a:schemeClr val="tx2"/>
                </a:solidFill>
              </a:rPr>
              <a:t>Supuestos </a:t>
            </a:r>
            <a:r>
              <a:rPr lang="es-MX" sz="3600" dirty="0">
                <a:solidFill>
                  <a:schemeClr val="tx2"/>
                </a:solidFill>
              </a:rPr>
              <a:t>para identificar cambio en el índice de masa corporal (IMC) como la variable principal: </a:t>
            </a:r>
            <a:endParaRPr lang="es-MX" sz="3600" dirty="0" smtClean="0">
              <a:solidFill>
                <a:schemeClr val="tx2"/>
              </a:solidFill>
            </a:endParaRP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3600" dirty="0" smtClean="0">
                <a:solidFill>
                  <a:schemeClr val="tx2"/>
                </a:solidFill>
              </a:rPr>
              <a:t>Desviación </a:t>
            </a:r>
            <a:r>
              <a:rPr lang="es-MX" sz="3600" dirty="0">
                <a:solidFill>
                  <a:schemeClr val="tx2"/>
                </a:solidFill>
              </a:rPr>
              <a:t>estándar de las diferencias </a:t>
            </a:r>
            <a:r>
              <a:rPr lang="es-MX" sz="3600" dirty="0" smtClean="0">
                <a:solidFill>
                  <a:schemeClr val="tx2"/>
                </a:solidFill>
              </a:rPr>
              <a:t>1.25 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3600" dirty="0" smtClean="0">
                <a:solidFill>
                  <a:schemeClr val="tx2"/>
                </a:solidFill>
              </a:rPr>
              <a:t>Error </a:t>
            </a:r>
            <a:r>
              <a:rPr lang="es-MX" sz="3600" dirty="0">
                <a:solidFill>
                  <a:schemeClr val="tx2"/>
                </a:solidFill>
              </a:rPr>
              <a:t>α de </a:t>
            </a:r>
            <a:r>
              <a:rPr lang="es-MX" sz="3600" dirty="0" smtClean="0">
                <a:solidFill>
                  <a:schemeClr val="tx2"/>
                </a:solidFill>
              </a:rPr>
              <a:t>0.05 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3600" dirty="0" smtClean="0">
                <a:solidFill>
                  <a:schemeClr val="tx2"/>
                </a:solidFill>
              </a:rPr>
              <a:t>Error </a:t>
            </a:r>
            <a:r>
              <a:rPr lang="el-GR" sz="3600" dirty="0" smtClean="0">
                <a:solidFill>
                  <a:schemeClr val="tx2"/>
                </a:solidFill>
              </a:rPr>
              <a:t>β</a:t>
            </a:r>
            <a:r>
              <a:rPr lang="es-MX" sz="3600" dirty="0" smtClean="0">
                <a:solidFill>
                  <a:schemeClr val="tx2"/>
                </a:solidFill>
              </a:rPr>
              <a:t> </a:t>
            </a:r>
            <a:r>
              <a:rPr lang="es-MX" sz="3600" dirty="0">
                <a:solidFill>
                  <a:schemeClr val="tx2"/>
                </a:solidFill>
              </a:rPr>
              <a:t>de </a:t>
            </a:r>
            <a:r>
              <a:rPr lang="es-MX" sz="3600" dirty="0" smtClean="0">
                <a:solidFill>
                  <a:schemeClr val="tx2"/>
                </a:solidFill>
              </a:rPr>
              <a:t>0.20</a:t>
            </a:r>
          </a:p>
          <a:p>
            <a:pPr lvl="2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3600" dirty="0" smtClean="0">
                <a:solidFill>
                  <a:schemeClr val="tx2"/>
                </a:solidFill>
              </a:rPr>
              <a:t>Correlación </a:t>
            </a:r>
            <a:r>
              <a:rPr lang="es-MX" sz="3600" dirty="0" err="1">
                <a:solidFill>
                  <a:schemeClr val="tx2"/>
                </a:solidFill>
              </a:rPr>
              <a:t>intraconglomerado</a:t>
            </a:r>
            <a:r>
              <a:rPr lang="es-MX" sz="3600" dirty="0">
                <a:solidFill>
                  <a:schemeClr val="tx2"/>
                </a:solidFill>
              </a:rPr>
              <a:t> de 0.20.  </a:t>
            </a:r>
            <a:endParaRPr lang="es-MX" sz="3600" dirty="0" smtClean="0">
              <a:solidFill>
                <a:schemeClr val="tx2"/>
              </a:solidFill>
            </a:endParaRPr>
          </a:p>
          <a:p>
            <a:pPr marL="914400" lvl="2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3600" dirty="0" smtClean="0">
              <a:solidFill>
                <a:schemeClr val="tx2"/>
              </a:solidFill>
            </a:endParaRP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4000" dirty="0" smtClean="0">
                <a:solidFill>
                  <a:schemeClr val="tx2"/>
                </a:solidFill>
              </a:rPr>
              <a:t>n = 640 </a:t>
            </a:r>
            <a:r>
              <a:rPr lang="es-MX" sz="4000" dirty="0">
                <a:solidFill>
                  <a:schemeClr val="tx2"/>
                </a:solidFill>
              </a:rPr>
              <a:t>niños (320 en las 8 guarderías de intervención y 320 en las de atención habitual).  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36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b="1" i="1" dirty="0" smtClean="0">
                <a:solidFill>
                  <a:schemeClr val="tx2"/>
                </a:solidFill>
              </a:rPr>
              <a:t>Intervención</a:t>
            </a:r>
            <a:endParaRPr lang="es-MX" sz="3600" b="1" i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142984"/>
            <a:ext cx="8329642" cy="5321824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4000" dirty="0" smtClean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4000" i="1" dirty="0" smtClean="0">
                <a:solidFill>
                  <a:schemeClr val="tx2"/>
                </a:solidFill>
              </a:rPr>
              <a:t>Capacitación de las educadoras y oficiales de puericultura como agentes primarios de cambio para la intervención.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4000" i="1" dirty="0" smtClean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4000" i="1" dirty="0" smtClean="0">
                <a:solidFill>
                  <a:schemeClr val="tx2"/>
                </a:solidFill>
              </a:rPr>
              <a:t>Sesiones </a:t>
            </a:r>
            <a:r>
              <a:rPr lang="es-MX" sz="4000" i="1" dirty="0">
                <a:solidFill>
                  <a:schemeClr val="tx2"/>
                </a:solidFill>
              </a:rPr>
              <a:t>educativas a los </a:t>
            </a:r>
            <a:r>
              <a:rPr lang="es-MX" sz="4000" i="1" dirty="0" smtClean="0">
                <a:solidFill>
                  <a:schemeClr val="tx2"/>
                </a:solidFill>
              </a:rPr>
              <a:t>niños. 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3600" dirty="0">
                <a:solidFill>
                  <a:schemeClr val="tx2"/>
                </a:solidFill>
              </a:rPr>
              <a:t>12 sesiones educativas interactivas con intervalo semanal con dinámicas de juego para  conductas clave alimentarias y de actividad física</a:t>
            </a:r>
            <a:r>
              <a:rPr lang="es-MX" sz="3600" dirty="0" smtClean="0">
                <a:solidFill>
                  <a:schemeClr val="tx2"/>
                </a:solidFill>
              </a:rPr>
              <a:t>.</a:t>
            </a:r>
          </a:p>
          <a:p>
            <a:pPr marL="457200" lvl="1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3600" dirty="0" smtClean="0">
              <a:solidFill>
                <a:schemeClr val="tx2"/>
              </a:solidFill>
            </a:endParaRP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3600" dirty="0" smtClean="0">
                <a:solidFill>
                  <a:schemeClr val="tx2"/>
                </a:solidFill>
              </a:rPr>
              <a:t>Mantenimiento de las sesiones hasta completar 12 meses como parte de las actividades de las guarderías.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s-MX" sz="3600" dirty="0" smtClean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4000" i="1" dirty="0" smtClean="0">
                <a:solidFill>
                  <a:schemeClr val="tx2"/>
                </a:solidFill>
              </a:rPr>
              <a:t>Talleres </a:t>
            </a:r>
            <a:r>
              <a:rPr lang="es-MX" sz="4000" i="1" dirty="0">
                <a:solidFill>
                  <a:schemeClr val="tx2"/>
                </a:solidFill>
              </a:rPr>
              <a:t>con los padres para motivar sobre conductas de cambio en alimentación y actividad física</a:t>
            </a:r>
            <a:r>
              <a:rPr lang="es-MX" sz="4000" i="1" dirty="0" smtClean="0">
                <a:solidFill>
                  <a:schemeClr val="tx2"/>
                </a:solidFill>
              </a:rPr>
              <a:t>.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s-MX" sz="3700" dirty="0" smtClean="0">
                <a:solidFill>
                  <a:schemeClr val="tx2"/>
                </a:solidFill>
              </a:rPr>
              <a:t>Cada </a:t>
            </a:r>
            <a:r>
              <a:rPr lang="es-MX" sz="3700" dirty="0">
                <a:solidFill>
                  <a:schemeClr val="tx2"/>
                </a:solidFill>
              </a:rPr>
              <a:t>dos meses </a:t>
            </a:r>
            <a:r>
              <a:rPr lang="es-MX" sz="3700" dirty="0" smtClean="0">
                <a:solidFill>
                  <a:schemeClr val="tx2"/>
                </a:solidFill>
              </a:rPr>
              <a:t>durante 6 meses, con </a:t>
            </a:r>
            <a:r>
              <a:rPr lang="es-MX" sz="3700" dirty="0">
                <a:solidFill>
                  <a:schemeClr val="tx2"/>
                </a:solidFill>
              </a:rPr>
              <a:t>dinámicas participativas y </a:t>
            </a:r>
            <a:r>
              <a:rPr lang="es-MX" sz="3700" dirty="0" smtClean="0">
                <a:solidFill>
                  <a:schemeClr val="tx2"/>
                </a:solidFill>
              </a:rPr>
              <a:t>mensajes </a:t>
            </a:r>
            <a:r>
              <a:rPr lang="es-MX" sz="3700" dirty="0">
                <a:solidFill>
                  <a:schemeClr val="tx2"/>
                </a:solidFill>
              </a:rPr>
              <a:t>clave para promover los cambios de conducta acordes con lo abordado en las sesiones con los niños.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3600" dirty="0">
              <a:solidFill>
                <a:schemeClr val="tx2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s-MX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1315</Words>
  <Application>Microsoft Office PowerPoint</Application>
  <PresentationFormat>Presentación en pantalla (4:3)</PresentationFormat>
  <Paragraphs>426</Paragraphs>
  <Slides>20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Tema de Office</vt:lpstr>
      <vt:lpstr> Academia Nacional de Medicina de México Área de Salud Pública Trabajo de ingreso  </vt:lpstr>
      <vt:lpstr>Introducción</vt:lpstr>
      <vt:lpstr>Introducción</vt:lpstr>
      <vt:lpstr>Introducción</vt:lpstr>
      <vt:lpstr>Objetivo General</vt:lpstr>
      <vt:lpstr>Metodología</vt:lpstr>
      <vt:lpstr>Variables de resultado</vt:lpstr>
      <vt:lpstr>Metodología</vt:lpstr>
      <vt:lpstr>Intervención</vt:lpstr>
      <vt:lpstr>  Intervención Ejemplo de la planeación mensual de actividades  </vt:lpstr>
      <vt:lpstr>Intervención Ejemplo de una sesión de actividad física  </vt:lpstr>
      <vt:lpstr>Mediciones </vt:lpstr>
      <vt:lpstr>Análisis estadístico </vt:lpstr>
      <vt:lpstr>Resultados  </vt:lpstr>
      <vt:lpstr>Resultados: Disponibilidad en el hogar de alimentos seleccionados, por etapa </vt:lpstr>
      <vt:lpstr>Resultados: Consumo de alimentos, por etapa </vt:lpstr>
      <vt:lpstr>Resultados: Realización de actividad física por los niños, por etapa </vt:lpstr>
      <vt:lpstr>    Efecto de la intervención en el índice de masa corporal   </vt:lpstr>
      <vt:lpstr>   Comparación del índice de masa corporal entre los dos grupos, en las 3 etapas    </vt:lpstr>
      <vt:lpstr>Conclusiones </vt:lpstr>
    </vt:vector>
  </TitlesOfParts>
  <Company>Piratas Unidos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Academia Nacional de Medicina de México Área de Salud Pública Trabajo de ingreso</dc:title>
  <dc:creator>Hortensia Reyes Morales</dc:creator>
  <cp:lastModifiedBy>Hortensia Reyes Morales</cp:lastModifiedBy>
  <cp:revision>42</cp:revision>
  <dcterms:created xsi:type="dcterms:W3CDTF">2016-04-24T23:59:44Z</dcterms:created>
  <dcterms:modified xsi:type="dcterms:W3CDTF">2016-04-27T16:27:13Z</dcterms:modified>
</cp:coreProperties>
</file>