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92" r:id="rId3"/>
    <p:sldId id="293" r:id="rId4"/>
    <p:sldId id="294" r:id="rId5"/>
    <p:sldId id="295" r:id="rId6"/>
    <p:sldId id="296" r:id="rId7"/>
    <p:sldId id="317" r:id="rId8"/>
    <p:sldId id="318" r:id="rId9"/>
    <p:sldId id="316" r:id="rId10"/>
    <p:sldId id="303" r:id="rId11"/>
    <p:sldId id="313" r:id="rId12"/>
    <p:sldId id="314" r:id="rId13"/>
    <p:sldId id="306" r:id="rId14"/>
    <p:sldId id="307" r:id="rId15"/>
    <p:sldId id="308" r:id="rId16"/>
    <p:sldId id="309" r:id="rId17"/>
    <p:sldId id="310" r:id="rId18"/>
    <p:sldId id="311" r:id="rId19"/>
    <p:sldId id="312" r:id="rId20"/>
  </p:sldIdLst>
  <p:sldSz cx="9144000" cy="6858000" type="screen4x3"/>
  <p:notesSz cx="7010400" cy="9296400"/>
  <p:custDataLst>
    <p:tags r:id="rId23"/>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2BAB"/>
    <a:srgbClr val="F03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p:cViewPr varScale="1">
        <p:scale>
          <a:sx n="56" d="100"/>
          <a:sy n="56" d="100"/>
        </p:scale>
        <p:origin x="996"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87" d="100"/>
          <a:sy n="87" d="100"/>
        </p:scale>
        <p:origin x="380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Tree>
    <p:extLst>
      <p:ext uri="{BB962C8B-B14F-4D97-AF65-F5344CB8AC3E}">
        <p14:creationId xmlns:p14="http://schemas.microsoft.com/office/powerpoint/2010/main" val="3101544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s-MX"/>
          </a:p>
        </p:txBody>
      </p:sp>
    </p:spTree>
    <p:extLst>
      <p:ext uri="{BB962C8B-B14F-4D97-AF65-F5344CB8AC3E}">
        <p14:creationId xmlns:p14="http://schemas.microsoft.com/office/powerpoint/2010/main" val="3497665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87E7A87-2F98-48D3-9F42-18F8D28D5442}" type="datetime1">
              <a:rPr lang="es-MX" smtClean="0"/>
              <a:pPr/>
              <a:t>22/06/2016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7842BE6-7D92-44F8-B1E5-6DD1E9659857}" type="slidenum">
              <a:rPr lang="es-MX" smtClean="0"/>
              <a:pPr/>
              <a:t>‹Nº›</a:t>
            </a:fld>
            <a:endParaRPr lang="es-MX"/>
          </a:p>
        </p:txBody>
      </p:sp>
      <p:sp>
        <p:nvSpPr>
          <p:cNvPr id="7" name="6 Rectángulo"/>
          <p:cNvSpPr/>
          <p:nvPr userDrawn="1"/>
        </p:nvSpPr>
        <p:spPr>
          <a:xfrm>
            <a:off x="6084168" y="0"/>
            <a:ext cx="2952328"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122859"/>
            <a:ext cx="1980220" cy="663001"/>
          </a:xfrm>
          <a:prstGeom prst="rect">
            <a:avLst/>
          </a:prstGeom>
        </p:spPr>
      </p:pic>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52148" y="274638"/>
            <a:ext cx="1639704" cy="548992"/>
          </a:xfrm>
          <a:prstGeom prst="rect">
            <a:avLst/>
          </a:prstGeom>
        </p:spPr>
      </p:pic>
      <p:sp>
        <p:nvSpPr>
          <p:cNvPr id="10" name="Rectángulo 9"/>
          <p:cNvSpPr/>
          <p:nvPr userDrawn="1"/>
        </p:nvSpPr>
        <p:spPr>
          <a:xfrm>
            <a:off x="6228184" y="0"/>
            <a:ext cx="2592288"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6570" y="1861"/>
            <a:ext cx="906859" cy="906859"/>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37517E3-3CDF-481A-9FFD-F90487442E0F}" type="datetime1">
              <a:rPr lang="es-MX" smtClean="0"/>
              <a:pPr/>
              <a:t>22/06/2016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7842BE6-7D92-44F8-B1E5-6DD1E9659857}"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9EDFE84-762B-4385-8ADF-D4AB0E703478}" type="datetime1">
              <a:rPr lang="es-MX" smtClean="0"/>
              <a:pPr/>
              <a:t>22/06/2016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7842BE6-7D92-44F8-B1E5-6DD1E9659857}"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3C265C3-9ABD-4704-9F42-E706510349F0}" type="datetime1">
              <a:rPr lang="es-MX" smtClean="0"/>
              <a:pPr/>
              <a:t>22/06/2016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E974E74-F46A-4123-8298-FC1ED43D8EEE}" type="slidenum">
              <a:rPr lang="es-MX" smtClean="0"/>
              <a:pPr/>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363C109-7BA2-45AC-81AE-358200455B77}" type="datetime1">
              <a:rPr lang="es-MX" smtClean="0"/>
              <a:pPr/>
              <a:t>22/06/2016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E974E74-F46A-4123-8298-FC1ED43D8EEE}" type="slidenum">
              <a:rPr lang="es-MX" smtClean="0"/>
              <a:pPr/>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67D3157-77B7-44EF-B122-70D2D8EAC3B3}" type="datetime1">
              <a:rPr lang="es-MX" smtClean="0"/>
              <a:pPr/>
              <a:t>22/06/2016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E974E74-F46A-4123-8298-FC1ED43D8EEE}" type="slidenum">
              <a:rPr lang="es-MX" smtClean="0"/>
              <a:pPr/>
              <a:t>‹Nº›</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BD08253-E47E-4D6A-BB18-3A94EEDC3C45}" type="datetime1">
              <a:rPr lang="es-MX" smtClean="0"/>
              <a:pPr/>
              <a:t>22/06/2016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E974E74-F46A-4123-8298-FC1ED43D8EEE}" type="slidenum">
              <a:rPr lang="es-MX" smtClean="0"/>
              <a:pPr/>
              <a:t>‹Nº›</a:t>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2D5B743-0915-4645-B4E3-A973EF2BCC05}" type="datetime1">
              <a:rPr lang="es-MX" smtClean="0"/>
              <a:pPr/>
              <a:t>22/06/2016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E974E74-F46A-4123-8298-FC1ED43D8EEE}" type="slidenum">
              <a:rPr lang="es-MX" smtClean="0"/>
              <a:pPr/>
              <a:t>‹Nº›</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A125D30-14DF-4CCF-B7F3-F73E588D0F5A}" type="datetime1">
              <a:rPr lang="es-MX" smtClean="0"/>
              <a:pPr/>
              <a:t>22/06/2016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E974E74-F46A-4123-8298-FC1ED43D8EEE}" type="slidenum">
              <a:rPr lang="es-MX" smtClean="0"/>
              <a:pPr/>
              <a:t>‹Nº›</a:t>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4E222A-C329-4C3D-87BB-4F6BFF2FDC91}" type="datetime1">
              <a:rPr lang="es-MX" smtClean="0"/>
              <a:pPr/>
              <a:t>22/06/2016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E974E74-F46A-4123-8298-FC1ED43D8EEE}" type="slidenum">
              <a:rPr lang="es-MX" smtClean="0"/>
              <a:pPr/>
              <a:t>‹Nº›</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35B85B-208C-4EDC-ADC3-E0EE8CCF1769}" type="datetime1">
              <a:rPr lang="es-MX" smtClean="0"/>
              <a:pPr/>
              <a:t>22/06/2016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E974E74-F46A-4123-8298-FC1ED43D8EEE}"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BE88614-A727-4990-BCF5-DE56551D20D6}" type="datetime1">
              <a:rPr lang="es-MX" smtClean="0"/>
              <a:pPr/>
              <a:t>22/06/2016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7842BE6-7D92-44F8-B1E5-6DD1E9659857}" type="slidenum">
              <a:rPr lang="es-MX" smtClean="0"/>
              <a:pPr/>
              <a:t>‹Nº›</a:t>
            </a:fld>
            <a:endParaRPr lang="es-MX"/>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2148" y="274638"/>
            <a:ext cx="1639704" cy="548992"/>
          </a:xfrm>
          <a:prstGeom prst="rect">
            <a:avLst/>
          </a:prstGeom>
        </p:spPr>
      </p:pic>
      <p:sp>
        <p:nvSpPr>
          <p:cNvPr id="8" name="Rectángulo 7"/>
          <p:cNvSpPr/>
          <p:nvPr userDrawn="1"/>
        </p:nvSpPr>
        <p:spPr>
          <a:xfrm>
            <a:off x="6228184" y="0"/>
            <a:ext cx="2592288"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6570" y="1861"/>
            <a:ext cx="906859" cy="906859"/>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6198B3-1E67-4E7C-947F-B3CFC3B3B0F8}" type="datetime1">
              <a:rPr lang="es-MX" smtClean="0"/>
              <a:pPr/>
              <a:t>22/06/2016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E974E74-F46A-4123-8298-FC1ED43D8EEE}" type="slidenum">
              <a:rPr lang="es-MX" smtClean="0"/>
              <a:pPr/>
              <a:t>‹Nº›</a:t>
            </a:fld>
            <a:endParaRPr lang="es-MX"/>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D1F99BD-4A02-4C2F-9BC9-F5C591C5D8C2}" type="datetime1">
              <a:rPr lang="es-MX" smtClean="0"/>
              <a:pPr/>
              <a:t>22/06/2016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E974E74-F46A-4123-8298-FC1ED43D8EEE}" type="slidenum">
              <a:rPr lang="es-MX" smtClean="0"/>
              <a:pPr/>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3A2D573-932D-4DF0-B9E7-19AA60E3640B}" type="datetime1">
              <a:rPr lang="es-MX" smtClean="0"/>
              <a:pPr/>
              <a:t>22/06/2016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E974E74-F46A-4123-8298-FC1ED43D8EEE}"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2742FC3-14DA-4228-8632-BF8A84C5301B}" type="datetime1">
              <a:rPr lang="es-MX" smtClean="0"/>
              <a:pPr/>
              <a:t>22/06/2016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7842BE6-7D92-44F8-B1E5-6DD1E9659857}"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30ADF8A-196E-4D5B-BD0B-F561A665B858}" type="datetime1">
              <a:rPr lang="es-MX" smtClean="0"/>
              <a:pPr/>
              <a:t>22/06/2016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7842BE6-7D92-44F8-B1E5-6DD1E9659857}"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D924A12-1946-413B-8D20-E9C85BE536B9}" type="datetime1">
              <a:rPr lang="es-MX" smtClean="0"/>
              <a:pPr/>
              <a:t>22/06/2016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7842BE6-7D92-44F8-B1E5-6DD1E9659857}"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7A43D6F-8AD6-4535-854F-1CFF2180AC5E}" type="datetime1">
              <a:rPr lang="es-MX" smtClean="0"/>
              <a:pPr/>
              <a:t>22/06/2016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7842BE6-7D92-44F8-B1E5-6DD1E9659857}"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833D832-CA69-4FB3-A9DF-51C977E10C6C}" type="datetime1">
              <a:rPr lang="es-MX" smtClean="0"/>
              <a:pPr/>
              <a:t>22/06/2016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7842BE6-7D92-44F8-B1E5-6DD1E9659857}"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1B1185-4CD8-44A7-949B-A90E88F9B010}" type="datetime1">
              <a:rPr lang="es-MX" smtClean="0"/>
              <a:pPr/>
              <a:t>22/06/2016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7842BE6-7D92-44F8-B1E5-6DD1E9659857}"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B2FE0FE-4B62-4D78-BB0F-B53F6CB2CB6B}" type="datetime1">
              <a:rPr lang="es-MX" smtClean="0"/>
              <a:pPr/>
              <a:t>22/06/2016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7842BE6-7D92-44F8-B1E5-6DD1E9659857}"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descr="BACK PPT.jpg"/>
          <p:cNvPicPr>
            <a:picLocks noChangeAspect="1"/>
          </p:cNvPicPr>
          <p:nvPr userDrawn="1"/>
        </p:nvPicPr>
        <p:blipFill>
          <a:blip r:embed="rId13" cstate="print"/>
          <a:stretch>
            <a:fillRect/>
          </a:stretch>
        </p:blipFill>
        <p:spPr>
          <a:xfrm>
            <a:off x="-36512" y="-148550"/>
            <a:ext cx="9180512" cy="7050876"/>
          </a:xfrm>
          <a:prstGeom prst="rect">
            <a:avLst/>
          </a:prstGeom>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76B07-C5A8-42F3-B9DE-BFD61275912E}" type="datetime1">
              <a:rPr lang="es-MX" smtClean="0"/>
              <a:pPr/>
              <a:t>22/06/2016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42BE6-7D92-44F8-B1E5-6DD1E9659857}"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01ABB-B9DF-4B73-A50F-4DA075584BEB}" type="datetime1">
              <a:rPr lang="es-MX" smtClean="0"/>
              <a:pPr/>
              <a:t>22/06/2016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74E74-F46A-4123-8298-FC1ED43D8EEE}"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457200" y="620688"/>
            <a:ext cx="8229600" cy="5530626"/>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600" dirty="0" smtClean="0"/>
              <a:t/>
            </a:r>
            <a:br>
              <a:rPr lang="es-MX" sz="3600" dirty="0" smtClean="0"/>
            </a:br>
            <a:r>
              <a:rPr lang="es-MX" sz="3600" dirty="0" smtClean="0"/>
              <a:t/>
            </a:r>
            <a:br>
              <a:rPr lang="es-MX" sz="3600" dirty="0" smtClean="0"/>
            </a:br>
            <a:r>
              <a:rPr lang="es-MX" sz="3600" dirty="0" smtClean="0">
                <a:latin typeface="Soberana Sans" panose="02000000000000000000" pitchFamily="50" charset="0"/>
              </a:rPr>
              <a:t>“La atención primaria de la salud en nuestro país a 38 años de la declaración de Alma-Ata”</a:t>
            </a:r>
            <a:br>
              <a:rPr lang="es-MX" sz="3600" dirty="0" smtClean="0">
                <a:latin typeface="Soberana Sans" panose="02000000000000000000" pitchFamily="50" charset="0"/>
              </a:rPr>
            </a:br>
            <a:r>
              <a:rPr lang="es-MX" dirty="0" smtClean="0">
                <a:latin typeface="Soberana Sans" panose="02000000000000000000" pitchFamily="50" charset="0"/>
              </a:rPr>
              <a:t/>
            </a:r>
            <a:br>
              <a:rPr lang="es-MX" dirty="0" smtClean="0">
                <a:latin typeface="Soberana Sans" panose="02000000000000000000" pitchFamily="50" charset="0"/>
              </a:rPr>
            </a:br>
            <a:r>
              <a:rPr lang="es-MX" sz="3100" dirty="0" smtClean="0">
                <a:latin typeface="Soberana Sans" panose="02000000000000000000" pitchFamily="50" charset="0"/>
              </a:rPr>
              <a:t>De la universalidad de la salud a la atención primaria</a:t>
            </a:r>
            <a:r>
              <a:rPr lang="es-MX" dirty="0" smtClean="0">
                <a:latin typeface="Soberana Sans" panose="02000000000000000000" pitchFamily="50" charset="0"/>
              </a:rPr>
              <a:t/>
            </a:r>
            <a:br>
              <a:rPr lang="es-MX" dirty="0" smtClean="0">
                <a:latin typeface="Soberana Sans" panose="02000000000000000000" pitchFamily="50" charset="0"/>
              </a:rPr>
            </a:br>
            <a:r>
              <a:rPr lang="es-MX" dirty="0" smtClean="0">
                <a:latin typeface="Soberana Sans" panose="02000000000000000000" pitchFamily="50" charset="0"/>
              </a:rPr>
              <a:t>                        </a:t>
            </a:r>
            <a:br>
              <a:rPr lang="es-MX" dirty="0" smtClean="0">
                <a:latin typeface="Soberana Sans" panose="02000000000000000000" pitchFamily="50" charset="0"/>
              </a:rPr>
            </a:br>
            <a:r>
              <a:rPr lang="es-MX" dirty="0" smtClean="0">
                <a:latin typeface="Soberana Sans" panose="02000000000000000000" pitchFamily="50" charset="0"/>
              </a:rPr>
              <a:t/>
            </a:r>
            <a:br>
              <a:rPr lang="es-MX" dirty="0" smtClean="0">
                <a:latin typeface="Soberana Sans" panose="02000000000000000000" pitchFamily="50" charset="0"/>
              </a:rPr>
            </a:br>
            <a:r>
              <a:rPr lang="es-MX" sz="2700" dirty="0" smtClean="0">
                <a:latin typeface="Soberana Sans" panose="02000000000000000000" pitchFamily="50" charset="0"/>
              </a:rPr>
              <a:t>COBERTURA UNIVERSAL EN SALUD</a:t>
            </a:r>
            <a:r>
              <a:rPr lang="es-MX" dirty="0" smtClean="0">
                <a:latin typeface="Soberana Sans" panose="02000000000000000000" pitchFamily="50" charset="0"/>
              </a:rPr>
              <a:t/>
            </a:r>
            <a:br>
              <a:rPr lang="es-MX" dirty="0" smtClean="0">
                <a:latin typeface="Soberana Sans" panose="02000000000000000000" pitchFamily="50" charset="0"/>
              </a:rPr>
            </a:br>
            <a:r>
              <a:rPr lang="es-MX" sz="2800" dirty="0" smtClean="0">
                <a:latin typeface="Soberana Sans" panose="02000000000000000000" pitchFamily="50" charset="0"/>
              </a:rPr>
              <a:t>Dr. Onofre Muñoz</a:t>
            </a:r>
            <a:endParaRPr lang="es-MX" sz="2800" dirty="0">
              <a:latin typeface="Soberana Sans" panose="02000000000000000000" pitchFamily="50" charset="0"/>
            </a:endParaRPr>
          </a:p>
        </p:txBody>
      </p:sp>
    </p:spTree>
    <p:extLst>
      <p:ext uri="{BB962C8B-B14F-4D97-AF65-F5344CB8AC3E}">
        <p14:creationId xmlns:p14="http://schemas.microsoft.com/office/powerpoint/2010/main" val="3356002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a:p>
        </p:txBody>
      </p:sp>
      <p:sp>
        <p:nvSpPr>
          <p:cNvPr id="3" name="2 Subtítulo"/>
          <p:cNvSpPr>
            <a:spLocks noGrp="1"/>
          </p:cNvSpPr>
          <p:nvPr>
            <p:ph type="subTitle" idx="1"/>
          </p:nvPr>
        </p:nvSpPr>
        <p:spPr/>
        <p:txBody>
          <a:bodyPr/>
          <a:lstStyle/>
          <a:p>
            <a:endParaRPr lang="es-MX"/>
          </a:p>
        </p:txBody>
      </p:sp>
      <p:pic>
        <p:nvPicPr>
          <p:cNvPr id="4" name="3 Imagen" descr="Image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92696"/>
            <a:ext cx="9144000" cy="615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22312" y="-382354"/>
            <a:ext cx="9144000" cy="13238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solidFill>
                  <a:schemeClr val="bg1"/>
                </a:solidFill>
                <a:latin typeface="Arial" pitchFamily="34" charset="0"/>
                <a:cs typeface="Arial" pitchFamily="34" charset="0"/>
              </a:rPr>
              <a:t>VALORES Y PRINCIPIOS EN QUE SE SUSTENTA LA </a:t>
            </a:r>
          </a:p>
          <a:p>
            <a:pPr lvl="0" algn="ctr"/>
            <a:r>
              <a:rPr lang="es-MX" b="1" dirty="0">
                <a:solidFill>
                  <a:schemeClr val="bg1"/>
                </a:solidFill>
                <a:latin typeface="Arial" pitchFamily="34" charset="0"/>
                <a:cs typeface="Arial" pitchFamily="34" charset="0"/>
              </a:rPr>
              <a:t>PROPUESTA DE UN SISTEMA NACIONAL DE SALUD EN MÉXICO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712" y="465981"/>
            <a:ext cx="6632575"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arcador de número de diapositiva 5"/>
          <p:cNvSpPr>
            <a:spLocks noGrp="1"/>
          </p:cNvSpPr>
          <p:nvPr>
            <p:ph type="sldNum" sz="quarter" idx="12"/>
          </p:nvPr>
        </p:nvSpPr>
        <p:spPr/>
        <p:txBody>
          <a:bodyPr/>
          <a:lstStyle/>
          <a:p>
            <a:fld id="{5C404755-57E8-4DE4-8255-C70DF40C850D}" type="slidenum">
              <a:rPr lang="es-MX" smtClean="0"/>
              <a:t>10</a:t>
            </a:fld>
            <a:endParaRPr lang="es-MX"/>
          </a:p>
        </p:txBody>
      </p:sp>
    </p:spTree>
    <p:extLst>
      <p:ext uri="{BB962C8B-B14F-4D97-AF65-F5344CB8AC3E}">
        <p14:creationId xmlns:p14="http://schemas.microsoft.com/office/powerpoint/2010/main" val="794869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950" y="1268413"/>
            <a:ext cx="8856663" cy="5545137"/>
          </a:xfrm>
          <a:prstGeom prst="rect">
            <a:avLst/>
          </a:prstGeom>
          <a:solidFill>
            <a:schemeClr val="accent3">
              <a:lumMod val="20000"/>
              <a:lumOff val="8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6" name="5 Elipse"/>
          <p:cNvSpPr/>
          <p:nvPr/>
        </p:nvSpPr>
        <p:spPr>
          <a:xfrm>
            <a:off x="179388" y="1587500"/>
            <a:ext cx="5400675" cy="3425825"/>
          </a:xfrm>
          <a:prstGeom prst="ellipse">
            <a:avLst/>
          </a:prstGeom>
          <a:solidFill>
            <a:schemeClr val="tx2">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7" name="6 Elipse"/>
          <p:cNvSpPr/>
          <p:nvPr/>
        </p:nvSpPr>
        <p:spPr>
          <a:xfrm>
            <a:off x="3059113" y="1587500"/>
            <a:ext cx="5834062" cy="3425825"/>
          </a:xfrm>
          <a:prstGeom prst="ellipse">
            <a:avLst/>
          </a:prstGeom>
          <a:solidFill>
            <a:schemeClr val="accent6">
              <a:lumMod val="75000"/>
              <a:alpha val="3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8" name="7 Elipse"/>
          <p:cNvSpPr/>
          <p:nvPr/>
        </p:nvSpPr>
        <p:spPr>
          <a:xfrm>
            <a:off x="1908175" y="3573463"/>
            <a:ext cx="4895850" cy="3168650"/>
          </a:xfrm>
          <a:prstGeom prst="ellipse">
            <a:avLst/>
          </a:prstGeom>
          <a:solidFill>
            <a:srgbClr val="FFFF00">
              <a:alpha val="3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9" name="8 CuadroTexto"/>
          <p:cNvSpPr txBox="1"/>
          <p:nvPr/>
        </p:nvSpPr>
        <p:spPr>
          <a:xfrm>
            <a:off x="3311525" y="3779838"/>
            <a:ext cx="2052638" cy="369887"/>
          </a:xfrm>
          <a:prstGeom prst="rect">
            <a:avLst/>
          </a:prstGeom>
          <a:noFill/>
        </p:spPr>
        <p:txBody>
          <a:bodyPr>
            <a:spAutoFit/>
          </a:bodyPr>
          <a:lstStyle/>
          <a:p>
            <a:pPr fontAlgn="auto">
              <a:spcBef>
                <a:spcPts val="0"/>
              </a:spcBef>
              <a:spcAft>
                <a:spcPts val="0"/>
              </a:spcAft>
              <a:defRPr/>
            </a:pPr>
            <a:r>
              <a:rPr lang="es-MX" b="1" dirty="0">
                <a:effectLst>
                  <a:outerShdw blurRad="38100" dist="38100" dir="2700000" algn="tl">
                    <a:srgbClr val="000000">
                      <a:alpha val="43137"/>
                    </a:srgbClr>
                  </a:outerShdw>
                </a:effectLst>
                <a:latin typeface="+mn-lt"/>
                <a:cs typeface="+mn-cs"/>
              </a:rPr>
              <a:t>UNIVERSALIZACIÓN</a:t>
            </a:r>
          </a:p>
        </p:txBody>
      </p:sp>
      <p:sp>
        <p:nvSpPr>
          <p:cNvPr id="45063" name="9 CuadroTexto"/>
          <p:cNvSpPr txBox="1">
            <a:spLocks noChangeArrowheads="1"/>
          </p:cNvSpPr>
          <p:nvPr/>
        </p:nvSpPr>
        <p:spPr bwMode="auto">
          <a:xfrm>
            <a:off x="971550" y="2262188"/>
            <a:ext cx="18002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Tx/>
              <a:buAutoNum type="alphaUcParenR"/>
            </a:pPr>
            <a:r>
              <a:rPr lang="es-MX" sz="1400" b="1"/>
              <a:t>Basado en la residencia</a:t>
            </a:r>
          </a:p>
          <a:p>
            <a:pPr eaLnBrk="1" hangingPunct="1">
              <a:buFontTx/>
              <a:buAutoNum type="alphaUcParenR"/>
            </a:pPr>
            <a:r>
              <a:rPr lang="es-MX" sz="1400" b="1"/>
              <a:t>Padrones institucionales (afiliación)</a:t>
            </a:r>
          </a:p>
          <a:p>
            <a:pPr eaLnBrk="1" hangingPunct="1">
              <a:buFontTx/>
              <a:buAutoNum type="alphaUcParenR"/>
            </a:pPr>
            <a:r>
              <a:rPr lang="es-MX" sz="1400" b="1"/>
              <a:t>Expediente clínico electrónico</a:t>
            </a:r>
          </a:p>
          <a:p>
            <a:pPr eaLnBrk="1" hangingPunct="1">
              <a:buFontTx/>
              <a:buAutoNum type="alphaUcParenR"/>
            </a:pPr>
            <a:endParaRPr lang="es-MX" sz="1400"/>
          </a:p>
        </p:txBody>
      </p:sp>
      <p:sp>
        <p:nvSpPr>
          <p:cNvPr id="45064" name="10 CuadroTexto"/>
          <p:cNvSpPr txBox="1">
            <a:spLocks noChangeArrowheads="1"/>
          </p:cNvSpPr>
          <p:nvPr/>
        </p:nvSpPr>
        <p:spPr bwMode="auto">
          <a:xfrm>
            <a:off x="179388" y="1412875"/>
            <a:ext cx="180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sz="2000" b="1"/>
              <a:t>PORTABILIDAD</a:t>
            </a:r>
          </a:p>
        </p:txBody>
      </p:sp>
      <p:sp>
        <p:nvSpPr>
          <p:cNvPr id="12" name="11 CuadroTexto"/>
          <p:cNvSpPr txBox="1"/>
          <p:nvPr/>
        </p:nvSpPr>
        <p:spPr>
          <a:xfrm>
            <a:off x="6181725" y="1905000"/>
            <a:ext cx="2160588" cy="3108325"/>
          </a:xfrm>
          <a:prstGeom prst="rect">
            <a:avLst/>
          </a:prstGeom>
          <a:noFill/>
        </p:spPr>
        <p:txBody>
          <a:bodyPr>
            <a:spAutoFit/>
          </a:bodyPr>
          <a:lstStyle/>
          <a:p>
            <a:pPr marL="342900" indent="-342900" fontAlgn="auto">
              <a:spcBef>
                <a:spcPts val="0"/>
              </a:spcBef>
              <a:spcAft>
                <a:spcPts val="0"/>
              </a:spcAft>
              <a:buFont typeface="+mj-lt"/>
              <a:buAutoNum type="arabicPeriod"/>
              <a:defRPr/>
            </a:pPr>
            <a:r>
              <a:rPr lang="es-MX" sz="1400" b="1" dirty="0">
                <a:latin typeface="+mn-lt"/>
                <a:cs typeface="+mn-cs"/>
              </a:rPr>
              <a:t>Homologación  de beneficios con la seguridad social</a:t>
            </a:r>
          </a:p>
          <a:p>
            <a:pPr marL="342900" indent="-342900" fontAlgn="auto">
              <a:spcBef>
                <a:spcPts val="0"/>
              </a:spcBef>
              <a:spcAft>
                <a:spcPts val="0"/>
              </a:spcAft>
              <a:buFont typeface="+mj-lt"/>
              <a:buAutoNum type="arabicPeriod"/>
              <a:defRPr/>
            </a:pPr>
            <a:r>
              <a:rPr lang="es-MX" sz="1400" b="1" dirty="0">
                <a:latin typeface="+mn-lt"/>
                <a:cs typeface="+mn-cs"/>
              </a:rPr>
              <a:t>Compensación económica y transferencia de recursos (contratos de servicios)</a:t>
            </a:r>
          </a:p>
          <a:p>
            <a:pPr marL="342900" indent="-342900" fontAlgn="auto">
              <a:spcBef>
                <a:spcPts val="0"/>
              </a:spcBef>
              <a:spcAft>
                <a:spcPts val="0"/>
              </a:spcAft>
              <a:buFont typeface="+mj-lt"/>
              <a:buAutoNum type="arabicPeriod"/>
              <a:defRPr/>
            </a:pPr>
            <a:r>
              <a:rPr lang="es-MX" sz="1400" b="1" dirty="0">
                <a:latin typeface="+mn-lt"/>
                <a:cs typeface="+mn-cs"/>
              </a:rPr>
              <a:t>Guías de práctica clínica</a:t>
            </a:r>
          </a:p>
          <a:p>
            <a:pPr marL="342900" indent="-342900" fontAlgn="auto">
              <a:spcBef>
                <a:spcPts val="0"/>
              </a:spcBef>
              <a:spcAft>
                <a:spcPts val="0"/>
              </a:spcAft>
              <a:buFont typeface="+mj-lt"/>
              <a:buAutoNum type="arabicPeriod"/>
              <a:defRPr/>
            </a:pPr>
            <a:r>
              <a:rPr lang="es-MX" sz="1400" b="1" dirty="0">
                <a:latin typeface="+mn-lt"/>
                <a:cs typeface="+mn-cs"/>
              </a:rPr>
              <a:t>Formación de recursos humanos</a:t>
            </a:r>
          </a:p>
          <a:p>
            <a:pPr fontAlgn="auto">
              <a:spcBef>
                <a:spcPts val="0"/>
              </a:spcBef>
              <a:spcAft>
                <a:spcPts val="0"/>
              </a:spcAft>
              <a:defRPr/>
            </a:pPr>
            <a:endParaRPr lang="es-MX" sz="1400" dirty="0">
              <a:latin typeface="+mn-lt"/>
              <a:cs typeface="+mn-cs"/>
            </a:endParaRPr>
          </a:p>
          <a:p>
            <a:pPr fontAlgn="auto">
              <a:spcBef>
                <a:spcPts val="0"/>
              </a:spcBef>
              <a:spcAft>
                <a:spcPts val="0"/>
              </a:spcAft>
              <a:defRPr/>
            </a:pPr>
            <a:endParaRPr lang="es-MX" sz="1400" dirty="0">
              <a:latin typeface="+mn-lt"/>
              <a:cs typeface="+mn-cs"/>
            </a:endParaRPr>
          </a:p>
        </p:txBody>
      </p:sp>
      <p:sp>
        <p:nvSpPr>
          <p:cNvPr id="13" name="12 CuadroTexto"/>
          <p:cNvSpPr txBox="1"/>
          <p:nvPr/>
        </p:nvSpPr>
        <p:spPr>
          <a:xfrm>
            <a:off x="3563938" y="2700338"/>
            <a:ext cx="1655762" cy="584200"/>
          </a:xfrm>
          <a:prstGeom prst="rect">
            <a:avLst/>
          </a:prstGeom>
          <a:noFill/>
        </p:spPr>
        <p:txBody>
          <a:bodyPr>
            <a:spAutoFit/>
          </a:bodyPr>
          <a:lstStyle/>
          <a:p>
            <a:pPr algn="ctr" fontAlgn="auto">
              <a:spcBef>
                <a:spcPts val="0"/>
              </a:spcBef>
              <a:spcAft>
                <a:spcPts val="0"/>
              </a:spcAft>
              <a:defRPr/>
            </a:pPr>
            <a:r>
              <a:rPr lang="es-MX" sz="1600" b="1" dirty="0">
                <a:effectLst>
                  <a:outerShdw blurRad="38100" dist="38100" dir="2700000" algn="tl">
                    <a:srgbClr val="000000">
                      <a:alpha val="43137"/>
                    </a:srgbClr>
                  </a:outerShdw>
                </a:effectLst>
                <a:latin typeface="+mn-lt"/>
                <a:cs typeface="+mn-cs"/>
              </a:rPr>
              <a:t>INTEGRACIÓN FUNCIONAL</a:t>
            </a:r>
          </a:p>
        </p:txBody>
      </p:sp>
      <p:sp>
        <p:nvSpPr>
          <p:cNvPr id="45067" name="13 CuadroTexto"/>
          <p:cNvSpPr txBox="1">
            <a:spLocks noChangeArrowheads="1"/>
          </p:cNvSpPr>
          <p:nvPr/>
        </p:nvSpPr>
        <p:spPr bwMode="auto">
          <a:xfrm>
            <a:off x="6732588" y="1403350"/>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sz="2000" b="1"/>
              <a:t>CONVERGENCI</a:t>
            </a:r>
            <a:r>
              <a:rPr lang="es-MX" b="1"/>
              <a:t>A</a:t>
            </a:r>
          </a:p>
        </p:txBody>
      </p:sp>
      <p:sp>
        <p:nvSpPr>
          <p:cNvPr id="15" name="14 CuadroTexto"/>
          <p:cNvSpPr txBox="1"/>
          <p:nvPr/>
        </p:nvSpPr>
        <p:spPr>
          <a:xfrm>
            <a:off x="4859338" y="4275138"/>
            <a:ext cx="1657350" cy="522287"/>
          </a:xfrm>
          <a:prstGeom prst="rect">
            <a:avLst/>
          </a:prstGeom>
          <a:noFill/>
        </p:spPr>
        <p:txBody>
          <a:bodyPr>
            <a:spAutoFit/>
          </a:bodyPr>
          <a:lstStyle/>
          <a:p>
            <a:pPr algn="ctr" fontAlgn="auto">
              <a:spcBef>
                <a:spcPts val="0"/>
              </a:spcBef>
              <a:spcAft>
                <a:spcPts val="0"/>
              </a:spcAft>
              <a:defRPr/>
            </a:pPr>
            <a:r>
              <a:rPr lang="es-MX" sz="1400" b="1" dirty="0">
                <a:effectLst>
                  <a:outerShdw blurRad="38100" dist="38100" dir="2700000" algn="tl">
                    <a:srgbClr val="000000">
                      <a:alpha val="43137"/>
                    </a:srgbClr>
                  </a:outerShdw>
                </a:effectLst>
                <a:latin typeface="+mn-lt"/>
                <a:cs typeface="+mn-cs"/>
              </a:rPr>
              <a:t>POLÍTICA DE MEDICAMENTOS</a:t>
            </a:r>
          </a:p>
        </p:txBody>
      </p:sp>
      <p:sp>
        <p:nvSpPr>
          <p:cNvPr id="16" name="15 CuadroTexto"/>
          <p:cNvSpPr txBox="1"/>
          <p:nvPr/>
        </p:nvSpPr>
        <p:spPr>
          <a:xfrm>
            <a:off x="2051050" y="4292600"/>
            <a:ext cx="1657350" cy="554038"/>
          </a:xfrm>
          <a:prstGeom prst="rect">
            <a:avLst/>
          </a:prstGeom>
          <a:noFill/>
        </p:spPr>
        <p:txBody>
          <a:bodyPr>
            <a:spAutoFit/>
          </a:bodyPr>
          <a:lstStyle/>
          <a:p>
            <a:pPr algn="ctr" fontAlgn="auto">
              <a:spcBef>
                <a:spcPts val="0"/>
              </a:spcBef>
              <a:spcAft>
                <a:spcPts val="0"/>
              </a:spcAft>
              <a:defRPr/>
            </a:pPr>
            <a:r>
              <a:rPr lang="es-MX" sz="1500" b="1" dirty="0">
                <a:effectLst>
                  <a:outerShdw blurRad="38100" dist="38100" dir="2700000" algn="tl">
                    <a:srgbClr val="000000">
                      <a:alpha val="43137"/>
                    </a:srgbClr>
                  </a:outerShdw>
                </a:effectLst>
                <a:latin typeface="+mn-lt"/>
                <a:cs typeface="+mn-cs"/>
              </a:rPr>
              <a:t>COBERTURA</a:t>
            </a:r>
          </a:p>
          <a:p>
            <a:pPr algn="ctr" fontAlgn="auto">
              <a:spcBef>
                <a:spcPts val="0"/>
              </a:spcBef>
              <a:spcAft>
                <a:spcPts val="0"/>
              </a:spcAft>
              <a:defRPr/>
            </a:pPr>
            <a:r>
              <a:rPr lang="es-MX" sz="1500" b="1" dirty="0">
                <a:effectLst>
                  <a:outerShdw blurRad="38100" dist="38100" dir="2700000" algn="tl">
                    <a:srgbClr val="000000">
                      <a:alpha val="43137"/>
                    </a:srgbClr>
                  </a:outerShdw>
                </a:effectLst>
                <a:latin typeface="+mn-lt"/>
                <a:cs typeface="+mn-cs"/>
              </a:rPr>
              <a:t>EFECTIVA</a:t>
            </a:r>
          </a:p>
        </p:txBody>
      </p:sp>
      <p:sp>
        <p:nvSpPr>
          <p:cNvPr id="45070" name="16 CuadroTexto"/>
          <p:cNvSpPr txBox="1">
            <a:spLocks noChangeArrowheads="1"/>
          </p:cNvSpPr>
          <p:nvPr/>
        </p:nvSpPr>
        <p:spPr bwMode="auto">
          <a:xfrm>
            <a:off x="3311525" y="5084763"/>
            <a:ext cx="27003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Wingdings" pitchFamily="2" charset="2"/>
              <a:buChar char="§"/>
            </a:pPr>
            <a:r>
              <a:rPr lang="es-MX" b="1"/>
              <a:t>Disponibilidad</a:t>
            </a:r>
          </a:p>
          <a:p>
            <a:pPr eaLnBrk="1" hangingPunct="1">
              <a:buFont typeface="Wingdings" pitchFamily="2" charset="2"/>
              <a:buChar char="§"/>
            </a:pPr>
            <a:r>
              <a:rPr lang="es-MX" b="1"/>
              <a:t>Accesibilidad</a:t>
            </a:r>
          </a:p>
          <a:p>
            <a:pPr eaLnBrk="1" hangingPunct="1">
              <a:buFont typeface="Wingdings" pitchFamily="2" charset="2"/>
              <a:buChar char="§"/>
            </a:pPr>
            <a:r>
              <a:rPr lang="es-MX" b="1"/>
              <a:t>Adecuación</a:t>
            </a:r>
          </a:p>
          <a:p>
            <a:pPr eaLnBrk="1" hangingPunct="1">
              <a:buFont typeface="Wingdings" pitchFamily="2" charset="2"/>
              <a:buChar char="§"/>
            </a:pPr>
            <a:r>
              <a:rPr lang="es-MX" b="1"/>
              <a:t>Capacidad de compra</a:t>
            </a:r>
          </a:p>
          <a:p>
            <a:pPr eaLnBrk="1" hangingPunct="1">
              <a:buFont typeface="Wingdings" pitchFamily="2" charset="2"/>
              <a:buChar char="§"/>
            </a:pPr>
            <a:r>
              <a:rPr lang="es-MX" b="1"/>
              <a:t>Aceptabilidad</a:t>
            </a:r>
          </a:p>
        </p:txBody>
      </p:sp>
      <p:sp>
        <p:nvSpPr>
          <p:cNvPr id="45071" name="17 CuadroTexto"/>
          <p:cNvSpPr txBox="1">
            <a:spLocks noChangeArrowheads="1"/>
          </p:cNvSpPr>
          <p:nvPr/>
        </p:nvSpPr>
        <p:spPr bwMode="auto">
          <a:xfrm>
            <a:off x="5995988" y="5722938"/>
            <a:ext cx="1873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MX" sz="2000" b="1" dirty="0"/>
              <a:t>ACCESO EFECTIVO</a:t>
            </a:r>
          </a:p>
        </p:txBody>
      </p:sp>
      <p:sp>
        <p:nvSpPr>
          <p:cNvPr id="45072" name="2 Título"/>
          <p:cNvSpPr>
            <a:spLocks noGrp="1"/>
          </p:cNvSpPr>
          <p:nvPr>
            <p:ph type="ctrTitle"/>
          </p:nvPr>
        </p:nvSpPr>
        <p:spPr>
          <a:xfrm>
            <a:off x="755576" y="-387424"/>
            <a:ext cx="7772400" cy="1470025"/>
          </a:xfrm>
        </p:spPr>
        <p:txBody>
          <a:bodyPr/>
          <a:lstStyle/>
          <a:p>
            <a:pPr eaLnBrk="1" hangingPunct="1"/>
            <a:r>
              <a:rPr lang="es-MX" sz="2800" dirty="0"/>
              <a:t>Universalización de los Servicios de Salud</a:t>
            </a:r>
          </a:p>
        </p:txBody>
      </p:sp>
      <p:sp>
        <p:nvSpPr>
          <p:cNvPr id="3" name="2 Marcador de número de diapositiva"/>
          <p:cNvSpPr>
            <a:spLocks noGrp="1"/>
          </p:cNvSpPr>
          <p:nvPr>
            <p:ph type="sldNum" sz="quarter" idx="12"/>
          </p:nvPr>
        </p:nvSpPr>
        <p:spPr/>
        <p:txBody>
          <a:bodyPr/>
          <a:lstStyle/>
          <a:p>
            <a:fld id="{EDEC984B-1CFC-4CE9-AD19-C16FD2660D2E}" type="slidenum">
              <a:rPr lang="es-MX" smtClean="0"/>
              <a:t>11</a:t>
            </a:fld>
            <a:endParaRPr lang="es-MX"/>
          </a:p>
        </p:txBody>
      </p:sp>
      <p:sp>
        <p:nvSpPr>
          <p:cNvPr id="45073" name="4 CuadroTexto"/>
          <p:cNvSpPr txBox="1">
            <a:spLocks noChangeArrowheads="1"/>
          </p:cNvSpPr>
          <p:nvPr/>
        </p:nvSpPr>
        <p:spPr bwMode="auto">
          <a:xfrm>
            <a:off x="179388" y="576263"/>
            <a:ext cx="878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MX" sz="2000" b="1"/>
              <a:t>FINANCIAMIENTO</a:t>
            </a:r>
          </a:p>
          <a:p>
            <a:pPr algn="ctr" eaLnBrk="1" hangingPunct="1"/>
            <a:r>
              <a:rPr lang="es-MX" sz="2000" b="1"/>
              <a:t>Proveniente de impuestos generales (con destino específico)</a:t>
            </a:r>
          </a:p>
        </p:txBody>
      </p:sp>
      <p:sp>
        <p:nvSpPr>
          <p:cNvPr id="45075" name="2 CuadroTexto"/>
          <p:cNvSpPr txBox="1">
            <a:spLocks noChangeArrowheads="1"/>
          </p:cNvSpPr>
          <p:nvPr/>
        </p:nvSpPr>
        <p:spPr bwMode="auto">
          <a:xfrm>
            <a:off x="3419475" y="1284288"/>
            <a:ext cx="2016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MX" sz="1400" b="1"/>
              <a:t>UNIFICACIÓN DEL FINANCIAMIENTO</a:t>
            </a:r>
          </a:p>
        </p:txBody>
      </p:sp>
    </p:spTree>
    <p:extLst>
      <p:ext uri="{BB962C8B-B14F-4D97-AF65-F5344CB8AC3E}">
        <p14:creationId xmlns:p14="http://schemas.microsoft.com/office/powerpoint/2010/main" val="606368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7842BE6-7D92-44F8-B1E5-6DD1E9659857}" type="slidenum">
              <a:rPr lang="es-MX" smtClean="0"/>
              <a:pPr/>
              <a:t>12</a:t>
            </a:fld>
            <a:endParaRPr lang="es-MX"/>
          </a:p>
        </p:txBody>
      </p:sp>
      <p:sp>
        <p:nvSpPr>
          <p:cNvPr id="5" name="1 Título"/>
          <p:cNvSpPr>
            <a:spLocks noGrp="1"/>
          </p:cNvSpPr>
          <p:nvPr>
            <p:ph type="title"/>
          </p:nvPr>
        </p:nvSpPr>
        <p:spPr>
          <a:xfrm>
            <a:off x="457200" y="1210271"/>
            <a:ext cx="8218488" cy="490537"/>
          </a:xfrm>
        </p:spPr>
        <p:txBody>
          <a:bodyPr>
            <a:normAutofit fontScale="90000"/>
          </a:bodyPr>
          <a:lstStyle/>
          <a:p>
            <a:pPr eaLnBrk="1" hangingPunct="1"/>
            <a:r>
              <a:rPr lang="es-MX" sz="2800" dirty="0"/>
              <a:t>Cobertura y acceso efectivos</a:t>
            </a:r>
          </a:p>
        </p:txBody>
      </p:sp>
      <p:graphicFrame>
        <p:nvGraphicFramePr>
          <p:cNvPr id="6" name="2 Tabla"/>
          <p:cNvGraphicFramePr>
            <a:graphicFrameLocks noGrp="1"/>
          </p:cNvGraphicFramePr>
          <p:nvPr>
            <p:extLst>
              <p:ext uri="{D42A27DB-BD31-4B8C-83A1-F6EECF244321}">
                <p14:modId xmlns:p14="http://schemas.microsoft.com/office/powerpoint/2010/main" val="887229102"/>
              </p:ext>
            </p:extLst>
          </p:nvPr>
        </p:nvGraphicFramePr>
        <p:xfrm>
          <a:off x="217488" y="1772816"/>
          <a:ext cx="8477250" cy="3960218"/>
        </p:xfrm>
        <a:graphic>
          <a:graphicData uri="http://schemas.openxmlformats.org/drawingml/2006/table">
            <a:tbl>
              <a:tblPr firstRow="1" firstCol="1" bandRow="1"/>
              <a:tblGrid>
                <a:gridCol w="2520365">
                  <a:extLst>
                    <a:ext uri="{9D8B030D-6E8A-4147-A177-3AD203B41FA5}">
                      <a16:colId xmlns:a16="http://schemas.microsoft.com/office/drawing/2014/main" xmlns="" val="20000"/>
                    </a:ext>
                  </a:extLst>
                </a:gridCol>
                <a:gridCol w="3548721">
                  <a:extLst>
                    <a:ext uri="{9D8B030D-6E8A-4147-A177-3AD203B41FA5}">
                      <a16:colId xmlns:a16="http://schemas.microsoft.com/office/drawing/2014/main" xmlns="" val="20001"/>
                    </a:ext>
                  </a:extLst>
                </a:gridCol>
                <a:gridCol w="2408164">
                  <a:extLst>
                    <a:ext uri="{9D8B030D-6E8A-4147-A177-3AD203B41FA5}">
                      <a16:colId xmlns:a16="http://schemas.microsoft.com/office/drawing/2014/main" xmlns="" val="20002"/>
                    </a:ext>
                  </a:extLst>
                </a:gridCol>
              </a:tblGrid>
              <a:tr h="276929">
                <a:tc>
                  <a:txBody>
                    <a:bodyPr/>
                    <a:lstStyle/>
                    <a:p>
                      <a:pPr algn="ctr">
                        <a:lnSpc>
                          <a:spcPct val="115000"/>
                        </a:lnSpc>
                        <a:spcAft>
                          <a:spcPts val="0"/>
                        </a:spcAft>
                      </a:pPr>
                      <a:r>
                        <a:rPr lang="es-MX" sz="1200" baseline="0" dirty="0">
                          <a:effectLst/>
                          <a:latin typeface="+mn-lt"/>
                          <a:ea typeface="Calibri"/>
                          <a:cs typeface="Times New Roman"/>
                        </a:rPr>
                        <a:t> </a:t>
                      </a:r>
                    </a:p>
                  </a:txBody>
                  <a:tcPr marL="38158" marR="38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aseline="0" dirty="0">
                          <a:effectLst/>
                          <a:latin typeface="+mn-lt"/>
                          <a:ea typeface="Calibri"/>
                          <a:cs typeface="Times New Roman"/>
                        </a:rPr>
                        <a:t>Definición</a:t>
                      </a:r>
                    </a:p>
                  </a:txBody>
                  <a:tcPr marL="38158" marR="38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aseline="0" dirty="0">
                          <a:effectLst/>
                          <a:latin typeface="+mn-lt"/>
                          <a:ea typeface="Calibri"/>
                          <a:cs typeface="Times New Roman"/>
                        </a:rPr>
                        <a:t>Indicador</a:t>
                      </a:r>
                    </a:p>
                  </a:txBody>
                  <a:tcPr marL="38158" marR="38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15429">
                <a:tc>
                  <a:txBody>
                    <a:bodyPr/>
                    <a:lstStyle/>
                    <a:p>
                      <a:pPr algn="ctr">
                        <a:lnSpc>
                          <a:spcPct val="115000"/>
                        </a:lnSpc>
                        <a:spcAft>
                          <a:spcPts val="0"/>
                        </a:spcAft>
                      </a:pPr>
                      <a:r>
                        <a:rPr lang="es-MX" sz="1200" b="1" u="none" baseline="0" dirty="0">
                          <a:effectLst/>
                          <a:latin typeface="+mn-lt"/>
                          <a:ea typeface="Calibri"/>
                          <a:cs typeface="Times New Roman"/>
                        </a:rPr>
                        <a:t>COBERTURA EFECTIVA*</a:t>
                      </a:r>
                    </a:p>
                    <a:p>
                      <a:pPr algn="ctr">
                        <a:lnSpc>
                          <a:spcPct val="115000"/>
                        </a:lnSpc>
                        <a:spcAft>
                          <a:spcPts val="0"/>
                        </a:spcAft>
                      </a:pPr>
                      <a:r>
                        <a:rPr lang="es-MX" sz="1200" baseline="0" dirty="0">
                          <a:effectLst/>
                          <a:latin typeface="+mn-lt"/>
                          <a:ea typeface="Calibri"/>
                          <a:cs typeface="Times New Roman"/>
                        </a:rPr>
                        <a:t>Basada en el individuo y dirigida a programas</a:t>
                      </a:r>
                    </a:p>
                  </a:txBody>
                  <a:tcPr marL="38158" marR="38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200" b="1" baseline="0" dirty="0">
                          <a:effectLst/>
                          <a:latin typeface="+mn-lt"/>
                          <a:ea typeface="Calibri"/>
                          <a:cs typeface="Times New Roman"/>
                        </a:rPr>
                        <a:t>La probabilidad de que los individuos reciban una ganancia en salud a partir de las intervenciones proporcionadas, en caso de necesitarlo.</a:t>
                      </a:r>
                    </a:p>
                    <a:p>
                      <a:pPr algn="just">
                        <a:lnSpc>
                          <a:spcPct val="115000"/>
                        </a:lnSpc>
                        <a:spcAft>
                          <a:spcPts val="0"/>
                        </a:spcAft>
                      </a:pPr>
                      <a:r>
                        <a:rPr lang="es-MX" sz="1200" baseline="0" dirty="0">
                          <a:effectLst/>
                          <a:latin typeface="+mn-lt"/>
                          <a:ea typeface="Calibri"/>
                          <a:cs typeface="Times New Roman"/>
                        </a:rPr>
                        <a:t> </a:t>
                      </a:r>
                    </a:p>
                    <a:p>
                      <a:pPr algn="just">
                        <a:lnSpc>
                          <a:spcPct val="115000"/>
                        </a:lnSpc>
                        <a:spcAft>
                          <a:spcPts val="0"/>
                        </a:spcAft>
                      </a:pPr>
                      <a:r>
                        <a:rPr lang="es-MX" sz="1200" baseline="0" dirty="0">
                          <a:effectLst/>
                          <a:latin typeface="+mn-lt"/>
                          <a:ea typeface="Calibri"/>
                          <a:cs typeface="Times New Roman"/>
                        </a:rPr>
                        <a:t>Requiere de: Identificación de necesidades, información a las personas sobre las intervenciones disponibles y evaluación.</a:t>
                      </a:r>
                    </a:p>
                  </a:txBody>
                  <a:tcPr marL="38158" marR="38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200" baseline="0" dirty="0">
                          <a:effectLst/>
                          <a:latin typeface="+mn-lt"/>
                          <a:ea typeface="Calibri"/>
                          <a:cs typeface="Times New Roman"/>
                        </a:rPr>
                        <a:t>Porcentaje de personas con una necesidad específica que son atendidas por el sistema</a:t>
                      </a:r>
                    </a:p>
                    <a:p>
                      <a:pPr algn="just">
                        <a:lnSpc>
                          <a:spcPct val="115000"/>
                        </a:lnSpc>
                        <a:spcAft>
                          <a:spcPts val="0"/>
                        </a:spcAft>
                      </a:pPr>
                      <a:endParaRPr lang="es-MX" sz="1200" baseline="0" dirty="0">
                        <a:effectLst/>
                        <a:latin typeface="+mn-lt"/>
                        <a:ea typeface="Calibri"/>
                        <a:cs typeface="Times New Roman"/>
                      </a:endParaRPr>
                    </a:p>
                    <a:p>
                      <a:pPr algn="just">
                        <a:lnSpc>
                          <a:spcPct val="115000"/>
                        </a:lnSpc>
                        <a:spcAft>
                          <a:spcPts val="0"/>
                        </a:spcAft>
                      </a:pPr>
                      <a:r>
                        <a:rPr lang="es-MX" sz="1200" baseline="0" dirty="0">
                          <a:effectLst/>
                          <a:latin typeface="+mn-lt"/>
                          <a:ea typeface="Calibri"/>
                          <a:cs typeface="Times New Roman"/>
                        </a:rPr>
                        <a:t>Ejemplo: Cobertura del Programa Nacional de Vacunación en menores de 5 años.</a:t>
                      </a:r>
                    </a:p>
                  </a:txBody>
                  <a:tcPr marL="38158" marR="38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7066">
                <a:tc>
                  <a:txBody>
                    <a:bodyPr/>
                    <a:lstStyle/>
                    <a:p>
                      <a:pPr algn="ctr">
                        <a:lnSpc>
                          <a:spcPct val="115000"/>
                        </a:lnSpc>
                        <a:spcAft>
                          <a:spcPts val="0"/>
                        </a:spcAft>
                      </a:pPr>
                      <a:r>
                        <a:rPr lang="es-MX" sz="1200" b="1" baseline="0" dirty="0">
                          <a:effectLst/>
                          <a:latin typeface="+mn-lt"/>
                          <a:ea typeface="Calibri"/>
                          <a:cs typeface="Times New Roman"/>
                        </a:rPr>
                        <a:t> </a:t>
                      </a:r>
                      <a:endParaRPr lang="es-MX" sz="1200" baseline="0" dirty="0">
                        <a:effectLst/>
                        <a:latin typeface="+mn-lt"/>
                        <a:ea typeface="Calibri"/>
                        <a:cs typeface="Times New Roman"/>
                      </a:endParaRPr>
                    </a:p>
                  </a:txBody>
                  <a:tcPr marL="38158" marR="38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s-MX" sz="1200" baseline="0" dirty="0">
                          <a:effectLst/>
                          <a:latin typeface="+mn-lt"/>
                          <a:ea typeface="Calibri"/>
                          <a:cs typeface="Times New Roman"/>
                        </a:rPr>
                        <a:t> </a:t>
                      </a:r>
                    </a:p>
                  </a:txBody>
                  <a:tcPr marL="38158" marR="38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s-MX" sz="1200" baseline="0" dirty="0">
                          <a:effectLst/>
                          <a:latin typeface="+mn-lt"/>
                          <a:ea typeface="Calibri"/>
                          <a:cs typeface="Times New Roman"/>
                        </a:rPr>
                        <a:t> </a:t>
                      </a:r>
                    </a:p>
                  </a:txBody>
                  <a:tcPr marL="38158" marR="38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0002"/>
                  </a:ext>
                </a:extLst>
              </a:tr>
              <a:tr h="1230794">
                <a:tc>
                  <a:txBody>
                    <a:bodyPr/>
                    <a:lstStyle/>
                    <a:p>
                      <a:pPr algn="ctr">
                        <a:lnSpc>
                          <a:spcPct val="115000"/>
                        </a:lnSpc>
                        <a:spcAft>
                          <a:spcPts val="0"/>
                        </a:spcAft>
                      </a:pPr>
                      <a:r>
                        <a:rPr lang="es-MX" sz="1200" b="1" u="none" baseline="0" dirty="0">
                          <a:effectLst/>
                          <a:latin typeface="+mn-lt"/>
                          <a:ea typeface="Calibri"/>
                          <a:cs typeface="Times New Roman"/>
                        </a:rPr>
                        <a:t>ACCESO EFECTIVO</a:t>
                      </a:r>
                      <a:endParaRPr lang="es-MX" sz="1200" u="none" baseline="0" dirty="0">
                        <a:effectLst/>
                        <a:latin typeface="+mn-lt"/>
                        <a:ea typeface="Calibri"/>
                        <a:cs typeface="Times New Roman"/>
                      </a:endParaRPr>
                    </a:p>
                    <a:p>
                      <a:pPr algn="ctr">
                        <a:lnSpc>
                          <a:spcPct val="115000"/>
                        </a:lnSpc>
                        <a:spcAft>
                          <a:spcPts val="0"/>
                        </a:spcAft>
                      </a:pPr>
                      <a:r>
                        <a:rPr lang="es-MX" sz="1200" baseline="0" dirty="0">
                          <a:effectLst/>
                          <a:latin typeface="+mn-lt"/>
                          <a:ea typeface="Calibri"/>
                          <a:cs typeface="Times New Roman"/>
                        </a:rPr>
                        <a:t>Basado en la comunidad y el Sistema de Salud</a:t>
                      </a:r>
                    </a:p>
                  </a:txBody>
                  <a:tcPr marL="38158" marR="3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b="1" baseline="0" dirty="0">
                          <a:effectLst/>
                          <a:latin typeface="+mn-lt"/>
                          <a:ea typeface="Calibri"/>
                          <a:cs typeface="Times New Roman"/>
                        </a:rPr>
                        <a:t>Grado de ajuste entre el sistema de salud y los usuarios</a:t>
                      </a:r>
                    </a:p>
                  </a:txBody>
                  <a:tcPr marL="38158" marR="3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baseline="0" dirty="0">
                          <a:effectLst/>
                          <a:latin typeface="+mn-lt"/>
                          <a:ea typeface="Calibri"/>
                          <a:cs typeface="Times New Roman"/>
                        </a:rPr>
                        <a:t>Grado de cumplimiento de las diferentes dimensiones de ajuste</a:t>
                      </a:r>
                      <a:r>
                        <a:rPr lang="es-MX" sz="1200" baseline="0" dirty="0" smtClean="0">
                          <a:effectLst/>
                          <a:latin typeface="+mn-lt"/>
                          <a:ea typeface="Calibri"/>
                          <a:cs typeface="Times New Roman"/>
                        </a:rPr>
                        <a:t>.</a:t>
                      </a:r>
                    </a:p>
                    <a:p>
                      <a:pPr>
                        <a:lnSpc>
                          <a:spcPct val="115000"/>
                        </a:lnSpc>
                        <a:spcAft>
                          <a:spcPts val="0"/>
                        </a:spcAft>
                      </a:pPr>
                      <a:r>
                        <a:rPr lang="es-MX" sz="1200" baseline="0" dirty="0" err="1" smtClean="0">
                          <a:effectLst/>
                          <a:latin typeface="+mn-lt"/>
                          <a:ea typeface="Calibri"/>
                          <a:cs typeface="Times New Roman"/>
                        </a:rPr>
                        <a:t>Penchansky</a:t>
                      </a:r>
                      <a:r>
                        <a:rPr lang="es-MX" sz="1200" baseline="0" dirty="0" smtClean="0">
                          <a:effectLst/>
                          <a:latin typeface="+mn-lt"/>
                          <a:ea typeface="Calibri"/>
                          <a:cs typeface="Times New Roman"/>
                        </a:rPr>
                        <a:t> &amp; Thomas 1981</a:t>
                      </a:r>
                      <a:endParaRPr lang="es-MX" sz="1200" baseline="0" dirty="0">
                        <a:effectLst/>
                        <a:latin typeface="+mn-lt"/>
                        <a:ea typeface="Calibri"/>
                        <a:cs typeface="Times New Roman"/>
                      </a:endParaRPr>
                    </a:p>
                  </a:txBody>
                  <a:tcPr marL="38158" marR="3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7" name="3 CuadroTexto"/>
          <p:cNvSpPr txBox="1">
            <a:spLocks noChangeArrowheads="1"/>
          </p:cNvSpPr>
          <p:nvPr/>
        </p:nvSpPr>
        <p:spPr bwMode="auto">
          <a:xfrm>
            <a:off x="217488" y="5818188"/>
            <a:ext cx="8424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sz="1600" dirty="0"/>
              <a:t>*La cobertura medida como porcentaje de personas incorporadas o afiliadas por el sistema de salud no es una medida que identifique acceso efectivo.</a:t>
            </a:r>
          </a:p>
        </p:txBody>
      </p:sp>
    </p:spTree>
    <p:extLst>
      <p:ext uri="{BB962C8B-B14F-4D97-AF65-F5344CB8AC3E}">
        <p14:creationId xmlns:p14="http://schemas.microsoft.com/office/powerpoint/2010/main" val="760144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7842BE6-7D92-44F8-B1E5-6DD1E9659857}" type="slidenum">
              <a:rPr lang="es-MX" smtClean="0"/>
              <a:pPr/>
              <a:t>13</a:t>
            </a:fld>
            <a:endParaRPr lang="es-MX"/>
          </a:p>
        </p:txBody>
      </p:sp>
      <p:sp>
        <p:nvSpPr>
          <p:cNvPr id="5" name="1 Título"/>
          <p:cNvSpPr>
            <a:spLocks noGrp="1"/>
          </p:cNvSpPr>
          <p:nvPr>
            <p:ph type="title"/>
          </p:nvPr>
        </p:nvSpPr>
        <p:spPr>
          <a:xfrm>
            <a:off x="327819" y="1189702"/>
            <a:ext cx="8218487" cy="403225"/>
          </a:xfrm>
        </p:spPr>
        <p:txBody>
          <a:bodyPr rtlCol="0">
            <a:normAutofit fontScale="90000"/>
          </a:bodyPr>
          <a:lstStyle/>
          <a:p>
            <a:pPr eaLnBrk="1" fontAlgn="auto" hangingPunct="1">
              <a:spcAft>
                <a:spcPts val="0"/>
              </a:spcAft>
              <a:defRPr/>
            </a:pPr>
            <a:r>
              <a:rPr lang="es-MX" sz="2400" dirty="0"/>
              <a:t>Indicadores de las dimensiones del acceso efectivo</a:t>
            </a:r>
          </a:p>
        </p:txBody>
      </p:sp>
      <p:graphicFrame>
        <p:nvGraphicFramePr>
          <p:cNvPr id="6" name="2 Tabla"/>
          <p:cNvGraphicFramePr>
            <a:graphicFrameLocks noGrp="1"/>
          </p:cNvGraphicFramePr>
          <p:nvPr>
            <p:extLst>
              <p:ext uri="{D42A27DB-BD31-4B8C-83A1-F6EECF244321}">
                <p14:modId xmlns:p14="http://schemas.microsoft.com/office/powerpoint/2010/main" val="1960322715"/>
              </p:ext>
            </p:extLst>
          </p:nvPr>
        </p:nvGraphicFramePr>
        <p:xfrm>
          <a:off x="260351" y="1659652"/>
          <a:ext cx="8353424" cy="4986096"/>
        </p:xfrm>
        <a:graphic>
          <a:graphicData uri="http://schemas.openxmlformats.org/drawingml/2006/table">
            <a:tbl>
              <a:tblPr firstRow="1" firstCol="1" bandRow="1"/>
              <a:tblGrid>
                <a:gridCol w="1440493">
                  <a:extLst>
                    <a:ext uri="{9D8B030D-6E8A-4147-A177-3AD203B41FA5}">
                      <a16:colId xmlns:a16="http://schemas.microsoft.com/office/drawing/2014/main" xmlns="" val="20000"/>
                    </a:ext>
                  </a:extLst>
                </a:gridCol>
                <a:gridCol w="3096527">
                  <a:extLst>
                    <a:ext uri="{9D8B030D-6E8A-4147-A177-3AD203B41FA5}">
                      <a16:colId xmlns:a16="http://schemas.microsoft.com/office/drawing/2014/main" xmlns="" val="20001"/>
                    </a:ext>
                  </a:extLst>
                </a:gridCol>
                <a:gridCol w="3816404">
                  <a:extLst>
                    <a:ext uri="{9D8B030D-6E8A-4147-A177-3AD203B41FA5}">
                      <a16:colId xmlns:a16="http://schemas.microsoft.com/office/drawing/2014/main" xmlns="" val="20002"/>
                    </a:ext>
                  </a:extLst>
                </a:gridCol>
              </a:tblGrid>
              <a:tr h="85404">
                <a:tc>
                  <a:txBody>
                    <a:bodyPr/>
                    <a:lstStyle/>
                    <a:p>
                      <a:pPr algn="ctr">
                        <a:lnSpc>
                          <a:spcPct val="115000"/>
                        </a:lnSpc>
                        <a:spcAft>
                          <a:spcPts val="0"/>
                        </a:spcAft>
                      </a:pPr>
                      <a:r>
                        <a:rPr lang="es-MX" sz="1200" baseline="0" dirty="0">
                          <a:effectLst/>
                          <a:latin typeface="Calibri"/>
                          <a:ea typeface="Calibri"/>
                          <a:cs typeface="Times New Roman"/>
                        </a:rPr>
                        <a:t> Dimensiones</a:t>
                      </a:r>
                    </a:p>
                  </a:txBody>
                  <a:tcPr marL="38159" marR="38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aseline="0" dirty="0">
                          <a:effectLst/>
                          <a:latin typeface="Calibri"/>
                          <a:ea typeface="Calibri"/>
                          <a:cs typeface="Times New Roman"/>
                        </a:rPr>
                        <a:t>Definición</a:t>
                      </a:r>
                    </a:p>
                  </a:txBody>
                  <a:tcPr marL="38159" marR="38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aseline="0" dirty="0">
                          <a:effectLst/>
                          <a:latin typeface="Calibri"/>
                          <a:ea typeface="Calibri"/>
                          <a:cs typeface="Times New Roman"/>
                        </a:rPr>
                        <a:t>Indicador</a:t>
                      </a:r>
                    </a:p>
                  </a:txBody>
                  <a:tcPr marL="38159" marR="38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40096">
                <a:tc rowSpan="5">
                  <a:txBody>
                    <a:bodyPr/>
                    <a:lstStyle/>
                    <a:p>
                      <a:pPr marL="0" lvl="0" indent="0" algn="ctr">
                        <a:lnSpc>
                          <a:spcPct val="115000"/>
                        </a:lnSpc>
                        <a:spcAft>
                          <a:spcPts val="0"/>
                        </a:spcAft>
                        <a:buFont typeface="+mj-lt"/>
                        <a:buNone/>
                      </a:pPr>
                      <a:r>
                        <a:rPr lang="es-MX" sz="1200" b="1" baseline="0" dirty="0">
                          <a:effectLst/>
                          <a:latin typeface="Calibri"/>
                          <a:ea typeface="Calibri"/>
                          <a:cs typeface="Times New Roman"/>
                        </a:rPr>
                        <a:t>Disponibilidad</a:t>
                      </a:r>
                      <a:endParaRPr lang="es-MX" sz="1200" baseline="0" dirty="0">
                        <a:effectLst/>
                        <a:latin typeface="Calibri"/>
                        <a:ea typeface="Calibri"/>
                        <a:cs typeface="Times New Roman"/>
                      </a:endParaRPr>
                    </a:p>
                  </a:txBody>
                  <a:tcPr marL="38159" marR="38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15000"/>
                        </a:lnSpc>
                        <a:spcAft>
                          <a:spcPts val="0"/>
                        </a:spcAft>
                      </a:pPr>
                      <a:r>
                        <a:rPr lang="es-MX" sz="1200" baseline="0" dirty="0">
                          <a:effectLst/>
                          <a:latin typeface="Calibri"/>
                          <a:ea typeface="Calibri"/>
                          <a:cs typeface="Times New Roman"/>
                        </a:rPr>
                        <a:t>Relación entre el volumen y la cantidad de servicios y fuentes disponibles</a:t>
                      </a:r>
                    </a:p>
                  </a:txBody>
                  <a:tcPr marL="38159" marR="38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200" baseline="0">
                          <a:effectLst/>
                          <a:latin typeface="Calibri"/>
                          <a:ea typeface="Calibri"/>
                          <a:cs typeface="Times New Roman"/>
                        </a:rPr>
                        <a:t>Número de médicos por 1000 habitantes *</a:t>
                      </a:r>
                    </a:p>
                  </a:txBody>
                  <a:tcPr marL="38159" marR="3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3372">
                <a:tc vMerge="1">
                  <a:txBody>
                    <a:bodyPr/>
                    <a:lstStyle/>
                    <a:p>
                      <a:endParaRPr lang="es-MX"/>
                    </a:p>
                  </a:txBody>
                  <a:tcPr/>
                </a:tc>
                <a:tc vMerge="1">
                  <a:txBody>
                    <a:bodyPr/>
                    <a:lstStyle/>
                    <a:p>
                      <a:endParaRPr lang="es-MX"/>
                    </a:p>
                  </a:txBody>
                  <a:tcPr/>
                </a:tc>
                <a:tc>
                  <a:txBody>
                    <a:bodyPr/>
                    <a:lstStyle/>
                    <a:p>
                      <a:pPr algn="l">
                        <a:lnSpc>
                          <a:spcPct val="115000"/>
                        </a:lnSpc>
                        <a:spcAft>
                          <a:spcPts val="0"/>
                        </a:spcAft>
                      </a:pPr>
                      <a:r>
                        <a:rPr lang="es-MX" sz="1200" baseline="0">
                          <a:effectLst/>
                          <a:latin typeface="Calibri"/>
                          <a:ea typeface="Calibri"/>
                          <a:cs typeface="Times New Roman"/>
                        </a:rPr>
                        <a:t>Número de camas por 1000 habitantes*</a:t>
                      </a:r>
                    </a:p>
                  </a:txBody>
                  <a:tcPr marL="38159" marR="3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40096">
                <a:tc vMerge="1">
                  <a:txBody>
                    <a:bodyPr/>
                    <a:lstStyle/>
                    <a:p>
                      <a:endParaRPr lang="es-MX"/>
                    </a:p>
                  </a:txBody>
                  <a:tcPr/>
                </a:tc>
                <a:tc vMerge="1">
                  <a:txBody>
                    <a:bodyPr/>
                    <a:lstStyle/>
                    <a:p>
                      <a:endParaRPr lang="es-MX"/>
                    </a:p>
                  </a:txBody>
                  <a:tcPr/>
                </a:tc>
                <a:tc>
                  <a:txBody>
                    <a:bodyPr/>
                    <a:lstStyle/>
                    <a:p>
                      <a:pPr algn="l">
                        <a:lnSpc>
                          <a:spcPct val="115000"/>
                        </a:lnSpc>
                        <a:spcAft>
                          <a:spcPts val="0"/>
                        </a:spcAft>
                      </a:pPr>
                      <a:r>
                        <a:rPr lang="es-MX" sz="1200" baseline="0">
                          <a:effectLst/>
                          <a:latin typeface="Calibri"/>
                          <a:ea typeface="Calibri"/>
                          <a:cs typeface="Times New Roman"/>
                        </a:rPr>
                        <a:t>Número de enfermeras por 1000 habitantes*</a:t>
                      </a:r>
                    </a:p>
                  </a:txBody>
                  <a:tcPr marL="38159" marR="3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36134">
                <a:tc vMerge="1">
                  <a:txBody>
                    <a:bodyPr/>
                    <a:lstStyle/>
                    <a:p>
                      <a:endParaRPr lang="es-MX"/>
                    </a:p>
                  </a:txBody>
                  <a:tcPr/>
                </a:tc>
                <a:tc vMerge="1">
                  <a:txBody>
                    <a:bodyPr/>
                    <a:lstStyle/>
                    <a:p>
                      <a:endParaRPr lang="es-MX"/>
                    </a:p>
                  </a:txBody>
                  <a:tcPr/>
                </a:tc>
                <a:tc>
                  <a:txBody>
                    <a:bodyPr/>
                    <a:lstStyle/>
                    <a:p>
                      <a:pPr algn="l">
                        <a:lnSpc>
                          <a:spcPct val="115000"/>
                        </a:lnSpc>
                        <a:spcAft>
                          <a:spcPts val="0"/>
                        </a:spcAft>
                      </a:pPr>
                      <a:r>
                        <a:rPr lang="es-MX" sz="1200" b="1" baseline="0">
                          <a:effectLst/>
                          <a:latin typeface="Calibri"/>
                          <a:ea typeface="Calibri"/>
                          <a:cs typeface="Times New Roman"/>
                        </a:rPr>
                        <a:t>Localidades de 1500 a 2500 habitantes con al menos un establecimiento médico (Rural)</a:t>
                      </a:r>
                      <a:endParaRPr lang="es-MX" sz="1200" baseline="0">
                        <a:effectLst/>
                        <a:latin typeface="Calibri"/>
                        <a:ea typeface="Calibri"/>
                        <a:cs typeface="Times New Roman"/>
                      </a:endParaRPr>
                    </a:p>
                  </a:txBody>
                  <a:tcPr marL="38159" marR="3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36134">
                <a:tc vMerge="1">
                  <a:txBody>
                    <a:bodyPr/>
                    <a:lstStyle/>
                    <a:p>
                      <a:endParaRPr lang="es-MX"/>
                    </a:p>
                  </a:txBody>
                  <a:tcPr/>
                </a:tc>
                <a:tc vMerge="1">
                  <a:txBody>
                    <a:bodyPr/>
                    <a:lstStyle/>
                    <a:p>
                      <a:endParaRPr lang="es-MX"/>
                    </a:p>
                  </a:txBody>
                  <a:tcPr/>
                </a:tc>
                <a:tc>
                  <a:txBody>
                    <a:bodyPr/>
                    <a:lstStyle/>
                    <a:p>
                      <a:pPr algn="l">
                        <a:lnSpc>
                          <a:spcPct val="115000"/>
                        </a:lnSpc>
                        <a:spcAft>
                          <a:spcPts val="0"/>
                        </a:spcAft>
                      </a:pPr>
                      <a:r>
                        <a:rPr lang="es-MX" sz="1200" b="1" baseline="0" dirty="0">
                          <a:effectLst/>
                          <a:latin typeface="Calibri"/>
                          <a:ea typeface="Calibri"/>
                          <a:cs typeface="Times New Roman"/>
                        </a:rPr>
                        <a:t>Número de localidades menores a 1500 habitantes con al menos un personal de salud (Rural)</a:t>
                      </a:r>
                      <a:endParaRPr lang="es-MX" sz="1200" baseline="0" dirty="0">
                        <a:effectLst/>
                        <a:latin typeface="Calibri"/>
                        <a:ea typeface="Calibri"/>
                        <a:cs typeface="Times New Roman"/>
                      </a:endParaRPr>
                    </a:p>
                  </a:txBody>
                  <a:tcPr marL="38159" marR="3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3372">
                <a:tc rowSpan="2">
                  <a:txBody>
                    <a:bodyPr/>
                    <a:lstStyle/>
                    <a:p>
                      <a:pPr marL="0" lvl="0" indent="0" algn="ctr">
                        <a:lnSpc>
                          <a:spcPct val="115000"/>
                        </a:lnSpc>
                        <a:spcAft>
                          <a:spcPts val="0"/>
                        </a:spcAft>
                        <a:buFont typeface="+mj-lt"/>
                        <a:buNone/>
                      </a:pPr>
                      <a:r>
                        <a:rPr lang="es-MX" sz="1200" b="1" baseline="0" dirty="0">
                          <a:effectLst/>
                          <a:latin typeface="Calibri"/>
                          <a:ea typeface="Calibri"/>
                          <a:cs typeface="Times New Roman"/>
                        </a:rPr>
                        <a:t>Accesibilidad</a:t>
                      </a:r>
                      <a:endParaRPr lang="es-MX" sz="1200" baseline="0" dirty="0">
                        <a:effectLst/>
                        <a:latin typeface="Calibri"/>
                        <a:ea typeface="Calibri"/>
                        <a:cs typeface="Times New Roman"/>
                      </a:endParaRPr>
                    </a:p>
                  </a:txBody>
                  <a:tcPr marL="38159" marR="38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s-MX" sz="1200" baseline="0" dirty="0">
                          <a:effectLst/>
                          <a:latin typeface="Calibri"/>
                          <a:ea typeface="Calibri"/>
                          <a:cs typeface="Times New Roman"/>
                        </a:rPr>
                        <a:t>La relación entre la localización de los individuos y los servicios</a:t>
                      </a:r>
                    </a:p>
                  </a:txBody>
                  <a:tcPr marL="38159" marR="38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200" baseline="0" dirty="0">
                          <a:effectLst/>
                          <a:latin typeface="Calibri"/>
                          <a:ea typeface="Calibri"/>
                          <a:cs typeface="Times New Roman"/>
                        </a:rPr>
                        <a:t>Distribución geográfica de los médicos*</a:t>
                      </a:r>
                    </a:p>
                  </a:txBody>
                  <a:tcPr marL="38159" marR="3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83372">
                <a:tc vMerge="1">
                  <a:txBody>
                    <a:bodyPr/>
                    <a:lstStyle/>
                    <a:p>
                      <a:endParaRPr lang="es-MX"/>
                    </a:p>
                  </a:txBody>
                  <a:tcPr/>
                </a:tc>
                <a:tc vMerge="1">
                  <a:txBody>
                    <a:bodyPr/>
                    <a:lstStyle/>
                    <a:p>
                      <a:endParaRPr lang="es-MX"/>
                    </a:p>
                  </a:txBody>
                  <a:tcPr/>
                </a:tc>
                <a:tc>
                  <a:txBody>
                    <a:bodyPr/>
                    <a:lstStyle/>
                    <a:p>
                      <a:pPr algn="l">
                        <a:lnSpc>
                          <a:spcPct val="115000"/>
                        </a:lnSpc>
                        <a:spcAft>
                          <a:spcPts val="0"/>
                        </a:spcAft>
                      </a:pPr>
                      <a:r>
                        <a:rPr lang="es-MX" sz="1200" baseline="0" dirty="0">
                          <a:effectLst/>
                          <a:latin typeface="Calibri"/>
                          <a:ea typeface="Calibri"/>
                          <a:cs typeface="Times New Roman"/>
                        </a:rPr>
                        <a:t>Tiempo de traslado (demasiado lejos)*</a:t>
                      </a:r>
                    </a:p>
                  </a:txBody>
                  <a:tcPr marL="38159" marR="3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36134">
                <a:tc rowSpan="5">
                  <a:txBody>
                    <a:bodyPr/>
                    <a:lstStyle/>
                    <a:p>
                      <a:pPr marL="0" lvl="0" indent="0" algn="ctr">
                        <a:lnSpc>
                          <a:spcPct val="115000"/>
                        </a:lnSpc>
                        <a:spcAft>
                          <a:spcPts val="0"/>
                        </a:spcAft>
                        <a:buFont typeface="+mj-lt"/>
                        <a:buNone/>
                      </a:pPr>
                      <a:r>
                        <a:rPr lang="es-MX" sz="1200" b="1" baseline="0" dirty="0">
                          <a:effectLst/>
                          <a:latin typeface="Calibri"/>
                          <a:ea typeface="Calibri"/>
                          <a:cs typeface="Times New Roman"/>
                        </a:rPr>
                        <a:t>Adecuación</a:t>
                      </a:r>
                      <a:endParaRPr lang="es-MX" sz="1200" baseline="0" dirty="0">
                        <a:effectLst/>
                        <a:latin typeface="Calibri"/>
                        <a:ea typeface="Calibri"/>
                        <a:cs typeface="Times New Roman"/>
                      </a:endParaRPr>
                    </a:p>
                  </a:txBody>
                  <a:tcPr marL="38159" marR="38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15000"/>
                        </a:lnSpc>
                        <a:spcAft>
                          <a:spcPts val="0"/>
                        </a:spcAft>
                      </a:pPr>
                      <a:r>
                        <a:rPr lang="es-MX" sz="1200" baseline="0" dirty="0">
                          <a:effectLst/>
                          <a:latin typeface="Calibri"/>
                          <a:ea typeface="Calibri"/>
                          <a:cs typeface="Times New Roman"/>
                        </a:rPr>
                        <a:t>La relación de como están organizados los servicios para atender a los individuos</a:t>
                      </a:r>
                    </a:p>
                  </a:txBody>
                  <a:tcPr marL="38159" marR="38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200" b="1" baseline="0" dirty="0">
                          <a:effectLst/>
                          <a:latin typeface="Calibri"/>
                          <a:ea typeface="Calibri"/>
                          <a:cs typeface="Times New Roman"/>
                        </a:rPr>
                        <a:t>Número de unidades de atención médica que brindan servicio de urgencias  las 24 horas por localidad</a:t>
                      </a:r>
                      <a:endParaRPr lang="es-MX" sz="1200" baseline="0" dirty="0">
                        <a:effectLst/>
                        <a:latin typeface="Calibri"/>
                        <a:ea typeface="Calibri"/>
                        <a:cs typeface="Times New Roman"/>
                      </a:endParaRPr>
                    </a:p>
                  </a:txBody>
                  <a:tcPr marL="38159" marR="3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40096">
                <a:tc vMerge="1">
                  <a:txBody>
                    <a:bodyPr/>
                    <a:lstStyle/>
                    <a:p>
                      <a:endParaRPr lang="es-MX"/>
                    </a:p>
                  </a:txBody>
                  <a:tcPr/>
                </a:tc>
                <a:tc vMerge="1">
                  <a:txBody>
                    <a:bodyPr/>
                    <a:lstStyle/>
                    <a:p>
                      <a:endParaRPr lang="es-MX"/>
                    </a:p>
                  </a:txBody>
                  <a:tcPr/>
                </a:tc>
                <a:tc>
                  <a:txBody>
                    <a:bodyPr/>
                    <a:lstStyle/>
                    <a:p>
                      <a:pPr algn="l">
                        <a:lnSpc>
                          <a:spcPct val="115000"/>
                        </a:lnSpc>
                        <a:spcAft>
                          <a:spcPts val="0"/>
                        </a:spcAft>
                      </a:pPr>
                      <a:r>
                        <a:rPr lang="es-MX" sz="1200" b="1" baseline="0" dirty="0">
                          <a:effectLst/>
                          <a:latin typeface="Calibri"/>
                          <a:ea typeface="Calibri"/>
                          <a:cs typeface="Times New Roman"/>
                        </a:rPr>
                        <a:t>Porcentaje de las unidades que brindan atención en mas de un turno</a:t>
                      </a:r>
                      <a:endParaRPr lang="es-MX" sz="1200" baseline="0" dirty="0">
                        <a:effectLst/>
                        <a:latin typeface="Calibri"/>
                        <a:ea typeface="Calibri"/>
                        <a:cs typeface="Times New Roman"/>
                      </a:endParaRPr>
                    </a:p>
                  </a:txBody>
                  <a:tcPr marL="38159" marR="3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40096">
                <a:tc vMerge="1">
                  <a:txBody>
                    <a:bodyPr/>
                    <a:lstStyle/>
                    <a:p>
                      <a:endParaRPr lang="es-MX"/>
                    </a:p>
                  </a:txBody>
                  <a:tcPr/>
                </a:tc>
                <a:tc vMerge="1">
                  <a:txBody>
                    <a:bodyPr/>
                    <a:lstStyle/>
                    <a:p>
                      <a:endParaRPr lang="es-MX"/>
                    </a:p>
                  </a:txBody>
                  <a:tcPr/>
                </a:tc>
                <a:tc>
                  <a:txBody>
                    <a:bodyPr/>
                    <a:lstStyle/>
                    <a:p>
                      <a:pPr algn="l">
                        <a:lnSpc>
                          <a:spcPct val="115000"/>
                        </a:lnSpc>
                        <a:spcAft>
                          <a:spcPts val="0"/>
                        </a:spcAft>
                      </a:pPr>
                      <a:r>
                        <a:rPr lang="es-MX" sz="1200" baseline="0" dirty="0">
                          <a:effectLst/>
                          <a:latin typeface="Calibri"/>
                          <a:ea typeface="Calibri"/>
                          <a:cs typeface="Times New Roman"/>
                        </a:rPr>
                        <a:t>Desigualdad en el número de consultas por paciente*</a:t>
                      </a:r>
                    </a:p>
                  </a:txBody>
                  <a:tcPr marL="38159" marR="3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83372">
                <a:tc vMerge="1">
                  <a:txBody>
                    <a:bodyPr/>
                    <a:lstStyle/>
                    <a:p>
                      <a:endParaRPr lang="es-MX"/>
                    </a:p>
                  </a:txBody>
                  <a:tcPr/>
                </a:tc>
                <a:tc vMerge="1">
                  <a:txBody>
                    <a:bodyPr/>
                    <a:lstStyle/>
                    <a:p>
                      <a:endParaRPr lang="es-MX"/>
                    </a:p>
                  </a:txBody>
                  <a:tcPr/>
                </a:tc>
                <a:tc>
                  <a:txBody>
                    <a:bodyPr/>
                    <a:lstStyle/>
                    <a:p>
                      <a:pPr algn="l">
                        <a:lnSpc>
                          <a:spcPct val="115000"/>
                        </a:lnSpc>
                        <a:spcAft>
                          <a:spcPts val="0"/>
                        </a:spcAft>
                      </a:pPr>
                      <a:r>
                        <a:rPr lang="es-MX" sz="1200" baseline="0" dirty="0">
                          <a:effectLst/>
                          <a:latin typeface="Calibri"/>
                          <a:ea typeface="Calibri"/>
                          <a:cs typeface="Times New Roman"/>
                        </a:rPr>
                        <a:t>Tiempo de espera para la consulta*</a:t>
                      </a:r>
                    </a:p>
                  </a:txBody>
                  <a:tcPr marL="38159" marR="3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83372">
                <a:tc vMerge="1">
                  <a:txBody>
                    <a:bodyPr/>
                    <a:lstStyle/>
                    <a:p>
                      <a:endParaRPr lang="es-MX"/>
                    </a:p>
                  </a:txBody>
                  <a:tcPr/>
                </a:tc>
                <a:tc vMerge="1">
                  <a:txBody>
                    <a:bodyPr/>
                    <a:lstStyle/>
                    <a:p>
                      <a:endParaRPr lang="es-MX"/>
                    </a:p>
                  </a:txBody>
                  <a:tcPr/>
                </a:tc>
                <a:tc>
                  <a:txBody>
                    <a:bodyPr/>
                    <a:lstStyle/>
                    <a:p>
                      <a:pPr algn="l">
                        <a:lnSpc>
                          <a:spcPct val="115000"/>
                        </a:lnSpc>
                        <a:spcAft>
                          <a:spcPts val="0"/>
                        </a:spcAft>
                      </a:pPr>
                      <a:r>
                        <a:rPr lang="es-MX" sz="1200" baseline="0" dirty="0">
                          <a:effectLst/>
                          <a:latin typeface="Calibri"/>
                          <a:ea typeface="Calibri"/>
                          <a:cs typeface="Times New Roman"/>
                        </a:rPr>
                        <a:t>Tiempo de espera para la cirugía*</a:t>
                      </a:r>
                    </a:p>
                  </a:txBody>
                  <a:tcPr marL="38159" marR="3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40096">
                <a:tc rowSpan="3">
                  <a:txBody>
                    <a:bodyPr/>
                    <a:lstStyle/>
                    <a:p>
                      <a:pPr marL="0" lvl="0" indent="0" algn="ctr">
                        <a:lnSpc>
                          <a:spcPct val="115000"/>
                        </a:lnSpc>
                        <a:spcAft>
                          <a:spcPts val="0"/>
                        </a:spcAft>
                        <a:buFont typeface="+mj-lt"/>
                        <a:buNone/>
                      </a:pPr>
                      <a:r>
                        <a:rPr lang="es-MX" sz="1200" b="1" baseline="0" dirty="0">
                          <a:effectLst/>
                          <a:latin typeface="Calibri"/>
                          <a:ea typeface="Calibri"/>
                          <a:cs typeface="Times New Roman"/>
                        </a:rPr>
                        <a:t>Capacidad de compra</a:t>
                      </a:r>
                      <a:endParaRPr lang="es-MX" sz="1200" baseline="0" dirty="0">
                        <a:effectLst/>
                        <a:latin typeface="Calibri"/>
                        <a:ea typeface="Calibri"/>
                        <a:cs typeface="Times New Roman"/>
                      </a:endParaRPr>
                    </a:p>
                  </a:txBody>
                  <a:tcPr marL="38159" marR="38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s-MX" sz="1200" baseline="0" dirty="0">
                          <a:effectLst/>
                          <a:latin typeface="Calibri"/>
                          <a:ea typeface="Calibri"/>
                          <a:cs typeface="Times New Roman"/>
                        </a:rPr>
                        <a:t>Relación entre los precios de los servicios y los requerimientos de los ingresos del individuo, así como la capacidad de pago</a:t>
                      </a:r>
                    </a:p>
                  </a:txBody>
                  <a:tcPr marL="38159" marR="38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200" b="1" baseline="0" dirty="0">
                          <a:effectLst/>
                          <a:latin typeface="Calibri"/>
                          <a:ea typeface="Calibri"/>
                          <a:cs typeface="Times New Roman"/>
                        </a:rPr>
                        <a:t>Recetas surtidas al 100%  a la población</a:t>
                      </a:r>
                    </a:p>
                  </a:txBody>
                  <a:tcPr marL="38159" marR="3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83372">
                <a:tc vMerge="1">
                  <a:txBody>
                    <a:bodyPr/>
                    <a:lstStyle/>
                    <a:p>
                      <a:endParaRPr lang="es-MX"/>
                    </a:p>
                  </a:txBody>
                  <a:tcPr/>
                </a:tc>
                <a:tc vMerge="1">
                  <a:txBody>
                    <a:bodyPr/>
                    <a:lstStyle/>
                    <a:p>
                      <a:endParaRPr lang="es-MX"/>
                    </a:p>
                  </a:txBody>
                  <a:tcPr/>
                </a:tc>
                <a:tc>
                  <a:txBody>
                    <a:bodyPr/>
                    <a:lstStyle/>
                    <a:p>
                      <a:pPr algn="l">
                        <a:lnSpc>
                          <a:spcPct val="115000"/>
                        </a:lnSpc>
                        <a:spcAft>
                          <a:spcPts val="0"/>
                        </a:spcAft>
                      </a:pPr>
                      <a:r>
                        <a:rPr lang="es-MX" sz="1200" baseline="0" dirty="0">
                          <a:effectLst/>
                          <a:latin typeface="Calibri"/>
                          <a:ea typeface="Calibri"/>
                          <a:cs typeface="Times New Roman"/>
                        </a:rPr>
                        <a:t>Gasto de bolsillo*</a:t>
                      </a:r>
                    </a:p>
                  </a:txBody>
                  <a:tcPr marL="38159" marR="3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40096">
                <a:tc vMerge="1">
                  <a:txBody>
                    <a:bodyPr/>
                    <a:lstStyle/>
                    <a:p>
                      <a:endParaRPr lang="es-MX"/>
                    </a:p>
                  </a:txBody>
                  <a:tcPr/>
                </a:tc>
                <a:tc vMerge="1">
                  <a:txBody>
                    <a:bodyPr/>
                    <a:lstStyle/>
                    <a:p>
                      <a:endParaRPr lang="es-MX"/>
                    </a:p>
                  </a:txBody>
                  <a:tcPr/>
                </a:tc>
                <a:tc>
                  <a:txBody>
                    <a:bodyPr/>
                    <a:lstStyle/>
                    <a:p>
                      <a:pPr algn="l">
                        <a:lnSpc>
                          <a:spcPct val="115000"/>
                        </a:lnSpc>
                        <a:spcAft>
                          <a:spcPts val="0"/>
                        </a:spcAft>
                      </a:pPr>
                      <a:r>
                        <a:rPr lang="es-MX" sz="1200" b="1" baseline="0" dirty="0">
                          <a:effectLst/>
                          <a:latin typeface="Calibri"/>
                          <a:ea typeface="Calibri"/>
                          <a:cs typeface="Times New Roman"/>
                        </a:rPr>
                        <a:t>Diferimiento en la atención por falta de recursos</a:t>
                      </a:r>
                      <a:endParaRPr lang="es-MX" sz="1200" baseline="0" dirty="0">
                        <a:effectLst/>
                        <a:latin typeface="Calibri"/>
                        <a:ea typeface="Calibri"/>
                        <a:cs typeface="Times New Roman"/>
                      </a:endParaRPr>
                    </a:p>
                  </a:txBody>
                  <a:tcPr marL="38159" marR="3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40096">
                <a:tc>
                  <a:txBody>
                    <a:bodyPr/>
                    <a:lstStyle/>
                    <a:p>
                      <a:pPr marL="0" lvl="0" indent="0" algn="ctr">
                        <a:lnSpc>
                          <a:spcPct val="115000"/>
                        </a:lnSpc>
                        <a:spcAft>
                          <a:spcPts val="0"/>
                        </a:spcAft>
                        <a:buFont typeface="+mj-lt"/>
                        <a:buNone/>
                      </a:pPr>
                      <a:r>
                        <a:rPr lang="es-MX" sz="1200" b="1" baseline="0" dirty="0">
                          <a:effectLst/>
                          <a:latin typeface="Calibri"/>
                          <a:ea typeface="Calibri"/>
                          <a:cs typeface="Times New Roman"/>
                        </a:rPr>
                        <a:t>Aceptabilidad</a:t>
                      </a:r>
                      <a:endParaRPr lang="es-MX" sz="1200" baseline="0" dirty="0">
                        <a:effectLst/>
                        <a:latin typeface="Calibri"/>
                        <a:ea typeface="Calibri"/>
                        <a:cs typeface="Times New Roman"/>
                      </a:endParaRPr>
                    </a:p>
                  </a:txBody>
                  <a:tcPr marL="38159" marR="3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baseline="0" dirty="0">
                          <a:effectLst/>
                          <a:latin typeface="Calibri"/>
                          <a:ea typeface="Calibri"/>
                          <a:cs typeface="Times New Roman"/>
                        </a:rPr>
                        <a:t>Relación entre las actitudes de los individuos acerca del personal y las características de los proveedores</a:t>
                      </a:r>
                    </a:p>
                  </a:txBody>
                  <a:tcPr marL="38159" marR="38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200" baseline="0" dirty="0">
                          <a:effectLst/>
                          <a:latin typeface="Calibri"/>
                          <a:ea typeface="Calibri"/>
                          <a:cs typeface="Times New Roman"/>
                        </a:rPr>
                        <a:t>Satisfacción con los servicios de salud</a:t>
                      </a:r>
                    </a:p>
                  </a:txBody>
                  <a:tcPr marL="38159" marR="3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
        <p:nvSpPr>
          <p:cNvPr id="7" name="3 CuadroTexto"/>
          <p:cNvSpPr txBox="1">
            <a:spLocks noChangeArrowheads="1"/>
          </p:cNvSpPr>
          <p:nvPr/>
        </p:nvSpPr>
        <p:spPr bwMode="auto">
          <a:xfrm>
            <a:off x="251520" y="6567314"/>
            <a:ext cx="4391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sz="1000" dirty="0">
                <a:solidFill>
                  <a:schemeClr val="bg1"/>
                </a:solidFill>
              </a:rPr>
              <a:t>* Indicadores  OCDE</a:t>
            </a:r>
          </a:p>
        </p:txBody>
      </p:sp>
    </p:spTree>
    <p:extLst>
      <p:ext uri="{BB962C8B-B14F-4D97-AF65-F5344CB8AC3E}">
        <p14:creationId xmlns:p14="http://schemas.microsoft.com/office/powerpoint/2010/main" val="2770050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7842BE6-7D92-44F8-B1E5-6DD1E9659857}" type="slidenum">
              <a:rPr lang="es-MX" smtClean="0"/>
              <a:pPr/>
              <a:t>14</a:t>
            </a:fld>
            <a:endParaRPr lang="es-MX"/>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4067" y="1858079"/>
            <a:ext cx="6432488" cy="418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Rectángulo"/>
          <p:cNvSpPr/>
          <p:nvPr/>
        </p:nvSpPr>
        <p:spPr>
          <a:xfrm>
            <a:off x="-12916" y="1215898"/>
            <a:ext cx="9144000" cy="6206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i="1" dirty="0">
                <a:solidFill>
                  <a:schemeClr val="bg1"/>
                </a:solidFill>
              </a:rPr>
              <a:t>Grado de acceso geográfico a servicios de salud, localidades y población, 2010</a:t>
            </a:r>
            <a:endParaRPr lang="es-MX" sz="2000" b="1" i="1" dirty="0">
              <a:solidFill>
                <a:schemeClr val="bg1"/>
              </a:solidFill>
            </a:endParaRPr>
          </a:p>
        </p:txBody>
      </p:sp>
      <p:sp>
        <p:nvSpPr>
          <p:cNvPr id="7" name="3 CuadroTexto"/>
          <p:cNvSpPr txBox="1"/>
          <p:nvPr/>
        </p:nvSpPr>
        <p:spPr>
          <a:xfrm>
            <a:off x="543867" y="6019634"/>
            <a:ext cx="7992888" cy="553998"/>
          </a:xfrm>
          <a:prstGeom prst="rect">
            <a:avLst/>
          </a:prstGeom>
          <a:noFill/>
        </p:spPr>
        <p:txBody>
          <a:bodyPr wrap="square" rtlCol="0">
            <a:spAutoFit/>
          </a:bodyPr>
          <a:lstStyle/>
          <a:p>
            <a:pPr algn="just"/>
            <a:r>
              <a:rPr lang="es-MX" sz="1000" b="1" dirty="0"/>
              <a:t>Localidades: (1) con unidad médica; (2) cerca de localidades urbanas con unidad; (3) a menos de 2.5 Km de una localidad con unidad; (4) cercanas a carretera pero sin acceso a menos de 2.5 km de una localidad con unidad; (5) aisladas pero cercanas a menos de 2.5 km de una localidad rural con servicio; (6) localidades aisladas y alejadas de un centro de salud. </a:t>
            </a:r>
          </a:p>
        </p:txBody>
      </p:sp>
    </p:spTree>
    <p:extLst>
      <p:ext uri="{BB962C8B-B14F-4D97-AF65-F5344CB8AC3E}">
        <p14:creationId xmlns:p14="http://schemas.microsoft.com/office/powerpoint/2010/main" val="229957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7842BE6-7D92-44F8-B1E5-6DD1E9659857}" type="slidenum">
              <a:rPr lang="es-MX" smtClean="0"/>
              <a:pPr/>
              <a:t>15</a:t>
            </a:fld>
            <a:endParaRPr lang="es-MX"/>
          </a:p>
        </p:txBody>
      </p:sp>
      <p:sp>
        <p:nvSpPr>
          <p:cNvPr id="5" name="1 Título"/>
          <p:cNvSpPr>
            <a:spLocks noGrp="1"/>
          </p:cNvSpPr>
          <p:nvPr>
            <p:ph type="title"/>
          </p:nvPr>
        </p:nvSpPr>
        <p:spPr>
          <a:xfrm>
            <a:off x="457200" y="961851"/>
            <a:ext cx="8229600" cy="1143000"/>
          </a:xfrm>
        </p:spPr>
        <p:txBody>
          <a:bodyPr/>
          <a:lstStyle/>
          <a:p>
            <a:r>
              <a:rPr lang="es-MX" dirty="0"/>
              <a:t>Acceso Efectivo</a:t>
            </a:r>
          </a:p>
        </p:txBody>
      </p:sp>
      <p:sp>
        <p:nvSpPr>
          <p:cNvPr id="6" name="2 Marcador de contenido"/>
          <p:cNvSpPr>
            <a:spLocks noGrp="1"/>
          </p:cNvSpPr>
          <p:nvPr>
            <p:ph idx="1"/>
          </p:nvPr>
        </p:nvSpPr>
        <p:spPr>
          <a:xfrm>
            <a:off x="457200" y="2287413"/>
            <a:ext cx="8229600" cy="4525963"/>
          </a:xfrm>
        </p:spPr>
        <p:txBody>
          <a:bodyPr/>
          <a:lstStyle/>
          <a:p>
            <a:pPr algn="just"/>
            <a:r>
              <a:rPr lang="es-MX" dirty="0"/>
              <a:t>La emergencia de las enfermedades crónicas y la creciente participación de los pacientes en el cuidado crónico, pone de relieve la necesidad de revisar el concepto de Acceso, para incorporar las perspectivas de la atención centrada en el paciente, tanto en el nivel poblacional como en el sistema de salud.</a:t>
            </a:r>
          </a:p>
        </p:txBody>
      </p:sp>
    </p:spTree>
    <p:extLst>
      <p:ext uri="{BB962C8B-B14F-4D97-AF65-F5344CB8AC3E}">
        <p14:creationId xmlns:p14="http://schemas.microsoft.com/office/powerpoint/2010/main" val="545679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7842BE6-7D92-44F8-B1E5-6DD1E9659857}" type="slidenum">
              <a:rPr lang="es-MX" smtClean="0"/>
              <a:pPr/>
              <a:t>16</a:t>
            </a:fld>
            <a:endParaRPr lang="es-MX"/>
          </a:p>
        </p:txBody>
      </p:sp>
      <p:sp>
        <p:nvSpPr>
          <p:cNvPr id="5" name="1 Título"/>
          <p:cNvSpPr>
            <a:spLocks noGrp="1"/>
          </p:cNvSpPr>
          <p:nvPr>
            <p:ph type="title"/>
          </p:nvPr>
        </p:nvSpPr>
        <p:spPr>
          <a:xfrm>
            <a:off x="457200" y="961851"/>
            <a:ext cx="8229600" cy="1143000"/>
          </a:xfrm>
        </p:spPr>
        <p:txBody>
          <a:bodyPr/>
          <a:lstStyle/>
          <a:p>
            <a:r>
              <a:rPr lang="es-MX" dirty="0"/>
              <a:t>Acceso Efectivo</a:t>
            </a:r>
          </a:p>
        </p:txBody>
      </p:sp>
      <p:sp>
        <p:nvSpPr>
          <p:cNvPr id="6" name="2 Marcador de contenido"/>
          <p:cNvSpPr>
            <a:spLocks noGrp="1"/>
          </p:cNvSpPr>
          <p:nvPr>
            <p:ph idx="1"/>
          </p:nvPr>
        </p:nvSpPr>
        <p:spPr>
          <a:xfrm>
            <a:off x="457200" y="2287413"/>
            <a:ext cx="8229600" cy="4525963"/>
          </a:xfrm>
        </p:spPr>
        <p:txBody>
          <a:bodyPr/>
          <a:lstStyle/>
          <a:p>
            <a:pPr algn="just"/>
            <a:r>
              <a:rPr lang="es-MX" dirty="0" err="1"/>
              <a:t>Levesque</a:t>
            </a:r>
            <a:r>
              <a:rPr lang="es-MX" dirty="0"/>
              <a:t> J.F. (2013), define el acceso como la oportunidad de identificar las necesidades de salud, buscar los servicios, para llegar y obtener o utilizar los servicios y satisfacer con oportunidad sus necesidades de salud. </a:t>
            </a:r>
          </a:p>
          <a:p>
            <a:pPr marL="358775" indent="0" algn="just">
              <a:buNone/>
            </a:pPr>
            <a:r>
              <a:rPr lang="es-MX" dirty="0"/>
              <a:t>Sugiere cinco dimensiones de accesibilidad y cinco habilidades correspondientes de la población.</a:t>
            </a:r>
          </a:p>
        </p:txBody>
      </p:sp>
    </p:spTree>
    <p:extLst>
      <p:ext uri="{BB962C8B-B14F-4D97-AF65-F5344CB8AC3E}">
        <p14:creationId xmlns:p14="http://schemas.microsoft.com/office/powerpoint/2010/main" val="2158801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7842BE6-7D92-44F8-B1E5-6DD1E9659857}" type="slidenum">
              <a:rPr lang="es-MX" smtClean="0"/>
              <a:pPr/>
              <a:t>17</a:t>
            </a:fld>
            <a:endParaRPr lang="es-MX"/>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43" t="10937" r="2968" b="6836"/>
          <a:stretch/>
        </p:blipFill>
        <p:spPr bwMode="auto">
          <a:xfrm>
            <a:off x="1180953" y="1340768"/>
            <a:ext cx="6559399"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539552" y="6021288"/>
            <a:ext cx="8352929" cy="492443"/>
          </a:xfrm>
          <a:prstGeom prst="rect">
            <a:avLst/>
          </a:prstGeom>
          <a:noFill/>
        </p:spPr>
        <p:txBody>
          <a:bodyPr wrap="square" rtlCol="0">
            <a:spAutoFit/>
          </a:bodyPr>
          <a:lstStyle/>
          <a:p>
            <a:r>
              <a:rPr lang="es-MX" sz="1300" dirty="0" err="1"/>
              <a:t>Patient-centred</a:t>
            </a:r>
            <a:r>
              <a:rPr lang="es-MX" sz="1300" dirty="0"/>
              <a:t> </a:t>
            </a:r>
            <a:r>
              <a:rPr lang="es-MX" sz="1300" dirty="0" err="1"/>
              <a:t>access</a:t>
            </a:r>
            <a:r>
              <a:rPr lang="es-MX" sz="1300" dirty="0"/>
              <a:t> </a:t>
            </a:r>
            <a:r>
              <a:rPr lang="es-MX" sz="1300" dirty="0" err="1"/>
              <a:t>to</a:t>
            </a:r>
            <a:r>
              <a:rPr lang="es-MX" sz="1300" dirty="0"/>
              <a:t> </a:t>
            </a:r>
            <a:r>
              <a:rPr lang="es-MX" sz="1300" dirty="0" err="1"/>
              <a:t>health</a:t>
            </a:r>
            <a:r>
              <a:rPr lang="es-MX" sz="1300" dirty="0"/>
              <a:t> </a:t>
            </a:r>
            <a:r>
              <a:rPr lang="es-MX" sz="1300" dirty="0" err="1"/>
              <a:t>care</a:t>
            </a:r>
            <a:r>
              <a:rPr lang="es-MX" sz="1300" dirty="0"/>
              <a:t>: </a:t>
            </a:r>
            <a:r>
              <a:rPr lang="es-MX" sz="1300" dirty="0" err="1"/>
              <a:t>conceptualising</a:t>
            </a:r>
            <a:r>
              <a:rPr lang="es-MX" sz="1300" dirty="0"/>
              <a:t> </a:t>
            </a:r>
            <a:r>
              <a:rPr lang="es-MX" sz="1300" dirty="0" err="1"/>
              <a:t>access</a:t>
            </a:r>
            <a:r>
              <a:rPr lang="es-MX" sz="1300" dirty="0"/>
              <a:t> at </a:t>
            </a:r>
            <a:r>
              <a:rPr lang="es-MX" sz="1300" dirty="0" err="1"/>
              <a:t>the</a:t>
            </a:r>
            <a:r>
              <a:rPr lang="es-MX" sz="1300" dirty="0"/>
              <a:t> interface of </a:t>
            </a:r>
            <a:r>
              <a:rPr lang="es-MX" sz="1300" dirty="0" err="1"/>
              <a:t>health</a:t>
            </a:r>
            <a:r>
              <a:rPr lang="es-MX" sz="1300" dirty="0"/>
              <a:t> </a:t>
            </a:r>
            <a:r>
              <a:rPr lang="es-MX" sz="1300" dirty="0" err="1"/>
              <a:t>systems</a:t>
            </a:r>
            <a:r>
              <a:rPr lang="es-MX" sz="1300" dirty="0"/>
              <a:t> and </a:t>
            </a:r>
            <a:r>
              <a:rPr lang="es-MX" sz="1300" dirty="0" err="1"/>
              <a:t>populations</a:t>
            </a:r>
            <a:r>
              <a:rPr lang="es-MX" sz="1300" dirty="0"/>
              <a:t>. </a:t>
            </a:r>
          </a:p>
          <a:p>
            <a:r>
              <a:rPr lang="es-MX" sz="1300" dirty="0" err="1"/>
              <a:t>Levesque</a:t>
            </a:r>
            <a:r>
              <a:rPr lang="es-MX" sz="1300" dirty="0"/>
              <a:t> JF. </a:t>
            </a:r>
            <a:r>
              <a:rPr lang="es-MX" sz="1300" dirty="0" err="1"/>
              <a:t>Int</a:t>
            </a:r>
            <a:r>
              <a:rPr lang="es-MX" sz="1300" dirty="0"/>
              <a:t>  J </a:t>
            </a:r>
            <a:r>
              <a:rPr lang="es-MX" sz="1300" dirty="0" err="1"/>
              <a:t>Equity</a:t>
            </a:r>
            <a:r>
              <a:rPr lang="es-MX" sz="1300" dirty="0"/>
              <a:t>  </a:t>
            </a:r>
            <a:r>
              <a:rPr lang="es-MX" sz="1300" dirty="0" err="1"/>
              <a:t>Health</a:t>
            </a:r>
            <a:r>
              <a:rPr lang="es-MX" sz="1300" dirty="0"/>
              <a:t> 2013, 12:18 doi:10.1186/1475-9276-12-18</a:t>
            </a:r>
          </a:p>
        </p:txBody>
      </p:sp>
    </p:spTree>
    <p:extLst>
      <p:ext uri="{BB962C8B-B14F-4D97-AF65-F5344CB8AC3E}">
        <p14:creationId xmlns:p14="http://schemas.microsoft.com/office/powerpoint/2010/main" val="1625853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7842BE6-7D92-44F8-B1E5-6DD1E9659857}" type="slidenum">
              <a:rPr lang="es-MX" smtClean="0"/>
              <a:pPr/>
              <a:t>18</a:t>
            </a:fld>
            <a:endParaRPr lang="es-MX"/>
          </a:p>
        </p:txBody>
      </p:sp>
      <p:sp>
        <p:nvSpPr>
          <p:cNvPr id="5" name="1 Título"/>
          <p:cNvSpPr>
            <a:spLocks noGrp="1"/>
          </p:cNvSpPr>
          <p:nvPr>
            <p:ph type="title"/>
          </p:nvPr>
        </p:nvSpPr>
        <p:spPr>
          <a:xfrm>
            <a:off x="457200" y="961851"/>
            <a:ext cx="8229600" cy="1143000"/>
          </a:xfrm>
        </p:spPr>
        <p:txBody>
          <a:bodyPr/>
          <a:lstStyle/>
          <a:p>
            <a:r>
              <a:rPr lang="es-MX" dirty="0"/>
              <a:t>Acceso Efectivo</a:t>
            </a:r>
          </a:p>
        </p:txBody>
      </p:sp>
      <p:sp>
        <p:nvSpPr>
          <p:cNvPr id="6" name="2 Marcador de contenido"/>
          <p:cNvSpPr>
            <a:spLocks noGrp="1"/>
          </p:cNvSpPr>
          <p:nvPr>
            <p:ph idx="1"/>
          </p:nvPr>
        </p:nvSpPr>
        <p:spPr>
          <a:xfrm>
            <a:off x="457200" y="2287413"/>
            <a:ext cx="8229600" cy="4525963"/>
          </a:xfrm>
        </p:spPr>
        <p:txBody>
          <a:bodyPr/>
          <a:lstStyle/>
          <a:p>
            <a:r>
              <a:rPr lang="es-MX" dirty="0"/>
              <a:t>La conceptualización propuesta por </a:t>
            </a:r>
            <a:r>
              <a:rPr lang="es-MX" dirty="0" err="1"/>
              <a:t>Levesque</a:t>
            </a:r>
            <a:r>
              <a:rPr lang="es-MX" dirty="0"/>
              <a:t> J.F., requiere el desarrollo de indicadores para medir el acceso utilizando la combinación de características de los servicios, proveedores y sistemas, alineados con las competencias del paciente, la familia y la comunidad.</a:t>
            </a:r>
          </a:p>
        </p:txBody>
      </p:sp>
    </p:spTree>
    <p:extLst>
      <p:ext uri="{BB962C8B-B14F-4D97-AF65-F5344CB8AC3E}">
        <p14:creationId xmlns:p14="http://schemas.microsoft.com/office/powerpoint/2010/main" val="2693837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7200" y="1033859"/>
            <a:ext cx="8229600" cy="1143000"/>
          </a:xfrm>
        </p:spPr>
        <p:txBody>
          <a:bodyPr>
            <a:normAutofit/>
          </a:bodyPr>
          <a:lstStyle/>
          <a:p>
            <a:pPr algn="l"/>
            <a:r>
              <a:rPr lang="es-MX" sz="3200" dirty="0">
                <a:latin typeface="Soberana Sans" panose="02000000000000000000" pitchFamily="50" charset="0"/>
              </a:rPr>
              <a:t>COBERTURA UNIVERSAL EN SALUD</a:t>
            </a:r>
          </a:p>
        </p:txBody>
      </p:sp>
      <p:sp>
        <p:nvSpPr>
          <p:cNvPr id="6" name="Marcador de contenido 2"/>
          <p:cNvSpPr>
            <a:spLocks noGrp="1"/>
          </p:cNvSpPr>
          <p:nvPr>
            <p:ph idx="1"/>
          </p:nvPr>
        </p:nvSpPr>
        <p:spPr>
          <a:xfrm>
            <a:off x="457200" y="2359421"/>
            <a:ext cx="8229600" cy="4525963"/>
          </a:xfrm>
        </p:spPr>
        <p:txBody>
          <a:bodyPr>
            <a:normAutofit/>
          </a:bodyPr>
          <a:lstStyle/>
          <a:p>
            <a:pPr>
              <a:buFontTx/>
              <a:buChar char="-"/>
            </a:pPr>
            <a:r>
              <a:rPr lang="es-MX" sz="2400" dirty="0" smtClean="0">
                <a:latin typeface="Soberana Sans" panose="02000000000000000000" pitchFamily="50" charset="0"/>
              </a:rPr>
              <a:t>Que todos independientemente de su habilidad para pagar, obtengan los servicios de salud que requieran, en dos vertientes: prevención y tratamiento.</a:t>
            </a:r>
          </a:p>
          <a:p>
            <a:pPr marL="0" indent="0">
              <a:buNone/>
            </a:pPr>
            <a:endParaRPr lang="es-MX" sz="2400" dirty="0" smtClean="0">
              <a:latin typeface="Soberana Sans" panose="02000000000000000000" pitchFamily="50" charset="0"/>
            </a:endParaRPr>
          </a:p>
          <a:p>
            <a:pPr>
              <a:buFontTx/>
              <a:buChar char="-"/>
            </a:pPr>
            <a:r>
              <a:rPr lang="es-MX" sz="2400" dirty="0" smtClean="0">
                <a:latin typeface="Soberana Sans" panose="02000000000000000000" pitchFamily="50" charset="0"/>
              </a:rPr>
              <a:t>Que nadie sufra una afectación financiera como resultado de la atención a su salud, en dos vertientes: empobrecimiento y gastos catastróficos .</a:t>
            </a:r>
            <a:endParaRPr lang="es-MX" sz="2400" dirty="0">
              <a:latin typeface="Soberana Sans" panose="02000000000000000000" pitchFamily="50" charset="0"/>
            </a:endParaRPr>
          </a:p>
          <a:p>
            <a:pPr marL="0" indent="0">
              <a:buNone/>
            </a:pPr>
            <a:r>
              <a:rPr lang="es-MX" sz="1600" dirty="0" smtClean="0">
                <a:latin typeface="Soberana Sans" panose="02000000000000000000" pitchFamily="50" charset="0"/>
              </a:rPr>
              <a:t>                                                         </a:t>
            </a:r>
          </a:p>
          <a:p>
            <a:pPr marL="0" indent="0">
              <a:buNone/>
            </a:pPr>
            <a:r>
              <a:rPr lang="es-MX" sz="1600" dirty="0">
                <a:latin typeface="Soberana Sans" panose="02000000000000000000" pitchFamily="50" charset="0"/>
              </a:rPr>
              <a:t> </a:t>
            </a:r>
            <a:r>
              <a:rPr lang="es-MX" sz="1600" dirty="0" smtClean="0">
                <a:latin typeface="Soberana Sans" panose="02000000000000000000" pitchFamily="50" charset="0"/>
              </a:rPr>
              <a:t>                                                        Adam </a:t>
            </a:r>
            <a:r>
              <a:rPr lang="es-MX" sz="1600" dirty="0" err="1" smtClean="0">
                <a:latin typeface="Soberana Sans" panose="02000000000000000000" pitchFamily="50" charset="0"/>
              </a:rPr>
              <a:t>Wagstaff.Banco</a:t>
            </a:r>
            <a:r>
              <a:rPr lang="es-MX" sz="1600" dirty="0" smtClean="0">
                <a:latin typeface="Soberana Sans" panose="02000000000000000000" pitchFamily="50" charset="0"/>
              </a:rPr>
              <a:t> Mundial</a:t>
            </a:r>
            <a:endParaRPr lang="es-MX" sz="1600" dirty="0">
              <a:latin typeface="Soberana Sans" panose="02000000000000000000" pitchFamily="50" charset="0"/>
            </a:endParaRPr>
          </a:p>
          <a:p>
            <a:pPr marL="0" indent="0" algn="r">
              <a:buNone/>
            </a:pPr>
            <a:r>
              <a:rPr lang="es-MX" sz="1600" dirty="0" smtClean="0">
                <a:latin typeface="Soberana Sans" panose="02000000000000000000" pitchFamily="50" charset="0"/>
              </a:rPr>
              <a:t>Oxford </a:t>
            </a:r>
            <a:r>
              <a:rPr lang="es-MX" sz="1600" dirty="0" err="1" smtClean="0">
                <a:latin typeface="Soberana Sans" panose="02000000000000000000" pitchFamily="50" charset="0"/>
              </a:rPr>
              <a:t>Review</a:t>
            </a:r>
            <a:r>
              <a:rPr lang="es-MX" sz="1600" dirty="0" smtClean="0">
                <a:latin typeface="Soberana Sans" panose="02000000000000000000" pitchFamily="50" charset="0"/>
              </a:rPr>
              <a:t> of </a:t>
            </a:r>
            <a:r>
              <a:rPr lang="es-MX" sz="1600" dirty="0" err="1" smtClean="0">
                <a:latin typeface="Soberana Sans" panose="02000000000000000000" pitchFamily="50" charset="0"/>
              </a:rPr>
              <a:t>economic</a:t>
            </a:r>
            <a:r>
              <a:rPr lang="es-MX" sz="1600" dirty="0" smtClean="0">
                <a:latin typeface="Soberana Sans" panose="02000000000000000000" pitchFamily="50" charset="0"/>
              </a:rPr>
              <a:t> </a:t>
            </a:r>
            <a:r>
              <a:rPr lang="es-MX" sz="1600" dirty="0" err="1" smtClean="0">
                <a:latin typeface="Soberana Sans" panose="02000000000000000000" pitchFamily="50" charset="0"/>
              </a:rPr>
              <a:t>policy</a:t>
            </a:r>
            <a:r>
              <a:rPr lang="es-MX" sz="1600" dirty="0">
                <a:latin typeface="Soberana Sans" panose="02000000000000000000" pitchFamily="50" charset="0"/>
              </a:rPr>
              <a:t> </a:t>
            </a:r>
            <a:r>
              <a:rPr lang="es-MX" sz="1600" dirty="0" smtClean="0">
                <a:latin typeface="Soberana Sans" panose="02000000000000000000" pitchFamily="50" charset="0"/>
              </a:rPr>
              <a:t>2016, 32:147-189</a:t>
            </a:r>
            <a:endParaRPr lang="es-MX" sz="1600" dirty="0">
              <a:latin typeface="Soberana Sans" panose="02000000000000000000" pitchFamily="50" charset="0"/>
            </a:endParaRPr>
          </a:p>
        </p:txBody>
      </p:sp>
    </p:spTree>
    <p:extLst>
      <p:ext uri="{BB962C8B-B14F-4D97-AF65-F5344CB8AC3E}">
        <p14:creationId xmlns:p14="http://schemas.microsoft.com/office/powerpoint/2010/main" val="3574867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7842BE6-7D92-44F8-B1E5-6DD1E9659857}" type="slidenum">
              <a:rPr lang="es-MX" smtClean="0"/>
              <a:pPr/>
              <a:t>3</a:t>
            </a:fld>
            <a:endParaRPr lang="es-MX"/>
          </a:p>
        </p:txBody>
      </p:sp>
      <p:sp>
        <p:nvSpPr>
          <p:cNvPr id="5" name="Título 1"/>
          <p:cNvSpPr>
            <a:spLocks noGrp="1"/>
          </p:cNvSpPr>
          <p:nvPr>
            <p:ph type="title"/>
          </p:nvPr>
        </p:nvSpPr>
        <p:spPr>
          <a:xfrm>
            <a:off x="457200" y="1033859"/>
            <a:ext cx="8229600" cy="1143000"/>
          </a:xfrm>
        </p:spPr>
        <p:txBody>
          <a:bodyPr>
            <a:normAutofit/>
          </a:bodyPr>
          <a:lstStyle/>
          <a:p>
            <a:pPr algn="l"/>
            <a:r>
              <a:rPr lang="es-MX" sz="3200" dirty="0"/>
              <a:t>COBERTURA UNIVERSAL EN SALUD</a:t>
            </a:r>
          </a:p>
        </p:txBody>
      </p:sp>
      <p:sp>
        <p:nvSpPr>
          <p:cNvPr id="6" name="Marcador de contenido 2"/>
          <p:cNvSpPr>
            <a:spLocks noGrp="1"/>
          </p:cNvSpPr>
          <p:nvPr>
            <p:ph idx="1"/>
          </p:nvPr>
        </p:nvSpPr>
        <p:spPr>
          <a:xfrm>
            <a:off x="457200" y="2359421"/>
            <a:ext cx="8229600" cy="4525963"/>
          </a:xfrm>
        </p:spPr>
        <p:txBody>
          <a:bodyPr>
            <a:normAutofit/>
          </a:bodyPr>
          <a:lstStyle/>
          <a:p>
            <a:pPr>
              <a:buFontTx/>
              <a:buChar char="-"/>
            </a:pPr>
            <a:r>
              <a:rPr lang="es-MX" sz="2400" dirty="0" smtClean="0"/>
              <a:t>Brasil, Colombia, Costa Rica, México y Sudáfrica califican con un índice de 79 a 84 en el avance hacia la cobertura universal.</a:t>
            </a:r>
          </a:p>
          <a:p>
            <a:pPr>
              <a:buFontTx/>
              <a:buChar char="-"/>
            </a:pPr>
            <a:endParaRPr lang="es-MX" sz="2400" dirty="0"/>
          </a:p>
          <a:p>
            <a:pPr>
              <a:buFontTx/>
              <a:buChar char="-"/>
            </a:pPr>
            <a:r>
              <a:rPr lang="es-MX" sz="2400" dirty="0" smtClean="0"/>
              <a:t>México con un índice de 79 (cobertura/protección financiera) basada principalmente en un incremento en las intervenciones en salud y no en la disminución del gasto de bolsillo.</a:t>
            </a:r>
          </a:p>
          <a:p>
            <a:pPr marL="0" indent="0">
              <a:buNone/>
            </a:pPr>
            <a:r>
              <a:rPr lang="es-MX" sz="1400" dirty="0" smtClean="0">
                <a:latin typeface="Soberana Sans" panose="02000000000000000000" pitchFamily="50" charset="0"/>
              </a:rPr>
              <a:t>                                                                                  </a:t>
            </a:r>
          </a:p>
          <a:p>
            <a:pPr marL="0" indent="0">
              <a:buNone/>
            </a:pPr>
            <a:r>
              <a:rPr lang="es-MX" sz="1400" dirty="0">
                <a:latin typeface="Soberana Sans" panose="02000000000000000000" pitchFamily="50" charset="0"/>
              </a:rPr>
              <a:t> </a:t>
            </a:r>
            <a:r>
              <a:rPr lang="es-MX" sz="1400" dirty="0" smtClean="0">
                <a:latin typeface="Soberana Sans" panose="02000000000000000000" pitchFamily="50" charset="0"/>
              </a:rPr>
              <a:t>                                                                                 Adam </a:t>
            </a:r>
            <a:r>
              <a:rPr lang="es-MX" sz="1400" dirty="0" err="1" smtClean="0">
                <a:latin typeface="Soberana Sans" panose="02000000000000000000" pitchFamily="50" charset="0"/>
              </a:rPr>
              <a:t>Wagstaff.Banco</a:t>
            </a:r>
            <a:r>
              <a:rPr lang="es-MX" sz="1400" dirty="0" smtClean="0">
                <a:latin typeface="Soberana Sans" panose="02000000000000000000" pitchFamily="50" charset="0"/>
              </a:rPr>
              <a:t> Mundial</a:t>
            </a:r>
            <a:endParaRPr lang="es-MX" sz="1400" dirty="0"/>
          </a:p>
          <a:p>
            <a:pPr marL="0" indent="0" algn="r">
              <a:buNone/>
            </a:pPr>
            <a:r>
              <a:rPr lang="es-MX" sz="1600" dirty="0" smtClean="0"/>
              <a:t>Oxford </a:t>
            </a:r>
            <a:r>
              <a:rPr lang="es-MX" sz="1600" dirty="0" err="1" smtClean="0"/>
              <a:t>Review</a:t>
            </a:r>
            <a:r>
              <a:rPr lang="es-MX" sz="1600" dirty="0" smtClean="0"/>
              <a:t> of </a:t>
            </a:r>
            <a:r>
              <a:rPr lang="es-MX" sz="1600" dirty="0" err="1" smtClean="0"/>
              <a:t>economic</a:t>
            </a:r>
            <a:r>
              <a:rPr lang="es-MX" sz="1600" dirty="0" smtClean="0"/>
              <a:t> </a:t>
            </a:r>
            <a:r>
              <a:rPr lang="es-MX" sz="1600" dirty="0" err="1" smtClean="0"/>
              <a:t>policy</a:t>
            </a:r>
            <a:r>
              <a:rPr lang="es-MX" sz="1600" dirty="0"/>
              <a:t> </a:t>
            </a:r>
            <a:r>
              <a:rPr lang="es-MX" sz="1600" dirty="0" smtClean="0"/>
              <a:t>2016, 32:147-189</a:t>
            </a:r>
            <a:endParaRPr lang="es-MX" sz="1600" dirty="0"/>
          </a:p>
        </p:txBody>
      </p:sp>
    </p:spTree>
    <p:extLst>
      <p:ext uri="{BB962C8B-B14F-4D97-AF65-F5344CB8AC3E}">
        <p14:creationId xmlns:p14="http://schemas.microsoft.com/office/powerpoint/2010/main" val="2200971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7842BE6-7D92-44F8-B1E5-6DD1E9659857}" type="slidenum">
              <a:rPr lang="es-MX" smtClean="0"/>
              <a:pPr/>
              <a:t>4</a:t>
            </a:fld>
            <a:endParaRPr lang="es-MX"/>
          </a:p>
        </p:txBody>
      </p:sp>
      <p:sp>
        <p:nvSpPr>
          <p:cNvPr id="5" name="Título 1"/>
          <p:cNvSpPr>
            <a:spLocks noGrp="1"/>
          </p:cNvSpPr>
          <p:nvPr>
            <p:ph type="title"/>
          </p:nvPr>
        </p:nvSpPr>
        <p:spPr>
          <a:xfrm>
            <a:off x="477270" y="1006475"/>
            <a:ext cx="8229600" cy="1143000"/>
          </a:xfrm>
        </p:spPr>
        <p:txBody>
          <a:bodyPr>
            <a:normAutofit/>
          </a:bodyPr>
          <a:lstStyle/>
          <a:p>
            <a:pPr algn="l"/>
            <a:r>
              <a:rPr lang="es-MX" sz="3200" dirty="0"/>
              <a:t>COBERTURA UNIVERSAL EN SALUD</a:t>
            </a:r>
          </a:p>
        </p:txBody>
      </p:sp>
      <p:sp>
        <p:nvSpPr>
          <p:cNvPr id="6" name="Marcador de contenido 2"/>
          <p:cNvSpPr>
            <a:spLocks noGrp="1"/>
          </p:cNvSpPr>
          <p:nvPr>
            <p:ph idx="1"/>
          </p:nvPr>
        </p:nvSpPr>
        <p:spPr>
          <a:xfrm>
            <a:off x="477270" y="2132856"/>
            <a:ext cx="8229600" cy="4525963"/>
          </a:xfrm>
        </p:spPr>
        <p:txBody>
          <a:bodyPr>
            <a:normAutofit/>
          </a:bodyPr>
          <a:lstStyle/>
          <a:p>
            <a:pPr>
              <a:buFontTx/>
              <a:buChar char="-"/>
            </a:pPr>
            <a:r>
              <a:rPr lang="es-MX" sz="2400" dirty="0" smtClean="0"/>
              <a:t>Cobertura y acceso universal implican múltiples dimensiones relacionadas con tres ámbitos: cobertura poblacional, garantía de servicios y protección financiera.</a:t>
            </a:r>
          </a:p>
          <a:p>
            <a:pPr>
              <a:buFontTx/>
              <a:buChar char="-"/>
            </a:pPr>
            <a:endParaRPr lang="es-MX" sz="2400" dirty="0"/>
          </a:p>
          <a:p>
            <a:pPr>
              <a:buFontTx/>
              <a:buChar char="-"/>
            </a:pPr>
            <a:r>
              <a:rPr lang="es-MX" sz="2400" dirty="0" smtClean="0"/>
              <a:t>El desafío es proteger de manera universal a las personas en riesgo de muerte prematura o discapacidad evitable por falta de acceso a una asistencia resolutiva y contra el riesgo de afrontar gastos médicos que los empobrecerán.</a:t>
            </a:r>
          </a:p>
          <a:p>
            <a:pPr marL="0" indent="0">
              <a:buNone/>
            </a:pPr>
            <a:r>
              <a:rPr lang="es-MX" sz="1600" dirty="0" smtClean="0"/>
              <a:t>                                                                        Osvaldo </a:t>
            </a:r>
            <a:r>
              <a:rPr lang="es-MX" sz="1600" dirty="0" err="1" smtClean="0"/>
              <a:t>Artaza</a:t>
            </a:r>
            <a:endParaRPr lang="es-MX" sz="1600" dirty="0"/>
          </a:p>
          <a:p>
            <a:pPr marL="0" indent="3313113">
              <a:spcBef>
                <a:spcPts val="0"/>
              </a:spcBef>
              <a:buNone/>
            </a:pPr>
            <a:r>
              <a:rPr lang="es-MX" sz="1600" dirty="0" smtClean="0"/>
              <a:t>Cobertura universal en Salud: lecciones internacionales</a:t>
            </a:r>
          </a:p>
          <a:p>
            <a:pPr marL="0" indent="3313113">
              <a:spcBef>
                <a:spcPts val="0"/>
              </a:spcBef>
              <a:buNone/>
            </a:pPr>
            <a:r>
              <a:rPr lang="es-MX" sz="1600" dirty="0" smtClean="0"/>
              <a:t>aprendidas y elementos para su consolidación en </a:t>
            </a:r>
          </a:p>
          <a:p>
            <a:pPr marL="0" indent="3313113">
              <a:spcBef>
                <a:spcPts val="0"/>
              </a:spcBef>
              <a:buNone/>
            </a:pPr>
            <a:r>
              <a:rPr lang="es-MX" sz="1600" dirty="0" smtClean="0"/>
              <a:t>México. OPS/OMS/ 2013</a:t>
            </a:r>
            <a:endParaRPr lang="es-MX" sz="1600" dirty="0"/>
          </a:p>
        </p:txBody>
      </p:sp>
    </p:spTree>
    <p:extLst>
      <p:ext uri="{BB962C8B-B14F-4D97-AF65-F5344CB8AC3E}">
        <p14:creationId xmlns:p14="http://schemas.microsoft.com/office/powerpoint/2010/main" val="2408742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7842BE6-7D92-44F8-B1E5-6DD1E9659857}" type="slidenum">
              <a:rPr lang="es-MX" smtClean="0"/>
              <a:pPr/>
              <a:t>5</a:t>
            </a:fld>
            <a:endParaRPr lang="es-MX"/>
          </a:p>
        </p:txBody>
      </p:sp>
      <p:sp>
        <p:nvSpPr>
          <p:cNvPr id="5" name="Título 1"/>
          <p:cNvSpPr>
            <a:spLocks noGrp="1"/>
          </p:cNvSpPr>
          <p:nvPr>
            <p:ph type="title"/>
          </p:nvPr>
        </p:nvSpPr>
        <p:spPr>
          <a:xfrm>
            <a:off x="457200" y="889843"/>
            <a:ext cx="8229600" cy="1143000"/>
          </a:xfrm>
        </p:spPr>
        <p:txBody>
          <a:bodyPr>
            <a:normAutofit/>
          </a:bodyPr>
          <a:lstStyle/>
          <a:p>
            <a:pPr algn="l"/>
            <a:r>
              <a:rPr lang="es-MX" sz="3200" dirty="0"/>
              <a:t>COBERTURA UNIVERSAL EN SALUD</a:t>
            </a:r>
          </a:p>
        </p:txBody>
      </p:sp>
      <p:sp>
        <p:nvSpPr>
          <p:cNvPr id="6" name="Marcador de contenido 2"/>
          <p:cNvSpPr>
            <a:spLocks noGrp="1"/>
          </p:cNvSpPr>
          <p:nvPr>
            <p:ph idx="1"/>
          </p:nvPr>
        </p:nvSpPr>
        <p:spPr>
          <a:xfrm>
            <a:off x="457200" y="2215405"/>
            <a:ext cx="8229600" cy="4525963"/>
          </a:xfrm>
        </p:spPr>
        <p:txBody>
          <a:bodyPr>
            <a:normAutofit lnSpcReduction="10000"/>
          </a:bodyPr>
          <a:lstStyle/>
          <a:p>
            <a:pPr marL="0" indent="0">
              <a:buNone/>
            </a:pPr>
            <a:r>
              <a:rPr lang="es-MX" sz="2400" dirty="0" smtClean="0"/>
              <a:t>Evidencia internacional sobre la eficacia de una política social favorable a la igualdad y a la productividad</a:t>
            </a:r>
          </a:p>
          <a:p>
            <a:pPr marL="0" indent="0">
              <a:buNone/>
            </a:pPr>
            <a:endParaRPr lang="es-MX" sz="2400" dirty="0" smtClean="0"/>
          </a:p>
          <a:p>
            <a:pPr lvl="1">
              <a:buFont typeface="Wingdings" panose="05000000000000000000" pitchFamily="2" charset="2"/>
              <a:buChar char="§"/>
            </a:pPr>
            <a:r>
              <a:rPr lang="es-MX" sz="2000" dirty="0" smtClean="0"/>
              <a:t>Existe un creciente consenso político sobre la necesidad de avanzar hacia la cobertura universal en salud.</a:t>
            </a:r>
          </a:p>
          <a:p>
            <a:pPr lvl="1">
              <a:buFont typeface="Wingdings" panose="05000000000000000000" pitchFamily="2" charset="2"/>
              <a:buChar char="§"/>
            </a:pPr>
            <a:r>
              <a:rPr lang="es-MX" sz="2000" dirty="0" smtClean="0"/>
              <a:t>La evidencia económica confirma que el estado de salud se asocia con el crecimiento y la productividad.</a:t>
            </a:r>
          </a:p>
          <a:p>
            <a:pPr lvl="1">
              <a:buFont typeface="Wingdings" panose="05000000000000000000" pitchFamily="2" charset="2"/>
              <a:buChar char="§"/>
            </a:pPr>
            <a:r>
              <a:rPr lang="es-MX" sz="2000" dirty="0" smtClean="0"/>
              <a:t>Un sistema de salud se define a partir de las variables o componentes causales interdependientes que explican los resultados en salud poblacional (usuarios, prestación de servicios, recursos humanos, financiamiento, tecnologías médicas y gobernanza).</a:t>
            </a:r>
          </a:p>
          <a:p>
            <a:pPr lvl="1">
              <a:buFontTx/>
              <a:buChar char="-"/>
            </a:pPr>
            <a:endParaRPr lang="es-MX" sz="2000" dirty="0" smtClean="0"/>
          </a:p>
          <a:p>
            <a:pPr marL="3313113" indent="0">
              <a:spcBef>
                <a:spcPts val="0"/>
              </a:spcBef>
              <a:buNone/>
            </a:pPr>
            <a:r>
              <a:rPr lang="es-MX" sz="1400" dirty="0" smtClean="0"/>
              <a:t>BID. Documento de marco sectorial de salud y nutrición , División de Protección Social y Salud, 2013 y 2016</a:t>
            </a:r>
            <a:endParaRPr lang="es-MX" sz="1400" dirty="0"/>
          </a:p>
        </p:txBody>
      </p:sp>
    </p:spTree>
    <p:extLst>
      <p:ext uri="{BB962C8B-B14F-4D97-AF65-F5344CB8AC3E}">
        <p14:creationId xmlns:p14="http://schemas.microsoft.com/office/powerpoint/2010/main" val="334111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7842BE6-7D92-44F8-B1E5-6DD1E9659857}" type="slidenum">
              <a:rPr lang="es-MX" smtClean="0"/>
              <a:pPr/>
              <a:t>6</a:t>
            </a:fld>
            <a:endParaRPr lang="es-MX"/>
          </a:p>
        </p:txBody>
      </p:sp>
      <p:sp>
        <p:nvSpPr>
          <p:cNvPr id="5" name="Título 1"/>
          <p:cNvSpPr>
            <a:spLocks noGrp="1"/>
          </p:cNvSpPr>
          <p:nvPr>
            <p:ph type="title"/>
          </p:nvPr>
        </p:nvSpPr>
        <p:spPr>
          <a:xfrm>
            <a:off x="457200" y="889843"/>
            <a:ext cx="8229600" cy="1143000"/>
          </a:xfrm>
        </p:spPr>
        <p:txBody>
          <a:bodyPr>
            <a:normAutofit/>
          </a:bodyPr>
          <a:lstStyle/>
          <a:p>
            <a:pPr algn="l"/>
            <a:r>
              <a:rPr lang="es-MX" sz="3200" dirty="0"/>
              <a:t>COBERTURA UNIVERSAL EN SALUD</a:t>
            </a:r>
          </a:p>
        </p:txBody>
      </p:sp>
      <p:sp>
        <p:nvSpPr>
          <p:cNvPr id="6" name="Marcador de contenido 2"/>
          <p:cNvSpPr>
            <a:spLocks noGrp="1"/>
          </p:cNvSpPr>
          <p:nvPr>
            <p:ph idx="1"/>
          </p:nvPr>
        </p:nvSpPr>
        <p:spPr>
          <a:xfrm>
            <a:off x="457200" y="1844825"/>
            <a:ext cx="8229600" cy="4896544"/>
          </a:xfrm>
        </p:spPr>
        <p:txBody>
          <a:bodyPr>
            <a:normAutofit fontScale="77500" lnSpcReduction="20000"/>
          </a:bodyPr>
          <a:lstStyle/>
          <a:p>
            <a:pPr marL="0" indent="0">
              <a:buNone/>
            </a:pPr>
            <a:r>
              <a:rPr lang="es-MX" sz="2400" dirty="0" smtClean="0"/>
              <a:t>PRINCIPALES DESAFÍOS DEL SISTEMA DE SALUD</a:t>
            </a:r>
          </a:p>
          <a:p>
            <a:pPr marL="457200" indent="-457200">
              <a:buAutoNum type="alphaLcPeriod"/>
            </a:pPr>
            <a:r>
              <a:rPr lang="es-MX" sz="2400" dirty="0" smtClean="0"/>
              <a:t>USUARIOS. La población vulnerable enfrenta barreras adicionales para utilizar los servicios y mantener un adecuado estado de salud.</a:t>
            </a:r>
          </a:p>
          <a:p>
            <a:pPr marL="457200" indent="-457200">
              <a:buAutoNum type="alphaLcPeriod"/>
            </a:pPr>
            <a:r>
              <a:rPr lang="es-MX" sz="2400" dirty="0" smtClean="0"/>
              <a:t>PRESTACIÓN DE SERVICIOS. Retos para  organizar los servicios de salud en redes integradas de atención primaria en salud.</a:t>
            </a:r>
          </a:p>
          <a:p>
            <a:pPr marL="457200" indent="-457200">
              <a:buAutoNum type="alphaLcPeriod"/>
            </a:pPr>
            <a:r>
              <a:rPr lang="es-MX" sz="2400" dirty="0" smtClean="0"/>
              <a:t>RECURSOS HUMANOS.  Las deficiencias en la formación, distribución y productividad de los profesionales de la salud constituyen una barrera para la prestación de servicios oportuna y de calidad.</a:t>
            </a:r>
          </a:p>
          <a:p>
            <a:pPr marL="457200" indent="-457200">
              <a:buAutoNum type="alphaLcPeriod"/>
            </a:pPr>
            <a:r>
              <a:rPr lang="es-MX" sz="2400" dirty="0" smtClean="0"/>
              <a:t>SISTEMA DE FINANCIAMIENTO. La ineficiencia en la asignación y uso de los recursos limita la universalización de servicios con calidad e incrementa los riesgos de empobrecimiento.</a:t>
            </a:r>
          </a:p>
          <a:p>
            <a:pPr marL="457200" indent="-457200">
              <a:buAutoNum type="alphaLcPeriod"/>
            </a:pPr>
            <a:r>
              <a:rPr lang="es-MX" sz="2400" dirty="0" smtClean="0"/>
              <a:t>TECNOLOGÍAS MÉDICAS.  La incorporación de nuevas tecnologías médicas puede acelerar el crecimiento del gasto en salud.</a:t>
            </a:r>
          </a:p>
          <a:p>
            <a:pPr marL="457200" indent="-457200">
              <a:buAutoNum type="alphaLcPeriod"/>
            </a:pPr>
            <a:r>
              <a:rPr lang="es-MX" sz="2400" dirty="0" smtClean="0"/>
              <a:t>GOBERNANZA.  La función de gestión de la prestación de servicios adquiere mayor relevancia para el logro de resultados en el contexto de un menor espacio fiscal.</a:t>
            </a:r>
          </a:p>
          <a:p>
            <a:pPr marL="457200" lvl="1" indent="0">
              <a:buNone/>
            </a:pPr>
            <a:endParaRPr lang="es-MX" sz="2000" dirty="0" smtClean="0"/>
          </a:p>
          <a:p>
            <a:pPr marL="3313113" indent="0">
              <a:spcBef>
                <a:spcPts val="0"/>
              </a:spcBef>
              <a:buNone/>
            </a:pPr>
            <a:r>
              <a:rPr lang="es-MX" sz="1400" dirty="0" smtClean="0"/>
              <a:t>BID. Documento de marco sectorial de salud y nutrición , División de Protección Social y Salud, 2013 y 2016</a:t>
            </a:r>
            <a:endParaRPr lang="es-MX" sz="1400" dirty="0"/>
          </a:p>
        </p:txBody>
      </p:sp>
    </p:spTree>
    <p:extLst>
      <p:ext uri="{BB962C8B-B14F-4D97-AF65-F5344CB8AC3E}">
        <p14:creationId xmlns:p14="http://schemas.microsoft.com/office/powerpoint/2010/main" val="1872872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s-MX" sz="3200" dirty="0"/>
              <a:t>COBERTURA UNIVERSAL EN SALUD</a:t>
            </a:r>
          </a:p>
        </p:txBody>
      </p:sp>
      <p:sp>
        <p:nvSpPr>
          <p:cNvPr id="3" name="Marcador de contenido 2"/>
          <p:cNvSpPr>
            <a:spLocks noGrp="1"/>
          </p:cNvSpPr>
          <p:nvPr>
            <p:ph idx="1"/>
          </p:nvPr>
        </p:nvSpPr>
        <p:spPr>
          <a:xfrm>
            <a:off x="457200" y="1196752"/>
            <a:ext cx="8229600" cy="4929411"/>
          </a:xfrm>
        </p:spPr>
        <p:txBody>
          <a:bodyPr>
            <a:normAutofit lnSpcReduction="10000"/>
          </a:bodyPr>
          <a:lstStyle/>
          <a:p>
            <a:pPr marL="0" indent="0">
              <a:buNone/>
            </a:pPr>
            <a:r>
              <a:rPr lang="es-MX" sz="2400" dirty="0" smtClean="0"/>
              <a:t>Evidencia sobre eficiencia y eficacia de políticas y programas de salud </a:t>
            </a:r>
          </a:p>
          <a:p>
            <a:pPr marL="0" indent="0">
              <a:buNone/>
            </a:pPr>
            <a:endParaRPr lang="es-MX" sz="2400" dirty="0" smtClean="0"/>
          </a:p>
          <a:p>
            <a:pPr marL="0" indent="0">
              <a:buNone/>
            </a:pPr>
            <a:r>
              <a:rPr lang="es-MX" sz="2400" dirty="0" smtClean="0"/>
              <a:t>2. PRESTACIÓN DE SERVICIOS </a:t>
            </a:r>
          </a:p>
          <a:p>
            <a:pPr lvl="1">
              <a:buFont typeface="Wingdings" panose="05000000000000000000" pitchFamily="2" charset="2"/>
              <a:buChar char="§"/>
            </a:pPr>
            <a:r>
              <a:rPr lang="es-MX" sz="2000" dirty="0" smtClean="0"/>
              <a:t>Un enfoque de redes integradas de atención primaria de salud es una herramienta para lograr una atención continua, coordinada y sin rupturas.</a:t>
            </a:r>
          </a:p>
          <a:p>
            <a:pPr lvl="1">
              <a:buFont typeface="Wingdings" panose="05000000000000000000" pitchFamily="2" charset="2"/>
              <a:buChar char="§"/>
            </a:pPr>
            <a:r>
              <a:rPr lang="es-MX" sz="2000" dirty="0" smtClean="0"/>
              <a:t>Un primer nivel de atención que enfatiza la prevención favorece mejores resultados en salud.</a:t>
            </a:r>
          </a:p>
          <a:p>
            <a:pPr lvl="1">
              <a:buFont typeface="Wingdings" panose="05000000000000000000" pitchFamily="2" charset="2"/>
              <a:buChar char="§"/>
            </a:pPr>
            <a:r>
              <a:rPr lang="es-MX" sz="2000" dirty="0" smtClean="0"/>
              <a:t>La racionalización de las funciones de los hospitales y su integración en redes de atención puede resultar en mejor cuidado a menores costos.</a:t>
            </a:r>
          </a:p>
          <a:p>
            <a:pPr lvl="1">
              <a:buFont typeface="Wingdings" panose="05000000000000000000" pitchFamily="2" charset="2"/>
              <a:buChar char="§"/>
            </a:pPr>
            <a:r>
              <a:rPr lang="es-MX" sz="2000" dirty="0" smtClean="0"/>
              <a:t>La interacción entre los servicios públicos y privados juega un papel clave en la provisión de bienes y servicios en salud.</a:t>
            </a:r>
          </a:p>
          <a:p>
            <a:pPr marL="3313113" indent="0">
              <a:spcBef>
                <a:spcPts val="0"/>
              </a:spcBef>
              <a:buNone/>
            </a:pPr>
            <a:endParaRPr lang="es-MX" sz="1400" dirty="0" smtClean="0"/>
          </a:p>
          <a:p>
            <a:pPr marL="3313113" indent="0">
              <a:spcBef>
                <a:spcPts val="0"/>
              </a:spcBef>
              <a:buNone/>
            </a:pPr>
            <a:r>
              <a:rPr lang="es-MX" sz="1400" dirty="0" smtClean="0"/>
              <a:t>BID. Documento de marco sectorial de salud y nutrición , División de Protección Social y Salud, 2013 y 2016</a:t>
            </a:r>
            <a:endParaRPr lang="es-MX" sz="1400" dirty="0"/>
          </a:p>
        </p:txBody>
      </p:sp>
      <p:sp>
        <p:nvSpPr>
          <p:cNvPr id="4" name="Marcador de número de diapositiva 3"/>
          <p:cNvSpPr>
            <a:spLocks noGrp="1"/>
          </p:cNvSpPr>
          <p:nvPr>
            <p:ph type="sldNum" sz="quarter" idx="12"/>
          </p:nvPr>
        </p:nvSpPr>
        <p:spPr/>
        <p:txBody>
          <a:bodyPr/>
          <a:lstStyle/>
          <a:p>
            <a:fld id="{5C404755-57E8-4DE4-8255-C70DF40C850D}" type="slidenum">
              <a:rPr lang="es-MX" smtClean="0"/>
              <a:t>7</a:t>
            </a:fld>
            <a:endParaRPr lang="es-MX"/>
          </a:p>
        </p:txBody>
      </p:sp>
    </p:spTree>
    <p:extLst>
      <p:ext uri="{BB962C8B-B14F-4D97-AF65-F5344CB8AC3E}">
        <p14:creationId xmlns:p14="http://schemas.microsoft.com/office/powerpoint/2010/main" val="1897567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7842BE6-7D92-44F8-B1E5-6DD1E9659857}" type="slidenum">
              <a:rPr lang="es-MX" smtClean="0"/>
              <a:pPr/>
              <a:t>8</a:t>
            </a:fld>
            <a:endParaRPr lang="es-MX"/>
          </a:p>
        </p:txBody>
      </p:sp>
      <p:sp>
        <p:nvSpPr>
          <p:cNvPr id="5" name="Título 1"/>
          <p:cNvSpPr>
            <a:spLocks noGrp="1"/>
          </p:cNvSpPr>
          <p:nvPr>
            <p:ph type="title"/>
          </p:nvPr>
        </p:nvSpPr>
        <p:spPr>
          <a:xfrm>
            <a:off x="457200" y="908720"/>
            <a:ext cx="8229600" cy="1138138"/>
          </a:xfrm>
        </p:spPr>
        <p:txBody>
          <a:bodyPr>
            <a:normAutofit/>
          </a:bodyPr>
          <a:lstStyle/>
          <a:p>
            <a:pPr algn="l"/>
            <a:r>
              <a:rPr lang="es-MX" sz="3200" dirty="0"/>
              <a:t>COBERTURA UNIVERSAL EN SALUD</a:t>
            </a:r>
          </a:p>
        </p:txBody>
      </p:sp>
      <p:sp>
        <p:nvSpPr>
          <p:cNvPr id="6" name="Marcador de contenido 2"/>
          <p:cNvSpPr>
            <a:spLocks noGrp="1"/>
          </p:cNvSpPr>
          <p:nvPr>
            <p:ph idx="1"/>
          </p:nvPr>
        </p:nvSpPr>
        <p:spPr>
          <a:xfrm>
            <a:off x="457200" y="1902842"/>
            <a:ext cx="8229600" cy="4857403"/>
          </a:xfrm>
        </p:spPr>
        <p:txBody>
          <a:bodyPr>
            <a:normAutofit fontScale="92500" lnSpcReduction="10000"/>
          </a:bodyPr>
          <a:lstStyle/>
          <a:p>
            <a:pPr marL="0" indent="0">
              <a:buNone/>
            </a:pPr>
            <a:r>
              <a:rPr lang="es-MX" sz="2400" dirty="0" smtClean="0"/>
              <a:t>PRINCIPALES DESAFÍOS:</a:t>
            </a:r>
          </a:p>
          <a:p>
            <a:r>
              <a:rPr lang="es-MX" sz="2400" dirty="0" smtClean="0"/>
              <a:t>Envejecimiento de la población</a:t>
            </a:r>
          </a:p>
          <a:p>
            <a:r>
              <a:rPr lang="es-MX" sz="2400" dirty="0" smtClean="0"/>
              <a:t>Perfil epidemiológico de complejidad creciente</a:t>
            </a:r>
          </a:p>
          <a:p>
            <a:r>
              <a:rPr lang="es-MX" sz="2400" dirty="0" smtClean="0"/>
              <a:t>Mortalidad materna y neonatal</a:t>
            </a:r>
          </a:p>
          <a:p>
            <a:r>
              <a:rPr lang="es-MX" sz="2400" dirty="0" smtClean="0"/>
              <a:t>Problemas de salud de adolescentes (enfermedades mentales, violencia, </a:t>
            </a:r>
            <a:r>
              <a:rPr lang="es-MX" sz="2400" smtClean="0"/>
              <a:t>conductas de </a:t>
            </a:r>
            <a:r>
              <a:rPr lang="es-MX" sz="2400" dirty="0" smtClean="0"/>
              <a:t>riesgo.)</a:t>
            </a:r>
          </a:p>
          <a:p>
            <a:r>
              <a:rPr lang="es-MX" sz="2400" dirty="0" smtClean="0"/>
              <a:t>Cambios en estilos de vida y nutrición (sobrepeso y obesidad)</a:t>
            </a:r>
          </a:p>
          <a:p>
            <a:r>
              <a:rPr lang="es-MX" sz="2400" dirty="0" smtClean="0"/>
              <a:t>Carga de enfermedad ocasionada por ECNT</a:t>
            </a:r>
          </a:p>
          <a:p>
            <a:r>
              <a:rPr lang="es-MX" sz="2400" dirty="0" smtClean="0"/>
              <a:t>Brecha en indicadores de salud según áreas geográficas, grupos poblacionales, origen étnico y nivel socioeconómico</a:t>
            </a:r>
          </a:p>
          <a:p>
            <a:r>
              <a:rPr lang="es-MX" sz="2400" dirty="0" smtClean="0"/>
              <a:t>Cobertura efectiva y calidad de los servicios otorgados</a:t>
            </a:r>
          </a:p>
          <a:p>
            <a:r>
              <a:rPr lang="es-MX" sz="2400" dirty="0" smtClean="0"/>
              <a:t>Excesivo gasto administrativo y baja eficiencia en el gasto en salud</a:t>
            </a:r>
          </a:p>
          <a:p>
            <a:pPr marL="3313113" indent="0">
              <a:spcBef>
                <a:spcPts val="0"/>
              </a:spcBef>
              <a:buNone/>
            </a:pPr>
            <a:r>
              <a:rPr lang="es-MX" sz="1400" dirty="0" smtClean="0"/>
              <a:t>BID. Documento de marco sectorial de salud y nutrición , División de Protección Social y Salud, 2013 y 2016</a:t>
            </a:r>
            <a:endParaRPr lang="es-MX" sz="1400" dirty="0"/>
          </a:p>
        </p:txBody>
      </p:sp>
    </p:spTree>
    <p:extLst>
      <p:ext uri="{BB962C8B-B14F-4D97-AF65-F5344CB8AC3E}">
        <p14:creationId xmlns:p14="http://schemas.microsoft.com/office/powerpoint/2010/main" val="351302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7842BE6-7D92-44F8-B1E5-6DD1E9659857}" type="slidenum">
              <a:rPr lang="es-MX" smtClean="0"/>
              <a:pPr/>
              <a:t>9</a:t>
            </a:fld>
            <a:endParaRPr lang="es-MX"/>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7" y="1340768"/>
            <a:ext cx="3878717" cy="5015582"/>
          </a:xfrm>
          <a:prstGeom prst="rect">
            <a:avLst/>
          </a:prstGeom>
        </p:spPr>
      </p:pic>
    </p:spTree>
    <p:extLst>
      <p:ext uri="{BB962C8B-B14F-4D97-AF65-F5344CB8AC3E}">
        <p14:creationId xmlns:p14="http://schemas.microsoft.com/office/powerpoint/2010/main" val="998700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491a4c24c9ddc8b68b6dbdb77836dd4c47a7cd"/>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1485</TotalTime>
  <Words>1507</Words>
  <Application>Microsoft Office PowerPoint</Application>
  <PresentationFormat>Presentación en pantalla (4:3)</PresentationFormat>
  <Paragraphs>168</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18</vt:i4>
      </vt:variant>
    </vt:vector>
  </HeadingPairs>
  <TitlesOfParts>
    <vt:vector size="25" baseType="lpstr">
      <vt:lpstr>Arial</vt:lpstr>
      <vt:lpstr>Calibri</vt:lpstr>
      <vt:lpstr>Soberana Sans</vt:lpstr>
      <vt:lpstr>Times New Roman</vt:lpstr>
      <vt:lpstr>Wingdings</vt:lpstr>
      <vt:lpstr>Tema de Office</vt:lpstr>
      <vt:lpstr>Diseño personalizado</vt:lpstr>
      <vt:lpstr>Presentación de PowerPoint</vt:lpstr>
      <vt:lpstr>COBERTURA UNIVERSAL EN SALUD</vt:lpstr>
      <vt:lpstr>COBERTURA UNIVERSAL EN SALUD</vt:lpstr>
      <vt:lpstr>COBERTURA UNIVERSAL EN SALUD</vt:lpstr>
      <vt:lpstr>COBERTURA UNIVERSAL EN SALUD</vt:lpstr>
      <vt:lpstr>COBERTURA UNIVERSAL EN SALUD</vt:lpstr>
      <vt:lpstr>COBERTURA UNIVERSAL EN SALUD</vt:lpstr>
      <vt:lpstr>COBERTURA UNIVERSAL EN SALUD</vt:lpstr>
      <vt:lpstr>Presentación de PowerPoint</vt:lpstr>
      <vt:lpstr>Presentación de PowerPoint</vt:lpstr>
      <vt:lpstr>Universalización de los Servicios de Salud</vt:lpstr>
      <vt:lpstr>Cobertura y acceso efectivos</vt:lpstr>
      <vt:lpstr>Indicadores de las dimensiones del acceso efectivo</vt:lpstr>
      <vt:lpstr>Presentación de PowerPoint</vt:lpstr>
      <vt:lpstr>Acceso Efectivo</vt:lpstr>
      <vt:lpstr>Acceso Efectivo</vt:lpstr>
      <vt:lpstr>Presentación de PowerPoint</vt:lpstr>
      <vt:lpstr>Acceso Efectivo</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ANDONI</dc:creator>
  <cp:lastModifiedBy>Onofre Muñoz Hernández</cp:lastModifiedBy>
  <cp:revision>98</cp:revision>
  <cp:lastPrinted>2016-06-16T22:11:09Z</cp:lastPrinted>
  <dcterms:created xsi:type="dcterms:W3CDTF">2014-08-25T17:44:38Z</dcterms:created>
  <dcterms:modified xsi:type="dcterms:W3CDTF">2016-06-22T18:16:26Z</dcterms:modified>
</cp:coreProperties>
</file>