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5" r:id="rId3"/>
    <p:sldId id="258" r:id="rId4"/>
    <p:sldId id="264" r:id="rId5"/>
    <p:sldId id="257" r:id="rId6"/>
    <p:sldId id="268" r:id="rId7"/>
    <p:sldId id="259" r:id="rId8"/>
    <p:sldId id="260" r:id="rId9"/>
    <p:sldId id="263" r:id="rId10"/>
    <p:sldId id="261" r:id="rId11"/>
    <p:sldId id="267" r:id="rId12"/>
    <p:sldId id="269" r:id="rId13"/>
    <p:sldId id="285" r:id="rId14"/>
    <p:sldId id="271" r:id="rId15"/>
    <p:sldId id="273" r:id="rId16"/>
    <p:sldId id="262" r:id="rId17"/>
    <p:sldId id="275" r:id="rId18"/>
    <p:sldId id="266" r:id="rId19"/>
    <p:sldId id="272" r:id="rId20"/>
    <p:sldId id="276" r:id="rId21"/>
    <p:sldId id="277" r:id="rId22"/>
    <p:sldId id="279" r:id="rId23"/>
    <p:sldId id="280" r:id="rId24"/>
    <p:sldId id="281" r:id="rId25"/>
    <p:sldId id="283" r:id="rId26"/>
    <p:sldId id="282" r:id="rId27"/>
    <p:sldId id="284" r:id="rId2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73691-D3D8-4DC5-BFF2-BE7659510EEF}" type="datetimeFigureOut">
              <a:rPr lang="es-MX" smtClean="0"/>
              <a:t>15/06/2016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11496-E1BA-49DC-895E-13C06335D6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2320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s-MX"/>
          </a:p>
        </p:txBody>
      </p:sp>
      <p:sp>
        <p:nvSpPr>
          <p:cNvPr id="12291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mtClean="0">
                <a:latin typeface="Arial" panose="020B0604020202020204" pitchFamily="34" charset="0"/>
                <a:ea typeface="msgothic" charset="0"/>
                <a:cs typeface="msgothic" charset="0"/>
              </a:rPr>
              <a:t>PD-1 ligand amplification and overexpression in primary MLBCL. (A) qPCR-based DNA copy number analysis of PD-L1 in 41 primary MLBCLs. (B) RT-qPCR analysis of PD-L1 and PD-L2 transcript abundance in the same series of primary MLBCLs. Transcript abundance in tumors with normal or increased 9p24.1 is represented in box blots.</a:t>
            </a:r>
          </a:p>
        </p:txBody>
      </p:sp>
    </p:spTree>
    <p:extLst>
      <p:ext uri="{BB962C8B-B14F-4D97-AF65-F5344CB8AC3E}">
        <p14:creationId xmlns:p14="http://schemas.microsoft.com/office/powerpoint/2010/main" val="869635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76AD-A5FB-4A6D-B556-7A097FD8F792}" type="datetimeFigureOut">
              <a:rPr lang="es-MX" smtClean="0"/>
              <a:t>15/06/2016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AF9E-82F3-4F17-B1E6-3C7669C2BD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8979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76AD-A5FB-4A6D-B556-7A097FD8F792}" type="datetimeFigureOut">
              <a:rPr lang="es-MX" smtClean="0"/>
              <a:t>15/06/2016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AF9E-82F3-4F17-B1E6-3C7669C2BD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4909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76AD-A5FB-4A6D-B556-7A097FD8F792}" type="datetimeFigureOut">
              <a:rPr lang="es-MX" smtClean="0"/>
              <a:t>15/06/2016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AF9E-82F3-4F17-B1E6-3C7669C2BD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2231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76AD-A5FB-4A6D-B556-7A097FD8F792}" type="datetimeFigureOut">
              <a:rPr lang="es-MX" smtClean="0"/>
              <a:t>15/06/2016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AF9E-82F3-4F17-B1E6-3C7669C2BD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6652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76AD-A5FB-4A6D-B556-7A097FD8F792}" type="datetimeFigureOut">
              <a:rPr lang="es-MX" smtClean="0"/>
              <a:t>15/06/2016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AF9E-82F3-4F17-B1E6-3C7669C2BD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1791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76AD-A5FB-4A6D-B556-7A097FD8F792}" type="datetimeFigureOut">
              <a:rPr lang="es-MX" smtClean="0"/>
              <a:t>15/06/2016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AF9E-82F3-4F17-B1E6-3C7669C2BD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974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76AD-A5FB-4A6D-B556-7A097FD8F792}" type="datetimeFigureOut">
              <a:rPr lang="es-MX" smtClean="0"/>
              <a:t>15/06/2016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AF9E-82F3-4F17-B1E6-3C7669C2BD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8045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76AD-A5FB-4A6D-B556-7A097FD8F792}" type="datetimeFigureOut">
              <a:rPr lang="es-MX" smtClean="0"/>
              <a:t>15/06/2016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AF9E-82F3-4F17-B1E6-3C7669C2BD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2725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76AD-A5FB-4A6D-B556-7A097FD8F792}" type="datetimeFigureOut">
              <a:rPr lang="es-MX" smtClean="0"/>
              <a:t>15/06/2016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AF9E-82F3-4F17-B1E6-3C7669C2BD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2963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76AD-A5FB-4A6D-B556-7A097FD8F792}" type="datetimeFigureOut">
              <a:rPr lang="es-MX" smtClean="0"/>
              <a:t>15/06/2016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AF9E-82F3-4F17-B1E6-3C7669C2BD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0177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76AD-A5FB-4A6D-B556-7A097FD8F792}" type="datetimeFigureOut">
              <a:rPr lang="es-MX" smtClean="0"/>
              <a:t>15/06/2016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AF9E-82F3-4F17-B1E6-3C7669C2BD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9122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fld id="{A7EA76AD-A5FB-4A6D-B556-7A097FD8F792}" type="datetimeFigureOut">
              <a:rPr lang="es-MX" smtClean="0"/>
              <a:pPr/>
              <a:t>15/06/2016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fld id="{82B6AF9E-82F3-4F17-B1E6-3C7669C2BD3C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88025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Black" panose="020B0A04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Black" panose="020B0A04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Black" panose="020B0A04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Black" panose="020B0A04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Black" panose="020B0A04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5004" y="399244"/>
            <a:ext cx="11372045" cy="1861468"/>
          </a:xfrm>
        </p:spPr>
        <p:txBody>
          <a:bodyPr>
            <a:noAutofit/>
          </a:bodyPr>
          <a:lstStyle/>
          <a:p>
            <a:r>
              <a:rPr lang="es-MX" sz="7200" b="1" dirty="0" smtClean="0">
                <a:solidFill>
                  <a:srgbClr val="C00000"/>
                </a:solidFill>
              </a:rPr>
              <a:t>Inmunoterapia en Hematología</a:t>
            </a:r>
            <a:endParaRPr lang="es-MX" sz="7200" b="1" dirty="0">
              <a:solidFill>
                <a:srgbClr val="C0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4912210"/>
            <a:ext cx="11861443" cy="2849451"/>
          </a:xfrm>
        </p:spPr>
        <p:txBody>
          <a:bodyPr>
            <a:noAutofit/>
          </a:bodyPr>
          <a:lstStyle/>
          <a:p>
            <a:r>
              <a:rPr lang="es-MX" sz="3600" b="1" dirty="0" smtClean="0">
                <a:solidFill>
                  <a:srgbClr val="002060"/>
                </a:solidFill>
              </a:rPr>
              <a:t>Dr. Álvaro Aguayo González</a:t>
            </a:r>
          </a:p>
          <a:p>
            <a:r>
              <a:rPr lang="es-MX" sz="3600" b="1" dirty="0" smtClean="0"/>
              <a:t>Academia Nacional de Medicina de México</a:t>
            </a:r>
          </a:p>
          <a:p>
            <a:r>
              <a:rPr lang="es-MX" sz="3600" b="1" dirty="0" smtClean="0"/>
              <a:t>Miércoles 15 de Junio del 2016</a:t>
            </a:r>
            <a:endParaRPr lang="es-MX" sz="36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90" y="2411409"/>
            <a:ext cx="2263739" cy="237252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469" y="2324851"/>
            <a:ext cx="4806134" cy="25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8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C00000"/>
                </a:solidFill>
              </a:rPr>
              <a:t>Resultados preliminares en LPMB</a:t>
            </a:r>
            <a:endParaRPr lang="es-MX" dirty="0">
              <a:solidFill>
                <a:srgbClr val="C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917766"/>
            <a:ext cx="7017911" cy="4351338"/>
          </a:xfrm>
        </p:spPr>
        <p:txBody>
          <a:bodyPr/>
          <a:lstStyle/>
          <a:p>
            <a:endParaRPr lang="es-MX" dirty="0" smtClean="0"/>
          </a:p>
          <a:p>
            <a:r>
              <a:rPr lang="es-MX" dirty="0" smtClean="0"/>
              <a:t>KEYNOTE-013</a:t>
            </a:r>
          </a:p>
          <a:p>
            <a:r>
              <a:rPr lang="es-MX" dirty="0" err="1" smtClean="0"/>
              <a:t>Pembrulizumab</a:t>
            </a:r>
            <a:endParaRPr lang="es-MX" dirty="0" smtClean="0"/>
          </a:p>
          <a:p>
            <a:r>
              <a:rPr lang="es-MX" dirty="0" smtClean="0"/>
              <a:t>10 </a:t>
            </a:r>
            <a:r>
              <a:rPr lang="es-MX" dirty="0" err="1" smtClean="0"/>
              <a:t>pts</a:t>
            </a:r>
            <a:r>
              <a:rPr lang="es-MX" dirty="0" smtClean="0"/>
              <a:t> evaluables</a:t>
            </a:r>
          </a:p>
          <a:p>
            <a:r>
              <a:rPr lang="es-MX" dirty="0" smtClean="0"/>
              <a:t>Respuesta global: 40%, RC: 10%</a:t>
            </a:r>
          </a:p>
          <a:p>
            <a:r>
              <a:rPr lang="es-MX" dirty="0" smtClean="0"/>
              <a:t>Respuesta tumoral: 80%</a:t>
            </a:r>
          </a:p>
          <a:p>
            <a:r>
              <a:rPr lang="es-MX" dirty="0" smtClean="0"/>
              <a:t>Duración de la respuesta: &gt; 1 año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538" y="2223953"/>
            <a:ext cx="4914426" cy="373896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99245" y="6311516"/>
            <a:ext cx="405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/>
              <a:t>Moskovitz</a:t>
            </a:r>
            <a:r>
              <a:rPr lang="es-MX" b="1" dirty="0"/>
              <a:t> </a:t>
            </a:r>
            <a:r>
              <a:rPr lang="es-MX" b="1" dirty="0" smtClean="0"/>
              <a:t>CH, et al. ASH 2014, </a:t>
            </a:r>
            <a:r>
              <a:rPr lang="es-MX" b="1" dirty="0" err="1" smtClean="0"/>
              <a:t>Abst</a:t>
            </a:r>
            <a:r>
              <a:rPr lang="es-MX" b="1" dirty="0" smtClean="0"/>
              <a:t>: 290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77206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>
                <a:solidFill>
                  <a:srgbClr val="C00000"/>
                </a:solidFill>
              </a:rPr>
              <a:t>Bloqueo de moléculas PD1 en Linfoma Difuso de Células </a:t>
            </a:r>
            <a:r>
              <a:rPr lang="es-MX" dirty="0">
                <a:solidFill>
                  <a:srgbClr val="C00000"/>
                </a:solidFill>
              </a:rPr>
              <a:t>G</a:t>
            </a:r>
            <a:r>
              <a:rPr lang="es-MX" dirty="0" smtClean="0">
                <a:solidFill>
                  <a:srgbClr val="C00000"/>
                </a:solidFill>
              </a:rPr>
              <a:t>randes B</a:t>
            </a:r>
            <a:endParaRPr lang="es-MX" dirty="0">
              <a:solidFill>
                <a:srgbClr val="C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7425" y="1867438"/>
            <a:ext cx="11822806" cy="4043966"/>
          </a:xfrm>
        </p:spPr>
        <p:txBody>
          <a:bodyPr>
            <a:noAutofit/>
          </a:bodyPr>
          <a:lstStyle/>
          <a:p>
            <a:r>
              <a:rPr lang="es-MX" sz="3200" dirty="0" err="1" smtClean="0"/>
              <a:t>Nivolumab</a:t>
            </a:r>
            <a:endParaRPr lang="es-MX" sz="3200" dirty="0" smtClean="0"/>
          </a:p>
          <a:p>
            <a:r>
              <a:rPr lang="es-MX" sz="3200" dirty="0" smtClean="0"/>
              <a:t>Pocas respuestas</a:t>
            </a:r>
          </a:p>
          <a:p>
            <a:r>
              <a:rPr lang="es-MX" sz="3200" dirty="0" smtClean="0"/>
              <a:t>Probablemente mas útil en pacientes que expresan EBV+ y en </a:t>
            </a:r>
            <a:r>
              <a:rPr lang="es-MX" sz="3200" dirty="0" err="1" smtClean="0"/>
              <a:t>pts</a:t>
            </a:r>
            <a:r>
              <a:rPr lang="es-MX" sz="3200" dirty="0" smtClean="0"/>
              <a:t> </a:t>
            </a:r>
            <a:r>
              <a:rPr lang="es-MX" sz="3200" dirty="0" err="1" smtClean="0"/>
              <a:t>co</a:t>
            </a:r>
            <a:r>
              <a:rPr lang="es-MX" sz="3200" dirty="0" smtClean="0"/>
              <a:t> LDCG ricos en células T</a:t>
            </a:r>
          </a:p>
          <a:p>
            <a:r>
              <a:rPr lang="es-MX" sz="3200" dirty="0" smtClean="0"/>
              <a:t>Algunas respuestas en linfomas primarios de SNC</a:t>
            </a:r>
          </a:p>
          <a:p>
            <a:r>
              <a:rPr lang="es-MX" sz="3200" dirty="0" smtClean="0"/>
              <a:t>Síndrome de Richter: RG: 43% (7 </a:t>
            </a:r>
            <a:r>
              <a:rPr lang="es-MX" sz="3200" dirty="0" err="1" smtClean="0"/>
              <a:t>pts</a:t>
            </a:r>
            <a:r>
              <a:rPr lang="es-MX" sz="3200" dirty="0" smtClean="0"/>
              <a:t>) enfermedad refractaria.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7843234" y="6233375"/>
            <a:ext cx="226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/>
              <a:t>Armand</a:t>
            </a:r>
            <a:r>
              <a:rPr lang="es-MX" b="1" dirty="0" smtClean="0"/>
              <a:t> P. ASCO 2016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80687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6215" y="365125"/>
            <a:ext cx="11629622" cy="1325563"/>
          </a:xfrm>
        </p:spPr>
        <p:txBody>
          <a:bodyPr>
            <a:normAutofit/>
          </a:bodyPr>
          <a:lstStyle/>
          <a:p>
            <a:r>
              <a:rPr lang="es-MX" dirty="0" smtClean="0">
                <a:solidFill>
                  <a:srgbClr val="C00000"/>
                </a:solidFill>
              </a:rPr>
              <a:t>Bloqueo de moléculas PD1 en otras neoplasia hematológicas B</a:t>
            </a:r>
            <a:endParaRPr lang="es-MX" dirty="0">
              <a:solidFill>
                <a:srgbClr val="C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6215" y="1705103"/>
            <a:ext cx="11629622" cy="4515392"/>
          </a:xfrm>
        </p:spPr>
        <p:txBody>
          <a:bodyPr>
            <a:noAutofit/>
          </a:bodyPr>
          <a:lstStyle/>
          <a:p>
            <a:r>
              <a:rPr lang="es-MX" sz="3200" dirty="0" smtClean="0"/>
              <a:t>No es una estrategia perfecta.</a:t>
            </a:r>
          </a:p>
          <a:p>
            <a:r>
              <a:rPr lang="es-MX" sz="3200" dirty="0" smtClean="0"/>
              <a:t>Ej. </a:t>
            </a:r>
            <a:r>
              <a:rPr lang="es-MX" sz="3200" dirty="0" err="1" smtClean="0"/>
              <a:t>Nivolumab</a:t>
            </a:r>
            <a:endParaRPr lang="es-MX" sz="3200" dirty="0" smtClean="0"/>
          </a:p>
          <a:p>
            <a:r>
              <a:rPr lang="es-MX" sz="3200" dirty="0" smtClean="0"/>
              <a:t>LLC 0% respuestas aun cuando esta sobre-expresado en células neoplásicas.</a:t>
            </a:r>
          </a:p>
          <a:p>
            <a:r>
              <a:rPr lang="es-MX" sz="3200" dirty="0" smtClean="0"/>
              <a:t>Linfoma Folicular RG: 40% con </a:t>
            </a:r>
            <a:r>
              <a:rPr lang="es-MX" sz="3200" dirty="0" err="1" smtClean="0"/>
              <a:t>nivolumab</a:t>
            </a:r>
            <a:r>
              <a:rPr lang="es-MX" sz="3200" dirty="0" smtClean="0"/>
              <a:t> (no expresan PDL-1 aun cuando es positivo en el microambiente)</a:t>
            </a:r>
          </a:p>
          <a:p>
            <a:r>
              <a:rPr lang="es-MX" sz="3200" dirty="0" smtClean="0"/>
              <a:t>En MM solo cuando se asocia </a:t>
            </a:r>
            <a:r>
              <a:rPr lang="es-MX" sz="3200" dirty="0" err="1" smtClean="0"/>
              <a:t>Pembro</a:t>
            </a:r>
            <a:r>
              <a:rPr lang="es-MX" sz="3200" dirty="0" smtClean="0"/>
              <a:t> / </a:t>
            </a:r>
            <a:r>
              <a:rPr lang="es-MX" sz="3200" dirty="0" err="1" smtClean="0"/>
              <a:t>Lenalidomida</a:t>
            </a:r>
            <a:r>
              <a:rPr lang="es-MX" sz="3200" dirty="0" smtClean="0"/>
              <a:t> / </a:t>
            </a:r>
            <a:r>
              <a:rPr lang="es-MX" sz="3200" dirty="0" err="1" smtClean="0"/>
              <a:t>dexametasona</a:t>
            </a:r>
            <a:r>
              <a:rPr lang="es-MX" sz="3200" dirty="0" smtClean="0"/>
              <a:t> 76% o </a:t>
            </a:r>
            <a:r>
              <a:rPr lang="es-MX" sz="3200" dirty="0" err="1" smtClean="0"/>
              <a:t>pomalidomida</a:t>
            </a:r>
            <a:r>
              <a:rPr lang="es-MX" sz="3200" dirty="0" smtClean="0"/>
              <a:t> 50%.</a:t>
            </a:r>
          </a:p>
          <a:p>
            <a:endParaRPr lang="es-MX" sz="3200" dirty="0" smtClean="0"/>
          </a:p>
          <a:p>
            <a:endParaRPr lang="es-MX" sz="3200" dirty="0" smtClean="0"/>
          </a:p>
        </p:txBody>
      </p:sp>
      <p:sp>
        <p:nvSpPr>
          <p:cNvPr id="4" name="CuadroTexto 3"/>
          <p:cNvSpPr txBox="1"/>
          <p:nvPr/>
        </p:nvSpPr>
        <p:spPr>
          <a:xfrm>
            <a:off x="7843234" y="6233375"/>
            <a:ext cx="226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/>
              <a:t>Armand</a:t>
            </a:r>
            <a:r>
              <a:rPr lang="es-MX" b="1" dirty="0" smtClean="0"/>
              <a:t> P. ASCO 2016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67292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73122"/>
            <a:ext cx="9254818" cy="6574042"/>
          </a:xfrm>
          <a:prstGeom prst="rect">
            <a:avLst/>
          </a:prstGeom>
        </p:spPr>
      </p:pic>
      <p:pic>
        <p:nvPicPr>
          <p:cNvPr id="3074" name="Picture 2" descr="https://www.dovepress.com/cr_data/article_fulltext/s37000/37292/img/fig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802" y="1601374"/>
            <a:ext cx="2184416" cy="95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redondeado 5"/>
          <p:cNvSpPr/>
          <p:nvPr/>
        </p:nvSpPr>
        <p:spPr>
          <a:xfrm>
            <a:off x="9228406" y="1428366"/>
            <a:ext cx="2830324" cy="1342969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744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789" y="0"/>
            <a:ext cx="11951594" cy="1325563"/>
          </a:xfrm>
        </p:spPr>
        <p:txBody>
          <a:bodyPr>
            <a:normAutofit/>
          </a:bodyPr>
          <a:lstStyle/>
          <a:p>
            <a:r>
              <a:rPr lang="es-MX" sz="3600" dirty="0" smtClean="0">
                <a:solidFill>
                  <a:srgbClr val="C00000"/>
                </a:solidFill>
              </a:rPr>
              <a:t>Expresión de CD19 en células en el desarrollo de células B y su contraparte maligna</a:t>
            </a:r>
            <a:endParaRPr lang="es-MX" sz="3600" dirty="0">
              <a:solidFill>
                <a:srgbClr val="C0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03" y="1235411"/>
            <a:ext cx="7675809" cy="539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5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789" y="0"/>
            <a:ext cx="11951594" cy="1325563"/>
          </a:xfrm>
        </p:spPr>
        <p:txBody>
          <a:bodyPr>
            <a:normAutofit/>
          </a:bodyPr>
          <a:lstStyle/>
          <a:p>
            <a:r>
              <a:rPr lang="es-MX" sz="3600" dirty="0" smtClean="0">
                <a:solidFill>
                  <a:srgbClr val="C00000"/>
                </a:solidFill>
              </a:rPr>
              <a:t>Expresión de CD19 en células en el desarrollo de células B y su contraparte maligna</a:t>
            </a:r>
            <a:endParaRPr lang="es-MX" sz="3600" dirty="0">
              <a:solidFill>
                <a:srgbClr val="C00000"/>
              </a:solidFill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55391"/>
              </p:ext>
            </p:extLst>
          </p:nvPr>
        </p:nvGraphicFramePr>
        <p:xfrm>
          <a:off x="231818" y="1325564"/>
          <a:ext cx="11848564" cy="5471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4282"/>
                <a:gridCol w="5924282"/>
              </a:tblGrid>
              <a:tr h="856605">
                <a:tc>
                  <a:txBody>
                    <a:bodyPr/>
                    <a:lstStyle/>
                    <a:p>
                      <a:pPr algn="ctr"/>
                      <a:r>
                        <a:rPr lang="es-MX" sz="3600" b="1" dirty="0" smtClean="0"/>
                        <a:t>Antígeno de superficie</a:t>
                      </a:r>
                      <a:endParaRPr lang="es-MX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600" b="1" dirty="0" smtClean="0"/>
                        <a:t>Expresión en precursores de LLA B</a:t>
                      </a:r>
                      <a:endParaRPr lang="es-MX" sz="3600" b="1" dirty="0"/>
                    </a:p>
                  </a:txBody>
                  <a:tcPr/>
                </a:tc>
              </a:tr>
              <a:tr h="856605">
                <a:tc>
                  <a:txBody>
                    <a:bodyPr/>
                    <a:lstStyle/>
                    <a:p>
                      <a:pPr algn="ctr"/>
                      <a:r>
                        <a:rPr lang="es-MX" sz="3600" b="1" dirty="0" smtClean="0"/>
                        <a:t>CD19</a:t>
                      </a:r>
                      <a:endParaRPr lang="es-MX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600" b="1" dirty="0" smtClean="0"/>
                        <a:t>95-100%</a:t>
                      </a:r>
                      <a:endParaRPr lang="es-MX" sz="3600" b="1" dirty="0"/>
                    </a:p>
                  </a:txBody>
                  <a:tcPr/>
                </a:tc>
              </a:tr>
              <a:tr h="856605">
                <a:tc>
                  <a:txBody>
                    <a:bodyPr/>
                    <a:lstStyle/>
                    <a:p>
                      <a:pPr algn="ctr"/>
                      <a:r>
                        <a:rPr lang="es-MX" sz="3600" b="1" dirty="0" smtClean="0"/>
                        <a:t>CD20</a:t>
                      </a:r>
                      <a:endParaRPr lang="es-MX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600" b="1" dirty="0" smtClean="0"/>
                        <a:t>22-41%</a:t>
                      </a:r>
                      <a:endParaRPr lang="es-MX" sz="3600" b="1" dirty="0"/>
                    </a:p>
                  </a:txBody>
                  <a:tcPr/>
                </a:tc>
              </a:tr>
              <a:tr h="856605">
                <a:tc>
                  <a:txBody>
                    <a:bodyPr/>
                    <a:lstStyle/>
                    <a:p>
                      <a:pPr algn="ctr"/>
                      <a:r>
                        <a:rPr lang="es-MX" sz="3600" b="1" dirty="0" smtClean="0"/>
                        <a:t>CD22</a:t>
                      </a:r>
                      <a:endParaRPr lang="es-MX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600" b="1" dirty="0" smtClean="0"/>
                        <a:t>60-96%</a:t>
                      </a:r>
                      <a:endParaRPr lang="es-MX" sz="3600" b="1" dirty="0"/>
                    </a:p>
                  </a:txBody>
                  <a:tcPr/>
                </a:tc>
              </a:tr>
              <a:tr h="856605">
                <a:tc>
                  <a:txBody>
                    <a:bodyPr/>
                    <a:lstStyle/>
                    <a:p>
                      <a:pPr algn="ctr"/>
                      <a:r>
                        <a:rPr lang="es-MX" sz="3600" b="1" dirty="0" smtClean="0"/>
                        <a:t>CD33</a:t>
                      </a:r>
                      <a:endParaRPr lang="es-MX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600" b="1" dirty="0" smtClean="0"/>
                        <a:t>17-23%</a:t>
                      </a:r>
                    </a:p>
                  </a:txBody>
                  <a:tcPr/>
                </a:tc>
              </a:tr>
              <a:tr h="856605">
                <a:tc>
                  <a:txBody>
                    <a:bodyPr/>
                    <a:lstStyle/>
                    <a:p>
                      <a:pPr algn="ctr"/>
                      <a:r>
                        <a:rPr lang="es-MX" sz="3600" b="1" dirty="0" smtClean="0"/>
                        <a:t>CD52</a:t>
                      </a:r>
                      <a:endParaRPr lang="es-MX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600" b="1" dirty="0" smtClean="0"/>
                        <a:t>79%</a:t>
                      </a:r>
                      <a:endParaRPr lang="es-MX" sz="3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845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871247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rgbClr val="C00000"/>
                </a:solidFill>
              </a:rPr>
              <a:t>Moléculas </a:t>
            </a:r>
            <a:r>
              <a:rPr lang="es-MX" dirty="0" err="1" smtClean="0">
                <a:solidFill>
                  <a:srgbClr val="C00000"/>
                </a:solidFill>
              </a:rPr>
              <a:t>biespecíficas</a:t>
            </a:r>
            <a:endParaRPr lang="es-MX" dirty="0">
              <a:solidFill>
                <a:srgbClr val="C0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31" y="1288992"/>
            <a:ext cx="8159124" cy="358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32" y="0"/>
            <a:ext cx="6702136" cy="6858000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5219114" y="1153551"/>
            <a:ext cx="1555768" cy="2518117"/>
          </a:xfrm>
          <a:prstGeom prst="roundRect">
            <a:avLst/>
          </a:prstGeom>
          <a:noFill/>
          <a:ln w="698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182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55" y="218940"/>
            <a:ext cx="9158143" cy="643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6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3895" y="51004"/>
            <a:ext cx="11577711" cy="1325563"/>
          </a:xfrm>
        </p:spPr>
        <p:txBody>
          <a:bodyPr/>
          <a:lstStyle/>
          <a:p>
            <a:r>
              <a:rPr lang="es-MX" dirty="0" smtClean="0">
                <a:solidFill>
                  <a:srgbClr val="C00000"/>
                </a:solidFill>
              </a:rPr>
              <a:t>La enfermedad residual mínima es un factor adverso en LLA.</a:t>
            </a:r>
            <a:endParaRPr lang="es-MX" dirty="0">
              <a:solidFill>
                <a:srgbClr val="C0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53" y="2031123"/>
            <a:ext cx="6015697" cy="434770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842868" y="1569458"/>
            <a:ext cx="4104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chemeClr val="accent6">
                    <a:lumMod val="50000"/>
                  </a:schemeClr>
                </a:solidFill>
              </a:rPr>
              <a:t>Probabilidad de recaída en LLA</a:t>
            </a:r>
            <a:endParaRPr lang="es-MX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641" y="2672861"/>
            <a:ext cx="5856087" cy="351692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8228809" y="1570777"/>
            <a:ext cx="2866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chemeClr val="accent6">
                    <a:lumMod val="50000"/>
                  </a:schemeClr>
                </a:solidFill>
              </a:rPr>
              <a:t>Supervivencia Global</a:t>
            </a:r>
            <a:endParaRPr lang="es-MX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87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73122"/>
            <a:ext cx="9254818" cy="6574042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1468192" y="1442434"/>
            <a:ext cx="3490174" cy="2820473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redondeado 4"/>
          <p:cNvSpPr/>
          <p:nvPr/>
        </p:nvSpPr>
        <p:spPr>
          <a:xfrm>
            <a:off x="4597757" y="4456090"/>
            <a:ext cx="2871989" cy="2291074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074" name="Picture 2" descr="https://www.dovepress.com/cr_data/article_fulltext/s37000/37292/img/fig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802" y="1601374"/>
            <a:ext cx="2184416" cy="95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redondeado 5"/>
          <p:cNvSpPr/>
          <p:nvPr/>
        </p:nvSpPr>
        <p:spPr>
          <a:xfrm>
            <a:off x="9228406" y="1428366"/>
            <a:ext cx="2830324" cy="1342969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970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109" y="98474"/>
            <a:ext cx="7968634" cy="256269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845" y="2827607"/>
            <a:ext cx="7962315" cy="387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7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109" y="98474"/>
            <a:ext cx="7968634" cy="256269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07" y="2828604"/>
            <a:ext cx="11039578" cy="376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8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44" y="1321386"/>
            <a:ext cx="7033845" cy="498230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54745" y="182880"/>
            <a:ext cx="118449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C00000"/>
                </a:solidFill>
              </a:rPr>
              <a:t>Supervivencia global </a:t>
            </a:r>
            <a:r>
              <a:rPr lang="es-MX" sz="2800" b="1" dirty="0" err="1" smtClean="0">
                <a:solidFill>
                  <a:srgbClr val="C00000"/>
                </a:solidFill>
              </a:rPr>
              <a:t>deacuerdo</a:t>
            </a:r>
            <a:r>
              <a:rPr lang="es-MX" sz="2800" b="1" dirty="0" smtClean="0">
                <a:solidFill>
                  <a:srgbClr val="C00000"/>
                </a:solidFill>
              </a:rPr>
              <a:t> a la presencia de enfermedad residual mínima</a:t>
            </a:r>
          </a:p>
          <a:p>
            <a:pPr algn="ctr"/>
            <a:r>
              <a:rPr lang="es-MX" sz="2800" b="1" dirty="0" smtClean="0">
                <a:solidFill>
                  <a:srgbClr val="C00000"/>
                </a:solidFill>
              </a:rPr>
              <a:t>con </a:t>
            </a:r>
            <a:r>
              <a:rPr lang="es-MX" sz="2800" b="1" dirty="0" err="1" smtClean="0">
                <a:solidFill>
                  <a:srgbClr val="C00000"/>
                </a:solidFill>
              </a:rPr>
              <a:t>blinatumumab</a:t>
            </a:r>
            <a:r>
              <a:rPr lang="es-MX" sz="2800" b="1" dirty="0" smtClean="0">
                <a:solidFill>
                  <a:srgbClr val="C00000"/>
                </a:solidFill>
              </a:rPr>
              <a:t> en </a:t>
            </a:r>
            <a:r>
              <a:rPr lang="es-MX" sz="2800" b="1" dirty="0" err="1" smtClean="0">
                <a:solidFill>
                  <a:srgbClr val="C00000"/>
                </a:solidFill>
              </a:rPr>
              <a:t>pts</a:t>
            </a:r>
            <a:r>
              <a:rPr lang="es-MX" sz="2800" b="1" dirty="0" smtClean="0">
                <a:solidFill>
                  <a:srgbClr val="C00000"/>
                </a:solidFill>
              </a:rPr>
              <a:t> R/R LLA.</a:t>
            </a:r>
            <a:endParaRPr lang="es-MX" sz="2800" b="1" dirty="0">
              <a:solidFill>
                <a:srgbClr val="C0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961820" y="4276578"/>
            <a:ext cx="32712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rgbClr val="C00000"/>
                </a:solidFill>
              </a:rPr>
              <a:t>67% de reducción en el riesgo</a:t>
            </a:r>
          </a:p>
          <a:p>
            <a:r>
              <a:rPr lang="es-MX" b="1" dirty="0">
                <a:solidFill>
                  <a:srgbClr val="C00000"/>
                </a:solidFill>
              </a:rPr>
              <a:t>d</a:t>
            </a:r>
            <a:r>
              <a:rPr lang="es-MX" b="1" dirty="0" smtClean="0">
                <a:solidFill>
                  <a:srgbClr val="C00000"/>
                </a:solidFill>
              </a:rPr>
              <a:t>e muerte asociado a tener una </a:t>
            </a:r>
          </a:p>
          <a:p>
            <a:r>
              <a:rPr lang="es-MX" b="1" dirty="0" smtClean="0">
                <a:solidFill>
                  <a:srgbClr val="C00000"/>
                </a:solidFill>
              </a:rPr>
              <a:t>respuesta </a:t>
            </a:r>
            <a:r>
              <a:rPr lang="es-MX" b="1" dirty="0">
                <a:solidFill>
                  <a:srgbClr val="C00000"/>
                </a:solidFill>
              </a:rPr>
              <a:t>c</a:t>
            </a:r>
            <a:r>
              <a:rPr lang="es-MX" b="1" dirty="0" smtClean="0">
                <a:solidFill>
                  <a:srgbClr val="C00000"/>
                </a:solidFill>
              </a:rPr>
              <a:t>on </a:t>
            </a:r>
            <a:r>
              <a:rPr lang="es-MX" b="1" dirty="0" err="1" smtClean="0">
                <a:solidFill>
                  <a:srgbClr val="C00000"/>
                </a:solidFill>
              </a:rPr>
              <a:t>blinatumomab</a:t>
            </a:r>
            <a:r>
              <a:rPr lang="es-MX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744666" y="6347263"/>
            <a:ext cx="4301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/>
              <a:t>Zugmaier</a:t>
            </a:r>
            <a:r>
              <a:rPr lang="es-MX" b="1" dirty="0" smtClean="0"/>
              <a:t> G et al. </a:t>
            </a:r>
            <a:r>
              <a:rPr lang="es-MX" b="1" dirty="0" err="1" smtClean="0"/>
              <a:t>Blood</a:t>
            </a:r>
            <a:r>
              <a:rPr lang="es-MX" b="1" dirty="0" smtClean="0"/>
              <a:t> 2015; 126: 2678-84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27974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32" y="0"/>
            <a:ext cx="6702136" cy="6858000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4164037" y="1772530"/>
            <a:ext cx="1420838" cy="2476707"/>
          </a:xfrm>
          <a:prstGeom prst="roundRect">
            <a:avLst/>
          </a:prstGeom>
          <a:noFill/>
          <a:ln w="698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099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40043"/>
            <a:ext cx="10515600" cy="943170"/>
          </a:xfrm>
        </p:spPr>
        <p:txBody>
          <a:bodyPr/>
          <a:lstStyle/>
          <a:p>
            <a:r>
              <a:rPr lang="es-MX" dirty="0" err="1" smtClean="0"/>
              <a:t>Chimeric</a:t>
            </a:r>
            <a:r>
              <a:rPr lang="es-MX" dirty="0" smtClean="0"/>
              <a:t> </a:t>
            </a:r>
            <a:r>
              <a:rPr lang="es-MX" dirty="0" err="1" smtClean="0"/>
              <a:t>Antigen</a:t>
            </a:r>
            <a:r>
              <a:rPr lang="es-MX" dirty="0" smtClean="0"/>
              <a:t> T </a:t>
            </a:r>
            <a:r>
              <a:rPr lang="es-MX" dirty="0" err="1" smtClean="0"/>
              <a:t>cells</a:t>
            </a:r>
            <a:r>
              <a:rPr lang="es-MX" dirty="0" smtClean="0"/>
              <a:t> (CAR-T)</a:t>
            </a:r>
            <a:endParaRPr lang="es-MX" dirty="0"/>
          </a:p>
        </p:txBody>
      </p:sp>
      <p:pic>
        <p:nvPicPr>
          <p:cNvPr id="2050" name="Picture 2" descr="https://biotechinasia.files.wordpress.com/2015/10/cart-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9" y="1856935"/>
            <a:ext cx="6783800" cy="477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o 10"/>
          <p:cNvGrpSpPr/>
          <p:nvPr/>
        </p:nvGrpSpPr>
        <p:grpSpPr>
          <a:xfrm>
            <a:off x="8496885" y="4506339"/>
            <a:ext cx="2346962" cy="2274277"/>
            <a:chOff x="7805225" y="4386777"/>
            <a:chExt cx="3010486" cy="3066758"/>
          </a:xfrm>
        </p:grpSpPr>
        <p:sp>
          <p:nvSpPr>
            <p:cNvPr id="8" name="Elipse 7"/>
            <p:cNvSpPr/>
            <p:nvPr/>
          </p:nvSpPr>
          <p:spPr>
            <a:xfrm>
              <a:off x="7805225" y="4386777"/>
              <a:ext cx="3010486" cy="306675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cap="sq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" name="Elipse 8"/>
            <p:cNvSpPr/>
            <p:nvPr/>
          </p:nvSpPr>
          <p:spPr>
            <a:xfrm>
              <a:off x="7945903" y="4527453"/>
              <a:ext cx="2757266" cy="281354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Elipse 9"/>
            <p:cNvSpPr/>
            <p:nvPr/>
          </p:nvSpPr>
          <p:spPr>
            <a:xfrm>
              <a:off x="8649287" y="5526261"/>
              <a:ext cx="1350498" cy="78779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16" name="Pentágono 15"/>
          <p:cNvSpPr/>
          <p:nvPr/>
        </p:nvSpPr>
        <p:spPr>
          <a:xfrm rot="16200000">
            <a:off x="9465960" y="4341777"/>
            <a:ext cx="402955" cy="134818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056" name="Grupo 2055"/>
          <p:cNvGrpSpPr/>
          <p:nvPr/>
        </p:nvGrpSpPr>
        <p:grpSpPr>
          <a:xfrm>
            <a:off x="7720658" y="747595"/>
            <a:ext cx="3780853" cy="2773264"/>
            <a:chOff x="7720658" y="747595"/>
            <a:chExt cx="3780853" cy="2773264"/>
          </a:xfrm>
        </p:grpSpPr>
        <p:grpSp>
          <p:nvGrpSpPr>
            <p:cNvPr id="7" name="Grupo 6"/>
            <p:cNvGrpSpPr/>
            <p:nvPr/>
          </p:nvGrpSpPr>
          <p:grpSpPr>
            <a:xfrm>
              <a:off x="8398414" y="1083213"/>
              <a:ext cx="2445433" cy="2437646"/>
              <a:chOff x="7652825" y="1195755"/>
              <a:chExt cx="3010486" cy="3066758"/>
            </a:xfrm>
          </p:grpSpPr>
          <p:sp>
            <p:nvSpPr>
              <p:cNvPr id="4" name="Elipse 3"/>
              <p:cNvSpPr/>
              <p:nvPr/>
            </p:nvSpPr>
            <p:spPr>
              <a:xfrm>
                <a:off x="7652825" y="1195755"/>
                <a:ext cx="3010486" cy="3066758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cap="sq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" name="Elipse 4"/>
              <p:cNvSpPr/>
              <p:nvPr/>
            </p:nvSpPr>
            <p:spPr>
              <a:xfrm>
                <a:off x="7793503" y="1336431"/>
                <a:ext cx="2757266" cy="2813541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" name="Elipse 5"/>
              <p:cNvSpPr/>
              <p:nvPr/>
            </p:nvSpPr>
            <p:spPr>
              <a:xfrm>
                <a:off x="8496887" y="2335239"/>
                <a:ext cx="1350498" cy="78779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grpSp>
          <p:nvGrpSpPr>
            <p:cNvPr id="14" name="Grupo 13"/>
            <p:cNvGrpSpPr/>
            <p:nvPr/>
          </p:nvGrpSpPr>
          <p:grpSpPr>
            <a:xfrm>
              <a:off x="10521205" y="2188660"/>
              <a:ext cx="980306" cy="226751"/>
              <a:chOff x="10843847" y="3430849"/>
              <a:chExt cx="980306" cy="226751"/>
            </a:xfrm>
          </p:grpSpPr>
          <p:sp>
            <p:nvSpPr>
              <p:cNvPr id="13" name="Igual que 12"/>
              <p:cNvSpPr/>
              <p:nvPr/>
            </p:nvSpPr>
            <p:spPr>
              <a:xfrm>
                <a:off x="10843847" y="3431405"/>
                <a:ext cx="705728" cy="226195"/>
              </a:xfrm>
              <a:prstGeom prst="mathEqual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Igual que 14"/>
              <p:cNvSpPr/>
              <p:nvPr/>
            </p:nvSpPr>
            <p:spPr>
              <a:xfrm>
                <a:off x="11457835" y="3430849"/>
                <a:ext cx="366318" cy="226751"/>
              </a:xfrm>
              <a:prstGeom prst="mathEqual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" name="Grupo 16"/>
            <p:cNvGrpSpPr/>
            <p:nvPr/>
          </p:nvGrpSpPr>
          <p:grpSpPr>
            <a:xfrm rot="10800000">
              <a:off x="7720658" y="2188054"/>
              <a:ext cx="980306" cy="226751"/>
              <a:chOff x="10843847" y="3430849"/>
              <a:chExt cx="980306" cy="226751"/>
            </a:xfrm>
          </p:grpSpPr>
          <p:sp>
            <p:nvSpPr>
              <p:cNvPr id="18" name="Igual que 17"/>
              <p:cNvSpPr/>
              <p:nvPr/>
            </p:nvSpPr>
            <p:spPr>
              <a:xfrm>
                <a:off x="10843847" y="3431405"/>
                <a:ext cx="705728" cy="226195"/>
              </a:xfrm>
              <a:prstGeom prst="mathEqual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Igual que 18"/>
              <p:cNvSpPr/>
              <p:nvPr/>
            </p:nvSpPr>
            <p:spPr>
              <a:xfrm>
                <a:off x="11457835" y="3430849"/>
                <a:ext cx="366318" cy="226751"/>
              </a:xfrm>
              <a:prstGeom prst="mathEqual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" name="Grupo 19"/>
            <p:cNvGrpSpPr/>
            <p:nvPr/>
          </p:nvGrpSpPr>
          <p:grpSpPr>
            <a:xfrm rot="18615799">
              <a:off x="10052968" y="1124372"/>
              <a:ext cx="980306" cy="226751"/>
              <a:chOff x="10843847" y="3430849"/>
              <a:chExt cx="980306" cy="226751"/>
            </a:xfrm>
          </p:grpSpPr>
          <p:sp>
            <p:nvSpPr>
              <p:cNvPr id="21" name="Igual que 20"/>
              <p:cNvSpPr/>
              <p:nvPr/>
            </p:nvSpPr>
            <p:spPr>
              <a:xfrm>
                <a:off x="10843847" y="3431405"/>
                <a:ext cx="705728" cy="226195"/>
              </a:xfrm>
              <a:prstGeom prst="mathEqual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Igual que 21"/>
              <p:cNvSpPr/>
              <p:nvPr/>
            </p:nvSpPr>
            <p:spPr>
              <a:xfrm>
                <a:off x="11457835" y="3430849"/>
                <a:ext cx="366318" cy="226751"/>
              </a:xfrm>
              <a:prstGeom prst="mathEqual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" name="Grupo 22"/>
            <p:cNvGrpSpPr/>
            <p:nvPr/>
          </p:nvGrpSpPr>
          <p:grpSpPr>
            <a:xfrm rot="13626007">
              <a:off x="8269195" y="1125564"/>
              <a:ext cx="980306" cy="226751"/>
              <a:chOff x="10843847" y="3430849"/>
              <a:chExt cx="980306" cy="226751"/>
            </a:xfrm>
          </p:grpSpPr>
          <p:sp>
            <p:nvSpPr>
              <p:cNvPr id="24" name="Igual que 23"/>
              <p:cNvSpPr/>
              <p:nvPr/>
            </p:nvSpPr>
            <p:spPr>
              <a:xfrm>
                <a:off x="10843847" y="3431405"/>
                <a:ext cx="705728" cy="226195"/>
              </a:xfrm>
              <a:prstGeom prst="mathEqual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Igual que 24"/>
              <p:cNvSpPr/>
              <p:nvPr/>
            </p:nvSpPr>
            <p:spPr>
              <a:xfrm>
                <a:off x="11457835" y="3430849"/>
                <a:ext cx="366318" cy="226751"/>
              </a:xfrm>
              <a:prstGeom prst="mathEqual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Grupo 25"/>
            <p:cNvGrpSpPr/>
            <p:nvPr/>
          </p:nvGrpSpPr>
          <p:grpSpPr>
            <a:xfrm rot="2206789">
              <a:off x="10059349" y="3203409"/>
              <a:ext cx="980306" cy="226751"/>
              <a:chOff x="10843847" y="3430849"/>
              <a:chExt cx="980306" cy="226751"/>
            </a:xfrm>
          </p:grpSpPr>
          <p:sp>
            <p:nvSpPr>
              <p:cNvPr id="27" name="Igual que 26"/>
              <p:cNvSpPr/>
              <p:nvPr/>
            </p:nvSpPr>
            <p:spPr>
              <a:xfrm>
                <a:off x="10843847" y="3431405"/>
                <a:ext cx="705728" cy="226195"/>
              </a:xfrm>
              <a:prstGeom prst="mathEqual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Igual que 27"/>
              <p:cNvSpPr/>
              <p:nvPr/>
            </p:nvSpPr>
            <p:spPr>
              <a:xfrm>
                <a:off x="11457835" y="3430849"/>
                <a:ext cx="366318" cy="226751"/>
              </a:xfrm>
              <a:prstGeom prst="mathEqual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" name="Grupo 28"/>
            <p:cNvGrpSpPr/>
            <p:nvPr/>
          </p:nvGrpSpPr>
          <p:grpSpPr>
            <a:xfrm rot="8580183">
              <a:off x="8238815" y="3236414"/>
              <a:ext cx="980306" cy="226751"/>
              <a:chOff x="10843847" y="3430849"/>
              <a:chExt cx="980306" cy="226751"/>
            </a:xfrm>
          </p:grpSpPr>
          <p:sp>
            <p:nvSpPr>
              <p:cNvPr id="30" name="Igual que 29"/>
              <p:cNvSpPr/>
              <p:nvPr/>
            </p:nvSpPr>
            <p:spPr>
              <a:xfrm>
                <a:off x="10843847" y="3431405"/>
                <a:ext cx="705728" cy="226195"/>
              </a:xfrm>
              <a:prstGeom prst="mathEqual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Igual que 30"/>
              <p:cNvSpPr/>
              <p:nvPr/>
            </p:nvSpPr>
            <p:spPr>
              <a:xfrm>
                <a:off x="11457835" y="3430849"/>
                <a:ext cx="366318" cy="226751"/>
              </a:xfrm>
              <a:prstGeom prst="mathEqual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048" name="CuadroTexto 2047"/>
          <p:cNvSpPr txBox="1"/>
          <p:nvPr/>
        </p:nvSpPr>
        <p:spPr>
          <a:xfrm>
            <a:off x="9164879" y="1450967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Célula T</a:t>
            </a:r>
            <a:endParaRPr lang="es-MX" b="1" dirty="0"/>
          </a:p>
        </p:txBody>
      </p:sp>
      <p:sp>
        <p:nvSpPr>
          <p:cNvPr id="37" name="CuadroTexto 36"/>
          <p:cNvSpPr txBox="1"/>
          <p:nvPr/>
        </p:nvSpPr>
        <p:spPr>
          <a:xfrm>
            <a:off x="8897734" y="6046136"/>
            <a:ext cx="1607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Célula Tumoral</a:t>
            </a:r>
            <a:endParaRPr lang="es-MX" b="1" dirty="0"/>
          </a:p>
        </p:txBody>
      </p:sp>
      <p:sp>
        <p:nvSpPr>
          <p:cNvPr id="38" name="CuadroTexto 37"/>
          <p:cNvSpPr txBox="1"/>
          <p:nvPr/>
        </p:nvSpPr>
        <p:spPr>
          <a:xfrm>
            <a:off x="9850235" y="4216412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CD19</a:t>
            </a:r>
            <a:endParaRPr lang="es-MX" b="1" dirty="0"/>
          </a:p>
        </p:txBody>
      </p:sp>
      <p:sp>
        <p:nvSpPr>
          <p:cNvPr id="39" name="CuadroTexto 38"/>
          <p:cNvSpPr txBox="1"/>
          <p:nvPr/>
        </p:nvSpPr>
        <p:spPr>
          <a:xfrm>
            <a:off x="10666154" y="3050140"/>
            <a:ext cx="1210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Receptor T</a:t>
            </a:r>
            <a:endParaRPr lang="es-MX" b="1" dirty="0"/>
          </a:p>
        </p:txBody>
      </p:sp>
      <p:grpSp>
        <p:nvGrpSpPr>
          <p:cNvPr id="2054" name="Grupo 2053"/>
          <p:cNvGrpSpPr/>
          <p:nvPr/>
        </p:nvGrpSpPr>
        <p:grpSpPr>
          <a:xfrm>
            <a:off x="7071113" y="1019075"/>
            <a:ext cx="786241" cy="919738"/>
            <a:chOff x="7071113" y="1019075"/>
            <a:chExt cx="786241" cy="919738"/>
          </a:xfrm>
        </p:grpSpPr>
        <p:grpSp>
          <p:nvGrpSpPr>
            <p:cNvPr id="2053" name="Grupo 2052"/>
            <p:cNvGrpSpPr/>
            <p:nvPr/>
          </p:nvGrpSpPr>
          <p:grpSpPr>
            <a:xfrm>
              <a:off x="7124995" y="1019075"/>
              <a:ext cx="651901" cy="610783"/>
              <a:chOff x="7343335" y="4242571"/>
              <a:chExt cx="651901" cy="610783"/>
            </a:xfrm>
          </p:grpSpPr>
          <p:sp>
            <p:nvSpPr>
              <p:cNvPr id="2051" name="Estrella de 24 puntas 2050"/>
              <p:cNvSpPr/>
              <p:nvPr/>
            </p:nvSpPr>
            <p:spPr>
              <a:xfrm>
                <a:off x="7343335" y="4242571"/>
                <a:ext cx="651901" cy="610783"/>
              </a:xfrm>
              <a:prstGeom prst="star24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052" name="Conector 2051"/>
              <p:cNvSpPr/>
              <p:nvPr/>
            </p:nvSpPr>
            <p:spPr>
              <a:xfrm>
                <a:off x="7469944" y="4372942"/>
                <a:ext cx="405737" cy="353802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44" name="CuadroTexto 43"/>
            <p:cNvSpPr txBox="1"/>
            <p:nvPr/>
          </p:nvSpPr>
          <p:spPr>
            <a:xfrm>
              <a:off x="7071113" y="1569481"/>
              <a:ext cx="7862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 smtClean="0"/>
                <a:t>vector</a:t>
              </a:r>
              <a:endParaRPr lang="es-MX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16829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0.17513 0.141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40043"/>
            <a:ext cx="10515600" cy="943170"/>
          </a:xfrm>
        </p:spPr>
        <p:txBody>
          <a:bodyPr/>
          <a:lstStyle/>
          <a:p>
            <a:r>
              <a:rPr lang="es-MX" dirty="0" err="1" smtClean="0"/>
              <a:t>Chimeric</a:t>
            </a:r>
            <a:r>
              <a:rPr lang="es-MX" dirty="0" smtClean="0"/>
              <a:t> </a:t>
            </a:r>
            <a:r>
              <a:rPr lang="es-MX" dirty="0" err="1" smtClean="0"/>
              <a:t>Antigen</a:t>
            </a:r>
            <a:r>
              <a:rPr lang="es-MX" dirty="0" smtClean="0"/>
              <a:t> T </a:t>
            </a:r>
            <a:r>
              <a:rPr lang="es-MX" dirty="0" err="1" smtClean="0"/>
              <a:t>cells</a:t>
            </a:r>
            <a:r>
              <a:rPr lang="es-MX" dirty="0" smtClean="0"/>
              <a:t> (CAR-T)</a:t>
            </a:r>
            <a:endParaRPr lang="es-MX" dirty="0"/>
          </a:p>
        </p:txBody>
      </p:sp>
      <p:pic>
        <p:nvPicPr>
          <p:cNvPr id="2050" name="Picture 2" descr="https://biotechinasia.files.wordpress.com/2015/10/cart-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9" y="1856935"/>
            <a:ext cx="6783800" cy="477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o 10"/>
          <p:cNvGrpSpPr/>
          <p:nvPr/>
        </p:nvGrpSpPr>
        <p:grpSpPr>
          <a:xfrm>
            <a:off x="8496885" y="4506339"/>
            <a:ext cx="2346962" cy="2274277"/>
            <a:chOff x="7805225" y="4386777"/>
            <a:chExt cx="3010486" cy="3066758"/>
          </a:xfrm>
        </p:grpSpPr>
        <p:sp>
          <p:nvSpPr>
            <p:cNvPr id="8" name="Elipse 7"/>
            <p:cNvSpPr/>
            <p:nvPr/>
          </p:nvSpPr>
          <p:spPr>
            <a:xfrm>
              <a:off x="7805225" y="4386777"/>
              <a:ext cx="3010486" cy="306675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cap="sq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" name="Elipse 8"/>
            <p:cNvSpPr/>
            <p:nvPr/>
          </p:nvSpPr>
          <p:spPr>
            <a:xfrm>
              <a:off x="7945903" y="4527453"/>
              <a:ext cx="2757266" cy="281354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Elipse 9"/>
            <p:cNvSpPr/>
            <p:nvPr/>
          </p:nvSpPr>
          <p:spPr>
            <a:xfrm>
              <a:off x="8649287" y="5526261"/>
              <a:ext cx="1350498" cy="78779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16" name="Pentágono 15"/>
          <p:cNvSpPr/>
          <p:nvPr/>
        </p:nvSpPr>
        <p:spPr>
          <a:xfrm rot="16200000">
            <a:off x="9465960" y="4341777"/>
            <a:ext cx="402955" cy="134818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057" name="Grupo 2056"/>
          <p:cNvGrpSpPr/>
          <p:nvPr/>
        </p:nvGrpSpPr>
        <p:grpSpPr>
          <a:xfrm>
            <a:off x="7720658" y="747595"/>
            <a:ext cx="3780853" cy="2773264"/>
            <a:chOff x="7720658" y="747595"/>
            <a:chExt cx="3780853" cy="2773264"/>
          </a:xfrm>
        </p:grpSpPr>
        <p:grpSp>
          <p:nvGrpSpPr>
            <p:cNvPr id="2056" name="Grupo 2055"/>
            <p:cNvGrpSpPr/>
            <p:nvPr/>
          </p:nvGrpSpPr>
          <p:grpSpPr>
            <a:xfrm>
              <a:off x="7720658" y="747595"/>
              <a:ext cx="3780853" cy="2773264"/>
              <a:chOff x="7720658" y="747595"/>
              <a:chExt cx="3780853" cy="2773264"/>
            </a:xfrm>
          </p:grpSpPr>
          <p:grpSp>
            <p:nvGrpSpPr>
              <p:cNvPr id="7" name="Grupo 6"/>
              <p:cNvGrpSpPr/>
              <p:nvPr/>
            </p:nvGrpSpPr>
            <p:grpSpPr>
              <a:xfrm>
                <a:off x="8398414" y="1083213"/>
                <a:ext cx="2445433" cy="2437646"/>
                <a:chOff x="7652825" y="1195755"/>
                <a:chExt cx="3010486" cy="3066758"/>
              </a:xfrm>
            </p:grpSpPr>
            <p:sp>
              <p:nvSpPr>
                <p:cNvPr id="4" name="Elipse 3"/>
                <p:cNvSpPr/>
                <p:nvPr/>
              </p:nvSpPr>
              <p:spPr>
                <a:xfrm>
                  <a:off x="7652825" y="1195755"/>
                  <a:ext cx="3010486" cy="3066758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cap="sq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5" name="Elipse 4"/>
                <p:cNvSpPr/>
                <p:nvPr/>
              </p:nvSpPr>
              <p:spPr>
                <a:xfrm>
                  <a:off x="7793503" y="1336431"/>
                  <a:ext cx="2757266" cy="2813541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" name="Elipse 5"/>
                <p:cNvSpPr/>
                <p:nvPr/>
              </p:nvSpPr>
              <p:spPr>
                <a:xfrm>
                  <a:off x="8496887" y="2335239"/>
                  <a:ext cx="1350498" cy="78779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4" name="Grupo 13"/>
              <p:cNvGrpSpPr/>
              <p:nvPr/>
            </p:nvGrpSpPr>
            <p:grpSpPr>
              <a:xfrm>
                <a:off x="10521205" y="2188660"/>
                <a:ext cx="980306" cy="226751"/>
                <a:chOff x="10843847" y="3430849"/>
                <a:chExt cx="980306" cy="226751"/>
              </a:xfrm>
            </p:grpSpPr>
            <p:sp>
              <p:nvSpPr>
                <p:cNvPr id="13" name="Igual que 12"/>
                <p:cNvSpPr/>
                <p:nvPr/>
              </p:nvSpPr>
              <p:spPr>
                <a:xfrm>
                  <a:off x="10843847" y="3431405"/>
                  <a:ext cx="705728" cy="226195"/>
                </a:xfrm>
                <a:prstGeom prst="mathEqual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Igual que 14"/>
                <p:cNvSpPr/>
                <p:nvPr/>
              </p:nvSpPr>
              <p:spPr>
                <a:xfrm>
                  <a:off x="11457835" y="3430849"/>
                  <a:ext cx="366318" cy="226751"/>
                </a:xfrm>
                <a:prstGeom prst="mathEqual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7" name="Grupo 16"/>
              <p:cNvGrpSpPr/>
              <p:nvPr/>
            </p:nvGrpSpPr>
            <p:grpSpPr>
              <a:xfrm rot="10800000">
                <a:off x="7720658" y="2188054"/>
                <a:ext cx="980306" cy="226751"/>
                <a:chOff x="10843847" y="3430849"/>
                <a:chExt cx="980306" cy="226751"/>
              </a:xfrm>
            </p:grpSpPr>
            <p:sp>
              <p:nvSpPr>
                <p:cNvPr id="18" name="Igual que 17"/>
                <p:cNvSpPr/>
                <p:nvPr/>
              </p:nvSpPr>
              <p:spPr>
                <a:xfrm>
                  <a:off x="10843847" y="3431405"/>
                  <a:ext cx="705728" cy="226195"/>
                </a:xfrm>
                <a:prstGeom prst="mathEqual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Igual que 18"/>
                <p:cNvSpPr/>
                <p:nvPr/>
              </p:nvSpPr>
              <p:spPr>
                <a:xfrm>
                  <a:off x="11457835" y="3430849"/>
                  <a:ext cx="366318" cy="226751"/>
                </a:xfrm>
                <a:prstGeom prst="mathEqual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" name="Grupo 19"/>
              <p:cNvGrpSpPr/>
              <p:nvPr/>
            </p:nvGrpSpPr>
            <p:grpSpPr>
              <a:xfrm rot="18615799">
                <a:off x="10052968" y="1124372"/>
                <a:ext cx="980306" cy="226751"/>
                <a:chOff x="10843847" y="3430849"/>
                <a:chExt cx="980306" cy="226751"/>
              </a:xfrm>
            </p:grpSpPr>
            <p:sp>
              <p:nvSpPr>
                <p:cNvPr id="21" name="Igual que 20"/>
                <p:cNvSpPr/>
                <p:nvPr/>
              </p:nvSpPr>
              <p:spPr>
                <a:xfrm>
                  <a:off x="10843847" y="3431405"/>
                  <a:ext cx="705728" cy="226195"/>
                </a:xfrm>
                <a:prstGeom prst="mathEqual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Igual que 21"/>
                <p:cNvSpPr/>
                <p:nvPr/>
              </p:nvSpPr>
              <p:spPr>
                <a:xfrm>
                  <a:off x="11457835" y="3430849"/>
                  <a:ext cx="366318" cy="226751"/>
                </a:xfrm>
                <a:prstGeom prst="mathEqual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3" name="Grupo 22"/>
              <p:cNvGrpSpPr/>
              <p:nvPr/>
            </p:nvGrpSpPr>
            <p:grpSpPr>
              <a:xfrm rot="13626007">
                <a:off x="8269195" y="1125564"/>
                <a:ext cx="980306" cy="226751"/>
                <a:chOff x="10843847" y="3430849"/>
                <a:chExt cx="980306" cy="226751"/>
              </a:xfrm>
            </p:grpSpPr>
            <p:sp>
              <p:nvSpPr>
                <p:cNvPr id="24" name="Igual que 23"/>
                <p:cNvSpPr/>
                <p:nvPr/>
              </p:nvSpPr>
              <p:spPr>
                <a:xfrm>
                  <a:off x="10843847" y="3431405"/>
                  <a:ext cx="705728" cy="226195"/>
                </a:xfrm>
                <a:prstGeom prst="mathEqual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Igual que 24"/>
                <p:cNvSpPr/>
                <p:nvPr/>
              </p:nvSpPr>
              <p:spPr>
                <a:xfrm>
                  <a:off x="11457835" y="3430849"/>
                  <a:ext cx="366318" cy="226751"/>
                </a:xfrm>
                <a:prstGeom prst="mathEqual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6" name="Grupo 25"/>
              <p:cNvGrpSpPr/>
              <p:nvPr/>
            </p:nvGrpSpPr>
            <p:grpSpPr>
              <a:xfrm rot="2206789">
                <a:off x="10059349" y="3203409"/>
                <a:ext cx="980306" cy="226751"/>
                <a:chOff x="10843847" y="3430849"/>
                <a:chExt cx="980306" cy="226751"/>
              </a:xfrm>
            </p:grpSpPr>
            <p:sp>
              <p:nvSpPr>
                <p:cNvPr id="27" name="Igual que 26"/>
                <p:cNvSpPr/>
                <p:nvPr/>
              </p:nvSpPr>
              <p:spPr>
                <a:xfrm>
                  <a:off x="10843847" y="3431405"/>
                  <a:ext cx="705728" cy="226195"/>
                </a:xfrm>
                <a:prstGeom prst="mathEqual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Igual que 27"/>
                <p:cNvSpPr/>
                <p:nvPr/>
              </p:nvSpPr>
              <p:spPr>
                <a:xfrm>
                  <a:off x="11457835" y="3430849"/>
                  <a:ext cx="366318" cy="226751"/>
                </a:xfrm>
                <a:prstGeom prst="mathEqual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9" name="Grupo 28"/>
              <p:cNvGrpSpPr/>
              <p:nvPr/>
            </p:nvGrpSpPr>
            <p:grpSpPr>
              <a:xfrm rot="8580183">
                <a:off x="8238815" y="3236414"/>
                <a:ext cx="980306" cy="226751"/>
                <a:chOff x="10843847" y="3430849"/>
                <a:chExt cx="980306" cy="226751"/>
              </a:xfrm>
            </p:grpSpPr>
            <p:sp>
              <p:nvSpPr>
                <p:cNvPr id="30" name="Igual que 29"/>
                <p:cNvSpPr/>
                <p:nvPr/>
              </p:nvSpPr>
              <p:spPr>
                <a:xfrm>
                  <a:off x="10843847" y="3431405"/>
                  <a:ext cx="705728" cy="226195"/>
                </a:xfrm>
                <a:prstGeom prst="mathEqual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Igual que 30"/>
                <p:cNvSpPr/>
                <p:nvPr/>
              </p:nvSpPr>
              <p:spPr>
                <a:xfrm>
                  <a:off x="11457835" y="3430849"/>
                  <a:ext cx="366318" cy="226751"/>
                </a:xfrm>
                <a:prstGeom prst="mathEqual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2048" name="CuadroTexto 2047"/>
            <p:cNvSpPr txBox="1"/>
            <p:nvPr/>
          </p:nvSpPr>
          <p:spPr>
            <a:xfrm>
              <a:off x="9164879" y="1450967"/>
              <a:ext cx="9380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 smtClean="0"/>
                <a:t>Célula T</a:t>
              </a:r>
              <a:endParaRPr lang="es-MX" b="1" dirty="0"/>
            </a:p>
          </p:txBody>
        </p:sp>
      </p:grpSp>
      <p:sp>
        <p:nvSpPr>
          <p:cNvPr id="37" name="CuadroTexto 36"/>
          <p:cNvSpPr txBox="1"/>
          <p:nvPr/>
        </p:nvSpPr>
        <p:spPr>
          <a:xfrm>
            <a:off x="8897734" y="6046136"/>
            <a:ext cx="1607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Célula Tumoral</a:t>
            </a:r>
            <a:endParaRPr lang="es-MX" b="1" dirty="0"/>
          </a:p>
        </p:txBody>
      </p:sp>
      <p:sp>
        <p:nvSpPr>
          <p:cNvPr id="38" name="CuadroTexto 37"/>
          <p:cNvSpPr txBox="1"/>
          <p:nvPr/>
        </p:nvSpPr>
        <p:spPr>
          <a:xfrm>
            <a:off x="9850235" y="4216412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CD19</a:t>
            </a:r>
            <a:endParaRPr lang="es-MX" b="1" dirty="0"/>
          </a:p>
        </p:txBody>
      </p:sp>
      <p:sp>
        <p:nvSpPr>
          <p:cNvPr id="39" name="CuadroTexto 38"/>
          <p:cNvSpPr txBox="1"/>
          <p:nvPr/>
        </p:nvSpPr>
        <p:spPr>
          <a:xfrm>
            <a:off x="10666154" y="3050140"/>
            <a:ext cx="1210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Receptor T</a:t>
            </a:r>
            <a:endParaRPr lang="es-MX" b="1" dirty="0"/>
          </a:p>
        </p:txBody>
      </p:sp>
      <p:sp>
        <p:nvSpPr>
          <p:cNvPr id="43" name="Cheurón 42"/>
          <p:cNvSpPr/>
          <p:nvPr/>
        </p:nvSpPr>
        <p:spPr>
          <a:xfrm rot="16200000">
            <a:off x="9323219" y="2262027"/>
            <a:ext cx="611467" cy="155517"/>
          </a:xfrm>
          <a:prstGeom prst="chevron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02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3.7037E-6 L -0.00013 0.15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40043"/>
            <a:ext cx="10515600" cy="943170"/>
          </a:xfrm>
        </p:spPr>
        <p:txBody>
          <a:bodyPr/>
          <a:lstStyle/>
          <a:p>
            <a:r>
              <a:rPr lang="es-MX" dirty="0" err="1" smtClean="0"/>
              <a:t>Chimeric</a:t>
            </a:r>
            <a:r>
              <a:rPr lang="es-MX" dirty="0" smtClean="0"/>
              <a:t> </a:t>
            </a:r>
            <a:r>
              <a:rPr lang="es-MX" dirty="0" err="1" smtClean="0"/>
              <a:t>Antigen</a:t>
            </a:r>
            <a:r>
              <a:rPr lang="es-MX" dirty="0" smtClean="0"/>
              <a:t> T </a:t>
            </a:r>
            <a:r>
              <a:rPr lang="es-MX" dirty="0" err="1" smtClean="0"/>
              <a:t>cells</a:t>
            </a:r>
            <a:r>
              <a:rPr lang="es-MX" dirty="0" smtClean="0"/>
              <a:t> (CAR-T)</a:t>
            </a:r>
            <a:endParaRPr lang="es-MX" dirty="0"/>
          </a:p>
        </p:txBody>
      </p:sp>
      <p:pic>
        <p:nvPicPr>
          <p:cNvPr id="2050" name="Picture 2" descr="https://biotechinasia.files.wordpress.com/2015/10/cart-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9" y="1856935"/>
            <a:ext cx="6783800" cy="477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o 10"/>
          <p:cNvGrpSpPr/>
          <p:nvPr/>
        </p:nvGrpSpPr>
        <p:grpSpPr>
          <a:xfrm>
            <a:off x="8496885" y="4506339"/>
            <a:ext cx="2346962" cy="2274277"/>
            <a:chOff x="7805225" y="4386777"/>
            <a:chExt cx="3010486" cy="3066758"/>
          </a:xfrm>
        </p:grpSpPr>
        <p:sp>
          <p:nvSpPr>
            <p:cNvPr id="8" name="Elipse 7"/>
            <p:cNvSpPr/>
            <p:nvPr/>
          </p:nvSpPr>
          <p:spPr>
            <a:xfrm>
              <a:off x="7805225" y="4386777"/>
              <a:ext cx="3010486" cy="306675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cap="sq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" name="Elipse 8"/>
            <p:cNvSpPr/>
            <p:nvPr/>
          </p:nvSpPr>
          <p:spPr>
            <a:xfrm>
              <a:off x="7945903" y="4527453"/>
              <a:ext cx="2757266" cy="281354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Elipse 9"/>
            <p:cNvSpPr/>
            <p:nvPr/>
          </p:nvSpPr>
          <p:spPr>
            <a:xfrm>
              <a:off x="8649287" y="5526261"/>
              <a:ext cx="1350498" cy="78779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16" name="Pentágono 15"/>
          <p:cNvSpPr/>
          <p:nvPr/>
        </p:nvSpPr>
        <p:spPr>
          <a:xfrm rot="16200000">
            <a:off x="9465960" y="4341777"/>
            <a:ext cx="402955" cy="134818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7" name="CuadroTexto 36"/>
          <p:cNvSpPr txBox="1"/>
          <p:nvPr/>
        </p:nvSpPr>
        <p:spPr>
          <a:xfrm>
            <a:off x="8897734" y="6046136"/>
            <a:ext cx="1607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Célula Tumoral</a:t>
            </a:r>
            <a:endParaRPr lang="es-MX" b="1" dirty="0"/>
          </a:p>
        </p:txBody>
      </p:sp>
      <p:sp>
        <p:nvSpPr>
          <p:cNvPr id="38" name="CuadroTexto 37"/>
          <p:cNvSpPr txBox="1"/>
          <p:nvPr/>
        </p:nvSpPr>
        <p:spPr>
          <a:xfrm>
            <a:off x="9850235" y="4216412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CD19</a:t>
            </a:r>
            <a:endParaRPr lang="es-MX" b="1" dirty="0"/>
          </a:p>
        </p:txBody>
      </p:sp>
      <p:grpSp>
        <p:nvGrpSpPr>
          <p:cNvPr id="12" name="Grupo 11"/>
          <p:cNvGrpSpPr/>
          <p:nvPr/>
        </p:nvGrpSpPr>
        <p:grpSpPr>
          <a:xfrm>
            <a:off x="7720658" y="747595"/>
            <a:ext cx="4155956" cy="3005064"/>
            <a:chOff x="7720658" y="747595"/>
            <a:chExt cx="4155956" cy="3005064"/>
          </a:xfrm>
        </p:grpSpPr>
        <p:sp>
          <p:nvSpPr>
            <p:cNvPr id="39" name="CuadroTexto 38"/>
            <p:cNvSpPr txBox="1"/>
            <p:nvPr/>
          </p:nvSpPr>
          <p:spPr>
            <a:xfrm>
              <a:off x="10666154" y="3050140"/>
              <a:ext cx="12104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 smtClean="0"/>
                <a:t>Receptor T</a:t>
              </a:r>
              <a:endParaRPr lang="es-MX" b="1" dirty="0"/>
            </a:p>
          </p:txBody>
        </p:sp>
        <p:grpSp>
          <p:nvGrpSpPr>
            <p:cNvPr id="3" name="Grupo 2"/>
            <p:cNvGrpSpPr/>
            <p:nvPr/>
          </p:nvGrpSpPr>
          <p:grpSpPr>
            <a:xfrm>
              <a:off x="7720658" y="747595"/>
              <a:ext cx="3780853" cy="3005064"/>
              <a:chOff x="7720658" y="747595"/>
              <a:chExt cx="3780853" cy="3005064"/>
            </a:xfrm>
          </p:grpSpPr>
          <p:grpSp>
            <p:nvGrpSpPr>
              <p:cNvPr id="2057" name="Grupo 2056"/>
              <p:cNvGrpSpPr/>
              <p:nvPr/>
            </p:nvGrpSpPr>
            <p:grpSpPr>
              <a:xfrm>
                <a:off x="7720658" y="747595"/>
                <a:ext cx="3780853" cy="2773264"/>
                <a:chOff x="7720658" y="747595"/>
                <a:chExt cx="3780853" cy="2773264"/>
              </a:xfrm>
            </p:grpSpPr>
            <p:grpSp>
              <p:nvGrpSpPr>
                <p:cNvPr id="2056" name="Grupo 2055"/>
                <p:cNvGrpSpPr/>
                <p:nvPr/>
              </p:nvGrpSpPr>
              <p:grpSpPr>
                <a:xfrm>
                  <a:off x="7720658" y="747595"/>
                  <a:ext cx="3780853" cy="2773264"/>
                  <a:chOff x="7720658" y="747595"/>
                  <a:chExt cx="3780853" cy="2773264"/>
                </a:xfrm>
              </p:grpSpPr>
              <p:grpSp>
                <p:nvGrpSpPr>
                  <p:cNvPr id="7" name="Grupo 6"/>
                  <p:cNvGrpSpPr/>
                  <p:nvPr/>
                </p:nvGrpSpPr>
                <p:grpSpPr>
                  <a:xfrm>
                    <a:off x="8398414" y="1083213"/>
                    <a:ext cx="2445433" cy="2437646"/>
                    <a:chOff x="7652825" y="1195755"/>
                    <a:chExt cx="3010486" cy="3066758"/>
                  </a:xfrm>
                </p:grpSpPr>
                <p:sp>
                  <p:nvSpPr>
                    <p:cNvPr id="4" name="Elipse 3"/>
                    <p:cNvSpPr/>
                    <p:nvPr/>
                  </p:nvSpPr>
                  <p:spPr>
                    <a:xfrm>
                      <a:off x="7652825" y="1195755"/>
                      <a:ext cx="3010486" cy="3066758"/>
                    </a:xfrm>
                    <a:prstGeom prst="ellipse">
                      <a:avLst/>
                    </a:pr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cap="sq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MX"/>
                    </a:p>
                  </p:txBody>
                </p:sp>
                <p:sp>
                  <p:nvSpPr>
                    <p:cNvPr id="5" name="Elipse 4"/>
                    <p:cNvSpPr/>
                    <p:nvPr/>
                  </p:nvSpPr>
                  <p:spPr>
                    <a:xfrm>
                      <a:off x="7793503" y="1336431"/>
                      <a:ext cx="2757266" cy="2813541"/>
                    </a:xfrm>
                    <a:prstGeom prst="ellipse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MX"/>
                    </a:p>
                  </p:txBody>
                </p:sp>
                <p:sp>
                  <p:nvSpPr>
                    <p:cNvPr id="6" name="Elipse 5"/>
                    <p:cNvSpPr/>
                    <p:nvPr/>
                  </p:nvSpPr>
                  <p:spPr>
                    <a:xfrm>
                      <a:off x="8496887" y="2335239"/>
                      <a:ext cx="1350498" cy="787790"/>
                    </a:xfrm>
                    <a:prstGeom prst="ellipse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MX"/>
                    </a:p>
                  </p:txBody>
                </p:sp>
              </p:grpSp>
              <p:grpSp>
                <p:nvGrpSpPr>
                  <p:cNvPr id="14" name="Grupo 13"/>
                  <p:cNvGrpSpPr/>
                  <p:nvPr/>
                </p:nvGrpSpPr>
                <p:grpSpPr>
                  <a:xfrm>
                    <a:off x="10521205" y="2188660"/>
                    <a:ext cx="980306" cy="226751"/>
                    <a:chOff x="10843847" y="3430849"/>
                    <a:chExt cx="980306" cy="226751"/>
                  </a:xfrm>
                </p:grpSpPr>
                <p:sp>
                  <p:nvSpPr>
                    <p:cNvPr id="13" name="Igual que 12"/>
                    <p:cNvSpPr/>
                    <p:nvPr/>
                  </p:nvSpPr>
                  <p:spPr>
                    <a:xfrm>
                      <a:off x="10843847" y="3431405"/>
                      <a:ext cx="705728" cy="226195"/>
                    </a:xfrm>
                    <a:prstGeom prst="mathEqual">
                      <a:avLst/>
                    </a:prstGeom>
                    <a:solidFill>
                      <a:srgbClr val="7030A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MX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" name="Igual que 14"/>
                    <p:cNvSpPr/>
                    <p:nvPr/>
                  </p:nvSpPr>
                  <p:spPr>
                    <a:xfrm>
                      <a:off x="11457835" y="3430849"/>
                      <a:ext cx="366318" cy="226751"/>
                    </a:xfrm>
                    <a:prstGeom prst="mathEqual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MX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17" name="Grupo 16"/>
                  <p:cNvGrpSpPr/>
                  <p:nvPr/>
                </p:nvGrpSpPr>
                <p:grpSpPr>
                  <a:xfrm rot="10800000">
                    <a:off x="7720658" y="2188054"/>
                    <a:ext cx="980306" cy="226751"/>
                    <a:chOff x="10843847" y="3430849"/>
                    <a:chExt cx="980306" cy="226751"/>
                  </a:xfrm>
                </p:grpSpPr>
                <p:sp>
                  <p:nvSpPr>
                    <p:cNvPr id="18" name="Igual que 17"/>
                    <p:cNvSpPr/>
                    <p:nvPr/>
                  </p:nvSpPr>
                  <p:spPr>
                    <a:xfrm>
                      <a:off x="10843847" y="3431405"/>
                      <a:ext cx="705728" cy="226195"/>
                    </a:xfrm>
                    <a:prstGeom prst="mathEqual">
                      <a:avLst/>
                    </a:prstGeom>
                    <a:solidFill>
                      <a:srgbClr val="7030A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MX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9" name="Igual que 18"/>
                    <p:cNvSpPr/>
                    <p:nvPr/>
                  </p:nvSpPr>
                  <p:spPr>
                    <a:xfrm>
                      <a:off x="11457835" y="3430849"/>
                      <a:ext cx="366318" cy="226751"/>
                    </a:xfrm>
                    <a:prstGeom prst="mathEqual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MX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20" name="Grupo 19"/>
                  <p:cNvGrpSpPr/>
                  <p:nvPr/>
                </p:nvGrpSpPr>
                <p:grpSpPr>
                  <a:xfrm rot="18615799">
                    <a:off x="10052968" y="1124372"/>
                    <a:ext cx="980306" cy="226751"/>
                    <a:chOff x="10843847" y="3430849"/>
                    <a:chExt cx="980306" cy="226751"/>
                  </a:xfrm>
                </p:grpSpPr>
                <p:sp>
                  <p:nvSpPr>
                    <p:cNvPr id="21" name="Igual que 20"/>
                    <p:cNvSpPr/>
                    <p:nvPr/>
                  </p:nvSpPr>
                  <p:spPr>
                    <a:xfrm>
                      <a:off x="10843847" y="3431405"/>
                      <a:ext cx="705728" cy="226195"/>
                    </a:xfrm>
                    <a:prstGeom prst="mathEqual">
                      <a:avLst/>
                    </a:prstGeom>
                    <a:solidFill>
                      <a:srgbClr val="7030A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MX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2" name="Igual que 21"/>
                    <p:cNvSpPr/>
                    <p:nvPr/>
                  </p:nvSpPr>
                  <p:spPr>
                    <a:xfrm>
                      <a:off x="11457835" y="3430849"/>
                      <a:ext cx="366318" cy="226751"/>
                    </a:xfrm>
                    <a:prstGeom prst="mathEqual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MX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23" name="Grupo 22"/>
                  <p:cNvGrpSpPr/>
                  <p:nvPr/>
                </p:nvGrpSpPr>
                <p:grpSpPr>
                  <a:xfrm rot="13626007">
                    <a:off x="8269195" y="1125564"/>
                    <a:ext cx="980306" cy="226751"/>
                    <a:chOff x="10843847" y="3430849"/>
                    <a:chExt cx="980306" cy="226751"/>
                  </a:xfrm>
                </p:grpSpPr>
                <p:sp>
                  <p:nvSpPr>
                    <p:cNvPr id="24" name="Igual que 23"/>
                    <p:cNvSpPr/>
                    <p:nvPr/>
                  </p:nvSpPr>
                  <p:spPr>
                    <a:xfrm>
                      <a:off x="10843847" y="3431405"/>
                      <a:ext cx="705728" cy="226195"/>
                    </a:xfrm>
                    <a:prstGeom prst="mathEqual">
                      <a:avLst/>
                    </a:prstGeom>
                    <a:solidFill>
                      <a:srgbClr val="7030A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MX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" name="Igual que 24"/>
                    <p:cNvSpPr/>
                    <p:nvPr/>
                  </p:nvSpPr>
                  <p:spPr>
                    <a:xfrm>
                      <a:off x="11457835" y="3430849"/>
                      <a:ext cx="366318" cy="226751"/>
                    </a:xfrm>
                    <a:prstGeom prst="mathEqual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MX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26" name="Grupo 25"/>
                  <p:cNvGrpSpPr/>
                  <p:nvPr/>
                </p:nvGrpSpPr>
                <p:grpSpPr>
                  <a:xfrm rot="2206789">
                    <a:off x="10059349" y="3203409"/>
                    <a:ext cx="980306" cy="226751"/>
                    <a:chOff x="10843847" y="3430849"/>
                    <a:chExt cx="980306" cy="226751"/>
                  </a:xfrm>
                </p:grpSpPr>
                <p:sp>
                  <p:nvSpPr>
                    <p:cNvPr id="27" name="Igual que 26"/>
                    <p:cNvSpPr/>
                    <p:nvPr/>
                  </p:nvSpPr>
                  <p:spPr>
                    <a:xfrm>
                      <a:off x="10843847" y="3431405"/>
                      <a:ext cx="705728" cy="226195"/>
                    </a:xfrm>
                    <a:prstGeom prst="mathEqual">
                      <a:avLst/>
                    </a:prstGeom>
                    <a:solidFill>
                      <a:srgbClr val="7030A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MX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" name="Igual que 27"/>
                    <p:cNvSpPr/>
                    <p:nvPr/>
                  </p:nvSpPr>
                  <p:spPr>
                    <a:xfrm>
                      <a:off x="11457835" y="3430849"/>
                      <a:ext cx="366318" cy="226751"/>
                    </a:xfrm>
                    <a:prstGeom prst="mathEqual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MX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29" name="Grupo 28"/>
                  <p:cNvGrpSpPr/>
                  <p:nvPr/>
                </p:nvGrpSpPr>
                <p:grpSpPr>
                  <a:xfrm rot="8580183">
                    <a:off x="8238815" y="3236414"/>
                    <a:ext cx="980306" cy="226751"/>
                    <a:chOff x="10843847" y="3430849"/>
                    <a:chExt cx="980306" cy="226751"/>
                  </a:xfrm>
                </p:grpSpPr>
                <p:sp>
                  <p:nvSpPr>
                    <p:cNvPr id="30" name="Igual que 29"/>
                    <p:cNvSpPr/>
                    <p:nvPr/>
                  </p:nvSpPr>
                  <p:spPr>
                    <a:xfrm>
                      <a:off x="10843847" y="3431405"/>
                      <a:ext cx="705728" cy="226195"/>
                    </a:xfrm>
                    <a:prstGeom prst="mathEqual">
                      <a:avLst/>
                    </a:prstGeom>
                    <a:solidFill>
                      <a:srgbClr val="7030A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MX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" name="Igual que 30"/>
                    <p:cNvSpPr/>
                    <p:nvPr/>
                  </p:nvSpPr>
                  <p:spPr>
                    <a:xfrm>
                      <a:off x="11457835" y="3430849"/>
                      <a:ext cx="366318" cy="226751"/>
                    </a:xfrm>
                    <a:prstGeom prst="mathEqual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MX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048" name="CuadroTexto 2047"/>
                <p:cNvSpPr txBox="1"/>
                <p:nvPr/>
              </p:nvSpPr>
              <p:spPr>
                <a:xfrm>
                  <a:off x="9164879" y="1450967"/>
                  <a:ext cx="93807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MX" b="1" dirty="0" smtClean="0"/>
                    <a:t>Célula T</a:t>
                  </a:r>
                  <a:endParaRPr lang="es-MX" b="1" dirty="0"/>
                </a:p>
              </p:txBody>
            </p:sp>
          </p:grpSp>
          <p:sp>
            <p:nvSpPr>
              <p:cNvPr id="2055" name="Cheurón 2054"/>
              <p:cNvSpPr/>
              <p:nvPr/>
            </p:nvSpPr>
            <p:spPr>
              <a:xfrm rot="16200000">
                <a:off x="9352862" y="3369167"/>
                <a:ext cx="611467" cy="155517"/>
              </a:xfrm>
              <a:prstGeom prst="chevron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8482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4.16667E-6 0.07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81490" y="-2329796"/>
            <a:ext cx="6791509" cy="1145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8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1095"/>
          </a:xfrm>
        </p:spPr>
        <p:txBody>
          <a:bodyPr/>
          <a:lstStyle/>
          <a:p>
            <a:r>
              <a:rPr lang="es-MX" dirty="0" smtClean="0">
                <a:solidFill>
                  <a:srgbClr val="C00000"/>
                </a:solidFill>
              </a:rPr>
              <a:t>En </a:t>
            </a:r>
            <a:r>
              <a:rPr lang="es-MX" dirty="0">
                <a:solidFill>
                  <a:srgbClr val="C00000"/>
                </a:solidFill>
              </a:rPr>
              <a:t>N</a:t>
            </a:r>
            <a:r>
              <a:rPr lang="es-MX" dirty="0" smtClean="0">
                <a:solidFill>
                  <a:srgbClr val="C00000"/>
                </a:solidFill>
              </a:rPr>
              <a:t>eoplasias Hematológicas </a:t>
            </a:r>
            <a:endParaRPr lang="es-MX" dirty="0">
              <a:solidFill>
                <a:srgbClr val="C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7324" y="1806306"/>
            <a:ext cx="6100292" cy="4491463"/>
          </a:xfrm>
        </p:spPr>
        <p:txBody>
          <a:bodyPr>
            <a:normAutofit/>
          </a:bodyPr>
          <a:lstStyle/>
          <a:p>
            <a:r>
              <a:rPr lang="es-MX" dirty="0" smtClean="0"/>
              <a:t>Gran desarrollo en neoplasias sólidas</a:t>
            </a:r>
          </a:p>
          <a:p>
            <a:r>
              <a:rPr lang="es-MX" dirty="0" smtClean="0"/>
              <a:t>Varios estudios aun en fases 1-2 en neoplasias hematológicas</a:t>
            </a:r>
          </a:p>
          <a:p>
            <a:r>
              <a:rPr lang="es-MX" dirty="0" smtClean="0"/>
              <a:t>Aprobación acelerada por la FDA en EUA para Linfoma de </a:t>
            </a:r>
            <a:r>
              <a:rPr lang="es-MX" dirty="0" err="1" smtClean="0"/>
              <a:t>Hodgkin</a:t>
            </a:r>
            <a:r>
              <a:rPr lang="es-MX" dirty="0" smtClean="0"/>
              <a:t> Clásico</a:t>
            </a:r>
          </a:p>
          <a:p>
            <a:r>
              <a:rPr lang="es-MX" dirty="0" smtClean="0"/>
              <a:t>En activo estudio en otras neoplasia hematológicas.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221" y="1325718"/>
            <a:ext cx="5984384" cy="523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3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74" y="0"/>
            <a:ext cx="5532847" cy="657196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382" y="0"/>
            <a:ext cx="5459720" cy="663706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475010" y="6438541"/>
            <a:ext cx="3402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err="1" smtClean="0"/>
              <a:t>Armand</a:t>
            </a:r>
            <a:r>
              <a:rPr lang="es-MX" sz="1400" b="1" dirty="0" smtClean="0"/>
              <a:t> P.  </a:t>
            </a:r>
            <a:r>
              <a:rPr lang="es-MX" sz="1400" b="1" dirty="0" err="1" smtClean="0"/>
              <a:t>Blood</a:t>
            </a:r>
            <a:r>
              <a:rPr lang="es-MX" sz="1400" b="1" dirty="0" smtClean="0"/>
              <a:t> 2015; 125(22): 3393-3400</a:t>
            </a:r>
            <a:endParaRPr lang="es-MX" sz="1400" b="1" dirty="0"/>
          </a:p>
        </p:txBody>
      </p:sp>
    </p:spTree>
    <p:extLst>
      <p:ext uri="{BB962C8B-B14F-4D97-AF65-F5344CB8AC3E}">
        <p14:creationId xmlns:p14="http://schemas.microsoft.com/office/powerpoint/2010/main" val="313481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591" y="-106692"/>
            <a:ext cx="6725311" cy="1372325"/>
          </a:xfrm>
        </p:spPr>
        <p:txBody>
          <a:bodyPr>
            <a:normAutofit/>
          </a:bodyPr>
          <a:lstStyle/>
          <a:p>
            <a:pPr algn="ctr"/>
            <a:r>
              <a:rPr lang="es-MX" sz="4000" dirty="0" smtClean="0">
                <a:solidFill>
                  <a:srgbClr val="C00000"/>
                </a:solidFill>
              </a:rPr>
              <a:t>Linfoma de </a:t>
            </a:r>
            <a:r>
              <a:rPr lang="es-MX" sz="4000" dirty="0" err="1" smtClean="0">
                <a:solidFill>
                  <a:srgbClr val="C00000"/>
                </a:solidFill>
              </a:rPr>
              <a:t>Hodgkin</a:t>
            </a:r>
            <a:endParaRPr lang="es-MX" sz="4000" dirty="0">
              <a:solidFill>
                <a:srgbClr val="C00000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902" y="1041107"/>
            <a:ext cx="5154585" cy="1853334"/>
          </a:xfrm>
        </p:spPr>
      </p:pic>
      <p:sp>
        <p:nvSpPr>
          <p:cNvPr id="5" name="CuadroTexto 4"/>
          <p:cNvSpPr txBox="1"/>
          <p:nvPr/>
        </p:nvSpPr>
        <p:spPr>
          <a:xfrm>
            <a:off x="5682266" y="2932809"/>
            <a:ext cx="6333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/>
              <a:t> 2006-2012: </a:t>
            </a:r>
            <a:r>
              <a:rPr lang="es-MX" sz="2800" b="1" dirty="0" err="1" smtClean="0"/>
              <a:t>Superviencia</a:t>
            </a:r>
            <a:r>
              <a:rPr lang="es-MX" sz="2800" b="1" dirty="0" smtClean="0"/>
              <a:t> a 5 años: 86.2%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61" y="3376015"/>
            <a:ext cx="3187052" cy="314069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46" y="1104540"/>
            <a:ext cx="4260586" cy="2191159"/>
          </a:xfrm>
          <a:prstGeom prst="rect">
            <a:avLst/>
          </a:prstGeom>
        </p:spPr>
      </p:pic>
      <p:pic>
        <p:nvPicPr>
          <p:cNvPr id="1026" name="Picture 2" descr="http://www.cancer.gov/images/cdr/live/CDR57646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622" y="3948766"/>
            <a:ext cx="3469926" cy="222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echa abajo 8"/>
          <p:cNvSpPr/>
          <p:nvPr/>
        </p:nvSpPr>
        <p:spPr>
          <a:xfrm rot="17198001">
            <a:off x="4276744" y="367144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/>
          <p:cNvSpPr txBox="1"/>
          <p:nvPr/>
        </p:nvSpPr>
        <p:spPr>
          <a:xfrm>
            <a:off x="8397024" y="4301542"/>
            <a:ext cx="3258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1. Amplificación 9p24.1</a:t>
            </a:r>
          </a:p>
          <a:p>
            <a:r>
              <a:rPr lang="es-MX" sz="2400" b="1" dirty="0" smtClean="0"/>
              <a:t>2. JAK-2</a:t>
            </a:r>
          </a:p>
          <a:p>
            <a:r>
              <a:rPr lang="es-MX" sz="2400" b="1" dirty="0" smtClean="0"/>
              <a:t>3. Infección por VEB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5921373" y="6255100"/>
            <a:ext cx="6270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srgbClr val="C00000"/>
                </a:solidFill>
              </a:rPr>
              <a:t>Sobre expresión del ligando de PD-L1/L2 </a:t>
            </a:r>
            <a:endParaRPr lang="es-MX" sz="2800" b="1" dirty="0">
              <a:solidFill>
                <a:srgbClr val="C00000"/>
              </a:solidFill>
            </a:endParaRPr>
          </a:p>
        </p:txBody>
      </p:sp>
      <p:sp>
        <p:nvSpPr>
          <p:cNvPr id="12" name="Cerrar llave 11"/>
          <p:cNvSpPr/>
          <p:nvPr/>
        </p:nvSpPr>
        <p:spPr>
          <a:xfrm>
            <a:off x="7777448" y="3723684"/>
            <a:ext cx="450759" cy="2306334"/>
          </a:xfrm>
          <a:prstGeom prst="rightBrace">
            <a:avLst/>
          </a:prstGeom>
          <a:ln w="349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Flecha abajo 13"/>
          <p:cNvSpPr/>
          <p:nvPr/>
        </p:nvSpPr>
        <p:spPr>
          <a:xfrm>
            <a:off x="9541569" y="5580451"/>
            <a:ext cx="484632" cy="6746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/>
          <p:cNvSpPr txBox="1"/>
          <p:nvPr/>
        </p:nvSpPr>
        <p:spPr>
          <a:xfrm>
            <a:off x="119591" y="6542466"/>
            <a:ext cx="51594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/>
              <a:t>SEER 2016 </a:t>
            </a:r>
            <a:r>
              <a:rPr lang="es-MX" sz="1400" b="1" dirty="0" err="1" smtClean="0"/>
              <a:t>statistics</a:t>
            </a:r>
            <a:r>
              <a:rPr lang="es-MX" sz="1400" b="1" dirty="0" smtClean="0"/>
              <a:t>, Green et al. </a:t>
            </a:r>
            <a:r>
              <a:rPr lang="es-MX" sz="1400" b="1" dirty="0" err="1" smtClean="0"/>
              <a:t>Blood</a:t>
            </a:r>
            <a:r>
              <a:rPr lang="es-MX" sz="1400" b="1" dirty="0" smtClean="0"/>
              <a:t> 2010, Green et al. CCR 2012</a:t>
            </a:r>
            <a:endParaRPr lang="es-MX" sz="1400" b="1" dirty="0"/>
          </a:p>
        </p:txBody>
      </p:sp>
    </p:spTree>
    <p:extLst>
      <p:ext uri="{BB962C8B-B14F-4D97-AF65-F5344CB8AC3E}">
        <p14:creationId xmlns:p14="http://schemas.microsoft.com/office/powerpoint/2010/main" val="230312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78" y="74052"/>
            <a:ext cx="11641923" cy="660719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319715" y="6414947"/>
            <a:ext cx="5567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/>
              <a:t>Georgiou</a:t>
            </a:r>
            <a:r>
              <a:rPr lang="es-MX" b="1" dirty="0" smtClean="0"/>
              <a:t> K, </a:t>
            </a:r>
            <a:r>
              <a:rPr lang="es-MX" b="1" dirty="0" err="1" smtClean="0"/>
              <a:t>Blood</a:t>
            </a:r>
            <a:r>
              <a:rPr lang="es-MX" b="1" dirty="0" smtClean="0"/>
              <a:t> 2016; e-</a:t>
            </a:r>
            <a:r>
              <a:rPr lang="es-MX" b="1" dirty="0" err="1" smtClean="0"/>
              <a:t>publish</a:t>
            </a:r>
            <a:r>
              <a:rPr lang="es-MX" b="1" dirty="0" smtClean="0"/>
              <a:t> </a:t>
            </a:r>
            <a:r>
              <a:rPr lang="es-MX" b="1" dirty="0" err="1"/>
              <a:t>a</a:t>
            </a:r>
            <a:r>
              <a:rPr lang="es-MX" b="1" dirty="0" err="1" smtClean="0"/>
              <a:t>head</a:t>
            </a:r>
            <a:r>
              <a:rPr lang="es-MX" b="1" dirty="0" smtClean="0"/>
              <a:t> of </a:t>
            </a:r>
            <a:r>
              <a:rPr lang="es-MX" b="1" dirty="0" err="1"/>
              <a:t>p</a:t>
            </a:r>
            <a:r>
              <a:rPr lang="es-MX" b="1" dirty="0" err="1" smtClean="0"/>
              <a:t>rint</a:t>
            </a:r>
            <a:r>
              <a:rPr lang="es-MX" b="1" dirty="0" smtClean="0"/>
              <a:t> </a:t>
            </a:r>
            <a:r>
              <a:rPr lang="es-MX" b="1" dirty="0" err="1" smtClean="0"/>
              <a:t>March</a:t>
            </a:r>
            <a:r>
              <a:rPr lang="es-MX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300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-72756"/>
            <a:ext cx="10515600" cy="871247"/>
          </a:xfrm>
        </p:spPr>
        <p:txBody>
          <a:bodyPr>
            <a:normAutofit/>
          </a:bodyPr>
          <a:lstStyle/>
          <a:p>
            <a:pPr algn="ctr"/>
            <a:r>
              <a:rPr lang="es-MX" sz="3600" dirty="0" smtClean="0">
                <a:solidFill>
                  <a:srgbClr val="C00000"/>
                </a:solidFill>
              </a:rPr>
              <a:t>Estudios Fase 1: </a:t>
            </a:r>
            <a:r>
              <a:rPr lang="es-MX" sz="3600" dirty="0" err="1" smtClean="0">
                <a:solidFill>
                  <a:srgbClr val="C00000"/>
                </a:solidFill>
              </a:rPr>
              <a:t>LHc</a:t>
            </a:r>
            <a:endParaRPr lang="es-MX" sz="3600" dirty="0">
              <a:solidFill>
                <a:srgbClr val="C00000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1613071"/>
              </p:ext>
            </p:extLst>
          </p:nvPr>
        </p:nvGraphicFramePr>
        <p:xfrm>
          <a:off x="77274" y="605308"/>
          <a:ext cx="118872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962400"/>
                <a:gridCol w="3962400"/>
              </a:tblGrid>
              <a:tr h="567200"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 smtClean="0"/>
                        <a:t>Desenlace</a:t>
                      </a:r>
                      <a:endParaRPr lang="es-MX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 err="1" smtClean="0"/>
                        <a:t>Nivolumab</a:t>
                      </a:r>
                      <a:endParaRPr lang="es-MX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 err="1" smtClean="0"/>
                        <a:t>Pembrolizumab</a:t>
                      </a:r>
                      <a:endParaRPr lang="es-MX" sz="3200" b="1" dirty="0"/>
                    </a:p>
                  </a:txBody>
                  <a:tcPr/>
                </a:tc>
              </a:tr>
              <a:tr h="567200">
                <a:tc>
                  <a:txBody>
                    <a:bodyPr/>
                    <a:lstStyle/>
                    <a:p>
                      <a:r>
                        <a:rPr lang="es-MX" sz="3200" b="1" dirty="0" smtClean="0"/>
                        <a:t>Respuesta Objetiva</a:t>
                      </a:r>
                      <a:endParaRPr lang="es-MX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 smtClean="0"/>
                        <a:t>87%</a:t>
                      </a:r>
                      <a:endParaRPr lang="es-MX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 smtClean="0"/>
                        <a:t>85%</a:t>
                      </a:r>
                      <a:endParaRPr lang="es-MX" sz="3200" b="1" dirty="0"/>
                    </a:p>
                  </a:txBody>
                  <a:tcPr/>
                </a:tc>
              </a:tr>
              <a:tr h="567200">
                <a:tc>
                  <a:txBody>
                    <a:bodyPr/>
                    <a:lstStyle/>
                    <a:p>
                      <a:r>
                        <a:rPr lang="es-MX" sz="3200" b="1" dirty="0" smtClean="0"/>
                        <a:t>Respuesta completa</a:t>
                      </a:r>
                      <a:endParaRPr lang="es-MX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 smtClean="0"/>
                        <a:t>26%</a:t>
                      </a:r>
                      <a:endParaRPr lang="es-MX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 smtClean="0"/>
                        <a:t>16%</a:t>
                      </a:r>
                      <a:endParaRPr lang="es-MX" sz="3200" b="1" dirty="0"/>
                    </a:p>
                  </a:txBody>
                  <a:tcPr/>
                </a:tc>
              </a:tr>
              <a:tr h="567200">
                <a:tc>
                  <a:txBody>
                    <a:bodyPr/>
                    <a:lstStyle/>
                    <a:p>
                      <a:r>
                        <a:rPr lang="es-MX" sz="3200" b="1" dirty="0" smtClean="0"/>
                        <a:t>Respuesta parcial</a:t>
                      </a:r>
                      <a:endParaRPr lang="es-MX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 smtClean="0"/>
                        <a:t>61%</a:t>
                      </a:r>
                      <a:endParaRPr lang="es-MX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 smtClean="0"/>
                        <a:t>48%</a:t>
                      </a:r>
                      <a:endParaRPr lang="es-MX" sz="3200" b="1" dirty="0"/>
                    </a:p>
                  </a:txBody>
                  <a:tcPr/>
                </a:tc>
              </a:tr>
              <a:tr h="567200">
                <a:tc>
                  <a:txBody>
                    <a:bodyPr/>
                    <a:lstStyle/>
                    <a:p>
                      <a:r>
                        <a:rPr lang="es-MX" sz="3200" b="1" dirty="0" smtClean="0"/>
                        <a:t>Enfermedad estable</a:t>
                      </a:r>
                      <a:endParaRPr lang="es-MX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 smtClean="0"/>
                        <a:t>13%</a:t>
                      </a:r>
                      <a:endParaRPr lang="es-MX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 smtClean="0"/>
                        <a:t>23%</a:t>
                      </a:r>
                      <a:endParaRPr lang="es-MX" sz="3200" b="1" dirty="0"/>
                    </a:p>
                  </a:txBody>
                  <a:tcPr/>
                </a:tc>
              </a:tr>
              <a:tr h="567200">
                <a:tc>
                  <a:txBody>
                    <a:bodyPr/>
                    <a:lstStyle/>
                    <a:p>
                      <a:r>
                        <a:rPr lang="es-MX" sz="3200" b="1" dirty="0" smtClean="0"/>
                        <a:t>Progresión</a:t>
                      </a:r>
                      <a:endParaRPr lang="es-MX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 smtClean="0"/>
                        <a:t>0%</a:t>
                      </a:r>
                      <a:endParaRPr lang="es-MX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 smtClean="0"/>
                        <a:t>13%</a:t>
                      </a:r>
                      <a:endParaRPr lang="es-MX" sz="3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0238704" y="4585762"/>
            <a:ext cx="1953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err="1" smtClean="0"/>
              <a:t>Ansell</a:t>
            </a:r>
            <a:r>
              <a:rPr lang="es-MX" sz="1400" b="1" dirty="0" smtClean="0"/>
              <a:t> et al. N </a:t>
            </a:r>
            <a:r>
              <a:rPr lang="es-MX" sz="1400" b="1" dirty="0" err="1" smtClean="0"/>
              <a:t>Engl</a:t>
            </a:r>
            <a:r>
              <a:rPr lang="es-MX" sz="1400" b="1" dirty="0" smtClean="0"/>
              <a:t> J </a:t>
            </a:r>
            <a:r>
              <a:rPr lang="es-MX" sz="1400" b="1" dirty="0" err="1" smtClean="0"/>
              <a:t>Med</a:t>
            </a:r>
            <a:r>
              <a:rPr lang="es-MX" sz="1400" b="1" dirty="0" smtClean="0"/>
              <a:t> 2015</a:t>
            </a:r>
          </a:p>
          <a:p>
            <a:r>
              <a:rPr lang="es-MX" sz="1400" b="1" dirty="0" err="1" smtClean="0"/>
              <a:t>Armand</a:t>
            </a:r>
            <a:r>
              <a:rPr lang="es-MX" sz="1400" b="1" dirty="0" smtClean="0"/>
              <a:t> et al. En prensa.</a:t>
            </a:r>
            <a:endParaRPr lang="es-MX" sz="14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90711" y="4524207"/>
            <a:ext cx="48295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Recaída a 4-5 líneas previas de tratamiento, incluyendo </a:t>
            </a:r>
            <a:r>
              <a:rPr lang="es-MX" b="1" dirty="0" err="1" smtClean="0"/>
              <a:t>brentuximab</a:t>
            </a:r>
            <a:r>
              <a:rPr lang="es-MX" b="1" dirty="0" smtClean="0"/>
              <a:t> y TMO.</a:t>
            </a:r>
          </a:p>
          <a:p>
            <a:r>
              <a:rPr lang="es-MX" b="1" dirty="0" err="1" smtClean="0"/>
              <a:t>Nivolumab</a:t>
            </a:r>
            <a:r>
              <a:rPr lang="es-MX" b="1" dirty="0"/>
              <a:t> </a:t>
            </a:r>
            <a:r>
              <a:rPr lang="es-MX" b="1" dirty="0" smtClean="0"/>
              <a:t>en LH: </a:t>
            </a:r>
            <a:r>
              <a:rPr lang="es-MX" b="1" dirty="0" err="1" smtClean="0"/>
              <a:t>Armand</a:t>
            </a:r>
            <a:r>
              <a:rPr lang="es-MX" b="1" dirty="0" smtClean="0"/>
              <a:t> P, et al. ASH 2014: </a:t>
            </a:r>
            <a:r>
              <a:rPr lang="es-MX" b="1" dirty="0" err="1" smtClean="0"/>
              <a:t>Abst</a:t>
            </a:r>
            <a:r>
              <a:rPr lang="es-MX" b="1" dirty="0" smtClean="0"/>
              <a:t>: 289.</a:t>
            </a:r>
            <a:endParaRPr lang="es-MX" b="1" dirty="0"/>
          </a:p>
          <a:p>
            <a:r>
              <a:rPr lang="es-MX" b="1" dirty="0" smtClean="0"/>
              <a:t>RG: 70% </a:t>
            </a:r>
            <a:r>
              <a:rPr lang="es-MX" b="1" dirty="0" smtClean="0"/>
              <a:t>(Falla </a:t>
            </a:r>
            <a:r>
              <a:rPr lang="es-MX" b="1" dirty="0" err="1" smtClean="0"/>
              <a:t>aTMO</a:t>
            </a:r>
            <a:r>
              <a:rPr lang="es-MX" b="1" dirty="0" smtClean="0"/>
              <a:t>) -80% (inelegibles para TAMO) en pacientes presentados por </a:t>
            </a:r>
            <a:r>
              <a:rPr lang="es-MX" b="1" dirty="0" err="1" smtClean="0"/>
              <a:t>Younes</a:t>
            </a:r>
            <a:r>
              <a:rPr lang="es-MX" b="1" dirty="0" smtClean="0"/>
              <a:t> et al. ASCO 2016</a:t>
            </a:r>
          </a:p>
        </p:txBody>
      </p:sp>
      <p:pic>
        <p:nvPicPr>
          <p:cNvPr id="1026" name="Picture 2" descr="https://ash.confex.com/data/abstract/ash/2014/0/5/Paper_73050_abstract_136932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639" y="4221741"/>
            <a:ext cx="5203065" cy="263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5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3958" y="249215"/>
            <a:ext cx="10515600" cy="1325563"/>
          </a:xfrm>
        </p:spPr>
        <p:txBody>
          <a:bodyPr/>
          <a:lstStyle/>
          <a:p>
            <a:r>
              <a:rPr lang="es-MX" dirty="0" smtClean="0">
                <a:solidFill>
                  <a:srgbClr val="C00000"/>
                </a:solidFill>
              </a:rPr>
              <a:t>Linfoma Primario </a:t>
            </a:r>
            <a:r>
              <a:rPr lang="es-MX" dirty="0" err="1" smtClean="0">
                <a:solidFill>
                  <a:srgbClr val="C00000"/>
                </a:solidFill>
              </a:rPr>
              <a:t>Mediastinal</a:t>
            </a:r>
            <a:r>
              <a:rPr lang="es-MX" dirty="0" smtClean="0">
                <a:solidFill>
                  <a:srgbClr val="C00000"/>
                </a:solidFill>
              </a:rPr>
              <a:t> B</a:t>
            </a:r>
            <a:endParaRPr lang="es-MX" dirty="0">
              <a:solidFill>
                <a:srgbClr val="C0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186" y="2046527"/>
            <a:ext cx="4876800" cy="368198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48" y="1942707"/>
            <a:ext cx="6825905" cy="390111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249254" y="5911401"/>
            <a:ext cx="42321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/>
              <a:t>Twa</a:t>
            </a:r>
            <a:r>
              <a:rPr lang="es-MX" sz="1600" b="1" dirty="0" smtClean="0"/>
              <a:t> DDW, et al. </a:t>
            </a:r>
            <a:r>
              <a:rPr lang="es-MX" sz="1600" b="1" dirty="0" err="1" smtClean="0"/>
              <a:t>Blood</a:t>
            </a:r>
            <a:r>
              <a:rPr lang="es-MX" sz="1600" b="1" dirty="0" smtClean="0"/>
              <a:t> 20014; 123(13): 2062-65</a:t>
            </a:r>
            <a:endParaRPr lang="es-MX" sz="16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7262042" y="5911401"/>
            <a:ext cx="47099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smtClean="0"/>
              <a:t>Cohen BJ, et al. </a:t>
            </a:r>
            <a:r>
              <a:rPr lang="es-MX" sz="1600" b="1" dirty="0" err="1" smtClean="0"/>
              <a:t>Clin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Cancer</a:t>
            </a:r>
            <a:r>
              <a:rPr lang="es-MX" sz="1600" b="1" dirty="0" smtClean="0"/>
              <a:t> Res 2013; 19(13): 3462-73</a:t>
            </a:r>
            <a:endParaRPr lang="es-MX" sz="1600" b="1" dirty="0"/>
          </a:p>
        </p:txBody>
      </p:sp>
    </p:spTree>
    <p:extLst>
      <p:ext uri="{BB962C8B-B14F-4D97-AF65-F5344CB8AC3E}">
        <p14:creationId xmlns:p14="http://schemas.microsoft.com/office/powerpoint/2010/main" val="377981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249382" y="252401"/>
            <a:ext cx="11637818" cy="1488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algn="ctr" eaLnBrk="1"/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</a:rPr>
              <a:t>PD-1 ligand amplification and overexpression in primary MLBCL. (A) </a:t>
            </a:r>
            <a:r>
              <a:rPr lang="en-GB" b="1" dirty="0" err="1">
                <a:solidFill>
                  <a:srgbClr val="C00000"/>
                </a:solidFill>
                <a:latin typeface="Arial" panose="020B0604020202020204" pitchFamily="34" charset="0"/>
              </a:rPr>
              <a:t>qPCR</a:t>
            </a:r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</a:rPr>
              <a:t>-based DNA copy number analysis of PD-L1 in 41 primary MLBCLs. (B) RT-</a:t>
            </a:r>
            <a:r>
              <a:rPr lang="en-GB" b="1" dirty="0" err="1">
                <a:solidFill>
                  <a:srgbClr val="C00000"/>
                </a:solidFill>
                <a:latin typeface="Arial" panose="020B0604020202020204" pitchFamily="34" charset="0"/>
              </a:rPr>
              <a:t>qPCR</a:t>
            </a:r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</a:rPr>
              <a:t> analysis of PD-L1 and PD-L2 transcript abundance in the same series of primary MLBCLs</a:t>
            </a:r>
            <a:r>
              <a:rPr lang="en-GB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.</a:t>
            </a:r>
            <a:endParaRPr lang="en-GB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381" y="6270419"/>
            <a:ext cx="1566885" cy="361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1543"/>
            <a:ext cx="11661575" cy="2368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878448" y="5695216"/>
            <a:ext cx="4774205" cy="29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eaLnBrk="1"/>
            <a:r>
              <a:rPr lang="en-GB" sz="1400" b="1" dirty="0">
                <a:solidFill>
                  <a:srgbClr val="000000"/>
                </a:solidFill>
                <a:latin typeface="Arial" panose="020B0604020202020204" pitchFamily="34" charset="0"/>
              </a:rPr>
              <a:t>Michael R. Green et al. Blood 2010;116:3268-3277</a:t>
            </a:r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1621451" y="6613175"/>
            <a:ext cx="4931078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eaLnBrk="1"/>
            <a:r>
              <a:rPr lang="en-GB" sz="907">
                <a:solidFill>
                  <a:srgbClr val="000000"/>
                </a:solidFill>
                <a:latin typeface="Arial" panose="020B0604020202020204" pitchFamily="34" charset="0"/>
              </a:rPr>
              <a:t>©2010 by American Society of Hematology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718</Words>
  <Application>Microsoft Office PowerPoint</Application>
  <PresentationFormat>Panorámica</PresentationFormat>
  <Paragraphs>112</Paragraphs>
  <Slides>27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Arial</vt:lpstr>
      <vt:lpstr>Arial Black</vt:lpstr>
      <vt:lpstr>Calibri</vt:lpstr>
      <vt:lpstr>msgothic</vt:lpstr>
      <vt:lpstr>Wingdings</vt:lpstr>
      <vt:lpstr>Tema de Office</vt:lpstr>
      <vt:lpstr>Inmunoterapia en Hematología</vt:lpstr>
      <vt:lpstr>Presentación de PowerPoint</vt:lpstr>
      <vt:lpstr>En Neoplasias Hematológicas </vt:lpstr>
      <vt:lpstr>Presentación de PowerPoint</vt:lpstr>
      <vt:lpstr>Linfoma de Hodgkin</vt:lpstr>
      <vt:lpstr>Presentación de PowerPoint</vt:lpstr>
      <vt:lpstr>Estudios Fase 1: LHc</vt:lpstr>
      <vt:lpstr>Linfoma Primario Mediastinal B</vt:lpstr>
      <vt:lpstr>Presentación de PowerPoint</vt:lpstr>
      <vt:lpstr>Resultados preliminares en LPMB</vt:lpstr>
      <vt:lpstr>Bloqueo de moléculas PD1 en Linfoma Difuso de Células Grandes B</vt:lpstr>
      <vt:lpstr>Bloqueo de moléculas PD1 en otras neoplasia hematológicas B</vt:lpstr>
      <vt:lpstr>Presentación de PowerPoint</vt:lpstr>
      <vt:lpstr>Expresión de CD19 en células en el desarrollo de células B y su contraparte maligna</vt:lpstr>
      <vt:lpstr>Expresión de CD19 en células en el desarrollo de células B y su contraparte maligna</vt:lpstr>
      <vt:lpstr>Moléculas biespecíficas</vt:lpstr>
      <vt:lpstr>Presentación de PowerPoint</vt:lpstr>
      <vt:lpstr>Presentación de PowerPoint</vt:lpstr>
      <vt:lpstr>La enfermedad residual mínima es un factor adverso en LLA.</vt:lpstr>
      <vt:lpstr>Presentación de PowerPoint</vt:lpstr>
      <vt:lpstr>Presentación de PowerPoint</vt:lpstr>
      <vt:lpstr>Presentación de PowerPoint</vt:lpstr>
      <vt:lpstr>Presentación de PowerPoint</vt:lpstr>
      <vt:lpstr>Chimeric Antigen T cells (CAR-T)</vt:lpstr>
      <vt:lpstr>Chimeric Antigen T cells (CAR-T)</vt:lpstr>
      <vt:lpstr>Chimeric Antigen T cells (CAR-T)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Inmunoterapia en Hematología</dc:title>
  <dc:creator>Dr. Alvaro Aguayo</dc:creator>
  <cp:lastModifiedBy>Dr. Alvaro Aguayo</cp:lastModifiedBy>
  <cp:revision>59</cp:revision>
  <dcterms:created xsi:type="dcterms:W3CDTF">2016-06-11T02:27:38Z</dcterms:created>
  <dcterms:modified xsi:type="dcterms:W3CDTF">2016-06-15T17:35:28Z</dcterms:modified>
</cp:coreProperties>
</file>