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16D4-C384-424C-85CD-AF5F05CC6F7C}" type="datetimeFigureOut">
              <a:rPr lang="en-US" smtClean="0"/>
              <a:t>09/11/16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810-6C14-6945-91C8-9CDCCA2DD7E6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16D4-C384-424C-85CD-AF5F05CC6F7C}" type="datetimeFigureOut">
              <a:rPr lang="en-US" smtClean="0"/>
              <a:t>09/11/16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810-6C14-6945-91C8-9CDCCA2DD7E6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16D4-C384-424C-85CD-AF5F05CC6F7C}" type="datetimeFigureOut">
              <a:rPr lang="en-US" smtClean="0"/>
              <a:t>09/11/16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810-6C14-6945-91C8-9CDCCA2DD7E6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16D4-C384-424C-85CD-AF5F05CC6F7C}" type="datetimeFigureOut">
              <a:rPr lang="en-US" smtClean="0"/>
              <a:t>09/11/16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810-6C14-6945-91C8-9CDCCA2DD7E6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16D4-C384-424C-85CD-AF5F05CC6F7C}" type="datetimeFigureOut">
              <a:rPr lang="en-US" smtClean="0"/>
              <a:t>09/11/16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810-6C14-6945-91C8-9CDCCA2DD7E6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16D4-C384-424C-85CD-AF5F05CC6F7C}" type="datetimeFigureOut">
              <a:rPr lang="en-US" smtClean="0"/>
              <a:t>09/11/16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810-6C14-6945-91C8-9CDCCA2DD7E6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16D4-C384-424C-85CD-AF5F05CC6F7C}" type="datetimeFigureOut">
              <a:rPr lang="en-US" smtClean="0"/>
              <a:t>09/11/16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810-6C14-6945-91C8-9CDCCA2DD7E6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16D4-C384-424C-85CD-AF5F05CC6F7C}" type="datetimeFigureOut">
              <a:rPr lang="en-US" smtClean="0"/>
              <a:t>09/11/16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810-6C14-6945-91C8-9CDCCA2DD7E6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16D4-C384-424C-85CD-AF5F05CC6F7C}" type="datetimeFigureOut">
              <a:rPr lang="en-US" smtClean="0"/>
              <a:t>09/11/16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810-6C14-6945-91C8-9CDCCA2DD7E6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16D4-C384-424C-85CD-AF5F05CC6F7C}" type="datetimeFigureOut">
              <a:rPr lang="en-US" smtClean="0"/>
              <a:t>09/11/16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810-6C14-6945-91C8-9CDCCA2DD7E6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16D4-C384-424C-85CD-AF5F05CC6F7C}" type="datetimeFigureOut">
              <a:rPr lang="en-US" smtClean="0"/>
              <a:t>09/11/16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810-6C14-6945-91C8-9CDCCA2DD7E6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46B16D4-C384-424C-85CD-AF5F05CC6F7C}" type="datetimeFigureOut">
              <a:rPr lang="en-US" smtClean="0"/>
              <a:t>09/11/16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797810-6C14-6945-91C8-9CDCCA2DD7E6}" type="slidenum">
              <a:rPr lang="es-ES_tradnl" smtClean="0"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3600" dirty="0" smtClean="0"/>
              <a:t>EVIDENCIAS, PROBLEMAS Y DILEMAS EN LA PREVENCIÓN Y CONTROL DE INFECCIONES EN EL HOSPITAL</a:t>
            </a:r>
            <a:endParaRPr lang="es-ES_tradnl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199"/>
            <a:ext cx="6400800" cy="2497609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Coordina: </a:t>
            </a:r>
          </a:p>
          <a:p>
            <a:r>
              <a:rPr lang="es-ES_tradnl" dirty="0" smtClean="0"/>
              <a:t>Dra. Diana Vilar Compte</a:t>
            </a:r>
          </a:p>
          <a:p>
            <a:endParaRPr lang="es-ES_tradnl" dirty="0" smtClean="0"/>
          </a:p>
          <a:p>
            <a:r>
              <a:rPr lang="es-ES_tradnl" dirty="0" smtClean="0"/>
              <a:t>Ponentes:</a:t>
            </a:r>
          </a:p>
          <a:p>
            <a:r>
              <a:rPr lang="es-ES_tradnl" dirty="0" smtClean="0"/>
              <a:t>Dr. Alejandro Macías Hernández</a:t>
            </a:r>
          </a:p>
          <a:p>
            <a:r>
              <a:rPr lang="es-ES_tradnl" dirty="0" smtClean="0"/>
              <a:t>Ministro José Ramón Cossío</a:t>
            </a:r>
          </a:p>
          <a:p>
            <a:r>
              <a:rPr lang="es-ES_tradnl" dirty="0" smtClean="0"/>
              <a:t>Dr. Arturo Galindo Fraga</a:t>
            </a:r>
          </a:p>
          <a:p>
            <a:r>
              <a:rPr lang="es-ES_tradnl" dirty="0" smtClean="0"/>
              <a:t>Dra. Diana Vilar Compte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2933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Viñeta 1</a:t>
            </a:r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551096" y="1524000"/>
            <a:ext cx="82784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Interno de pregrado (Ensenada, BCS. Hospital IMSS). Mensaje de </a:t>
            </a:r>
            <a:r>
              <a:rPr lang="es-ES_tradnl" dirty="0" err="1" smtClean="0"/>
              <a:t>whatsapp</a:t>
            </a:r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Asistiendo en una cirugía de ortopedia “creo” que me salpicó sangre en los ojos. Traía lentes y tengo la duda de si me salpiqué o no.</a:t>
            </a:r>
          </a:p>
          <a:p>
            <a:endParaRPr lang="es-ES_tradnl" dirty="0"/>
          </a:p>
          <a:p>
            <a:r>
              <a:rPr lang="es-ES_tradnl" dirty="0" smtClean="0"/>
              <a:t>Al día siguiente de la cirugía yo interrogué al paciente para posibles factores de riesgo y le pedí una serología para hepatitis y VIH, siendo positiva para hepatitis C. El paciente estuvo en prisión y tiene antecedentes de uso de inhalantes, múltiples parejas sexuales.</a:t>
            </a:r>
          </a:p>
          <a:p>
            <a:endParaRPr lang="es-ES_tradnl" dirty="0"/>
          </a:p>
          <a:p>
            <a:r>
              <a:rPr lang="es-ES_tradnl" dirty="0" smtClean="0"/>
              <a:t>Me vacuné con dos dosis de hepatitis B hace 3 años, me tomé anticuerpos y son negativos. ¿Qué puedo hacer? </a:t>
            </a:r>
          </a:p>
          <a:p>
            <a:endParaRPr lang="es-ES_tradnl" dirty="0"/>
          </a:p>
          <a:p>
            <a:r>
              <a:rPr lang="es-ES_tradnl" dirty="0" smtClean="0"/>
              <a:t>No supe a quien recurrir más a que a Ud. </a:t>
            </a: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859029"/>
            <a:ext cx="83723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Alumno de pregrado de una escuela de medicina con una plaza en un hospital del IMSS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139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Viñeta 2</a:t>
            </a:r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551096" y="1524000"/>
            <a:ext cx="8278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Hospital general de segundo nivel de 150 camas con </a:t>
            </a:r>
            <a:r>
              <a:rPr lang="es-ES_tradnl" dirty="0" smtClean="0"/>
              <a:t>6-8</a:t>
            </a:r>
            <a:r>
              <a:rPr lang="es-ES_tradnl" dirty="0" smtClean="0"/>
              <a:t> </a:t>
            </a:r>
            <a:r>
              <a:rPr lang="es-ES_tradnl" dirty="0" smtClean="0"/>
              <a:t>camas permanentes destinadas para pacientes con infección por </a:t>
            </a:r>
            <a:r>
              <a:rPr lang="es-ES_tradnl" i="1" dirty="0" err="1" smtClean="0"/>
              <a:t>Clostridium</a:t>
            </a:r>
            <a:r>
              <a:rPr lang="es-ES_tradnl" i="1" dirty="0" smtClean="0"/>
              <a:t> </a:t>
            </a:r>
            <a:r>
              <a:rPr lang="es-ES_tradnl" i="1" dirty="0" err="1" smtClean="0"/>
              <a:t>difficile</a:t>
            </a:r>
            <a:r>
              <a:rPr lang="es-ES_tradnl" i="1" dirty="0" smtClean="0"/>
              <a:t>.</a:t>
            </a:r>
          </a:p>
          <a:p>
            <a:endParaRPr lang="es-ES_tradnl" dirty="0"/>
          </a:p>
          <a:p>
            <a:r>
              <a:rPr lang="es-ES_tradnl" dirty="0" smtClean="0"/>
              <a:t>El hospital no cuenta con un </a:t>
            </a:r>
            <a:r>
              <a:rPr lang="es-ES_tradnl" dirty="0" err="1" smtClean="0"/>
              <a:t>Infectólogo</a:t>
            </a:r>
            <a:r>
              <a:rPr lang="es-ES_tradnl" dirty="0" smtClean="0"/>
              <a:t>, ni con pruebas diagnósticas para </a:t>
            </a:r>
            <a:r>
              <a:rPr lang="es-ES_tradnl" i="1" dirty="0" err="1" smtClean="0"/>
              <a:t>Clostridium</a:t>
            </a:r>
            <a:r>
              <a:rPr lang="es-ES_tradnl" dirty="0" smtClean="0"/>
              <a:t> (se envía fuera del hospital). Existe una Unidad de Vigilancia Epidemiológica que cuenta los casos. </a:t>
            </a:r>
          </a:p>
          <a:p>
            <a:endParaRPr lang="es-ES_tradnl" dirty="0"/>
          </a:p>
          <a:p>
            <a:r>
              <a:rPr lang="es-ES_tradnl" dirty="0" smtClean="0"/>
              <a:t>No existe un Programa de Control de Antibióticos y se cuenta con </a:t>
            </a:r>
            <a:r>
              <a:rPr lang="es-ES_tradnl" dirty="0" err="1" smtClean="0"/>
              <a:t>vancomicina</a:t>
            </a:r>
            <a:r>
              <a:rPr lang="es-ES_tradnl" dirty="0" smtClean="0"/>
              <a:t> de manera intermitente.</a:t>
            </a:r>
          </a:p>
          <a:p>
            <a:endParaRPr lang="es-ES_tradnl" dirty="0"/>
          </a:p>
          <a:p>
            <a:r>
              <a:rPr lang="es-ES_tradnl" dirty="0" smtClean="0"/>
              <a:t>La instauración y el apego a las medidas </a:t>
            </a:r>
            <a:r>
              <a:rPr lang="es-ES_tradnl" i="1" dirty="0" smtClean="0"/>
              <a:t>ad hoc </a:t>
            </a:r>
            <a:r>
              <a:rPr lang="es-ES_tradnl" dirty="0" smtClean="0"/>
              <a:t>de aislamiento es errática, no se cuenta con material suficiente.</a:t>
            </a: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374816"/>
            <a:ext cx="837231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Hospital de segundo nivel, con alto volumen de pacientes quirúrgicos, sin laboratorio de microbiología con las pruebas para la detección de </a:t>
            </a:r>
            <a:r>
              <a:rPr lang="es-ES_tradnl" i="1" dirty="0" smtClean="0"/>
              <a:t>C. </a:t>
            </a:r>
            <a:r>
              <a:rPr lang="es-ES_tradnl" i="1" dirty="0" err="1"/>
              <a:t>d</a:t>
            </a:r>
            <a:r>
              <a:rPr lang="es-ES_tradnl" i="1" dirty="0" err="1" smtClean="0"/>
              <a:t>ifficile</a:t>
            </a:r>
            <a:r>
              <a:rPr lang="es-ES_tradnl" i="1" dirty="0" smtClean="0"/>
              <a:t>, </a:t>
            </a:r>
            <a:r>
              <a:rPr lang="es-ES_tradnl" dirty="0" smtClean="0"/>
              <a:t>falta de personal capacitado e insumos adecuados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7185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_tradnl" sz="3200" dirty="0" smtClean="0"/>
              <a:t>Infecciones asociadas a la atención de la salud y la seguridad del paciente</a:t>
            </a:r>
            <a:endParaRPr lang="es-ES_tradnl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63076" y="1725355"/>
            <a:ext cx="793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Las IAAS son el evento adverso más común durante la atención a la salud</a:t>
            </a:r>
          </a:p>
          <a:p>
            <a:pPr algn="ctr"/>
            <a:endParaRPr lang="es-ES_tradnl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4069" r="36341" b="39691"/>
          <a:stretch/>
        </p:blipFill>
        <p:spPr>
          <a:xfrm>
            <a:off x="1730716" y="2275829"/>
            <a:ext cx="5157985" cy="2204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1308" y="4588293"/>
            <a:ext cx="5403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1 de cada 20 pacientes adquirirá una IAAS (EUA)</a:t>
            </a:r>
          </a:p>
          <a:p>
            <a:pPr algn="ctr"/>
            <a:r>
              <a:rPr lang="es-ES_tradnl" dirty="0" smtClean="0"/>
              <a:t>1 de cada 10 (Países de ingresos medios y bajos)</a:t>
            </a:r>
          </a:p>
          <a:p>
            <a:pPr algn="ctr"/>
            <a:r>
              <a:rPr lang="es-ES_tradnl" dirty="0" smtClean="0"/>
              <a:t>44% de las IAAS ≥ 65 años </a:t>
            </a:r>
          </a:p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9240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537170" y="4676864"/>
            <a:ext cx="1143825" cy="1092057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Oval 2"/>
          <p:cNvSpPr/>
          <p:nvPr/>
        </p:nvSpPr>
        <p:spPr>
          <a:xfrm>
            <a:off x="6124697" y="4676864"/>
            <a:ext cx="1143825" cy="1092057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Oval 3"/>
          <p:cNvSpPr/>
          <p:nvPr/>
        </p:nvSpPr>
        <p:spPr>
          <a:xfrm>
            <a:off x="4676616" y="4684915"/>
            <a:ext cx="1143825" cy="1092057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67" y="1755864"/>
            <a:ext cx="2870200" cy="292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987" y="4998377"/>
            <a:ext cx="2870200" cy="58477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dirty="0" smtClean="0"/>
              <a:t>1 de cada 9 personas que tienen una IAAS morirá (≈3%)</a:t>
            </a:r>
            <a:endParaRPr lang="es-ES_tradnl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084514" y="3092620"/>
            <a:ext cx="3193143" cy="646331"/>
          </a:xfrm>
          <a:prstGeom prst="rect">
            <a:avLst/>
          </a:prstGeom>
          <a:solidFill>
            <a:srgbClr val="ADD3F7"/>
          </a:solidFill>
          <a:ln>
            <a:solidFill>
              <a:srgbClr val="FF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rgbClr val="000000"/>
                </a:solidFill>
              </a:rPr>
              <a:t>Aumento en los costos de la atención médica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4514" y="1637577"/>
            <a:ext cx="3193143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Incremento de la morbilidad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5380" y="4831177"/>
            <a:ext cx="1566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IAAS:</a:t>
            </a:r>
          </a:p>
          <a:p>
            <a:pPr algn="ctr"/>
            <a:r>
              <a:rPr lang="es-ES_tradnl" sz="1400" dirty="0" smtClean="0"/>
              <a:t> $8,000 (</a:t>
            </a:r>
            <a:r>
              <a:rPr lang="es-ES_tradnl" sz="1400" dirty="0" err="1" smtClean="0"/>
              <a:t>Dls</a:t>
            </a:r>
            <a:r>
              <a:rPr lang="es-ES_tradnl" sz="1400" dirty="0" smtClean="0"/>
              <a:t>)</a:t>
            </a:r>
          </a:p>
          <a:p>
            <a:pPr algn="ctr"/>
            <a:r>
              <a:rPr lang="es-ES_tradnl" sz="1400" dirty="0" smtClean="0"/>
              <a:t>(México)</a:t>
            </a:r>
            <a:endParaRPr lang="es-ES_tradnl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934777" y="4878657"/>
            <a:ext cx="1566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i="1" dirty="0" smtClean="0"/>
              <a:t>C. </a:t>
            </a:r>
            <a:r>
              <a:rPr lang="es-ES_tradnl" sz="1400" i="1" dirty="0" err="1"/>
              <a:t>d</a:t>
            </a:r>
            <a:r>
              <a:rPr lang="es-ES_tradnl" sz="1400" i="1" dirty="0" err="1" smtClean="0"/>
              <a:t>ifficile</a:t>
            </a:r>
            <a:r>
              <a:rPr lang="es-ES_tradnl" sz="1400" dirty="0" smtClean="0"/>
              <a:t>:</a:t>
            </a:r>
          </a:p>
          <a:p>
            <a:pPr algn="ctr"/>
            <a:r>
              <a:rPr lang="es-ES_tradnl" sz="1400" dirty="0" smtClean="0"/>
              <a:t> $42,316 (</a:t>
            </a:r>
            <a:r>
              <a:rPr lang="es-ES_tradnl" sz="1400" dirty="0" err="1" smtClean="0"/>
              <a:t>Dls</a:t>
            </a:r>
            <a:r>
              <a:rPr lang="es-ES_tradnl" sz="1400" dirty="0" smtClean="0"/>
              <a:t>)</a:t>
            </a:r>
          </a:p>
          <a:p>
            <a:pPr algn="ctr"/>
            <a:r>
              <a:rPr lang="es-ES_tradnl" sz="1400" dirty="0" smtClean="0"/>
              <a:t>(EUA)</a:t>
            </a:r>
            <a:endParaRPr lang="es-ES_tradnl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86696" y="4886708"/>
            <a:ext cx="1566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i="1" dirty="0" err="1" smtClean="0"/>
              <a:t>Bacteremia</a:t>
            </a:r>
            <a:r>
              <a:rPr lang="es-ES_tradnl" sz="1400" dirty="0" smtClean="0"/>
              <a:t>:</a:t>
            </a:r>
          </a:p>
          <a:p>
            <a:pPr algn="ctr"/>
            <a:r>
              <a:rPr lang="es-ES_tradnl" sz="1400" dirty="0" smtClean="0"/>
              <a:t> € 10-40,000</a:t>
            </a:r>
          </a:p>
          <a:p>
            <a:pPr algn="ctr"/>
            <a:r>
              <a:rPr lang="es-ES_tradnl" sz="1400" dirty="0" smtClean="0"/>
              <a:t>(España)</a:t>
            </a:r>
            <a:endParaRPr lang="es-ES_tradnl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2417" y="1198887"/>
            <a:ext cx="287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105CA4"/>
                </a:solidFill>
              </a:rPr>
              <a:t>Mortalidad asociada</a:t>
            </a:r>
            <a:endParaRPr lang="es-ES_tradnl" sz="2000" b="1" dirty="0">
              <a:solidFill>
                <a:srgbClr val="105C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2618" y="6169019"/>
            <a:ext cx="539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 err="1" smtClean="0">
                <a:solidFill>
                  <a:srgbClr val="0C5986"/>
                </a:solidFill>
              </a:rPr>
              <a:t>Riu</a:t>
            </a:r>
            <a:r>
              <a:rPr lang="es-ES_tradnl" sz="1200" dirty="0" smtClean="0">
                <a:solidFill>
                  <a:srgbClr val="0C5986"/>
                </a:solidFill>
              </a:rPr>
              <a:t> M, </a:t>
            </a:r>
            <a:r>
              <a:rPr lang="es-ES_tradnl" sz="1200" dirty="0" err="1" smtClean="0">
                <a:solidFill>
                  <a:srgbClr val="0C5986"/>
                </a:solidFill>
              </a:rPr>
              <a:t>et.al</a:t>
            </a:r>
            <a:r>
              <a:rPr lang="es-ES_tradnl" sz="1200" dirty="0" smtClean="0">
                <a:solidFill>
                  <a:srgbClr val="0C5986"/>
                </a:solidFill>
              </a:rPr>
              <a:t>. </a:t>
            </a:r>
            <a:r>
              <a:rPr lang="es-ES_tradnl" sz="1200" i="1" dirty="0" err="1" smtClean="0">
                <a:solidFill>
                  <a:srgbClr val="0C5986"/>
                </a:solidFill>
              </a:rPr>
              <a:t>PlosOn</a:t>
            </a:r>
            <a:r>
              <a:rPr lang="es-ES_tradnl" sz="1200" dirty="0" err="1" smtClean="0">
                <a:solidFill>
                  <a:srgbClr val="0C5986"/>
                </a:solidFill>
              </a:rPr>
              <a:t>e</a:t>
            </a:r>
            <a:r>
              <a:rPr lang="es-ES_tradnl" sz="1200" dirty="0" smtClean="0">
                <a:solidFill>
                  <a:srgbClr val="0C5986"/>
                </a:solidFill>
              </a:rPr>
              <a:t> </a:t>
            </a:r>
            <a:r>
              <a:rPr lang="es-ES_tradnl" sz="1200" dirty="0" err="1" smtClean="0">
                <a:solidFill>
                  <a:srgbClr val="0C5986"/>
                </a:solidFill>
              </a:rPr>
              <a:t>April</a:t>
            </a:r>
            <a:r>
              <a:rPr lang="es-ES_tradnl" sz="1200" dirty="0" smtClean="0">
                <a:solidFill>
                  <a:srgbClr val="0C5986"/>
                </a:solidFill>
              </a:rPr>
              <a:t> 2016. Zhang S, </a:t>
            </a:r>
            <a:r>
              <a:rPr lang="es-ES_tradnl" sz="1200" dirty="0" err="1" smtClean="0">
                <a:solidFill>
                  <a:srgbClr val="0C5986"/>
                </a:solidFill>
              </a:rPr>
              <a:t>et.al</a:t>
            </a:r>
            <a:r>
              <a:rPr lang="es-ES_tradnl" sz="1200" dirty="0" smtClean="0">
                <a:solidFill>
                  <a:srgbClr val="0C5986"/>
                </a:solidFill>
              </a:rPr>
              <a:t>. </a:t>
            </a:r>
            <a:r>
              <a:rPr lang="es-ES_tradnl" sz="1200" i="1" dirty="0" smtClean="0">
                <a:solidFill>
                  <a:srgbClr val="0C5986"/>
                </a:solidFill>
              </a:rPr>
              <a:t>BMC </a:t>
            </a:r>
            <a:r>
              <a:rPr lang="es-ES_tradnl" sz="1200" i="1" dirty="0" err="1" smtClean="0">
                <a:solidFill>
                  <a:srgbClr val="0C5986"/>
                </a:solidFill>
              </a:rPr>
              <a:t>Infect</a:t>
            </a:r>
            <a:r>
              <a:rPr lang="es-ES_tradnl" sz="1200" i="1" dirty="0" smtClean="0">
                <a:solidFill>
                  <a:srgbClr val="0C5986"/>
                </a:solidFill>
              </a:rPr>
              <a:t> </a:t>
            </a:r>
            <a:r>
              <a:rPr lang="es-ES_tradnl" sz="1200" i="1" dirty="0" err="1" smtClean="0">
                <a:solidFill>
                  <a:srgbClr val="0C5986"/>
                </a:solidFill>
              </a:rPr>
              <a:t>D</a:t>
            </a:r>
            <a:r>
              <a:rPr lang="es-ES_tradnl" sz="1200" dirty="0" err="1" smtClean="0">
                <a:solidFill>
                  <a:srgbClr val="0C5986"/>
                </a:solidFill>
              </a:rPr>
              <a:t>is</a:t>
            </a:r>
            <a:r>
              <a:rPr lang="es-ES_tradnl" sz="1200" dirty="0" smtClean="0">
                <a:solidFill>
                  <a:srgbClr val="0C5986"/>
                </a:solidFill>
              </a:rPr>
              <a:t> 2016; 16: 447. </a:t>
            </a:r>
            <a:r>
              <a:rPr lang="es-ES_tradnl" sz="1200" dirty="0" err="1" smtClean="0">
                <a:solidFill>
                  <a:srgbClr val="0C5986"/>
                </a:solidFill>
              </a:rPr>
              <a:t>Arreguín</a:t>
            </a:r>
            <a:r>
              <a:rPr lang="es-ES_tradnl" sz="1200" dirty="0" smtClean="0">
                <a:solidFill>
                  <a:srgbClr val="0C5986"/>
                </a:solidFill>
              </a:rPr>
              <a:t> Nava R, </a:t>
            </a:r>
            <a:r>
              <a:rPr lang="es-ES_tradnl" sz="1200" dirty="0" err="1" smtClean="0">
                <a:solidFill>
                  <a:srgbClr val="0C5986"/>
                </a:solidFill>
              </a:rPr>
              <a:t>et.al</a:t>
            </a:r>
            <a:r>
              <a:rPr lang="es-ES_tradnl" sz="1200" dirty="0" smtClean="0">
                <a:solidFill>
                  <a:srgbClr val="0C5986"/>
                </a:solidFill>
              </a:rPr>
              <a:t>. </a:t>
            </a:r>
            <a:r>
              <a:rPr lang="es-ES_tradnl" sz="1200" i="1" dirty="0" err="1" smtClean="0">
                <a:solidFill>
                  <a:srgbClr val="0C5986"/>
                </a:solidFill>
              </a:rPr>
              <a:t>Rev</a:t>
            </a:r>
            <a:r>
              <a:rPr lang="es-ES_tradnl" sz="1200" i="1" dirty="0" smtClean="0">
                <a:solidFill>
                  <a:srgbClr val="0C5986"/>
                </a:solidFill>
              </a:rPr>
              <a:t> Digital Universitaria </a:t>
            </a:r>
            <a:r>
              <a:rPr lang="es-ES_tradnl" sz="1200" dirty="0" smtClean="0">
                <a:solidFill>
                  <a:srgbClr val="0C5986"/>
                </a:solidFill>
              </a:rPr>
              <a:t>2012; 13.</a:t>
            </a:r>
          </a:p>
          <a:p>
            <a:pPr algn="r"/>
            <a:r>
              <a:rPr lang="es-ES_tradnl" sz="1200" dirty="0" err="1" smtClean="0">
                <a:solidFill>
                  <a:srgbClr val="0C5986"/>
                </a:solidFill>
              </a:rPr>
              <a:t>www.cdc.gov</a:t>
            </a:r>
            <a:r>
              <a:rPr lang="es-ES_tradnl" sz="1200" dirty="0" smtClean="0">
                <a:solidFill>
                  <a:srgbClr val="0C5986"/>
                </a:solidFill>
              </a:rPr>
              <a:t>/</a:t>
            </a:r>
            <a:r>
              <a:rPr lang="es-ES_tradnl" sz="1200" dirty="0" err="1" smtClean="0">
                <a:solidFill>
                  <a:srgbClr val="0C5986"/>
                </a:solidFill>
              </a:rPr>
              <a:t>vitalSigns</a:t>
            </a:r>
            <a:endParaRPr lang="es-ES_tradnl" sz="1200" dirty="0" smtClean="0">
              <a:solidFill>
                <a:srgbClr val="0C5986"/>
              </a:solidFill>
            </a:endParaRPr>
          </a:p>
          <a:p>
            <a:pPr algn="r"/>
            <a:r>
              <a:rPr lang="es-ES_tradnl" sz="1200" dirty="0" smtClean="0">
                <a:solidFill>
                  <a:srgbClr val="0C598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18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11" y="1672872"/>
            <a:ext cx="2065560" cy="2065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1971" y="1781301"/>
            <a:ext cx="253239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La EIH por ICD se han triplicado en la última década:</a:t>
            </a:r>
          </a:p>
          <a:p>
            <a:pPr algn="ctr"/>
            <a:r>
              <a:rPr lang="es-ES_tradnl" dirty="0" smtClean="0"/>
              <a:t>- Amenaza en la seguridad del paciente </a:t>
            </a:r>
            <a:r>
              <a:rPr lang="es-ES_tradnl" b="1" dirty="0" smtClean="0"/>
              <a:t>(</a:t>
            </a:r>
            <a:r>
              <a:rPr lang="es-ES_tradnl" b="1" dirty="0"/>
              <a:t>a</a:t>
            </a:r>
            <a:r>
              <a:rPr lang="es-ES_tradnl" b="1" dirty="0" smtClean="0"/>
              <a:t>dultos mayores) </a:t>
            </a:r>
            <a:endParaRPr lang="es-ES_tradnl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4" y="4226360"/>
            <a:ext cx="1676715" cy="2012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1970" y="4894699"/>
            <a:ext cx="23775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94% de las ICD están en conexión con la atención a la salud.</a:t>
            </a:r>
          </a:p>
          <a:p>
            <a:pPr algn="ctr"/>
            <a:r>
              <a:rPr lang="es-ES_tradnl" dirty="0" smtClean="0"/>
              <a:t>Incremento en los casos de la comunidad</a:t>
            </a:r>
            <a:endParaRPr lang="es-ES_trad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86" y="2459374"/>
            <a:ext cx="3867787" cy="2152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945" y="4557618"/>
            <a:ext cx="2526528" cy="95319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Nuevas amenazas (</a:t>
            </a:r>
            <a:r>
              <a:rPr lang="es-ES_tradnl" i="1" dirty="0" smtClean="0"/>
              <a:t>C. </a:t>
            </a:r>
            <a:r>
              <a:rPr lang="es-ES_tradnl" i="1" dirty="0" err="1"/>
              <a:t>d</a:t>
            </a:r>
            <a:r>
              <a:rPr lang="es-ES_tradnl" i="1" dirty="0" err="1" smtClean="0"/>
              <a:t>ifficile</a:t>
            </a:r>
            <a:r>
              <a:rPr lang="es-ES_tradnl" dirty="0" smtClean="0"/>
              <a:t>)</a:t>
            </a:r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6002154" y="6238418"/>
            <a:ext cx="2898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 err="1" smtClean="0">
                <a:solidFill>
                  <a:schemeClr val="tx2"/>
                </a:solidFill>
              </a:rPr>
              <a:t>www.cdc.gov</a:t>
            </a:r>
            <a:endParaRPr lang="es-ES_tradn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3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45" y="1332294"/>
            <a:ext cx="3867787" cy="1882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901" b="81347"/>
          <a:stretch/>
        </p:blipFill>
        <p:spPr>
          <a:xfrm>
            <a:off x="1671925" y="3498645"/>
            <a:ext cx="6821506" cy="2552092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0989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Nuevas amenazas. Resistencia antimicrobiana</a:t>
            </a:r>
            <a:endParaRPr lang="es-ES_tradnl" dirty="0"/>
          </a:p>
        </p:txBody>
      </p:sp>
      <p:sp>
        <p:nvSpPr>
          <p:cNvPr id="12" name="TextBox 11"/>
          <p:cNvSpPr txBox="1"/>
          <p:nvPr/>
        </p:nvSpPr>
        <p:spPr>
          <a:xfrm>
            <a:off x="3502618" y="6288839"/>
            <a:ext cx="539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 err="1" smtClean="0">
                <a:solidFill>
                  <a:srgbClr val="0C5986"/>
                </a:solidFill>
              </a:rPr>
              <a:t>www.cdc.gov</a:t>
            </a:r>
            <a:r>
              <a:rPr lang="es-ES_tradnl" sz="1200" dirty="0" smtClean="0">
                <a:solidFill>
                  <a:srgbClr val="0C5986"/>
                </a:solidFill>
              </a:rPr>
              <a:t>/</a:t>
            </a:r>
            <a:r>
              <a:rPr lang="es-ES_tradnl" sz="1200" dirty="0" err="1" smtClean="0">
                <a:solidFill>
                  <a:srgbClr val="0C5986"/>
                </a:solidFill>
              </a:rPr>
              <a:t>vitalSigns</a:t>
            </a:r>
            <a:endParaRPr lang="es-ES_tradnl" sz="1200" dirty="0" smtClean="0">
              <a:solidFill>
                <a:srgbClr val="0C5986"/>
              </a:solidFill>
            </a:endParaRPr>
          </a:p>
          <a:p>
            <a:pPr algn="r"/>
            <a:r>
              <a:rPr lang="es-ES_tradnl" sz="1200" dirty="0" smtClean="0">
                <a:solidFill>
                  <a:srgbClr val="0C5986"/>
                </a:solidFill>
              </a:rPr>
              <a:t> </a:t>
            </a:r>
            <a:r>
              <a:rPr lang="es-ES_tradnl" sz="1200" dirty="0" err="1" smtClean="0">
                <a:solidFill>
                  <a:srgbClr val="0C5986"/>
                </a:solidFill>
              </a:rPr>
              <a:t>www.worldbank.org</a:t>
            </a:r>
            <a:endParaRPr lang="es-ES_tradnl" sz="1200" dirty="0" smtClean="0">
              <a:solidFill>
                <a:srgbClr val="0C59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9989" b="51363"/>
          <a:stretch/>
        </p:blipFill>
        <p:spPr>
          <a:xfrm>
            <a:off x="2084580" y="4649023"/>
            <a:ext cx="4669176" cy="2060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1964" b="16747"/>
          <a:stretch/>
        </p:blipFill>
        <p:spPr>
          <a:xfrm>
            <a:off x="2084580" y="0"/>
            <a:ext cx="4669175" cy="4629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2660" y="6468569"/>
            <a:ext cx="1989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 err="1" smtClean="0">
                <a:solidFill>
                  <a:srgbClr val="0C5986"/>
                </a:solidFill>
              </a:rPr>
              <a:t>www.worldbank.org</a:t>
            </a:r>
            <a:endParaRPr lang="es-ES_tradnl" sz="1200" dirty="0" smtClean="0">
              <a:solidFill>
                <a:srgbClr val="0C59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2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92</TotalTime>
  <Words>545</Words>
  <Application>Microsoft Macintosh PowerPoint</Application>
  <PresentationFormat>On-screen Show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EVIDENCIAS, PROBLEMAS Y DILEMAS EN LA PREVENCIÓN Y CONTROL DE INFECCIONES EN EL HOSPITAL</vt:lpstr>
      <vt:lpstr>Viñeta 1</vt:lpstr>
      <vt:lpstr>Viñeta 2</vt:lpstr>
      <vt:lpstr>Infecciones asociadas a la atención de la salud y la seguridad del paciente</vt:lpstr>
      <vt:lpstr>PowerPoint Presentation</vt:lpstr>
      <vt:lpstr>Nuevas amenazas (C. difficile)</vt:lpstr>
      <vt:lpstr>Nuevas amenazas. Resistencia antimicrobiana</vt:lpstr>
      <vt:lpstr>PowerPoint Presentation</vt:lpstr>
    </vt:vector>
  </TitlesOfParts>
  <Company>Facultad de Medicina UNAM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EVIDENCIAS, PROBLEMAS Y DILEMAS EN LA PREVENCIÓN Y CONTROL DE INFECCIONES EN EL HOSPITAL</dc:title>
  <dc:creator>Diana Vilar Compte</dc:creator>
  <cp:lastModifiedBy>Diana Vilar Compte</cp:lastModifiedBy>
  <cp:revision>10</cp:revision>
  <dcterms:created xsi:type="dcterms:W3CDTF">2016-11-08T04:41:37Z</dcterms:created>
  <dcterms:modified xsi:type="dcterms:W3CDTF">2016-11-09T23:20:40Z</dcterms:modified>
</cp:coreProperties>
</file>