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843" r:id="rId3"/>
    <p:sldMasterId id="2147483881" r:id="rId4"/>
    <p:sldMasterId id="2147483919" r:id="rId5"/>
  </p:sldMasterIdLst>
  <p:notesMasterIdLst>
    <p:notesMasterId r:id="rId25"/>
  </p:notesMasterIdLst>
  <p:handoutMasterIdLst>
    <p:handoutMasterId r:id="rId26"/>
  </p:handoutMasterIdLst>
  <p:sldIdLst>
    <p:sldId id="300" r:id="rId6"/>
    <p:sldId id="347" r:id="rId7"/>
    <p:sldId id="361" r:id="rId8"/>
    <p:sldId id="362" r:id="rId9"/>
    <p:sldId id="284" r:id="rId10"/>
    <p:sldId id="359" r:id="rId11"/>
    <p:sldId id="360" r:id="rId12"/>
    <p:sldId id="353" r:id="rId13"/>
    <p:sldId id="301" r:id="rId14"/>
    <p:sldId id="351" r:id="rId15"/>
    <p:sldId id="352" r:id="rId16"/>
    <p:sldId id="313" r:id="rId17"/>
    <p:sldId id="320" r:id="rId18"/>
    <p:sldId id="343" r:id="rId19"/>
    <p:sldId id="328" r:id="rId20"/>
    <p:sldId id="340" r:id="rId21"/>
    <p:sldId id="319" r:id="rId22"/>
    <p:sldId id="346" r:id="rId23"/>
    <p:sldId id="290" r:id="rId24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  <a:srgbClr val="99FF33"/>
    <a:srgbClr val="CC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94660"/>
  </p:normalViewPr>
  <p:slideViewPr>
    <p:cSldViewPr>
      <p:cViewPr varScale="1">
        <p:scale>
          <a:sx n="70" d="100"/>
          <a:sy n="70" d="100"/>
        </p:scale>
        <p:origin x="122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/>
            </a:pPr>
            <a:r>
              <a:rPr lang="en-US" sz="1300" b="0" dirty="0"/>
              <a:t>Pacientes bajo protocolo Control de daño Hospital General Xoco</a:t>
            </a:r>
          </a:p>
          <a:p>
            <a:pPr>
              <a:defRPr sz="1300"/>
            </a:pPr>
            <a:r>
              <a:rPr lang="en-US" sz="1300" b="0" dirty="0" smtClean="0"/>
              <a:t>2014 </a:t>
            </a:r>
            <a:r>
              <a:rPr lang="en-US" sz="1300" b="0" dirty="0"/>
              <a:t>al </a:t>
            </a:r>
            <a:r>
              <a:rPr lang="en-US" sz="1300" b="0" dirty="0" smtClean="0"/>
              <a:t>2015: </a:t>
            </a:r>
            <a:r>
              <a:rPr lang="en-US" sz="1300" b="0" dirty="0"/>
              <a:t>319</a:t>
            </a:r>
          </a:p>
        </c:rich>
      </c:tx>
      <c:layout>
        <c:manualLayout>
          <c:xMode val="edge"/>
          <c:yMode val="edge"/>
          <c:x val="8.5833581807799333E-2"/>
          <c:y val="4.639762248639039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042934899359163"/>
          <c:y val="0.3247112203582318"/>
          <c:w val="0.37272998687664155"/>
          <c:h val="0.5576701586743201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Pacientes bajo protocolo Control de daño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scene3d>
              <a:camera prst="orthographicFront"/>
              <a:lightRig rig="threePt" dir="t"/>
            </a:scene3d>
          </c:spPr>
          <c:explosion val="25"/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elete val="1"/>
          </c:dLbls>
          <c:cat>
            <c:strRef>
              <c:f>Hoja1!$A$2:$A$3</c:f>
              <c:strCache>
                <c:ptCount val="2"/>
                <c:pt idx="0">
                  <c:v>Muertes Tempranas                       &lt; 72hs:                                                                                      52 pacientes</c:v>
                </c:pt>
                <c:pt idx="1">
                  <c:v>Sobrevivientes Tempranos &gt; 72hs: 267 pacientes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52</c:v>
                </c:pt>
                <c:pt idx="1">
                  <c:v>267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2"/>
      </c:pieChart>
      <c:spPr>
        <a:scene3d>
          <a:camera prst="orthographicFront"/>
          <a:lightRig rig="threePt" dir="t"/>
        </a:scene3d>
        <a:sp3d prstMaterial="metal"/>
      </c:spPr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s-MX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0.61736</cdr:x>
      <cdr:y>0.37309</cdr:y>
    </cdr:from>
    <cdr:to>
      <cdr:x>0.84859</cdr:x>
      <cdr:y>0.54956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488744" y="967162"/>
          <a:ext cx="932149" cy="4574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800" b="1" dirty="0" smtClean="0">
              <a:solidFill>
                <a:schemeClr val="bg1"/>
              </a:solidFill>
            </a:rPr>
            <a:t>16.3%</a:t>
          </a:r>
          <a:endParaRPr lang="es-MX" sz="1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0.08051</cdr:x>
      <cdr:y>0.77778</cdr:y>
    </cdr:from>
    <cdr:to>
      <cdr:x>0.34781</cdr:x>
      <cdr:y>0.97222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324544" y="2016224"/>
          <a:ext cx="1077557" cy="504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2000" dirty="0" smtClean="0">
              <a:solidFill>
                <a:schemeClr val="bg1"/>
              </a:solidFill>
            </a:rPr>
            <a:t>83.7%</a:t>
          </a:r>
          <a:endParaRPr lang="es-MX" sz="20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4A2373-4783-4875-A510-D213F938FAB5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5553D4-DB76-4A6E-8A6A-CA4D27AEC7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5337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57A64A-DC5C-4149-8EDD-795350732168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E0AE8B-7C9D-4BF5-BB3B-12AEB74289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38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0AE8B-7C9D-4BF5-BB3B-12AEB74289CB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861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dirty="0" smtClean="0">
                <a:ea typeface="ＭＳ Ｐゴシック" pitchFamily="34" charset="-128"/>
              </a:rPr>
              <a:t>También se han definido complicaciones mortales, como la hipotermia, la acidosis y la coagulopatía  que se retroalimentan positivamente en circulo vicioso mortal estrechamente ligado con la reanimación y la complejidad de los tratamientos medico quirúrgicos convencionales, que en principio restablecen las lesiones anatómicamente descuidando la fisiología o la capacidad de tolerar cada una de la agresión que reciben los pacientes. La perdida masiva de sangre (exanguinación) proporciona las bases del surgimiento de las</a:t>
            </a:r>
            <a:r>
              <a:rPr lang="es-ES" baseline="0" dirty="0" smtClean="0">
                <a:ea typeface="ＭＳ Ｐゴシック" pitchFamily="34" charset="-128"/>
              </a:rPr>
              <a:t> </a:t>
            </a:r>
            <a:r>
              <a:rPr lang="es-ES" dirty="0" smtClean="0">
                <a:ea typeface="ＭＳ Ｐゴシック" pitchFamily="34" charset="-128"/>
              </a:rPr>
              <a:t>complicaciones como la coagulopatía, la acidosis y la hipotermia.</a:t>
            </a:r>
          </a:p>
        </p:txBody>
      </p:sp>
      <p:sp>
        <p:nvSpPr>
          <p:cNvPr id="460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00D3BC-7705-4FB1-B75B-47104E9588F3}" type="slidenum">
              <a:rPr lang="es-E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12</a:t>
            </a:fld>
            <a:endParaRPr lang="es-E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0AE8B-7C9D-4BF5-BB3B-12AEB74289CB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58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444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132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0442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96A19-4BEB-4E39-BB79-72DFAC8CACA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411"/>
      </p:ext>
    </p:extLst>
  </p:cSld>
  <p:clrMapOvr>
    <a:masterClrMapping/>
  </p:clrMapOvr>
  <p:transition spd="slow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52873-1BFF-4FAA-A9DE-83287DFDB01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10967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8E70-B12C-4168-AF3E-D6A38CD945C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8879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EDFA-7ED5-4498-980E-EA3FBE0589D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57416"/>
      </p:ext>
    </p:extLst>
  </p:cSld>
  <p:clrMapOvr>
    <a:masterClrMapping/>
  </p:clrMapOvr>
  <p:transition spd="slow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4590-9F52-4782-80C4-9E0AFD3534B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54208"/>
      </p:ext>
    </p:extLst>
  </p:cSld>
  <p:clrMapOvr>
    <a:masterClrMapping/>
  </p:clrMapOvr>
  <p:transition spd="slow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D2121-6743-4A9D-A7EC-3DC605D93E1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0724"/>
      </p:ext>
    </p:extLst>
  </p:cSld>
  <p:clrMapOvr>
    <a:masterClrMapping/>
  </p:clrMapOvr>
  <p:transition spd="slow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1ACA7-887C-4DE8-A72E-D1284903E43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35138"/>
      </p:ext>
    </p:extLst>
  </p:cSld>
  <p:clrMapOvr>
    <a:masterClrMapping/>
  </p:clrMapOvr>
  <p:transition spd="slow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BBE11-0BFE-4A4B-8FBF-4E6E3474F09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28475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70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BE0CB-5B46-4209-BDE7-71FBD3383FC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34110"/>
      </p:ext>
    </p:extLst>
  </p:cSld>
  <p:clrMapOvr>
    <a:masterClrMapping/>
  </p:clrMapOvr>
  <p:transition spd="slow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476C-5742-4C66-AE7C-E328338A02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6041"/>
      </p:ext>
    </p:extLst>
  </p:cSld>
  <p:clrMapOvr>
    <a:masterClrMapping/>
  </p:clrMapOvr>
  <p:transition spd="slow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8A77B-AB05-498E-BE0A-66F3D70AA1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05383"/>
      </p:ext>
    </p:extLst>
  </p:cSld>
  <p:clrMapOvr>
    <a:masterClrMapping/>
  </p:clrMapOvr>
  <p:transition spd="slow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424DE-9902-4E2A-90C8-52C04B00365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81888"/>
      </p:ext>
    </p:extLst>
  </p:cSld>
  <p:clrMapOvr>
    <a:masterClrMapping/>
  </p:clrMapOvr>
  <p:transition spd="slow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37ED8-9A4F-4EC7-9976-0F71A56BEE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27040"/>
      </p:ext>
    </p:extLst>
  </p:cSld>
  <p:clrMapOvr>
    <a:masterClrMapping/>
  </p:clrMapOvr>
  <p:transition spd="slow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1D887-856C-4443-A02C-FB328D37741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49301"/>
      </p:ext>
    </p:extLst>
  </p:cSld>
  <p:clrMapOvr>
    <a:masterClrMapping/>
  </p:clrMapOvr>
  <p:transition spd="slow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974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130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Text Placeholder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Date Placeholder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A7493-FF7F-C54D-9786-81FB87309F1E}" type="slidenum">
              <a:rPr lang="es-ES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9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7235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55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79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80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32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84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97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14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10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84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3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331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998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58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287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802F8-63FC-41F5-A1C0-662D58BFBA2A}" type="datetimeFigureOut">
              <a:rPr lang="es-MX" smtClean="0"/>
              <a:t>08/03/2016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30884-E2DF-464C-8A6C-90DC125E66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5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4776E-6023-4E58-A571-E40A38CC0676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2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ransition spd="slow">
    <p:push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05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72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0CB97-BAEF-4EC5-A382-27C2F4AD1A6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08/03/2016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55AF-6643-44AE-B5D3-9D4695F6D28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1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292080" y="630932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Adobe Garamond Pro Bold" pitchFamily="18" charset="0"/>
              </a:rPr>
              <a:t>9</a:t>
            </a:r>
            <a:r>
              <a:rPr lang="es-MX" sz="2400" dirty="0" smtClean="0">
                <a:solidFill>
                  <a:schemeClr val="bg1"/>
                </a:solidFill>
                <a:latin typeface="Adobe Garamond Pro Bold" pitchFamily="18" charset="0"/>
              </a:rPr>
              <a:t> de marzo del 2016</a:t>
            </a:r>
            <a:endParaRPr lang="es-MX" sz="2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23727" y="522920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  <a:latin typeface="Adobe Garamond Pro Bold" pitchFamily="18" charset="0"/>
              </a:rPr>
              <a:t>Dr. Jorge A. Aviña Valencia</a:t>
            </a:r>
          </a:p>
          <a:p>
            <a:pPr algn="ctr"/>
            <a:r>
              <a:rPr lang="es-MX" sz="2400" dirty="0" smtClean="0">
                <a:solidFill>
                  <a:schemeClr val="bg1"/>
                </a:solidFill>
                <a:latin typeface="Adobe Garamond Pro Bold" pitchFamily="18" charset="0"/>
              </a:rPr>
              <a:t>Director del Hospital General Xoco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57568" y="2306774"/>
            <a:ext cx="86288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5400" dirty="0" smtClean="0">
                <a:ln w="0">
                  <a:solidFill>
                    <a:srgbClr val="FFFF00"/>
                  </a:solidFill>
                </a:ln>
                <a:solidFill>
                  <a:srgbClr val="FFC000"/>
                </a:solidFill>
                <a:latin typeface="Adobe Garamond Pro" pitchFamily="18" charset="0"/>
              </a:rPr>
              <a:t>LA COAGULOPATÍA EN  EL PACIENTE CON TRAUMA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42" y="317344"/>
            <a:ext cx="1483370" cy="1489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4 Imagen" descr="20140226_120402.jpg"/>
          <p:cNvPicPr>
            <a:picLocks noChangeAspect="1"/>
          </p:cNvPicPr>
          <p:nvPr/>
        </p:nvPicPr>
        <p:blipFill>
          <a:blip r:embed="rId4" cstate="print"/>
          <a:srcRect l="5901" t="17801" r="13776" b="17800"/>
          <a:stretch>
            <a:fillRect/>
          </a:stretch>
        </p:blipFill>
        <p:spPr>
          <a:xfrm>
            <a:off x="2427353" y="247646"/>
            <a:ext cx="4289295" cy="1617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www.educacionyculturaaz.com/wp-content/uploads/2013/02/logo_an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8" y="299498"/>
            <a:ext cx="1644791" cy="16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2368"/>
          </a:xfrm>
        </p:spPr>
        <p:txBody>
          <a:bodyPr>
            <a:normAutofit/>
          </a:bodyPr>
          <a:lstStyle/>
          <a:p>
            <a:r>
              <a:rPr lang="es-MX" sz="3200" b="1" u="sng" dirty="0" smtClean="0">
                <a:solidFill>
                  <a:srgbClr val="FFFF00"/>
                </a:solidFill>
              </a:rPr>
              <a:t>TRIADA MORTAL</a:t>
            </a:r>
            <a:endParaRPr lang="es-MX" sz="3200" b="1" u="sng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46548" y="735034"/>
            <a:ext cx="5050904" cy="2664296"/>
          </a:xfrm>
        </p:spPr>
        <p:txBody>
          <a:bodyPr>
            <a:normAutofit/>
          </a:bodyPr>
          <a:lstStyle/>
          <a:p>
            <a:pPr marL="742950" indent="-742950">
              <a:buAutoNum type="alphaLcParenR"/>
            </a:pPr>
            <a:r>
              <a:rPr lang="es-MX" sz="4000" dirty="0" smtClean="0">
                <a:solidFill>
                  <a:schemeClr val="bg2"/>
                </a:solidFill>
              </a:rPr>
              <a:t>Hipotermia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</a:p>
          <a:p>
            <a:pPr marL="742950" indent="-742950">
              <a:buAutoNum type="alphaLcParenR"/>
            </a:pPr>
            <a:r>
              <a:rPr lang="es-MX" sz="4000" dirty="0" smtClean="0">
                <a:solidFill>
                  <a:schemeClr val="bg2"/>
                </a:solidFill>
              </a:rPr>
              <a:t>Coagulopatía</a:t>
            </a:r>
          </a:p>
          <a:p>
            <a:pPr marL="742950" indent="-742950">
              <a:buAutoNum type="alphaLcParenR"/>
            </a:pPr>
            <a:r>
              <a:rPr lang="es-MX" sz="4000" dirty="0" smtClean="0">
                <a:solidFill>
                  <a:schemeClr val="bg2"/>
                </a:solidFill>
              </a:rPr>
              <a:t>Acidosis metabólica</a:t>
            </a:r>
          </a:p>
          <a:p>
            <a:pPr marL="0" indent="0">
              <a:buNone/>
            </a:pPr>
            <a:endParaRPr lang="es-MX" sz="4800" dirty="0">
              <a:solidFill>
                <a:srgbClr val="FFFF00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 rot="5400000">
            <a:off x="4355977" y="2933544"/>
            <a:ext cx="432047" cy="37669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354360" y="4437112"/>
            <a:ext cx="84352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900" dirty="0" smtClean="0">
                <a:solidFill>
                  <a:schemeClr val="bg2"/>
                </a:solidFill>
              </a:rPr>
              <a:t>ES EL ENFOQUE SISTEMATICO DE MANIOBRAS MÉDICO QUIRURGICAS, CUYA FINALIDAD ES INTERRUMPIR LA RESPUESTA INFLAMATORIA SISTEMICA E INESPECIFICA QUE PRODUCE DAÑO CELULAR IRREVERSIBLE.</a:t>
            </a:r>
            <a:endParaRPr lang="es-MX" sz="2900" dirty="0">
              <a:solidFill>
                <a:schemeClr val="bg2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35696" y="1487054"/>
            <a:ext cx="4032448" cy="7014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" name="Grupo 4"/>
          <p:cNvGrpSpPr/>
          <p:nvPr/>
        </p:nvGrpSpPr>
        <p:grpSpPr>
          <a:xfrm>
            <a:off x="935696" y="3495183"/>
            <a:ext cx="7149280" cy="875747"/>
            <a:chOff x="935696" y="3356992"/>
            <a:chExt cx="7149280" cy="875747"/>
          </a:xfrm>
        </p:grpSpPr>
        <p:sp>
          <p:nvSpPr>
            <p:cNvPr id="7" name="CuadroTexto 6"/>
            <p:cNvSpPr txBox="1"/>
            <p:nvPr/>
          </p:nvSpPr>
          <p:spPr>
            <a:xfrm>
              <a:off x="935696" y="3429000"/>
              <a:ext cx="7149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000" b="1" dirty="0" smtClean="0">
                  <a:solidFill>
                    <a:srgbClr val="FFFF00"/>
                  </a:solidFill>
                </a:rPr>
                <a:t>CIRUGÍA DE CONTROL DE DAÑOS</a:t>
              </a:r>
              <a:endParaRPr lang="es-MX" sz="40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935696" y="3356992"/>
              <a:ext cx="7149280" cy="8757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7484493" y="629191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JAAV/2014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"/>
          <p:cNvSpPr txBox="1"/>
          <p:nvPr/>
        </p:nvSpPr>
        <p:spPr>
          <a:xfrm>
            <a:off x="143510" y="44624"/>
            <a:ext cx="88569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2500" b="1" u="sng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EL HOSPITAL GENERAL XOCO SE ESTUDIARON 319 PACIENTES DURANTE LAS PRIMERAS 72 HORAS A PARTIR DE SU LLEGADA A LA </a:t>
            </a:r>
            <a:r>
              <a:rPr lang="es-MX" sz="2500" b="1" u="sng" kern="1200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UNIDAD :</a:t>
            </a:r>
            <a:endParaRPr lang="es-MX" sz="25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4219558857"/>
              </p:ext>
            </p:extLst>
          </p:nvPr>
        </p:nvGraphicFramePr>
        <p:xfrm>
          <a:off x="-324544" y="3204312"/>
          <a:ext cx="403126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766" y="1988840"/>
            <a:ext cx="7081309" cy="4832878"/>
          </a:xfrm>
          <a:prstGeom prst="rect">
            <a:avLst/>
          </a:prstGeom>
        </p:spPr>
      </p:pic>
      <p:sp>
        <p:nvSpPr>
          <p:cNvPr id="11" name="2 CuadroTexto"/>
          <p:cNvSpPr txBox="1"/>
          <p:nvPr/>
        </p:nvSpPr>
        <p:spPr>
          <a:xfrm>
            <a:off x="3384882" y="2204864"/>
            <a:ext cx="561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Diferencias entre las constantes laboratoriales: </a:t>
            </a:r>
            <a:r>
              <a:rPr lang="es-MX" sz="1200" b="1" dirty="0" smtClean="0">
                <a:solidFill>
                  <a:schemeClr val="bg1"/>
                </a:solidFill>
              </a:rPr>
              <a:t>HG XOCO SSDF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72008" y="1268760"/>
            <a:ext cx="9324528" cy="864096"/>
          </a:xfrm>
        </p:spPr>
        <p:txBody>
          <a:bodyPr/>
          <a:lstStyle/>
          <a:p>
            <a:pPr algn="ctr">
              <a:buClr>
                <a:srgbClr val="00B0F0"/>
              </a:buClr>
              <a:buSzPct val="129000"/>
            </a:pPr>
            <a:r>
              <a:rPr lang="es-MX" sz="2300" dirty="0" smtClean="0">
                <a:latin typeface="Arial Black" panose="020B0A04020102020204" pitchFamily="34" charset="0"/>
              </a:rPr>
              <a:t>52 pacientes </a:t>
            </a:r>
            <a:r>
              <a:rPr lang="es-MX" sz="2300" dirty="0">
                <a:latin typeface="Arial Black" panose="020B0A04020102020204" pitchFamily="34" charset="0"/>
              </a:rPr>
              <a:t>(</a:t>
            </a:r>
            <a:r>
              <a:rPr lang="es-MX" sz="2300" dirty="0" smtClean="0">
                <a:latin typeface="Arial Black" panose="020B0A04020102020204" pitchFamily="34" charset="0"/>
              </a:rPr>
              <a:t>16.3%) fallecieron (muertes tempranas)</a:t>
            </a:r>
          </a:p>
          <a:p>
            <a:pPr algn="ctr">
              <a:buClr>
                <a:srgbClr val="00B0F0"/>
              </a:buClr>
              <a:buSzPct val="129000"/>
            </a:pPr>
            <a:r>
              <a:rPr lang="es-MX" sz="2300" dirty="0" smtClean="0">
                <a:latin typeface="Arial Black" panose="020B0A04020102020204" pitchFamily="34" charset="0"/>
              </a:rPr>
              <a:t> 267 pacientes (83.7%) sobrevivió</a:t>
            </a:r>
            <a:endParaRPr lang="es-MX" sz="2300" dirty="0">
              <a:latin typeface="Arial Black" panose="020B0A04020102020204" pitchFamily="34" charset="0"/>
            </a:endParaRPr>
          </a:p>
        </p:txBody>
      </p:sp>
      <p:sp>
        <p:nvSpPr>
          <p:cNvPr id="2" name="Flecha derecha 1"/>
          <p:cNvSpPr/>
          <p:nvPr/>
        </p:nvSpPr>
        <p:spPr bwMode="auto">
          <a:xfrm>
            <a:off x="2123728" y="4941168"/>
            <a:ext cx="792088" cy="432048"/>
          </a:xfrm>
          <a:prstGeom prst="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98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0" y="-465822"/>
            <a:ext cx="9144000" cy="144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algn="ctr">
              <a:spcBef>
                <a:spcPct val="0"/>
              </a:spcBef>
              <a:defRPr sz="4400" b="1">
                <a:solidFill>
                  <a:srgbClr val="FFFF00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s-ES_tradnl" sz="2500" u="sng" dirty="0" smtClean="0"/>
              <a:t>COAGULOPATIA EN LA </a:t>
            </a:r>
            <a:r>
              <a:rPr lang="es-ES_tradnl" sz="2500" u="sng" dirty="0"/>
              <a:t>TRIADA LETAL</a:t>
            </a:r>
            <a:endParaRPr lang="es-ES" sz="2500" u="sng" dirty="0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801803" y="1772816"/>
            <a:ext cx="2066341" cy="1569660"/>
          </a:xfrm>
          <a:prstGeom prst="rect">
            <a:avLst/>
          </a:prstGeom>
          <a:noFill/>
          <a:ln w="409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400" b="1" dirty="0" smtClean="0">
                <a:solidFill>
                  <a:prstClr val="white"/>
                </a:solidFill>
              </a:rPr>
              <a:t>HEMORRAGIA</a:t>
            </a:r>
          </a:p>
          <a:p>
            <a:pPr algn="ctr"/>
            <a:endParaRPr lang="es-ES_tradnl" sz="2400" b="1" dirty="0">
              <a:solidFill>
                <a:prstClr val="white"/>
              </a:solidFill>
            </a:endParaRPr>
          </a:p>
          <a:p>
            <a:pPr algn="ctr"/>
            <a:endParaRPr lang="es-ES_tradnl" sz="2400" b="1" dirty="0" smtClean="0">
              <a:solidFill>
                <a:prstClr val="white"/>
              </a:solidFill>
            </a:endParaRPr>
          </a:p>
          <a:p>
            <a:pPr algn="ctr"/>
            <a:endParaRPr lang="es-ES" sz="2400" b="1" dirty="0">
              <a:solidFill>
                <a:prstClr val="white"/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6643979" y="3768279"/>
            <a:ext cx="2402645" cy="523220"/>
          </a:xfrm>
          <a:prstGeom prst="rect">
            <a:avLst/>
          </a:prstGeom>
          <a:noFill/>
          <a:ln w="409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800" b="1" dirty="0">
                <a:solidFill>
                  <a:prstClr val="white"/>
                </a:solidFill>
              </a:rPr>
              <a:t>REANIMACION</a:t>
            </a:r>
            <a:endParaRPr lang="es-ES" sz="2800" b="1" dirty="0">
              <a:solidFill>
                <a:prstClr val="white"/>
              </a:solidFill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3556594" y="6030492"/>
            <a:ext cx="2815606" cy="523220"/>
          </a:xfrm>
          <a:prstGeom prst="rect">
            <a:avLst/>
          </a:prstGeom>
          <a:noFill/>
          <a:ln w="409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solidFill>
                  <a:prstClr val="white"/>
                </a:solidFill>
              </a:rPr>
              <a:t>HEMODILUCION</a:t>
            </a:r>
            <a:endParaRPr lang="es-ES" sz="2800" b="1" dirty="0">
              <a:solidFill>
                <a:prstClr val="white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-108520" y="2611172"/>
            <a:ext cx="3449066" cy="2490421"/>
            <a:chOff x="-15241" y="2837368"/>
            <a:chExt cx="3449066" cy="2409686"/>
          </a:xfrm>
        </p:grpSpPr>
        <p:sp>
          <p:nvSpPr>
            <p:cNvPr id="2" name="Triángulo isósceles 1"/>
            <p:cNvSpPr/>
            <p:nvPr/>
          </p:nvSpPr>
          <p:spPr>
            <a:xfrm>
              <a:off x="-15241" y="2837368"/>
              <a:ext cx="3449066" cy="2314221"/>
            </a:xfrm>
            <a:prstGeom prst="triangle">
              <a:avLst>
                <a:gd name="adj" fmla="val 49516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9463" name="Text Box 9"/>
            <p:cNvSpPr txBox="1">
              <a:spLocks noChangeArrowheads="1"/>
            </p:cNvSpPr>
            <p:nvPr/>
          </p:nvSpPr>
          <p:spPr bwMode="auto">
            <a:xfrm>
              <a:off x="610045" y="4046725"/>
              <a:ext cx="2185535" cy="1200329"/>
            </a:xfrm>
            <a:prstGeom prst="rect">
              <a:avLst/>
            </a:prstGeom>
            <a:noFill/>
            <a:ln w="409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2400" b="1" dirty="0">
                  <a:solidFill>
                    <a:prstClr val="white"/>
                  </a:solidFill>
                </a:rPr>
                <a:t>COAGULOPATIA</a:t>
              </a:r>
            </a:p>
            <a:p>
              <a:pPr algn="ctr"/>
              <a:r>
                <a:rPr lang="es-ES_tradnl" sz="2400" b="1" dirty="0" smtClean="0">
                  <a:solidFill>
                    <a:prstClr val="white"/>
                  </a:solidFill>
                </a:rPr>
                <a:t>ACIDOSIS</a:t>
              </a:r>
            </a:p>
            <a:p>
              <a:pPr algn="ctr"/>
              <a:r>
                <a:rPr lang="es-ES_tradnl" sz="2400" b="1" dirty="0" smtClean="0">
                  <a:solidFill>
                    <a:prstClr val="white"/>
                  </a:solidFill>
                </a:rPr>
                <a:t>HIPOTERMIA</a:t>
              </a:r>
              <a:endParaRPr lang="es-E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1802" name="AutoShape 10"/>
          <p:cNvSpPr>
            <a:spLocks noChangeArrowheads="1"/>
          </p:cNvSpPr>
          <p:nvPr/>
        </p:nvSpPr>
        <p:spPr bwMode="auto">
          <a:xfrm>
            <a:off x="2052340" y="1700808"/>
            <a:ext cx="1079500" cy="1008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715 h 21600"/>
              <a:gd name="T14" fmla="*/ 18016 w 21600"/>
              <a:gd name="T15" fmla="*/ 94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3" y="0"/>
                </a:lnTo>
                <a:lnTo>
                  <a:pt x="15123" y="2715"/>
                </a:lnTo>
                <a:lnTo>
                  <a:pt x="12427" y="2715"/>
                </a:lnTo>
                <a:cubicBezTo>
                  <a:pt x="5564" y="2715"/>
                  <a:pt x="0" y="6943"/>
                  <a:pt x="0" y="12158"/>
                </a:cubicBezTo>
                <a:lnTo>
                  <a:pt x="0" y="21600"/>
                </a:lnTo>
                <a:lnTo>
                  <a:pt x="6877" y="21600"/>
                </a:lnTo>
                <a:lnTo>
                  <a:pt x="6877" y="12158"/>
                </a:lnTo>
                <a:cubicBezTo>
                  <a:pt x="6877" y="10659"/>
                  <a:pt x="9362" y="9443"/>
                  <a:pt x="12427" y="9443"/>
                </a:cubicBezTo>
                <a:lnTo>
                  <a:pt x="15123" y="9443"/>
                </a:lnTo>
                <a:lnTo>
                  <a:pt x="15123" y="12158"/>
                </a:lnTo>
                <a:lnTo>
                  <a:pt x="21600" y="6079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61803" name="AutoShape 11"/>
          <p:cNvSpPr>
            <a:spLocks noChangeArrowheads="1"/>
          </p:cNvSpPr>
          <p:nvPr/>
        </p:nvSpPr>
        <p:spPr bwMode="auto">
          <a:xfrm rot="5400000">
            <a:off x="6984603" y="1737073"/>
            <a:ext cx="1079500" cy="1008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715 h 21600"/>
              <a:gd name="T14" fmla="*/ 18016 w 21600"/>
              <a:gd name="T15" fmla="*/ 94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3" y="0"/>
                </a:lnTo>
                <a:lnTo>
                  <a:pt x="15123" y="2715"/>
                </a:lnTo>
                <a:lnTo>
                  <a:pt x="12427" y="2715"/>
                </a:lnTo>
                <a:cubicBezTo>
                  <a:pt x="5564" y="2715"/>
                  <a:pt x="0" y="6943"/>
                  <a:pt x="0" y="12158"/>
                </a:cubicBezTo>
                <a:lnTo>
                  <a:pt x="0" y="21600"/>
                </a:lnTo>
                <a:lnTo>
                  <a:pt x="6877" y="21600"/>
                </a:lnTo>
                <a:lnTo>
                  <a:pt x="6877" y="12158"/>
                </a:lnTo>
                <a:cubicBezTo>
                  <a:pt x="6877" y="10659"/>
                  <a:pt x="9362" y="9443"/>
                  <a:pt x="12427" y="9443"/>
                </a:cubicBezTo>
                <a:lnTo>
                  <a:pt x="15123" y="9443"/>
                </a:lnTo>
                <a:lnTo>
                  <a:pt x="15123" y="12158"/>
                </a:lnTo>
                <a:lnTo>
                  <a:pt x="21600" y="6079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16432433">
            <a:off x="1692704" y="5448743"/>
            <a:ext cx="1079500" cy="1008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715 h 21600"/>
              <a:gd name="T14" fmla="*/ 18016 w 21600"/>
              <a:gd name="T15" fmla="*/ 94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3" y="0"/>
                </a:lnTo>
                <a:lnTo>
                  <a:pt x="15123" y="2715"/>
                </a:lnTo>
                <a:lnTo>
                  <a:pt x="12427" y="2715"/>
                </a:lnTo>
                <a:cubicBezTo>
                  <a:pt x="5564" y="2715"/>
                  <a:pt x="0" y="6943"/>
                  <a:pt x="0" y="12158"/>
                </a:cubicBezTo>
                <a:lnTo>
                  <a:pt x="0" y="21600"/>
                </a:lnTo>
                <a:lnTo>
                  <a:pt x="6877" y="21600"/>
                </a:lnTo>
                <a:lnTo>
                  <a:pt x="6877" y="12158"/>
                </a:lnTo>
                <a:cubicBezTo>
                  <a:pt x="6877" y="10659"/>
                  <a:pt x="9362" y="9443"/>
                  <a:pt x="12427" y="9443"/>
                </a:cubicBezTo>
                <a:lnTo>
                  <a:pt x="15123" y="9443"/>
                </a:lnTo>
                <a:lnTo>
                  <a:pt x="15123" y="12158"/>
                </a:lnTo>
                <a:lnTo>
                  <a:pt x="21600" y="6079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61805" name="AutoShape 13"/>
          <p:cNvSpPr>
            <a:spLocks noChangeArrowheads="1"/>
          </p:cNvSpPr>
          <p:nvPr/>
        </p:nvSpPr>
        <p:spPr bwMode="auto">
          <a:xfrm rot="10800000">
            <a:off x="6993304" y="5643881"/>
            <a:ext cx="1079500" cy="1008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715 h 21600"/>
              <a:gd name="T14" fmla="*/ 18016 w 21600"/>
              <a:gd name="T15" fmla="*/ 94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3" y="0"/>
                </a:lnTo>
                <a:lnTo>
                  <a:pt x="15123" y="2715"/>
                </a:lnTo>
                <a:lnTo>
                  <a:pt x="12427" y="2715"/>
                </a:lnTo>
                <a:cubicBezTo>
                  <a:pt x="5564" y="2715"/>
                  <a:pt x="0" y="6943"/>
                  <a:pt x="0" y="12158"/>
                </a:cubicBezTo>
                <a:lnTo>
                  <a:pt x="0" y="21600"/>
                </a:lnTo>
                <a:lnTo>
                  <a:pt x="6877" y="21600"/>
                </a:lnTo>
                <a:lnTo>
                  <a:pt x="6877" y="12158"/>
                </a:lnTo>
                <a:cubicBezTo>
                  <a:pt x="6877" y="10659"/>
                  <a:pt x="9362" y="9443"/>
                  <a:pt x="12427" y="9443"/>
                </a:cubicBezTo>
                <a:lnTo>
                  <a:pt x="15123" y="9443"/>
                </a:lnTo>
                <a:lnTo>
                  <a:pt x="15123" y="12158"/>
                </a:lnTo>
                <a:lnTo>
                  <a:pt x="21600" y="6079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53" y="2217058"/>
            <a:ext cx="3311271" cy="36239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3 Rectángulo"/>
          <p:cNvSpPr/>
          <p:nvPr/>
        </p:nvSpPr>
        <p:spPr>
          <a:xfrm>
            <a:off x="3583127" y="4017838"/>
            <a:ext cx="2644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8575">
                  <a:solidFill>
                    <a:schemeClr val="bg1"/>
                  </a:solidFill>
                </a:ln>
              </a:rPr>
              <a:t>MUERTE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028384" y="649693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JAAV 2015</a:t>
            </a:r>
            <a:endParaRPr lang="es-MX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063641" y="404664"/>
            <a:ext cx="1542665" cy="523220"/>
          </a:xfrm>
          <a:prstGeom prst="rect">
            <a:avLst/>
          </a:prstGeom>
          <a:noFill/>
          <a:ln w="409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solidFill>
                  <a:prstClr val="white"/>
                </a:solidFill>
              </a:rPr>
              <a:t>TRAUMA</a:t>
            </a:r>
            <a:endParaRPr lang="es-ES" sz="2800" b="1" dirty="0">
              <a:solidFill>
                <a:prstClr val="white"/>
              </a:solidFill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4690957" y="836712"/>
            <a:ext cx="288032" cy="254795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3886910" y="1052736"/>
            <a:ext cx="189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TCE SEVERO</a:t>
            </a:r>
            <a:endParaRPr lang="es-MX" sz="2400" b="1" dirty="0"/>
          </a:p>
        </p:txBody>
      </p:sp>
      <p:sp>
        <p:nvSpPr>
          <p:cNvPr id="19" name="2 Flecha abajo"/>
          <p:cNvSpPr/>
          <p:nvPr/>
        </p:nvSpPr>
        <p:spPr>
          <a:xfrm>
            <a:off x="4690957" y="1518021"/>
            <a:ext cx="288032" cy="254795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0" name="Picture 2" descr="http://www.transparencia.df.gob.mx/work/images_recursos/logos/sec_salu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8918">
            <a:off x="4818444" y="2783066"/>
            <a:ext cx="183466" cy="183466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2" grpId="0" animBg="1"/>
      <p:bldP spid="161803" grpId="0" animBg="1"/>
      <p:bldP spid="161804" grpId="0" animBg="1"/>
      <p:bldP spid="1618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35496" y="1124744"/>
            <a:ext cx="5544616" cy="5357192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rgbClr val="00B0F0"/>
              </a:buClr>
              <a:buSzPct val="130000"/>
            </a:pPr>
            <a:r>
              <a:rPr lang="es-MX" dirty="0"/>
              <a:t>En el periodo prehospitalario la hemorragia es la </a:t>
            </a:r>
            <a:r>
              <a:rPr lang="es-MX" u="sng" dirty="0"/>
              <a:t>segunda causa de </a:t>
            </a:r>
            <a:r>
              <a:rPr lang="es-MX" u="sng" dirty="0" smtClean="0"/>
              <a:t>muerte</a:t>
            </a:r>
            <a:r>
              <a:rPr lang="es-MX" dirty="0" smtClean="0"/>
              <a:t>, solo </a:t>
            </a:r>
            <a:r>
              <a:rPr lang="es-MX" dirty="0"/>
              <a:t>precedida de las lesiones severas del SNC</a:t>
            </a:r>
            <a:r>
              <a:rPr lang="es-MX" dirty="0" smtClean="0"/>
              <a:t>.</a:t>
            </a:r>
          </a:p>
          <a:p>
            <a:pPr algn="just">
              <a:buClr>
                <a:srgbClr val="00B0F0"/>
              </a:buClr>
              <a:buSzPct val="130000"/>
            </a:pPr>
            <a:endParaRPr lang="es-MX" dirty="0"/>
          </a:p>
          <a:p>
            <a:pPr algn="just">
              <a:buClr>
                <a:srgbClr val="00B0F0"/>
              </a:buClr>
              <a:buSzPct val="130000"/>
            </a:pPr>
            <a:r>
              <a:rPr lang="es-MX" dirty="0" smtClean="0"/>
              <a:t>La hemorragia es la </a:t>
            </a:r>
            <a:r>
              <a:rPr lang="es-MX" u="sng" dirty="0" smtClean="0"/>
              <a:t>primera causa de muerte</a:t>
            </a:r>
            <a:r>
              <a:rPr lang="es-MX" dirty="0" smtClean="0"/>
              <a:t> precoz, durante las primeras 48hs de ingreso al área de reanimación.</a:t>
            </a:r>
          </a:p>
          <a:p>
            <a:pPr algn="just">
              <a:buClr>
                <a:srgbClr val="00B0F0"/>
              </a:buClr>
              <a:buSzPct val="130000"/>
            </a:pPr>
            <a:endParaRPr lang="es-MX" dirty="0" smtClean="0"/>
          </a:p>
          <a:p>
            <a:pPr>
              <a:buClr>
                <a:srgbClr val="00B0F0"/>
              </a:buClr>
              <a:buSzPct val="130000"/>
            </a:pPr>
            <a:r>
              <a:rPr lang="es-MX" dirty="0" smtClean="0"/>
              <a:t>Hasta el </a:t>
            </a:r>
            <a:r>
              <a:rPr lang="es-MX" u="sng" dirty="0" smtClean="0"/>
              <a:t>50%</a:t>
            </a:r>
            <a:r>
              <a:rPr lang="es-MX" dirty="0" smtClean="0"/>
              <a:t> de las muertes están </a:t>
            </a:r>
            <a:r>
              <a:rPr lang="es-MX" u="sng" dirty="0" smtClean="0"/>
              <a:t>relacionadas</a:t>
            </a:r>
            <a:r>
              <a:rPr lang="es-MX" dirty="0" smtClean="0"/>
              <a:t> directamente </a:t>
            </a:r>
            <a:r>
              <a:rPr lang="es-MX" u="sng" dirty="0" smtClean="0"/>
              <a:t>con el sangrado</a:t>
            </a:r>
            <a:r>
              <a:rPr lang="es-MX" dirty="0" smtClean="0"/>
              <a:t>. </a:t>
            </a:r>
            <a:endParaRPr lang="es-MX" dirty="0"/>
          </a:p>
        </p:txBody>
      </p:sp>
      <p:sp>
        <p:nvSpPr>
          <p:cNvPr id="6" name="1 Título"/>
          <p:cNvSpPr>
            <a:spLocks noGrp="1"/>
          </p:cNvSpPr>
          <p:nvPr/>
        </p:nvSpPr>
        <p:spPr>
          <a:xfrm>
            <a:off x="30298" y="0"/>
            <a:ext cx="9144000" cy="67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es-MX" sz="2500" b="1" u="sng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HECHOS: PACIENTES POLITRAUMATIZADOS</a:t>
            </a:r>
            <a:endParaRPr lang="es-MX" sz="25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196751"/>
            <a:ext cx="2376264" cy="354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5580112" y="4797152"/>
            <a:ext cx="3289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COAGULOPATIA ESTA PRESENTE EN TODOS ESTOS CASOS</a:t>
            </a:r>
            <a:endParaRPr lang="es-MX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380312" y="62373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HGX/2014</a:t>
            </a:r>
            <a:endParaRPr lang="es-MX" dirty="0"/>
          </a:p>
        </p:txBody>
      </p:sp>
      <p:pic>
        <p:nvPicPr>
          <p:cNvPr id="2050" name="Picture 2" descr="http://www.transparencia.df.gob.mx/work/images_recursos/logos/sec_sal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8918">
            <a:off x="7984443" y="1812193"/>
            <a:ext cx="220588" cy="220588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-36512" y="1024136"/>
            <a:ext cx="5688632" cy="5645224"/>
          </a:xfrm>
        </p:spPr>
        <p:txBody>
          <a:bodyPr>
            <a:normAutofit fontScale="92500" lnSpcReduction="10000"/>
          </a:bodyPr>
          <a:lstStyle/>
          <a:p>
            <a:pPr algn="ctr">
              <a:buClr>
                <a:srgbClr val="00B0F0"/>
              </a:buClr>
              <a:buSzPct val="130000"/>
            </a:pPr>
            <a:r>
              <a:rPr lang="es-MX" dirty="0" smtClean="0"/>
              <a:t>Hasta el 50% de los pacientes </a:t>
            </a:r>
            <a:r>
              <a:rPr lang="es-MX" u="sng" dirty="0" smtClean="0"/>
              <a:t>que reciben transfusiones masivas por  hemorragias post traumáticas mueren.</a:t>
            </a:r>
          </a:p>
          <a:p>
            <a:pPr algn="ctr">
              <a:buClr>
                <a:srgbClr val="00B0F0"/>
              </a:buClr>
              <a:buSzPct val="130000"/>
            </a:pPr>
            <a:endParaRPr lang="es-MX" dirty="0" smtClean="0"/>
          </a:p>
          <a:p>
            <a:pPr algn="ctr">
              <a:buClr>
                <a:srgbClr val="00B0F0"/>
              </a:buClr>
              <a:buSzPct val="130000"/>
            </a:pPr>
            <a:r>
              <a:rPr lang="es-MX" dirty="0" smtClean="0"/>
              <a:t> </a:t>
            </a:r>
            <a:r>
              <a:rPr lang="es-MX" u="sng" dirty="0" smtClean="0"/>
              <a:t>El manejo adecuado de la hemorragia en trauma</a:t>
            </a:r>
            <a:r>
              <a:rPr lang="es-MX" dirty="0" smtClean="0"/>
              <a:t> incluyendo la identificación temprana, la restauración de la perfusión tisular y el logro de la estabilidad hemodinámica </a:t>
            </a:r>
            <a:r>
              <a:rPr lang="es-MX" u="sng" dirty="0" smtClean="0"/>
              <a:t>disminuye la mortalidad.</a:t>
            </a:r>
            <a:endParaRPr lang="es-MX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r="17406"/>
          <a:stretch/>
        </p:blipFill>
        <p:spPr bwMode="auto">
          <a:xfrm>
            <a:off x="5796136" y="1124744"/>
            <a:ext cx="302433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4" descr="hosp mzo 06 394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3" t="4900" r="33312" b="2691"/>
          <a:stretch/>
        </p:blipFill>
        <p:spPr bwMode="auto">
          <a:xfrm flipH="1">
            <a:off x="5796136" y="3874292"/>
            <a:ext cx="1440160" cy="2723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4597"/>
          <a:stretch/>
        </p:blipFill>
        <p:spPr bwMode="auto">
          <a:xfrm>
            <a:off x="7524812" y="3869087"/>
            <a:ext cx="1295660" cy="272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  <a:extLst/>
        </p:spPr>
      </p:pic>
      <p:sp>
        <p:nvSpPr>
          <p:cNvPr id="9" name="1 Título"/>
          <p:cNvSpPr>
            <a:spLocks noGrp="1"/>
          </p:cNvSpPr>
          <p:nvPr/>
        </p:nvSpPr>
        <p:spPr>
          <a:xfrm>
            <a:off x="323528" y="156470"/>
            <a:ext cx="8496944" cy="6435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es-MX" sz="2500" b="1" u="sng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sz="2500" b="1" u="sng" kern="1200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HECHOS: HEMORRAGIA Y COAGULOPATIA</a:t>
            </a:r>
            <a:endParaRPr lang="es-MX" sz="25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6512" y="1052736"/>
            <a:ext cx="5544616" cy="5390058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rgbClr val="00B0F0"/>
              </a:buClr>
              <a:buSzPct val="130000"/>
            </a:pPr>
            <a:r>
              <a:rPr lang="es-MX" dirty="0" smtClean="0"/>
              <a:t>Después de un trauma de alta energía:</a:t>
            </a:r>
          </a:p>
          <a:p>
            <a:pPr lvl="1" algn="just">
              <a:buClr>
                <a:srgbClr val="00B0F0"/>
              </a:buClr>
              <a:buSzPct val="130000"/>
            </a:pPr>
            <a:r>
              <a:rPr lang="es-MX" dirty="0" smtClean="0"/>
              <a:t>Existe un Estado de choque secundario al sangrado que contribuye a la presentación de coagulopatía.</a:t>
            </a:r>
          </a:p>
          <a:p>
            <a:pPr lvl="1" algn="just">
              <a:buClr>
                <a:srgbClr val="00B0F0"/>
              </a:buClr>
              <a:buSzPct val="130000"/>
            </a:pPr>
            <a:r>
              <a:rPr lang="es-MX" dirty="0" smtClean="0"/>
              <a:t>Se generan numerosos complejos de trombina-trombomodulina.</a:t>
            </a:r>
          </a:p>
          <a:p>
            <a:pPr lvl="1" algn="just">
              <a:buClr>
                <a:srgbClr val="00B0F0"/>
              </a:buClr>
              <a:buSzPct val="130000"/>
            </a:pPr>
            <a:r>
              <a:rPr lang="es-MX" dirty="0" smtClean="0"/>
              <a:t>Se Activan de las vías fibrinolíticas de la anticoagulación.</a:t>
            </a:r>
          </a:p>
          <a:p>
            <a:pPr lvl="1" algn="just">
              <a:buClr>
                <a:srgbClr val="00B0F0"/>
              </a:buClr>
              <a:buSzPct val="130000"/>
            </a:pPr>
            <a:r>
              <a:rPr lang="es-MX" dirty="0" smtClean="0"/>
              <a:t>Se Eleva en forma importante Syndecan-1 (Marcador de la degradación del glicocalix endotelial)</a:t>
            </a:r>
          </a:p>
          <a:p>
            <a:pPr lvl="1" algn="just">
              <a:buClr>
                <a:srgbClr val="00B0F0"/>
              </a:buClr>
              <a:buSzPct val="130000"/>
            </a:pPr>
            <a:endParaRPr lang="es-MX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23528" y="117257"/>
            <a:ext cx="8712968" cy="71945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es-MX" sz="2500" b="1" u="sng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FISIOPATOLOGÍA: </a:t>
            </a:r>
            <a:r>
              <a:rPr lang="es-MX" sz="2500" b="1" u="sng" kern="1200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COAGULOPATIA </a:t>
            </a:r>
            <a:r>
              <a:rPr lang="es-MX" sz="2500" b="1" u="sng" kern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TRAUMA</a:t>
            </a:r>
            <a:endParaRPr lang="es-MX" sz="2500" b="1" u="sng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5" r="17313" b="24367"/>
          <a:stretch/>
        </p:blipFill>
        <p:spPr>
          <a:xfrm>
            <a:off x="5508229" y="1516825"/>
            <a:ext cx="3531655" cy="172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13949" b="11830"/>
          <a:stretch/>
        </p:blipFill>
        <p:spPr bwMode="auto">
          <a:xfrm>
            <a:off x="5541207" y="3573016"/>
            <a:ext cx="3427598" cy="1976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969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sz="24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GUÍAS EUROPEAS PARA EL MANEJO DE LA HEMORRAGIA POST TRAUMÁTICA RECOMENDACIONES: GUÍAS EUROPEAS</a:t>
            </a:r>
            <a:endParaRPr lang="es-MX" sz="24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377720"/>
            <a:ext cx="8064896" cy="5116266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514350" indent="-514350" algn="just">
              <a:buClr>
                <a:srgbClr val="00B0F0"/>
              </a:buClr>
              <a:buSzPct val="115000"/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El tiempo entre la lesión traumática y la cirugía debe de ser minimizado sobre todo en aquellos pacientes que requieren hemostasia quirúrgica (Control de daño). ( Recomendación Grado 1 A</a:t>
            </a:r>
            <a:r>
              <a:rPr lang="es-MX" dirty="0" smtClean="0">
                <a:solidFill>
                  <a:schemeClr val="bg1"/>
                </a:solidFill>
              </a:rPr>
              <a:t>)</a:t>
            </a:r>
          </a:p>
          <a:p>
            <a:pPr marL="514350" indent="-514350" algn="just">
              <a:buClr>
                <a:srgbClr val="00B0F0"/>
              </a:buClr>
              <a:buSzPct val="115000"/>
              <a:buFont typeface="+mj-lt"/>
              <a:buAutoNum type="arabicPeriod"/>
            </a:pPr>
            <a:endParaRPr lang="es-MX" dirty="0">
              <a:solidFill>
                <a:schemeClr val="bg1"/>
              </a:solidFill>
            </a:endParaRPr>
          </a:p>
          <a:p>
            <a:pPr marL="514350" indent="-514350" algn="just">
              <a:buClr>
                <a:srgbClr val="00B0F0"/>
              </a:buClr>
              <a:buSzPct val="115000"/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</a:rPr>
              <a:t>El uso </a:t>
            </a:r>
            <a:r>
              <a:rPr lang="es-MX" dirty="0">
                <a:solidFill>
                  <a:schemeClr val="bg1"/>
                </a:solidFill>
              </a:rPr>
              <a:t>de torniquetes en lesiones abiertas de extremidades que condicionen una hemorragia grave en la fase preoperatoria (Grado 1 B</a:t>
            </a:r>
            <a:r>
              <a:rPr lang="es-MX" dirty="0" smtClean="0">
                <a:solidFill>
                  <a:schemeClr val="bg1"/>
                </a:solidFill>
              </a:rPr>
              <a:t>)</a:t>
            </a:r>
          </a:p>
          <a:p>
            <a:pPr marL="514350" indent="-514350" algn="just">
              <a:buClr>
                <a:srgbClr val="00B0F0"/>
              </a:buClr>
              <a:buSzPct val="115000"/>
              <a:buFont typeface="+mj-lt"/>
              <a:buAutoNum type="arabicPeriod"/>
            </a:pPr>
            <a:endParaRPr lang="es-MX" dirty="0">
              <a:solidFill>
                <a:schemeClr val="bg1"/>
              </a:solidFill>
            </a:endParaRPr>
          </a:p>
          <a:p>
            <a:pPr marL="514350" indent="-514350" algn="just">
              <a:buClr>
                <a:srgbClr val="00B0F0"/>
              </a:buClr>
              <a:buSzPct val="115000"/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El médico debe de evaluar el origen y la extensión de la hemorragia utilizando parámetros fisiológicos, anatómicos y mecanismo de lesión así como la respuesta a la reanimación inicial. ( Grado 1 C)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391717" y="6309320"/>
            <a:ext cx="3750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Spahn</a:t>
            </a:r>
            <a:r>
              <a:rPr lang="es-MX" dirty="0">
                <a:solidFill>
                  <a:schemeClr val="bg1"/>
                </a:solidFill>
              </a:rPr>
              <a:t> et al. </a:t>
            </a:r>
            <a:r>
              <a:rPr lang="es-MX" dirty="0" err="1">
                <a:solidFill>
                  <a:schemeClr val="bg1"/>
                </a:solidFill>
              </a:rPr>
              <a:t>Critical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Care</a:t>
            </a:r>
            <a:r>
              <a:rPr lang="es-MX" dirty="0">
                <a:solidFill>
                  <a:schemeClr val="bg1"/>
                </a:solidFill>
              </a:rPr>
              <a:t> 2013, 17:R76</a:t>
            </a:r>
          </a:p>
        </p:txBody>
      </p:sp>
    </p:spTree>
    <p:extLst>
      <p:ext uri="{BB962C8B-B14F-4D97-AF65-F5344CB8AC3E}">
        <p14:creationId xmlns:p14="http://schemas.microsoft.com/office/powerpoint/2010/main" val="18044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Recomendaciones: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MX" sz="24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+mj-ea"/>
                <a:cs typeface="+mj-cs"/>
              </a:rPr>
              <a:t>2007  HOLCOMB ET AL., COAGULOPATÍA EN TRAUMA:</a:t>
            </a:r>
          </a:p>
          <a:p>
            <a:pPr algn="ctr">
              <a:spcBef>
                <a:spcPct val="0"/>
              </a:spcBef>
              <a:buNone/>
            </a:pPr>
            <a:r>
              <a:rPr lang="es-MX" sz="24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+mj-ea"/>
                <a:cs typeface="+mj-cs"/>
              </a:rPr>
              <a:t>PUNTOS CLAVE Y CONCLUSIONES: </a:t>
            </a:r>
          </a:p>
          <a:p>
            <a:pPr algn="ctr">
              <a:spcBef>
                <a:spcPct val="0"/>
              </a:spcBef>
              <a:buNone/>
            </a:pPr>
            <a:endParaRPr lang="es-MX" sz="2000" b="1" dirty="0" smtClean="0">
              <a:solidFill>
                <a:srgbClr val="FFFF00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None/>
            </a:pPr>
            <a:endParaRPr lang="es-MX" sz="200" b="1" dirty="0">
              <a:solidFill>
                <a:srgbClr val="FFFF00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Control </a:t>
            </a: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temprano de la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hemorragia.</a:t>
            </a: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endParaRPr lang="es-MX" sz="16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Identificación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temprana de </a:t>
            </a: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la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coagulopatía.</a:t>
            </a: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endParaRPr lang="es-MX" sz="16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Uso temprano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de esquemas </a:t>
            </a: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1:1:1 plasma,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paquete globular </a:t>
            </a: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y plaquetas (sobre cristaloides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)</a:t>
            </a: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endParaRPr lang="es-MX" sz="16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Evitar la acidosis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metabólica  e  hipotermia</a:t>
            </a: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endParaRPr lang="es-MX" sz="16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Reanimación temprana y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adecuada</a:t>
            </a: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endParaRPr lang="es-MX" sz="1600" dirty="0" smtClean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rgbClr val="00B0F0"/>
              </a:buClr>
              <a:buSzPct val="130000"/>
            </a:pP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Uso </a:t>
            </a:r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de hemostáticos </a:t>
            </a:r>
            <a:r>
              <a:rPr lang="es-MX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farmacológicos (protrombina y fibrinógeno).</a:t>
            </a:r>
            <a:endParaRPr lang="es-MX" sz="28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970115" y="6309320"/>
            <a:ext cx="2760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 J Trauma. 2007;62:307–10.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95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Recomendaciones: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8600" y="800708"/>
            <a:ext cx="8686800" cy="52565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MX" sz="5400" dirty="0" smtClean="0">
                <a:solidFill>
                  <a:srgbClr val="FFFF00"/>
                </a:solidFill>
              </a:rPr>
              <a:t>“La Sospecha temprana de la HEMORRAGIA Y COAGULOPATIA es el punto clave fundamental para minimizar el impacto de la morbilidad y mortalidad en el paciente con trauma”</a:t>
            </a:r>
            <a:r>
              <a:rPr lang="es-MX" dirty="0" smtClean="0">
                <a:solidFill>
                  <a:srgbClr val="FFFF00"/>
                </a:solidFill>
              </a:rPr>
              <a:t>  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028384" y="65160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white"/>
                </a:solidFill>
              </a:rPr>
              <a:t>JAAV 2015</a:t>
            </a:r>
            <a:endParaRPr lang="es-MX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736" y="5661248"/>
            <a:ext cx="4824536" cy="1143000"/>
          </a:xfrm>
        </p:spPr>
        <p:txBody>
          <a:bodyPr>
            <a:noAutofit/>
          </a:bodyPr>
          <a:lstStyle/>
          <a:p>
            <a:r>
              <a:rPr lang="es-MX" sz="88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GRACIAS</a:t>
            </a:r>
            <a:endParaRPr lang="es-MX" sz="88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195466" y="150580"/>
            <a:ext cx="6699270" cy="5726692"/>
            <a:chOff x="1195466" y="150580"/>
            <a:chExt cx="6699270" cy="572669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54" y="150580"/>
              <a:ext cx="6658082" cy="3226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66"/>
            <a:stretch/>
          </p:blipFill>
          <p:spPr>
            <a:xfrm>
              <a:off x="1195466" y="2492888"/>
              <a:ext cx="6699270" cy="3384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48"/>
            <a:stretch/>
          </p:blipFill>
          <p:spPr>
            <a:xfrm>
              <a:off x="1609304" y="3366120"/>
              <a:ext cx="6131048" cy="71095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21557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sh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6" r="320" b="-7"/>
          <a:stretch/>
        </p:blipFill>
        <p:spPr>
          <a:xfrm>
            <a:off x="323528" y="639852"/>
            <a:ext cx="8496944" cy="587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Flecha derecha 2"/>
          <p:cNvSpPr/>
          <p:nvPr/>
        </p:nvSpPr>
        <p:spPr>
          <a:xfrm>
            <a:off x="128516" y="3501007"/>
            <a:ext cx="627059" cy="38474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127370" y="116632"/>
            <a:ext cx="688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COAGULOPATIA  POSTTRAUMATICA AGUDA</a:t>
            </a:r>
            <a:endParaRPr lang="es-MX" sz="28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3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5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64" end="40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053" y="1196752"/>
            <a:ext cx="918410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679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" y="548680"/>
            <a:ext cx="8992566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ES UN CONJUNTO DE ANORMALIDADES TEMPRANAS, MANIFESTADAS POR ALTERACIONES EN EL TP Y TPT,  RESULTADO DEL DAÑO TISULAR, LA HIPOTENSION  E HIPOPERFUSION TISULAR POST-TRAUMATICA QUE ACTIVA LA TROMBOMODULINA Y LA PROTEINA C, PRODUCIENDO FIBRINOLISIS GENERALIZADA. </a:t>
            </a:r>
            <a:endParaRPr lang="es-MX" sz="35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15616" y="11663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u="sng" dirty="0" smtClean="0">
                <a:solidFill>
                  <a:schemeClr val="bg1"/>
                </a:solidFill>
              </a:rPr>
              <a:t>DEFINICIÓN</a:t>
            </a:r>
            <a:endParaRPr lang="es-MX" b="1" u="sng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596336" y="638132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bg1"/>
                </a:solidFill>
              </a:rPr>
              <a:t>Brohi</a:t>
            </a:r>
            <a:r>
              <a:rPr lang="es-MX" dirty="0" smtClean="0">
                <a:solidFill>
                  <a:schemeClr val="bg1"/>
                </a:solidFill>
              </a:rPr>
              <a:t> K.  2008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-36512" y="980728"/>
            <a:ext cx="10044608" cy="1576902"/>
          </a:xfrm>
        </p:spPr>
        <p:txBody>
          <a:bodyPr numCol="2">
            <a:noAutofit/>
          </a:bodyPr>
          <a:lstStyle/>
          <a:p>
            <a:pPr>
              <a:buClr>
                <a:srgbClr val="00B0F0"/>
              </a:buClr>
              <a:buSzPct val="130000"/>
            </a:pPr>
            <a:r>
              <a:rPr lang="es-MX" sz="2600" b="1" dirty="0" smtClean="0">
                <a:solidFill>
                  <a:schemeClr val="bg1"/>
                </a:solidFill>
              </a:rPr>
              <a:t>TCE                       46.6%</a:t>
            </a:r>
          </a:p>
          <a:p>
            <a:pPr>
              <a:buClr>
                <a:srgbClr val="00B0F0"/>
              </a:buClr>
              <a:buSzPct val="130000"/>
            </a:pPr>
            <a:r>
              <a:rPr lang="es-MX" sz="2600" b="1" dirty="0" smtClean="0">
                <a:solidFill>
                  <a:schemeClr val="bg1"/>
                </a:solidFill>
              </a:rPr>
              <a:t>Tórax                    12.3%</a:t>
            </a:r>
          </a:p>
          <a:p>
            <a:pPr>
              <a:buClr>
                <a:srgbClr val="00B0F0"/>
              </a:buClr>
              <a:buSzPct val="130000"/>
            </a:pPr>
            <a:r>
              <a:rPr lang="es-MX" sz="2600" b="1" dirty="0" smtClean="0">
                <a:solidFill>
                  <a:schemeClr val="bg1"/>
                </a:solidFill>
              </a:rPr>
              <a:t>Abdomen              5.5% </a:t>
            </a:r>
          </a:p>
          <a:p>
            <a:pPr>
              <a:buClr>
                <a:srgbClr val="00B0F0"/>
              </a:buClr>
              <a:buSzPct val="130000"/>
            </a:pPr>
            <a:r>
              <a:rPr lang="es-MX" sz="2600" b="1" dirty="0" smtClean="0">
                <a:solidFill>
                  <a:schemeClr val="bg1"/>
                </a:solidFill>
              </a:rPr>
              <a:t>Columna Vertebral </a:t>
            </a:r>
            <a:r>
              <a:rPr lang="es-MX" sz="2600" b="1" dirty="0">
                <a:solidFill>
                  <a:schemeClr val="bg1"/>
                </a:solidFill>
              </a:rPr>
              <a:t> </a:t>
            </a:r>
            <a:r>
              <a:rPr lang="es-MX" sz="2600" b="1" dirty="0" smtClean="0">
                <a:solidFill>
                  <a:schemeClr val="bg1"/>
                </a:solidFill>
              </a:rPr>
              <a:t>  20.7%</a:t>
            </a:r>
          </a:p>
          <a:p>
            <a:pPr>
              <a:buClr>
                <a:srgbClr val="00B0F0"/>
              </a:buClr>
              <a:buSzPct val="130000"/>
            </a:pPr>
            <a:r>
              <a:rPr lang="es-MX" sz="2600" b="1" dirty="0" smtClean="0">
                <a:solidFill>
                  <a:schemeClr val="bg1"/>
                </a:solidFill>
              </a:rPr>
              <a:t>Pelvis                    	    10.1%</a:t>
            </a:r>
          </a:p>
          <a:p>
            <a:pPr>
              <a:buClr>
                <a:srgbClr val="00B0F0"/>
              </a:buClr>
              <a:buSzPct val="130000"/>
            </a:pPr>
            <a:r>
              <a:rPr lang="es-MX" sz="2600" b="1" dirty="0" smtClean="0">
                <a:solidFill>
                  <a:srgbClr val="99FF33"/>
                </a:solidFill>
              </a:rPr>
              <a:t>Extremidades             70.5%</a:t>
            </a:r>
            <a:endParaRPr lang="es-MX" sz="2600" b="1" dirty="0">
              <a:solidFill>
                <a:srgbClr val="99FF33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868144" y="659735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chemeClr val="bg1"/>
                </a:solidFill>
              </a:rPr>
              <a:t>FUENTE: Archivo XOCO 2015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235846"/>
            <a:ext cx="9126760" cy="470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s-MX" sz="2500" b="1" u="sng" dirty="0">
                <a:solidFill>
                  <a:srgbClr val="FFFF00"/>
                </a:solidFill>
                <a:latin typeface="Calibri" charset="0"/>
                <a:ea typeface="+mj-ea"/>
                <a:cs typeface="+mj-cs"/>
              </a:rPr>
              <a:t>Regiones Corporales más </a:t>
            </a:r>
            <a:r>
              <a:rPr lang="es-MX" sz="2500" b="1" u="sng" dirty="0" smtClean="0">
                <a:solidFill>
                  <a:srgbClr val="FFFF00"/>
                </a:solidFill>
                <a:latin typeface="Calibri" charset="0"/>
                <a:ea typeface="+mj-ea"/>
                <a:cs typeface="+mj-cs"/>
              </a:rPr>
              <a:t>afectadas en </a:t>
            </a:r>
            <a:r>
              <a:rPr lang="es-MX" sz="2500" b="1" u="sng" dirty="0">
                <a:solidFill>
                  <a:srgbClr val="FFFF00"/>
                </a:solidFill>
                <a:latin typeface="Calibri" charset="0"/>
                <a:ea typeface="+mj-ea"/>
                <a:cs typeface="+mj-cs"/>
              </a:rPr>
              <a:t>el </a:t>
            </a:r>
            <a:r>
              <a:rPr lang="es-MX" sz="2500" b="1" u="sng" dirty="0" smtClean="0">
                <a:solidFill>
                  <a:srgbClr val="FFFF00"/>
                </a:solidFill>
                <a:latin typeface="Calibri" charset="0"/>
                <a:ea typeface="+mj-ea"/>
                <a:cs typeface="+mj-cs"/>
              </a:rPr>
              <a:t>Trauma </a:t>
            </a:r>
            <a:r>
              <a:rPr lang="es-MX" sz="2500" b="1" u="sng" dirty="0">
                <a:solidFill>
                  <a:srgbClr val="FFFF00"/>
                </a:solidFill>
                <a:latin typeface="Calibri" charset="0"/>
                <a:ea typeface="+mj-ea"/>
                <a:cs typeface="+mj-cs"/>
              </a:rPr>
              <a:t>de Alta Energía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2862" r="997" b="2697"/>
          <a:stretch/>
        </p:blipFill>
        <p:spPr>
          <a:xfrm>
            <a:off x="1079612" y="2636912"/>
            <a:ext cx="6984776" cy="2021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uadroTexto 1"/>
          <p:cNvSpPr txBox="1"/>
          <p:nvPr/>
        </p:nvSpPr>
        <p:spPr>
          <a:xfrm>
            <a:off x="0" y="486916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ingreso a urgencias realizar TP, TPT, Dímero D, </a:t>
            </a:r>
            <a:r>
              <a:rPr lang="es-MX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Fibrinogeno</a:t>
            </a:r>
            <a:r>
              <a:rPr lang="es-MX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Trombomodulina</a:t>
            </a:r>
            <a:r>
              <a:rPr lang="es-MX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Proteína C, Inhibidor del activador tisular del plasminógeno y gases arteriales para ver déficit de base( -3 a 3)         3.0 </a:t>
            </a:r>
            <a:r>
              <a:rPr lang="es-MX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es-MX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  <a:endParaRPr lang="es-MX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echa abajo 4"/>
          <p:cNvSpPr/>
          <p:nvPr/>
        </p:nvSpPr>
        <p:spPr>
          <a:xfrm rot="10800000">
            <a:off x="5508104" y="6165304"/>
            <a:ext cx="432048" cy="360041"/>
          </a:xfrm>
          <a:prstGeom prst="downArrow">
            <a:avLst>
              <a:gd name="adj1" fmla="val 50000"/>
              <a:gd name="adj2" fmla="val 53082"/>
            </a:avLst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96192" y="-99392"/>
            <a:ext cx="8696288" cy="144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endParaRPr lang="es-MX" sz="3600" b="1" dirty="0">
              <a:solidFill>
                <a:srgbClr val="FFFF00"/>
              </a:solidFill>
              <a:latin typeface="Calibri" charset="0"/>
              <a:ea typeface="+mj-ea"/>
              <a:cs typeface="+mj-cs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700" b="1" u="sng" dirty="0">
                <a:solidFill>
                  <a:schemeClr val="bg1"/>
                </a:solidFill>
              </a:rPr>
              <a:t>La </a:t>
            </a:r>
            <a:r>
              <a:rPr lang="es-MX" sz="3700" b="1" u="sng" dirty="0" smtClean="0">
                <a:solidFill>
                  <a:schemeClr val="bg1"/>
                </a:solidFill>
              </a:rPr>
              <a:t>coagulopatía </a:t>
            </a:r>
            <a:r>
              <a:rPr lang="es-MX" sz="3700" b="1" u="sng" dirty="0">
                <a:solidFill>
                  <a:schemeClr val="bg1"/>
                </a:solidFill>
              </a:rPr>
              <a:t>en el trauma es inducida </a:t>
            </a:r>
            <a:r>
              <a:rPr lang="es-MX" sz="3700" b="1" u="sng" dirty="0" smtClean="0">
                <a:solidFill>
                  <a:schemeClr val="bg1"/>
                </a:solidFill>
              </a:rPr>
              <a:t>por:</a:t>
            </a:r>
            <a:r>
              <a:rPr lang="es-MX" sz="3600" b="1" u="sng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buSzPct val="70000"/>
            </a:pPr>
            <a:r>
              <a:rPr lang="es-MX" sz="4400" b="1" dirty="0" smtClean="0">
                <a:solidFill>
                  <a:srgbClr val="FFFF00"/>
                </a:solidFill>
              </a:rPr>
              <a:t>hemodilución</a:t>
            </a: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buSzPct val="70000"/>
            </a:pPr>
            <a:r>
              <a:rPr lang="es-MX" sz="4400" b="1" dirty="0" smtClean="0">
                <a:solidFill>
                  <a:srgbClr val="FFFF00"/>
                </a:solidFill>
              </a:rPr>
              <a:t>hipotermia </a:t>
            </a:r>
            <a:endParaRPr lang="es-MX" sz="4400" b="1" dirty="0">
              <a:solidFill>
                <a:srgbClr val="FFFF00"/>
              </a:solidFill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buSzPct val="70000"/>
            </a:pPr>
            <a:r>
              <a:rPr lang="es-MX" sz="4400" b="1" dirty="0" smtClean="0">
                <a:solidFill>
                  <a:srgbClr val="FFFF00"/>
                </a:solidFill>
              </a:rPr>
              <a:t>acidosis </a:t>
            </a:r>
          </a:p>
          <a:p>
            <a:pPr marL="0" indent="0" algn="ctr">
              <a:buNone/>
            </a:pPr>
            <a:r>
              <a:rPr lang="es-MX" sz="4400" b="1" dirty="0" smtClean="0">
                <a:solidFill>
                  <a:schemeClr val="bg1"/>
                </a:solidFill>
              </a:rPr>
              <a:t>Causas de origen multifactorial, asociados </a:t>
            </a:r>
            <a:r>
              <a:rPr lang="es-MX" sz="4400" b="1" dirty="0">
                <a:solidFill>
                  <a:schemeClr val="bg1"/>
                </a:solidFill>
              </a:rPr>
              <a:t>al consumo o disfunción de los factores de la </a:t>
            </a:r>
            <a:r>
              <a:rPr lang="es-MX" sz="4400" b="1" dirty="0" smtClean="0">
                <a:solidFill>
                  <a:schemeClr val="bg1"/>
                </a:solidFill>
              </a:rPr>
              <a:t>coagulación.</a:t>
            </a:r>
            <a:endParaRPr lang="es-MX" sz="4400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53000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b="1" dirty="0" smtClean="0">
                <a:solidFill>
                  <a:srgbClr val="FFFF00"/>
                </a:solidFill>
              </a:rPr>
              <a:t>Acidosis + inflamación = SEPSIS</a:t>
            </a:r>
            <a:endParaRPr lang="es-MX" sz="5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gifandgif.es/gifs_animados/Flechas/Gifs%20ANimados%20Flechas%20(10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00758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gifandgif.es/gifs_animados/Flechas/Gifs%20ANimados%20Flechas%20(10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70" y="2132856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ifandgif.es/gifs_animados/Flechas/Gifs%20ANimados%20Flechas%20(10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78" y="2924944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0762" y="836712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MX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coagulopatía aguda en el trauma es producida por el consumo de los factores de la coagulación y esta directamente asociada al estado de choque</a:t>
            </a:r>
            <a:endParaRPr lang="es-MX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brir llave 2"/>
          <p:cNvSpPr/>
          <p:nvPr/>
        </p:nvSpPr>
        <p:spPr>
          <a:xfrm>
            <a:off x="4465488" y="764704"/>
            <a:ext cx="373564" cy="2164308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449542" y="44624"/>
            <a:ext cx="8244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500" u="sng" dirty="0" smtClean="0"/>
              <a:t>MECANISMOS DE LA COAGULOPATÍA AGUDA EN EL TRAUMA</a:t>
            </a:r>
            <a:endParaRPr lang="es-MX" sz="2500" u="sng" dirty="0"/>
          </a:p>
        </p:txBody>
      </p:sp>
      <p:sp>
        <p:nvSpPr>
          <p:cNvPr id="5" name="CuadroTexto 4"/>
          <p:cNvSpPr txBox="1"/>
          <p:nvPr/>
        </p:nvSpPr>
        <p:spPr>
          <a:xfrm>
            <a:off x="5004048" y="620688"/>
            <a:ext cx="3544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400" dirty="0"/>
              <a:t>H</a:t>
            </a:r>
            <a:r>
              <a:rPr lang="es-MX" sz="2400" dirty="0" smtClean="0"/>
              <a:t>emodilución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 smtClean="0"/>
              <a:t>Hipotermia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 smtClean="0"/>
              <a:t>Lesión  tisular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 smtClean="0"/>
              <a:t>Estado de choque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 smtClean="0"/>
              <a:t>Acidosis metabólica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 smtClean="0"/>
              <a:t>Respuesta inflamatoria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39552" y="3789040"/>
            <a:ext cx="8136187" cy="1719909"/>
            <a:chOff x="535230" y="5011780"/>
            <a:chExt cx="8136187" cy="171990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96939" y="5011781"/>
              <a:ext cx="2274478" cy="17199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20" y="5011780"/>
              <a:ext cx="2278464" cy="17199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30" y="5011780"/>
              <a:ext cx="2278800" cy="17199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9"/>
          <p:cNvSpPr txBox="1"/>
          <p:nvPr/>
        </p:nvSpPr>
        <p:spPr>
          <a:xfrm>
            <a:off x="539552" y="5499229"/>
            <a:ext cx="822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de cada 4 pacientes la presenta al ingreso, </a:t>
            </a:r>
            <a:r>
              <a:rPr lang="es-MX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FF00"/>
                  </a:outerShdw>
                </a:effectLst>
              </a:rPr>
              <a:t>CUADRIPLICANDO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mortalidad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6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936104"/>
          </a:xfrm>
        </p:spPr>
        <p:txBody>
          <a:bodyPr>
            <a:normAutofit/>
          </a:bodyPr>
          <a:lstStyle/>
          <a:p>
            <a:r>
              <a:rPr lang="es-MX" sz="2800" b="1" u="sng" dirty="0" smtClean="0">
                <a:solidFill>
                  <a:srgbClr val="FFFF00"/>
                </a:solidFill>
              </a:rPr>
              <a:t>SANGRADO DE FRACTURAS</a:t>
            </a:r>
            <a:endParaRPr lang="es-MX" sz="2800" b="1" u="sng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707904" y="6099393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700" dirty="0" smtClean="0"/>
              <a:t>PHTLS: Prehospital Trauma Life Suport 7ª Ed Elsevier 2011.</a:t>
            </a:r>
            <a:endParaRPr lang="es-MX" sz="17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96538"/>
              </p:ext>
            </p:extLst>
          </p:nvPr>
        </p:nvGraphicFramePr>
        <p:xfrm>
          <a:off x="251520" y="548681"/>
          <a:ext cx="8640960" cy="3627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251058"/>
                <a:gridCol w="4389902"/>
              </a:tblGrid>
              <a:tr h="448538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>
                          <a:solidFill>
                            <a:srgbClr val="FF3300"/>
                          </a:solidFill>
                        </a:rPr>
                        <a:t>HUESO</a:t>
                      </a:r>
                      <a:endParaRPr lang="es-MX" sz="2800" dirty="0">
                        <a:solidFill>
                          <a:srgbClr val="FF33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>
                          <a:solidFill>
                            <a:srgbClr val="FF3300"/>
                          </a:solidFill>
                        </a:rPr>
                        <a:t>SANGRADO</a:t>
                      </a:r>
                      <a:endParaRPr lang="es-MX" sz="2800" dirty="0">
                        <a:solidFill>
                          <a:srgbClr val="FF33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45935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Pelvis</a:t>
                      </a:r>
                      <a:endParaRPr lang="es-MX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1500-4000 cc</a:t>
                      </a:r>
                      <a:endParaRPr lang="es-MX" sz="2800" dirty="0"/>
                    </a:p>
                  </a:txBody>
                  <a:tcPr/>
                </a:tc>
              </a:tr>
              <a:tr h="414887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Fémur</a:t>
                      </a:r>
                      <a:endParaRPr lang="es-MX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/>
                        <a:t>1000-2000cc</a:t>
                      </a:r>
                      <a:endParaRPr lang="es-MX" sz="2800" dirty="0"/>
                    </a:p>
                  </a:txBody>
                  <a:tcPr/>
                </a:tc>
              </a:tr>
              <a:tr h="501307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Tibia</a:t>
                      </a:r>
                      <a:endParaRPr lang="es-MX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/>
                        <a:t>500-1000cc</a:t>
                      </a:r>
                      <a:endParaRPr lang="es-MX" sz="2800" dirty="0"/>
                    </a:p>
                  </a:txBody>
                  <a:tcPr/>
                </a:tc>
              </a:tr>
              <a:tr h="408775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Húmero</a:t>
                      </a:r>
                      <a:endParaRPr lang="es-MX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/>
                        <a:t>500-750cc</a:t>
                      </a:r>
                      <a:endParaRPr lang="es-MX" sz="2800" dirty="0"/>
                    </a:p>
                  </a:txBody>
                  <a:tcPr/>
                </a:tc>
              </a:tr>
              <a:tr h="501307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Radio o Cúbito</a:t>
                      </a:r>
                      <a:endParaRPr lang="es-MX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/>
                        <a:t>250-500cc</a:t>
                      </a:r>
                      <a:endParaRPr lang="es-MX" sz="2800" dirty="0"/>
                    </a:p>
                  </a:txBody>
                  <a:tcPr/>
                </a:tc>
              </a:tr>
              <a:tr h="501307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Costilla</a:t>
                      </a:r>
                      <a:endParaRPr lang="es-MX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/>
                        <a:t>125cc</a:t>
                      </a:r>
                      <a:endParaRPr lang="es-MX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9512" y="4149080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rauma de alta energía: asociado a hemorragia masiva tiene un 50% de mortalidad, por la coagulopatía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9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sz="2500" b="1" u="sng" dirty="0">
                <a:solidFill>
                  <a:srgbClr val="FFFF00"/>
                </a:solidFill>
                <a:latin typeface="Calibri" charset="0"/>
              </a:rPr>
              <a:t>PACIENTE </a:t>
            </a:r>
            <a:r>
              <a:rPr lang="es-MX" sz="2500" b="1" u="sng" dirty="0" smtClean="0">
                <a:solidFill>
                  <a:srgbClr val="FFFF00"/>
                </a:solidFill>
                <a:latin typeface="Calibri" charset="0"/>
              </a:rPr>
              <a:t>POLITRAUMATIZADO</a:t>
            </a:r>
            <a:endParaRPr lang="es-MX" sz="2500" b="1" u="sng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548680"/>
            <a:ext cx="8712968" cy="4525963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SzPct val="136000"/>
            </a:pPr>
            <a:r>
              <a:rPr lang="es-MX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características:</a:t>
            </a:r>
          </a:p>
          <a:p>
            <a:pPr>
              <a:buClr>
                <a:srgbClr val="00B0F0"/>
              </a:buClr>
              <a:buSzPct val="136000"/>
            </a:pPr>
            <a:endParaRPr lang="es-MX" sz="100" dirty="0" smtClean="0">
              <a:solidFill>
                <a:srgbClr val="FFFF00"/>
              </a:solidFill>
            </a:endParaRPr>
          </a:p>
          <a:p>
            <a:pPr lvl="1">
              <a:buClr>
                <a:srgbClr val="00B0F0"/>
              </a:buClr>
              <a:buSzPct val="136000"/>
            </a:pPr>
            <a:r>
              <a:rPr lang="es-MX" dirty="0" smtClean="0">
                <a:solidFill>
                  <a:schemeClr val="bg1"/>
                </a:solidFill>
              </a:rPr>
              <a:t>Paciente con altas demandas metabólicas.</a:t>
            </a:r>
          </a:p>
          <a:p>
            <a:pPr lvl="1">
              <a:buClr>
                <a:srgbClr val="00B0F0"/>
              </a:buClr>
              <a:buSzPct val="136000"/>
            </a:pPr>
            <a:r>
              <a:rPr lang="es-MX" dirty="0" smtClean="0">
                <a:solidFill>
                  <a:schemeClr val="bg1"/>
                </a:solidFill>
              </a:rPr>
              <a:t>Generalmente con descompensaciones importantes.</a:t>
            </a:r>
          </a:p>
          <a:p>
            <a:pPr lvl="1">
              <a:buClr>
                <a:srgbClr val="00B0F0"/>
              </a:buClr>
              <a:buSzPct val="136000"/>
            </a:pPr>
            <a:r>
              <a:rPr lang="es-MX" dirty="0" smtClean="0">
                <a:solidFill>
                  <a:schemeClr val="bg1"/>
                </a:solidFill>
              </a:rPr>
              <a:t>Con un “status” hemorrágico “per se” = Coagulopatía</a:t>
            </a:r>
          </a:p>
          <a:p>
            <a:pPr lvl="1">
              <a:buClr>
                <a:srgbClr val="00B0F0"/>
              </a:buClr>
              <a:buSzPct val="136000"/>
            </a:pPr>
            <a:endParaRPr lang="es-MX" sz="400" dirty="0" smtClean="0">
              <a:solidFill>
                <a:schemeClr val="bg1"/>
              </a:solidFill>
            </a:endParaRPr>
          </a:p>
          <a:p>
            <a:pPr>
              <a:buClr>
                <a:srgbClr val="00B0F0"/>
              </a:buClr>
              <a:buSzPct val="136000"/>
            </a:pPr>
            <a:r>
              <a:rPr lang="es-MX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 del Cirujano Ortopedista:</a:t>
            </a:r>
          </a:p>
          <a:p>
            <a:pPr marL="457200" lvl="1" indent="0" algn="ctr">
              <a:buClr>
                <a:srgbClr val="00B0F0"/>
              </a:buClr>
              <a:buSzPct val="136000"/>
              <a:buNone/>
            </a:pPr>
            <a:r>
              <a:rPr lang="es-MX" sz="3200" b="1" dirty="0" smtClean="0">
                <a:solidFill>
                  <a:schemeClr val="bg1"/>
                </a:solidFill>
              </a:rPr>
              <a:t>¿Cómo manejar su Status hemorrágico?</a:t>
            </a:r>
          </a:p>
          <a:p>
            <a:pPr marL="457200" lvl="1" indent="0" algn="ctr">
              <a:buClr>
                <a:srgbClr val="00B0F0"/>
              </a:buClr>
              <a:buSzPct val="136000"/>
              <a:buNone/>
            </a:pPr>
            <a:r>
              <a:rPr lang="es-MX" sz="3200" b="1" dirty="0" smtClean="0">
                <a:solidFill>
                  <a:schemeClr val="bg1"/>
                </a:solidFill>
              </a:rPr>
              <a:t>¿Cómo abordar la coagulopatía?</a:t>
            </a:r>
          </a:p>
          <a:p>
            <a:pPr marL="457200" lvl="1" indent="0">
              <a:buClr>
                <a:srgbClr val="00B0F0"/>
              </a:buClr>
              <a:buSzPct val="136000"/>
              <a:buNone/>
            </a:pPr>
            <a:endParaRPr lang="es-MX" sz="4000" b="1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46019" y="4706156"/>
            <a:ext cx="8474453" cy="1963204"/>
            <a:chOff x="346019" y="4581128"/>
            <a:chExt cx="8474453" cy="196320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19" y="4581128"/>
              <a:ext cx="4176464" cy="1963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581128"/>
              <a:ext cx="2088232" cy="1963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4581128"/>
              <a:ext cx="1944216" cy="1963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64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Neg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eg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8305</TotalTime>
  <Words>948</Words>
  <Application>Microsoft Office PowerPoint</Application>
  <PresentationFormat>Presentación en pantalla (4:3)</PresentationFormat>
  <Paragraphs>137</Paragraphs>
  <Slides>19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2" baseType="lpstr">
      <vt:lpstr>ＭＳ Ｐゴシック</vt:lpstr>
      <vt:lpstr>Adobe Garamond Pro</vt:lpstr>
      <vt:lpstr>Adobe Garamond Pro Bold</vt:lpstr>
      <vt:lpstr>Arial</vt:lpstr>
      <vt:lpstr>Arial Black</vt:lpstr>
      <vt:lpstr>Arial Narrow</vt:lpstr>
      <vt:lpstr>Calibri</vt:lpstr>
      <vt:lpstr>Times New Roman</vt:lpstr>
      <vt:lpstr>Tema de Office</vt:lpstr>
      <vt:lpstr>1_Diseño predeterminado</vt:lpstr>
      <vt:lpstr>8_Negro</vt:lpstr>
      <vt:lpstr>1_Negro</vt:lpstr>
      <vt:lpstr>5_Tema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SANGRADO DE FRACTURAS</vt:lpstr>
      <vt:lpstr>PACIENTE POLITRAUMATIZADO</vt:lpstr>
      <vt:lpstr>TRIADA MORTAL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GUÍAS EUROPEAS PARA EL MANEJO DE LA HEMORRAGIA POST TRAUMÁTICA RECOMENDACIONES: GUÍAS EUROPEAS</vt:lpstr>
      <vt:lpstr>Recomendaciones: </vt:lpstr>
      <vt:lpstr>Recomendaciones: </vt:lpstr>
      <vt:lpstr>GRACIAS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Fijación definitiva</dc:title>
  <dc:creator>FCG</dc:creator>
  <cp:lastModifiedBy>Dr. Jorge Arturo Aviña Valencia</cp:lastModifiedBy>
  <cp:revision>479</cp:revision>
  <cp:lastPrinted>2016-03-06T01:43:53Z</cp:lastPrinted>
  <dcterms:created xsi:type="dcterms:W3CDTF">2014-04-02T17:52:15Z</dcterms:created>
  <dcterms:modified xsi:type="dcterms:W3CDTF">2016-03-08T19:25:26Z</dcterms:modified>
</cp:coreProperties>
</file>