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67" r:id="rId2"/>
    <p:sldId id="264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94707" autoAdjust="0"/>
  </p:normalViewPr>
  <p:slideViewPr>
    <p:cSldViewPr snapToGrid="0">
      <p:cViewPr varScale="1">
        <p:scale>
          <a:sx n="110" d="100"/>
          <a:sy n="110" d="100"/>
        </p:scale>
        <p:origin x="63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FA04C9-97B5-4201-91C5-2EC99094C2BB}" type="datetimeFigureOut">
              <a:rPr lang="es-MX" smtClean="0"/>
              <a:t>05/09/2016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BF77F8-BC5E-4851-9521-ADE827F79F7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73799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2" y="3"/>
            <a:ext cx="12187767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350">
                  <a:solidFill>
                    <a:prstClr val="white"/>
                  </a:solidFill>
                </a:endParaRPr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350">
                  <a:solidFill>
                    <a:prstClr val="white"/>
                  </a:solidFill>
                </a:endParaRPr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350">
                  <a:solidFill>
                    <a:prstClr val="white"/>
                  </a:solidFill>
                </a:endParaRPr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350">
                  <a:solidFill>
                    <a:prstClr val="white"/>
                  </a:solidFill>
                </a:endParaRPr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35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MX" sz="1350">
                <a:solidFill>
                  <a:prstClr val="white"/>
                </a:solidFill>
              </a:endParaRPr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MX" sz="1350">
                <a:solidFill>
                  <a:prstClr val="white"/>
                </a:solidFill>
              </a:endParaRPr>
            </a:p>
          </p:txBody>
        </p:sp>
      </p:grpSp>
      <p:sp>
        <p:nvSpPr>
          <p:cNvPr id="123915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736728"/>
            <a:ext cx="10363200" cy="1920875"/>
          </a:xfrm>
        </p:spPr>
        <p:txBody>
          <a:bodyPr/>
          <a:lstStyle>
            <a:lvl1pPr>
              <a:defRPr sz="4500"/>
            </a:lvl1pPr>
          </a:lstStyle>
          <a:p>
            <a:r>
              <a:rPr lang="es-ES"/>
              <a:t>Haga clic para cambiar el estilo de título	</a:t>
            </a:r>
          </a:p>
        </p:txBody>
      </p:sp>
      <p:sp>
        <p:nvSpPr>
          <p:cNvPr id="123916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609600" y="6248400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white"/>
              </a:solidFill>
            </a:endParaRP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5157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white"/>
              </a:solidFill>
            </a:endParaRP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54750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0D5F4CB0-C699-4770-866D-A1F4358D858F}" type="slidenum">
              <a:rPr lang="es-ES" altLang="es-MX">
                <a:solidFill>
                  <a:prstClr val="white"/>
                </a:solidFill>
              </a:rPr>
              <a:pPr/>
              <a:t>‹Nº›</a:t>
            </a:fld>
            <a:endParaRPr lang="es-ES" altLang="es-MX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0373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white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DB0A90-303F-4082-B7B7-28E60A397F67}" type="slidenum">
              <a:rPr lang="es-ES" altLang="es-MX">
                <a:solidFill>
                  <a:prstClr val="white"/>
                </a:solidFill>
              </a:rPr>
              <a:pPr/>
              <a:t>‹Nº›</a:t>
            </a:fld>
            <a:endParaRPr lang="es-ES" altLang="es-MX">
              <a:solidFill>
                <a:prstClr val="white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9916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white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074B7A-66F6-4A77-976C-DE966D4E8D85}" type="slidenum">
              <a:rPr lang="es-ES" altLang="es-MX">
                <a:solidFill>
                  <a:prstClr val="white"/>
                </a:solidFill>
              </a:rPr>
              <a:pPr/>
              <a:t>‹Nº›</a:t>
            </a:fld>
            <a:endParaRPr lang="es-ES" altLang="es-MX">
              <a:solidFill>
                <a:prstClr val="white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6788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ítulo, texto y 2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3"/>
          </p:nvPr>
        </p:nvSpPr>
        <p:spPr>
          <a:xfrm>
            <a:off x="6197600" y="3938591"/>
            <a:ext cx="5384800" cy="218757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white"/>
              </a:solidFill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B3EFA3-E915-4EB0-AD27-5953D57E250B}" type="slidenum">
              <a:rPr lang="es-ES" altLang="es-MX">
                <a:solidFill>
                  <a:prstClr val="white"/>
                </a:solidFill>
              </a:rPr>
              <a:pPr/>
              <a:t>‹Nº›</a:t>
            </a:fld>
            <a:endParaRPr lang="es-ES" altLang="es-MX">
              <a:solidFill>
                <a:prstClr val="white"/>
              </a:solidFill>
            </a:endParaRPr>
          </a:p>
        </p:txBody>
      </p:sp>
      <p:sp>
        <p:nvSpPr>
          <p:cNvPr id="8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23444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white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EB3FC7-C544-41FF-851F-2F59279B2D05}" type="slidenum">
              <a:rPr lang="es-ES" altLang="es-MX">
                <a:solidFill>
                  <a:prstClr val="white"/>
                </a:solidFill>
              </a:rPr>
              <a:pPr/>
              <a:t>‹Nº›</a:t>
            </a:fld>
            <a:endParaRPr lang="es-ES" altLang="es-MX">
              <a:solidFill>
                <a:prstClr val="white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4320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white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D9E586-F8DF-4415-9DB3-7EEE25B9F70C}" type="slidenum">
              <a:rPr lang="es-ES" altLang="es-MX">
                <a:solidFill>
                  <a:prstClr val="white"/>
                </a:solidFill>
              </a:rPr>
              <a:pPr/>
              <a:t>‹Nº›</a:t>
            </a:fld>
            <a:endParaRPr lang="es-ES" altLang="es-MX">
              <a:solidFill>
                <a:prstClr val="white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4837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white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95B04F-72E7-48B4-A7E1-D9F35D8B0947}" type="slidenum">
              <a:rPr lang="es-ES" altLang="es-MX">
                <a:solidFill>
                  <a:prstClr val="white"/>
                </a:solidFill>
              </a:rPr>
              <a:pPr/>
              <a:t>‹Nº›</a:t>
            </a:fld>
            <a:endParaRPr lang="es-ES" altLang="es-MX">
              <a:solidFill>
                <a:prstClr val="white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1934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white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28214F-B247-45F6-9C79-8A1CD584EDAC}" type="slidenum">
              <a:rPr lang="es-ES" altLang="es-MX">
                <a:solidFill>
                  <a:prstClr val="white"/>
                </a:solidFill>
              </a:rPr>
              <a:pPr/>
              <a:t>‹Nº›</a:t>
            </a:fld>
            <a:endParaRPr lang="es-ES" altLang="es-MX">
              <a:solidFill>
                <a:prstClr val="white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2902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white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1C3E1C-B3DB-4B3C-B3D0-8449B39D7EBF}" type="slidenum">
              <a:rPr lang="es-ES" altLang="es-MX">
                <a:solidFill>
                  <a:prstClr val="white"/>
                </a:solidFill>
              </a:rPr>
              <a:pPr/>
              <a:t>‹Nº›</a:t>
            </a:fld>
            <a:endParaRPr lang="es-ES" altLang="es-MX">
              <a:solidFill>
                <a:prstClr val="white"/>
              </a:solidFill>
            </a:endParaRPr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8123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white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2E9462-4A63-4718-BF54-97635DF3819A}" type="slidenum">
              <a:rPr lang="es-ES" altLang="es-MX">
                <a:solidFill>
                  <a:prstClr val="white"/>
                </a:solidFill>
              </a:rPr>
              <a:pPr/>
              <a:t>‹Nº›</a:t>
            </a:fld>
            <a:endParaRPr lang="es-ES" altLang="es-MX">
              <a:solidFill>
                <a:prstClr val="white"/>
              </a:solidFill>
            </a:endParaRP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4204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white"/>
              </a:solidFill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8B1348-002A-429A-B7D9-79B8C02F8597}" type="slidenum">
              <a:rPr lang="es-ES" altLang="es-MX">
                <a:solidFill>
                  <a:prstClr val="white"/>
                </a:solidFill>
              </a:rPr>
              <a:pPr/>
              <a:t>‹Nº›</a:t>
            </a:fld>
            <a:endParaRPr lang="es-ES" altLang="es-MX">
              <a:solidFill>
                <a:prstClr val="white"/>
              </a:solidFill>
            </a:endParaRP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7560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white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B815B7-A269-4685-90B9-F2D8349B9C51}" type="slidenum">
              <a:rPr lang="es-ES" altLang="es-MX">
                <a:solidFill>
                  <a:prstClr val="white"/>
                </a:solidFill>
              </a:rPr>
              <a:pPr/>
              <a:t>‹Nº›</a:t>
            </a:fld>
            <a:endParaRPr lang="es-ES" altLang="es-MX">
              <a:solidFill>
                <a:prstClr val="white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6624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s-MX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white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E6F027-78CB-414A-99C4-37D1607A0A70}" type="slidenum">
              <a:rPr lang="es-ES" altLang="es-MX">
                <a:solidFill>
                  <a:prstClr val="white"/>
                </a:solidFill>
              </a:rPr>
              <a:pPr/>
              <a:t>‹Nº›</a:t>
            </a:fld>
            <a:endParaRPr lang="es-ES" altLang="es-MX">
              <a:solidFill>
                <a:prstClr val="white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9837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5157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9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prstClr val="white"/>
              </a:solidFill>
            </a:endParaRP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900">
                <a:latin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8EFD107-9F6C-4AF2-9593-EACF6B8EE399}" type="slidenum">
              <a:rPr lang="es-ES" altLang="es-MX">
                <a:solidFill>
                  <a:prstClr val="whit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‹Nº›</a:t>
            </a:fld>
            <a:endParaRPr lang="es-ES" altLang="es-MX">
              <a:solidFill>
                <a:prstClr val="white"/>
              </a:solidFill>
            </a:endParaRPr>
          </a:p>
        </p:txBody>
      </p:sp>
      <p:grpSp>
        <p:nvGrpSpPr>
          <p:cNvPr id="4100" name="Group 4"/>
          <p:cNvGrpSpPr>
            <a:grpSpLocks/>
          </p:cNvGrpSpPr>
          <p:nvPr/>
        </p:nvGrpSpPr>
        <p:grpSpPr bwMode="auto">
          <a:xfrm>
            <a:off x="2" y="3"/>
            <a:ext cx="12187767" cy="6850063"/>
            <a:chOff x="0" y="0"/>
            <a:chExt cx="5758" cy="4315"/>
          </a:xfrm>
        </p:grpSpPr>
        <p:grpSp>
          <p:nvGrpSpPr>
            <p:cNvPr id="4104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22886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350">
                  <a:solidFill>
                    <a:prstClr val="white"/>
                  </a:solidFill>
                </a:endParaRPr>
              </a:p>
            </p:txBody>
          </p:sp>
          <p:sp>
            <p:nvSpPr>
              <p:cNvPr id="122887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350">
                  <a:solidFill>
                    <a:prstClr val="white"/>
                  </a:solidFill>
                </a:endParaRPr>
              </a:p>
            </p:txBody>
          </p:sp>
          <p:sp>
            <p:nvSpPr>
              <p:cNvPr id="122888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350">
                  <a:solidFill>
                    <a:prstClr val="white"/>
                  </a:solidFill>
                </a:endParaRPr>
              </a:p>
            </p:txBody>
          </p:sp>
          <p:sp>
            <p:nvSpPr>
              <p:cNvPr id="122889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350">
                  <a:solidFill>
                    <a:prstClr val="white"/>
                  </a:solidFill>
                </a:endParaRPr>
              </a:p>
            </p:txBody>
          </p:sp>
          <p:sp>
            <p:nvSpPr>
              <p:cNvPr id="122890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35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122891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MX" sz="1350">
                <a:solidFill>
                  <a:prstClr val="white"/>
                </a:solidFill>
              </a:endParaRPr>
            </a:p>
          </p:txBody>
        </p:sp>
        <p:sp>
          <p:nvSpPr>
            <p:cNvPr id="122892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MX" sz="1350">
                <a:solidFill>
                  <a:prstClr val="white"/>
                </a:solidFill>
              </a:endParaRPr>
            </a:p>
          </p:txBody>
        </p:sp>
      </p:grpSp>
      <p:sp>
        <p:nvSpPr>
          <p:cNvPr id="122893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22894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9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prstClr val="white"/>
              </a:solidFill>
            </a:endParaRPr>
          </a:p>
        </p:txBody>
      </p:sp>
      <p:sp>
        <p:nvSpPr>
          <p:cNvPr id="122895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3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2288501448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342900" algn="ctr" rtl="0" fontAlgn="base">
        <a:spcBef>
          <a:spcPct val="0"/>
        </a:spcBef>
        <a:spcAft>
          <a:spcPct val="0"/>
        </a:spcAft>
        <a:defRPr sz="33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685800" algn="ctr" rtl="0" fontAlgn="base">
        <a:spcBef>
          <a:spcPct val="0"/>
        </a:spcBef>
        <a:spcAft>
          <a:spcPct val="0"/>
        </a:spcAft>
        <a:defRPr sz="33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028700" algn="ctr" rtl="0" fontAlgn="base">
        <a:spcBef>
          <a:spcPct val="0"/>
        </a:spcBef>
        <a:spcAft>
          <a:spcPct val="0"/>
        </a:spcAft>
        <a:defRPr sz="33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371600" algn="ctr" rtl="0" fontAlgn="base">
        <a:spcBef>
          <a:spcPct val="0"/>
        </a:spcBef>
        <a:spcAft>
          <a:spcPct val="0"/>
        </a:spcAft>
        <a:defRPr sz="33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1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n"/>
        <a:defRPr sz="1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15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15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1885950" indent="-17145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5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228850" indent="-17145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5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2571750" indent="-17145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5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2914650" indent="-17145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5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s-MX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sz="quarter"/>
          </p:nvPr>
        </p:nvSpPr>
        <p:spPr>
          <a:xfrm>
            <a:off x="986538" y="1831280"/>
            <a:ext cx="10363200" cy="5222663"/>
          </a:xfrm>
        </p:spPr>
        <p:txBody>
          <a:bodyPr/>
          <a:lstStyle/>
          <a:p>
            <a:r>
              <a:rPr lang="es-ES" sz="4000" dirty="0" smtClean="0">
                <a:solidFill>
                  <a:srgbClr val="FFC000"/>
                </a:solidFill>
                <a:effectLst/>
                <a:latin typeface="Calibri" panose="020F0502020204030204" pitchFamily="34" charset="0"/>
              </a:rPr>
              <a:t>Simposio</a:t>
            </a:r>
            <a:r>
              <a:rPr lang="es-ES" sz="3200" dirty="0" smtClean="0">
                <a:solidFill>
                  <a:srgbClr val="FFC000"/>
                </a:solidFill>
                <a:effectLst/>
                <a:latin typeface="Calibri" panose="020F0502020204030204" pitchFamily="34" charset="0"/>
              </a:rPr>
              <a:t/>
            </a:r>
            <a:br>
              <a:rPr lang="es-ES" sz="3200" dirty="0" smtClean="0">
                <a:solidFill>
                  <a:srgbClr val="FFC000"/>
                </a:solidFill>
                <a:effectLst/>
                <a:latin typeface="Calibri" panose="020F0502020204030204" pitchFamily="34" charset="0"/>
              </a:rPr>
            </a:br>
            <a:r>
              <a:rPr lang="es-ES" sz="3200" dirty="0" smtClean="0">
                <a:solidFill>
                  <a:srgbClr val="FFC000"/>
                </a:solidFill>
                <a:effectLst/>
                <a:latin typeface="Calibri" panose="020F0502020204030204" pitchFamily="34" charset="0"/>
              </a:rPr>
              <a:t/>
            </a:r>
            <a:br>
              <a:rPr lang="es-ES" sz="3200" dirty="0" smtClean="0">
                <a:solidFill>
                  <a:srgbClr val="FFC000"/>
                </a:solidFill>
                <a:effectLst/>
                <a:latin typeface="Calibri" panose="020F0502020204030204" pitchFamily="34" charset="0"/>
              </a:rPr>
            </a:br>
            <a:r>
              <a:rPr lang="es-ES" sz="3200" dirty="0" smtClean="0">
                <a:solidFill>
                  <a:srgbClr val="FFC000"/>
                </a:solidFill>
                <a:effectLst/>
                <a:latin typeface="Calibri" panose="020F0502020204030204" pitchFamily="34" charset="0"/>
              </a:rPr>
              <a:t>Control en la inflamación en Artritis Reumatoide: </a:t>
            </a:r>
            <a:br>
              <a:rPr lang="es-ES" sz="3200" dirty="0" smtClean="0">
                <a:solidFill>
                  <a:srgbClr val="FFC000"/>
                </a:solidFill>
                <a:effectLst/>
                <a:latin typeface="Calibri" panose="020F0502020204030204" pitchFamily="34" charset="0"/>
              </a:rPr>
            </a:br>
            <a:r>
              <a:rPr lang="es-ES" sz="3200" dirty="0" smtClean="0">
                <a:solidFill>
                  <a:srgbClr val="FFC000"/>
                </a:solidFill>
                <a:effectLst/>
                <a:latin typeface="Calibri" panose="020F0502020204030204" pitchFamily="34" charset="0"/>
              </a:rPr>
              <a:t>lo obvio, lo nuevo, lo oculto.</a:t>
            </a:r>
            <a:r>
              <a:rPr lang="es-ES" sz="2400" dirty="0" smtClean="0">
                <a:solidFill>
                  <a:srgbClr val="FFC000"/>
                </a:solidFill>
                <a:effectLst/>
                <a:latin typeface="Calibri" panose="020F0502020204030204" pitchFamily="34" charset="0"/>
              </a:rPr>
              <a:t/>
            </a:r>
            <a:br>
              <a:rPr lang="es-ES" sz="2400" dirty="0" smtClean="0">
                <a:solidFill>
                  <a:srgbClr val="FFC000"/>
                </a:solidFill>
                <a:effectLst/>
                <a:latin typeface="Calibri" panose="020F0502020204030204" pitchFamily="34" charset="0"/>
              </a:rPr>
            </a:br>
            <a:r>
              <a:rPr lang="es-ES" sz="2400" dirty="0">
                <a:solidFill>
                  <a:srgbClr val="FFC000"/>
                </a:solidFill>
                <a:effectLst/>
                <a:latin typeface="Calibri" panose="020F0502020204030204" pitchFamily="34" charset="0"/>
              </a:rPr>
              <a:t/>
            </a:r>
            <a:br>
              <a:rPr lang="es-ES" sz="2400" dirty="0">
                <a:solidFill>
                  <a:srgbClr val="FFC000"/>
                </a:solidFill>
                <a:effectLst/>
                <a:latin typeface="Calibri" panose="020F0502020204030204" pitchFamily="34" charset="0"/>
              </a:rPr>
            </a:br>
            <a:r>
              <a:rPr lang="es-ES" sz="2400" dirty="0" smtClean="0">
                <a:solidFill>
                  <a:srgbClr val="FFC000"/>
                </a:solidFill>
                <a:effectLst/>
                <a:latin typeface="Calibri" panose="020F0502020204030204" pitchFamily="34" charset="0"/>
              </a:rPr>
              <a:t/>
            </a:r>
            <a:br>
              <a:rPr lang="es-ES" sz="2400" dirty="0" smtClean="0">
                <a:solidFill>
                  <a:srgbClr val="FFC000"/>
                </a:solidFill>
                <a:effectLst/>
                <a:latin typeface="Calibri" panose="020F0502020204030204" pitchFamily="34" charset="0"/>
              </a:rPr>
            </a:br>
            <a:r>
              <a:rPr lang="es-ES" sz="2400" dirty="0">
                <a:solidFill>
                  <a:srgbClr val="FFC000"/>
                </a:solidFill>
                <a:effectLst/>
                <a:latin typeface="Calibri" panose="020F0502020204030204" pitchFamily="34" charset="0"/>
              </a:rPr>
              <a:t/>
            </a:r>
            <a:br>
              <a:rPr lang="es-ES" sz="2400" dirty="0">
                <a:solidFill>
                  <a:srgbClr val="FFC000"/>
                </a:solidFill>
                <a:effectLst/>
                <a:latin typeface="Calibri" panose="020F0502020204030204" pitchFamily="34" charset="0"/>
              </a:rPr>
            </a:br>
            <a:r>
              <a:rPr lang="es-ES" sz="3200" dirty="0">
                <a:solidFill>
                  <a:srgbClr val="FFC000"/>
                </a:solidFill>
                <a:effectLst/>
                <a:latin typeface="Calibri" panose="020F0502020204030204" pitchFamily="34" charset="0"/>
              </a:rPr>
              <a:t/>
            </a:r>
            <a:br>
              <a:rPr lang="es-ES" sz="3200" dirty="0">
                <a:solidFill>
                  <a:srgbClr val="FFC000"/>
                </a:solidFill>
                <a:effectLst/>
                <a:latin typeface="Calibri" panose="020F0502020204030204" pitchFamily="34" charset="0"/>
              </a:rPr>
            </a:br>
            <a:endParaRPr lang="es-MX" sz="3200" dirty="0"/>
          </a:p>
        </p:txBody>
      </p:sp>
      <p:pic>
        <p:nvPicPr>
          <p:cNvPr id="4" name="3 Imagen"/>
          <p:cNvPicPr/>
          <p:nvPr/>
        </p:nvPicPr>
        <p:blipFill>
          <a:blip r:embed="rId2" cstate="print"/>
          <a:srcRect l="34530" t="37037" r="42467" b="39394"/>
          <a:stretch>
            <a:fillRect/>
          </a:stretch>
        </p:blipFill>
        <p:spPr bwMode="auto">
          <a:xfrm>
            <a:off x="323528" y="188640"/>
            <a:ext cx="2016224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http://www.medicinahumana-uaz.org/uploaded/admon2012-2016/PRONADAMEG/2014/Modulo%202/Log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9578" y="343270"/>
            <a:ext cx="1440160" cy="1357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4698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sz="quarter"/>
          </p:nvPr>
        </p:nvSpPr>
        <p:spPr>
          <a:xfrm>
            <a:off x="986538" y="1831280"/>
            <a:ext cx="10363200" cy="5222663"/>
          </a:xfrm>
        </p:spPr>
        <p:txBody>
          <a:bodyPr/>
          <a:lstStyle/>
          <a:p>
            <a:pPr algn="l"/>
            <a:r>
              <a:rPr lang="es-ES" sz="3200" dirty="0" smtClean="0">
                <a:solidFill>
                  <a:srgbClr val="FFC000"/>
                </a:solidFill>
                <a:effectLst/>
                <a:latin typeface="Calibri" panose="020F0502020204030204" pitchFamily="34" charset="0"/>
              </a:rPr>
              <a:t/>
            </a:r>
            <a:br>
              <a:rPr lang="es-ES" sz="3200" dirty="0" smtClean="0">
                <a:solidFill>
                  <a:srgbClr val="FFC000"/>
                </a:solidFill>
                <a:effectLst/>
                <a:latin typeface="Calibri" panose="020F0502020204030204" pitchFamily="34" charset="0"/>
              </a:rPr>
            </a:br>
            <a:r>
              <a:rPr lang="es-ES" sz="3200" dirty="0" smtClean="0">
                <a:solidFill>
                  <a:srgbClr val="FFC000"/>
                </a:solidFill>
                <a:effectLst/>
                <a:latin typeface="Calibri" panose="020F0502020204030204" pitchFamily="34" charset="0"/>
              </a:rPr>
              <a:t/>
            </a:r>
            <a:br>
              <a:rPr lang="es-ES" sz="3200" dirty="0" smtClean="0">
                <a:solidFill>
                  <a:srgbClr val="FFC000"/>
                </a:solidFill>
                <a:effectLst/>
                <a:latin typeface="Calibri" panose="020F0502020204030204" pitchFamily="34" charset="0"/>
              </a:rPr>
            </a:br>
            <a:r>
              <a:rPr lang="es-ES" sz="2800" dirty="0" smtClean="0">
                <a:solidFill>
                  <a:srgbClr val="FFC000"/>
                </a:solidFill>
                <a:effectLst/>
                <a:latin typeface="Calibri" panose="020F0502020204030204" pitchFamily="34" charset="0"/>
              </a:rPr>
              <a:t>Por qué el apego a la terapéutica importa.</a:t>
            </a:r>
            <a:r>
              <a:rPr lang="es-ES" sz="3200" dirty="0" smtClean="0">
                <a:solidFill>
                  <a:srgbClr val="FFC000"/>
                </a:solidFill>
                <a:effectLst/>
                <a:latin typeface="Calibri" panose="020F0502020204030204" pitchFamily="34" charset="0"/>
              </a:rPr>
              <a:t/>
            </a:r>
            <a:br>
              <a:rPr lang="es-ES" sz="3200" dirty="0" smtClean="0">
                <a:solidFill>
                  <a:srgbClr val="FFC000"/>
                </a:solidFill>
                <a:effectLst/>
                <a:latin typeface="Calibri" panose="020F0502020204030204" pitchFamily="34" charset="0"/>
              </a:rPr>
            </a:br>
            <a:r>
              <a:rPr lang="es-ES" sz="2400" dirty="0" smtClean="0">
                <a:solidFill>
                  <a:srgbClr val="FFC000"/>
                </a:solidFill>
                <a:effectLst/>
                <a:latin typeface="Calibri" panose="020F0502020204030204" pitchFamily="34" charset="0"/>
              </a:rPr>
              <a:t>Dra. </a:t>
            </a:r>
            <a:r>
              <a:rPr lang="es-ES" sz="2400" dirty="0" err="1" smtClean="0">
                <a:solidFill>
                  <a:srgbClr val="FFC000"/>
                </a:solidFill>
                <a:effectLst/>
                <a:latin typeface="Calibri" panose="020F0502020204030204" pitchFamily="34" charset="0"/>
              </a:rPr>
              <a:t>Virgina</a:t>
            </a:r>
            <a:r>
              <a:rPr lang="es-ES" sz="2400" dirty="0" smtClean="0">
                <a:solidFill>
                  <a:srgbClr val="FFC000"/>
                </a:solidFill>
                <a:effectLst/>
                <a:latin typeface="Calibri" panose="020F0502020204030204" pitchFamily="34" charset="0"/>
              </a:rPr>
              <a:t> Pascual Ramos</a:t>
            </a:r>
            <a:br>
              <a:rPr lang="es-ES" sz="2400" dirty="0" smtClean="0">
                <a:solidFill>
                  <a:srgbClr val="FFC000"/>
                </a:solidFill>
                <a:effectLst/>
                <a:latin typeface="Calibri" panose="020F0502020204030204" pitchFamily="34" charset="0"/>
              </a:rPr>
            </a:br>
            <a:r>
              <a:rPr lang="es-ES" sz="2400" dirty="0">
                <a:solidFill>
                  <a:srgbClr val="FFC000"/>
                </a:solidFill>
                <a:effectLst/>
                <a:latin typeface="Calibri" panose="020F0502020204030204" pitchFamily="34" charset="0"/>
              </a:rPr>
              <a:t/>
            </a:r>
            <a:br>
              <a:rPr lang="es-ES" sz="2400" dirty="0">
                <a:solidFill>
                  <a:srgbClr val="FFC000"/>
                </a:solidFill>
                <a:effectLst/>
                <a:latin typeface="Calibri" panose="020F0502020204030204" pitchFamily="34" charset="0"/>
              </a:rPr>
            </a:br>
            <a:r>
              <a:rPr lang="es-ES" sz="2800" dirty="0" smtClean="0">
                <a:solidFill>
                  <a:srgbClr val="FFC000"/>
                </a:solidFill>
                <a:effectLst/>
                <a:latin typeface="Calibri" panose="020F0502020204030204" pitchFamily="34" charset="0"/>
              </a:rPr>
              <a:t>Caracterización fenotípica de las células mononucleares con alta actividad del transportador ABCB1 de pacientes con Artritis Reumatoide temprana.</a:t>
            </a:r>
            <a:r>
              <a:rPr lang="es-ES" sz="3200" dirty="0" smtClean="0">
                <a:solidFill>
                  <a:srgbClr val="FFC000"/>
                </a:solidFill>
                <a:effectLst/>
                <a:latin typeface="Calibri" panose="020F0502020204030204" pitchFamily="34" charset="0"/>
              </a:rPr>
              <a:t/>
            </a:r>
            <a:br>
              <a:rPr lang="es-ES" sz="3200" dirty="0" smtClean="0">
                <a:solidFill>
                  <a:srgbClr val="FFC000"/>
                </a:solidFill>
                <a:effectLst/>
                <a:latin typeface="Calibri" panose="020F0502020204030204" pitchFamily="34" charset="0"/>
              </a:rPr>
            </a:br>
            <a:r>
              <a:rPr lang="es-ES" sz="2400" dirty="0" smtClean="0">
                <a:solidFill>
                  <a:srgbClr val="FFC000"/>
                </a:solidFill>
                <a:effectLst/>
                <a:latin typeface="Calibri" panose="020F0502020204030204" pitchFamily="34" charset="0"/>
              </a:rPr>
              <a:t>Dr. Juan </a:t>
            </a:r>
            <a:r>
              <a:rPr lang="es-ES" sz="2400" dirty="0" err="1" smtClean="0">
                <a:solidFill>
                  <a:srgbClr val="FFC000"/>
                </a:solidFill>
                <a:effectLst/>
                <a:latin typeface="Calibri" panose="020F0502020204030204" pitchFamily="34" charset="0"/>
              </a:rPr>
              <a:t>Jakez</a:t>
            </a:r>
            <a:r>
              <a:rPr lang="es-ES" sz="2400" dirty="0" smtClean="0">
                <a:solidFill>
                  <a:srgbClr val="FFC000"/>
                </a:solidFill>
                <a:effectLst/>
                <a:latin typeface="Calibri" panose="020F0502020204030204" pitchFamily="34" charset="0"/>
              </a:rPr>
              <a:t> Ocampo</a:t>
            </a:r>
            <a:br>
              <a:rPr lang="es-ES" sz="2400" dirty="0" smtClean="0">
                <a:solidFill>
                  <a:srgbClr val="FFC000"/>
                </a:solidFill>
                <a:effectLst/>
                <a:latin typeface="Calibri" panose="020F0502020204030204" pitchFamily="34" charset="0"/>
              </a:rPr>
            </a:br>
            <a:r>
              <a:rPr lang="es-ES" sz="2400" dirty="0">
                <a:solidFill>
                  <a:srgbClr val="FFC000"/>
                </a:solidFill>
                <a:effectLst/>
                <a:latin typeface="Calibri" panose="020F0502020204030204" pitchFamily="34" charset="0"/>
              </a:rPr>
              <a:t/>
            </a:r>
            <a:br>
              <a:rPr lang="es-ES" sz="2400" dirty="0">
                <a:solidFill>
                  <a:srgbClr val="FFC000"/>
                </a:solidFill>
                <a:effectLst/>
                <a:latin typeface="Calibri" panose="020F0502020204030204" pitchFamily="34" charset="0"/>
              </a:rPr>
            </a:br>
            <a:r>
              <a:rPr lang="es-ES" sz="2800" dirty="0" smtClean="0">
                <a:solidFill>
                  <a:srgbClr val="FFC000"/>
                </a:solidFill>
                <a:effectLst/>
                <a:latin typeface="Calibri" panose="020F0502020204030204" pitchFamily="34" charset="0"/>
              </a:rPr>
              <a:t>Bacterias y articulaciones: el </a:t>
            </a:r>
            <a:r>
              <a:rPr lang="es-ES" sz="2800" dirty="0" err="1" smtClean="0">
                <a:solidFill>
                  <a:srgbClr val="FFC000"/>
                </a:solidFill>
                <a:effectLst/>
                <a:latin typeface="Calibri" panose="020F0502020204030204" pitchFamily="34" charset="0"/>
              </a:rPr>
              <a:t>microbioma</a:t>
            </a:r>
            <a:r>
              <a:rPr lang="es-ES" sz="2800" dirty="0" smtClean="0">
                <a:solidFill>
                  <a:srgbClr val="FFC000"/>
                </a:solidFill>
                <a:effectLst/>
                <a:latin typeface="Calibri" panose="020F0502020204030204" pitchFamily="34" charset="0"/>
              </a:rPr>
              <a:t> en la Artritis Reumatoide.</a:t>
            </a:r>
            <a:r>
              <a:rPr lang="es-ES" sz="3200" dirty="0" smtClean="0">
                <a:solidFill>
                  <a:srgbClr val="FFC000"/>
                </a:solidFill>
                <a:effectLst/>
                <a:latin typeface="Calibri" panose="020F0502020204030204" pitchFamily="34" charset="0"/>
              </a:rPr>
              <a:t/>
            </a:r>
            <a:br>
              <a:rPr lang="es-ES" sz="3200" dirty="0" smtClean="0">
                <a:solidFill>
                  <a:srgbClr val="FFC000"/>
                </a:solidFill>
                <a:effectLst/>
                <a:latin typeface="Calibri" panose="020F0502020204030204" pitchFamily="34" charset="0"/>
              </a:rPr>
            </a:br>
            <a:r>
              <a:rPr lang="es-ES" sz="2400" dirty="0" smtClean="0">
                <a:solidFill>
                  <a:srgbClr val="FFC000"/>
                </a:solidFill>
                <a:effectLst/>
                <a:latin typeface="Calibri" panose="020F0502020204030204" pitchFamily="34" charset="0"/>
              </a:rPr>
              <a:t>DR. Armando Tovar Palacio</a:t>
            </a:r>
            <a:br>
              <a:rPr lang="es-ES" sz="2400" dirty="0" smtClean="0">
                <a:solidFill>
                  <a:srgbClr val="FFC000"/>
                </a:solidFill>
                <a:effectLst/>
                <a:latin typeface="Calibri" panose="020F0502020204030204" pitchFamily="34" charset="0"/>
              </a:rPr>
            </a:br>
            <a:r>
              <a:rPr lang="es-ES" sz="2400" dirty="0">
                <a:solidFill>
                  <a:srgbClr val="FFC000"/>
                </a:solidFill>
                <a:effectLst/>
                <a:latin typeface="Calibri" panose="020F0502020204030204" pitchFamily="34" charset="0"/>
              </a:rPr>
              <a:t/>
            </a:r>
            <a:br>
              <a:rPr lang="es-ES" sz="2400" dirty="0">
                <a:solidFill>
                  <a:srgbClr val="FFC000"/>
                </a:solidFill>
                <a:effectLst/>
                <a:latin typeface="Calibri" panose="020F0502020204030204" pitchFamily="34" charset="0"/>
              </a:rPr>
            </a:br>
            <a:r>
              <a:rPr lang="es-ES" sz="3200" dirty="0">
                <a:solidFill>
                  <a:srgbClr val="FFC000"/>
                </a:solidFill>
                <a:effectLst/>
                <a:latin typeface="Calibri" panose="020F0502020204030204" pitchFamily="34" charset="0"/>
              </a:rPr>
              <a:t/>
            </a:r>
            <a:br>
              <a:rPr lang="es-ES" sz="3200" dirty="0">
                <a:solidFill>
                  <a:srgbClr val="FFC000"/>
                </a:solidFill>
                <a:effectLst/>
                <a:latin typeface="Calibri" panose="020F0502020204030204" pitchFamily="34" charset="0"/>
              </a:rPr>
            </a:br>
            <a:endParaRPr lang="es-MX" sz="3200" dirty="0"/>
          </a:p>
        </p:txBody>
      </p:sp>
      <p:pic>
        <p:nvPicPr>
          <p:cNvPr id="4" name="3 Imagen"/>
          <p:cNvPicPr/>
          <p:nvPr/>
        </p:nvPicPr>
        <p:blipFill>
          <a:blip r:embed="rId2" cstate="print"/>
          <a:srcRect l="34530" t="37037" r="42467" b="39394"/>
          <a:stretch>
            <a:fillRect/>
          </a:stretch>
        </p:blipFill>
        <p:spPr bwMode="auto">
          <a:xfrm>
            <a:off x="323528" y="188640"/>
            <a:ext cx="2016224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http://www.medicinahumana-uaz.org/uploaded/admon2012-2016/PRONADAMEG/2014/Modulo%202/Log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9578" y="343270"/>
            <a:ext cx="1440160" cy="1357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6274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ecuenci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ecuencia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ecuencia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cuencia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cuencia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cuencia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cuencia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cuencia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cuencia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cuencia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uencia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639</TotalTime>
  <Words>1</Words>
  <Application>Microsoft Office PowerPoint</Application>
  <PresentationFormat>Panorámica</PresentationFormat>
  <Paragraphs>2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Garamond</vt:lpstr>
      <vt:lpstr>Wingdings</vt:lpstr>
      <vt:lpstr>Secuencia</vt:lpstr>
      <vt:lpstr>Simposio  Control en la inflamación en Artritis Reumatoide:  lo obvio, lo nuevo, lo oculto.     </vt:lpstr>
      <vt:lpstr>  Por qué el apego a la terapéutica importa. Dra. Virgina Pascual Ramos  Caracterización fenotípica de las células mononucleares con alta actividad del transportador ABCB1 de pacientes con Artritis Reumatoide temprana. Dr. Juan Jakez Ocampo  Bacterias y articulaciones: el microbioma en la Artritis Reumatoide. DR. Armando Tovar Palacio   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Guadalupe Arminda Lima González</dc:creator>
  <cp:lastModifiedBy>Luis</cp:lastModifiedBy>
  <cp:revision>48</cp:revision>
  <dcterms:created xsi:type="dcterms:W3CDTF">2016-08-11T14:32:48Z</dcterms:created>
  <dcterms:modified xsi:type="dcterms:W3CDTF">2016-09-05T13:46:06Z</dcterms:modified>
</cp:coreProperties>
</file>