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9"/>
  </p:notesMasterIdLst>
  <p:sldIdLst>
    <p:sldId id="256" r:id="rId2"/>
    <p:sldId id="382" r:id="rId3"/>
    <p:sldId id="287" r:id="rId4"/>
    <p:sldId id="412" r:id="rId5"/>
    <p:sldId id="413" r:id="rId6"/>
    <p:sldId id="420" r:id="rId7"/>
    <p:sldId id="384" r:id="rId8"/>
    <p:sldId id="421" r:id="rId9"/>
    <p:sldId id="417" r:id="rId10"/>
    <p:sldId id="416" r:id="rId11"/>
    <p:sldId id="414" r:id="rId12"/>
    <p:sldId id="422" r:id="rId13"/>
    <p:sldId id="425" r:id="rId14"/>
    <p:sldId id="261" r:id="rId15"/>
    <p:sldId id="424" r:id="rId16"/>
    <p:sldId id="418" r:id="rId17"/>
    <p:sldId id="415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Diagnóstico Molecular de SQTL en Pacientes Mexicanos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KCNQ1</c:v>
                </c:pt>
                <c:pt idx="1">
                  <c:v>KCNH2</c:v>
                </c:pt>
                <c:pt idx="2">
                  <c:v>CACNA1C</c:v>
                </c:pt>
                <c:pt idx="3">
                  <c:v>AKAP9</c:v>
                </c:pt>
                <c:pt idx="4">
                  <c:v>SIN DX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0.38</c:v>
                </c:pt>
                <c:pt idx="1">
                  <c:v>0.14</c:v>
                </c:pt>
                <c:pt idx="2" formatCode="0.00%">
                  <c:v>0.095</c:v>
                </c:pt>
                <c:pt idx="3" formatCode="0.00%">
                  <c:v>0.005</c:v>
                </c:pt>
                <c:pt idx="4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7A6E5-836B-9D4A-8300-DA5438159C7D}" type="doc">
      <dgm:prSet loTypeId="urn:microsoft.com/office/officeart/2005/8/layout/hProcess9" loCatId="" qsTypeId="urn:microsoft.com/office/officeart/2005/8/quickstyle/simple3" qsCatId="simple" csTypeId="urn:microsoft.com/office/officeart/2005/8/colors/colorful4" csCatId="colorful" phldr="1"/>
      <dgm:spPr/>
    </dgm:pt>
    <dgm:pt modelId="{A2F5822E-177F-3C4B-96B8-9C1EBF586AA9}">
      <dgm:prSet phldrT="[Texto]"/>
      <dgm:spPr/>
      <dgm:t>
        <a:bodyPr/>
        <a:lstStyle/>
        <a:p>
          <a:r>
            <a:rPr lang="es-ES" dirty="0" smtClean="0"/>
            <a:t>PATOGÉNICA</a:t>
          </a:r>
          <a:endParaRPr lang="es-ES" dirty="0"/>
        </a:p>
      </dgm:t>
    </dgm:pt>
    <dgm:pt modelId="{1B24F6AB-5262-E44A-AD5C-B4E4D77EA38E}" type="parTrans" cxnId="{AA7EC342-E3C9-8540-BD71-0D315EA641F2}">
      <dgm:prSet/>
      <dgm:spPr/>
      <dgm:t>
        <a:bodyPr/>
        <a:lstStyle/>
        <a:p>
          <a:endParaRPr lang="es-ES"/>
        </a:p>
      </dgm:t>
    </dgm:pt>
    <dgm:pt modelId="{3AABF31F-E83F-9048-83B6-BDF339274DA5}" type="sibTrans" cxnId="{AA7EC342-E3C9-8540-BD71-0D315EA641F2}">
      <dgm:prSet/>
      <dgm:spPr/>
      <dgm:t>
        <a:bodyPr/>
        <a:lstStyle/>
        <a:p>
          <a:endParaRPr lang="es-ES"/>
        </a:p>
      </dgm:t>
    </dgm:pt>
    <dgm:pt modelId="{15B06F16-8021-074B-99D9-A90F47D6CD89}">
      <dgm:prSet phldrT="[Texto]"/>
      <dgm:spPr/>
      <dgm:t>
        <a:bodyPr/>
        <a:lstStyle/>
        <a:p>
          <a:r>
            <a:rPr lang="es-ES" dirty="0" smtClean="0"/>
            <a:t>PROBABLEMENTE PATOGÉNICA</a:t>
          </a:r>
          <a:endParaRPr lang="es-ES" dirty="0"/>
        </a:p>
      </dgm:t>
    </dgm:pt>
    <dgm:pt modelId="{37DB3EC4-E3A6-B847-AE3C-BC270DCB6249}" type="parTrans" cxnId="{D022934C-0817-6544-8B54-6D7BEBCB2739}">
      <dgm:prSet/>
      <dgm:spPr/>
      <dgm:t>
        <a:bodyPr/>
        <a:lstStyle/>
        <a:p>
          <a:endParaRPr lang="es-ES"/>
        </a:p>
      </dgm:t>
    </dgm:pt>
    <dgm:pt modelId="{5E3506F2-8111-4248-BEA0-E525B2B95DD1}" type="sibTrans" cxnId="{D022934C-0817-6544-8B54-6D7BEBCB2739}">
      <dgm:prSet/>
      <dgm:spPr/>
      <dgm:t>
        <a:bodyPr/>
        <a:lstStyle/>
        <a:p>
          <a:endParaRPr lang="es-ES"/>
        </a:p>
      </dgm:t>
    </dgm:pt>
    <dgm:pt modelId="{B38AF828-7D16-7348-8679-06C3BF490F24}">
      <dgm:prSet phldrT="[Texto]"/>
      <dgm:spPr/>
      <dgm:t>
        <a:bodyPr/>
        <a:lstStyle/>
        <a:p>
          <a:r>
            <a:rPr lang="es-ES" dirty="0" smtClean="0"/>
            <a:t>VARIANTE DE SIGNIFICADO DESCONOCIDO (VUS)</a:t>
          </a:r>
          <a:endParaRPr lang="es-ES" dirty="0"/>
        </a:p>
      </dgm:t>
    </dgm:pt>
    <dgm:pt modelId="{1FC50496-5860-D947-9073-AEA8B6F53F4F}" type="parTrans" cxnId="{D8D6BC47-E76A-6048-B3B8-693FCF15C033}">
      <dgm:prSet/>
      <dgm:spPr/>
      <dgm:t>
        <a:bodyPr/>
        <a:lstStyle/>
        <a:p>
          <a:endParaRPr lang="es-ES"/>
        </a:p>
      </dgm:t>
    </dgm:pt>
    <dgm:pt modelId="{78589551-CF0D-6D49-9334-100CF3E42878}" type="sibTrans" cxnId="{D8D6BC47-E76A-6048-B3B8-693FCF15C033}">
      <dgm:prSet/>
      <dgm:spPr/>
      <dgm:t>
        <a:bodyPr/>
        <a:lstStyle/>
        <a:p>
          <a:endParaRPr lang="es-ES"/>
        </a:p>
      </dgm:t>
    </dgm:pt>
    <dgm:pt modelId="{0B03DFDC-CF3F-AD41-981E-094AF29A86E5}">
      <dgm:prSet phldrT="[Texto]"/>
      <dgm:spPr/>
      <dgm:t>
        <a:bodyPr/>
        <a:lstStyle/>
        <a:p>
          <a:r>
            <a:rPr lang="es-ES" dirty="0" smtClean="0"/>
            <a:t>PROBABLEMENTE NO PATOGÉNICA</a:t>
          </a:r>
          <a:endParaRPr lang="es-ES" dirty="0"/>
        </a:p>
      </dgm:t>
    </dgm:pt>
    <dgm:pt modelId="{B6D19415-0CF1-1C4B-A3A0-DEB49FCDADE1}" type="parTrans" cxnId="{F81C8056-AA55-F747-8BB6-328F181CF5E6}">
      <dgm:prSet/>
      <dgm:spPr/>
      <dgm:t>
        <a:bodyPr/>
        <a:lstStyle/>
        <a:p>
          <a:endParaRPr lang="es-ES"/>
        </a:p>
      </dgm:t>
    </dgm:pt>
    <dgm:pt modelId="{D668F0D5-9318-0D4C-86FF-29F088816AED}" type="sibTrans" cxnId="{F81C8056-AA55-F747-8BB6-328F181CF5E6}">
      <dgm:prSet/>
      <dgm:spPr/>
      <dgm:t>
        <a:bodyPr/>
        <a:lstStyle/>
        <a:p>
          <a:endParaRPr lang="es-ES"/>
        </a:p>
      </dgm:t>
    </dgm:pt>
    <dgm:pt modelId="{8DF0A8F3-A6D6-6640-861E-1B6ED2DBE0FC}">
      <dgm:prSet phldrT="[Texto]"/>
      <dgm:spPr/>
      <dgm:t>
        <a:bodyPr/>
        <a:lstStyle/>
        <a:p>
          <a:r>
            <a:rPr lang="es-ES" dirty="0" smtClean="0"/>
            <a:t>BENIGNA</a:t>
          </a:r>
          <a:endParaRPr lang="es-ES" dirty="0"/>
        </a:p>
      </dgm:t>
    </dgm:pt>
    <dgm:pt modelId="{D4C85258-7EA7-4241-8EE9-218AA193D7D4}" type="parTrans" cxnId="{814219A5-01D7-AE48-8ED0-8493FE336329}">
      <dgm:prSet/>
      <dgm:spPr/>
      <dgm:t>
        <a:bodyPr/>
        <a:lstStyle/>
        <a:p>
          <a:endParaRPr lang="es-ES"/>
        </a:p>
      </dgm:t>
    </dgm:pt>
    <dgm:pt modelId="{D97392A9-50BC-144C-831D-2C819E9A4D80}" type="sibTrans" cxnId="{814219A5-01D7-AE48-8ED0-8493FE336329}">
      <dgm:prSet/>
      <dgm:spPr/>
      <dgm:t>
        <a:bodyPr/>
        <a:lstStyle/>
        <a:p>
          <a:endParaRPr lang="es-ES"/>
        </a:p>
      </dgm:t>
    </dgm:pt>
    <dgm:pt modelId="{74DF1F17-6F0E-8340-8614-4E2EDB7537B0}" type="pres">
      <dgm:prSet presAssocID="{D977A6E5-836B-9D4A-8300-DA5438159C7D}" presName="CompostProcess" presStyleCnt="0">
        <dgm:presLayoutVars>
          <dgm:dir/>
          <dgm:resizeHandles val="exact"/>
        </dgm:presLayoutVars>
      </dgm:prSet>
      <dgm:spPr/>
    </dgm:pt>
    <dgm:pt modelId="{8207DA20-EAB3-E148-8AD4-23B9FDE75088}" type="pres">
      <dgm:prSet presAssocID="{D977A6E5-836B-9D4A-8300-DA5438159C7D}" presName="arrow" presStyleLbl="bgShp" presStyleIdx="0" presStyleCnt="1"/>
      <dgm:spPr/>
    </dgm:pt>
    <dgm:pt modelId="{A7013A47-5AC9-014B-9DE5-ECF4CD21702E}" type="pres">
      <dgm:prSet presAssocID="{D977A6E5-836B-9D4A-8300-DA5438159C7D}" presName="linearProcess" presStyleCnt="0"/>
      <dgm:spPr/>
    </dgm:pt>
    <dgm:pt modelId="{AE6EB190-E00D-7649-A8C7-220753B78FC0}" type="pres">
      <dgm:prSet presAssocID="{A2F5822E-177F-3C4B-96B8-9C1EBF586AA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CEF24C-4593-5F4F-8185-233B56842EC8}" type="pres">
      <dgm:prSet presAssocID="{3AABF31F-E83F-9048-83B6-BDF339274DA5}" presName="sibTrans" presStyleCnt="0"/>
      <dgm:spPr/>
    </dgm:pt>
    <dgm:pt modelId="{E4DD32B2-68B2-2E4A-B307-0DCD92DE3470}" type="pres">
      <dgm:prSet presAssocID="{15B06F16-8021-074B-99D9-A90F47D6CD8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E2904-A84E-254C-B289-7551EF3F54A4}" type="pres">
      <dgm:prSet presAssocID="{5E3506F2-8111-4248-BEA0-E525B2B95DD1}" presName="sibTrans" presStyleCnt="0"/>
      <dgm:spPr/>
    </dgm:pt>
    <dgm:pt modelId="{96645243-448F-7D45-9BCA-057942ACF85A}" type="pres">
      <dgm:prSet presAssocID="{B38AF828-7D16-7348-8679-06C3BF490F2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51443-A163-E843-8919-B8E9E0B521C3}" type="pres">
      <dgm:prSet presAssocID="{78589551-CF0D-6D49-9334-100CF3E42878}" presName="sibTrans" presStyleCnt="0"/>
      <dgm:spPr/>
    </dgm:pt>
    <dgm:pt modelId="{97192EC0-45CF-F64A-852D-C3CCFD4B1C69}" type="pres">
      <dgm:prSet presAssocID="{0B03DFDC-CF3F-AD41-981E-094AF29A86E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14A3F-142D-4B44-8FD4-0B7BDD2228ED}" type="pres">
      <dgm:prSet presAssocID="{D668F0D5-9318-0D4C-86FF-29F088816AED}" presName="sibTrans" presStyleCnt="0"/>
      <dgm:spPr/>
    </dgm:pt>
    <dgm:pt modelId="{008ECEEF-1FD3-9B48-A76E-C4789D83BED5}" type="pres">
      <dgm:prSet presAssocID="{8DF0A8F3-A6D6-6640-861E-1B6ED2DBE0F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C69A8A-1628-A042-AB63-31322C44901A}" type="presOf" srcId="{0B03DFDC-CF3F-AD41-981E-094AF29A86E5}" destId="{97192EC0-45CF-F64A-852D-C3CCFD4B1C69}" srcOrd="0" destOrd="0" presId="urn:microsoft.com/office/officeart/2005/8/layout/hProcess9"/>
    <dgm:cxn modelId="{0F34781C-04F1-CD4E-AF26-71CD325C6256}" type="presOf" srcId="{A2F5822E-177F-3C4B-96B8-9C1EBF586AA9}" destId="{AE6EB190-E00D-7649-A8C7-220753B78FC0}" srcOrd="0" destOrd="0" presId="urn:microsoft.com/office/officeart/2005/8/layout/hProcess9"/>
    <dgm:cxn modelId="{D022934C-0817-6544-8B54-6D7BEBCB2739}" srcId="{D977A6E5-836B-9D4A-8300-DA5438159C7D}" destId="{15B06F16-8021-074B-99D9-A90F47D6CD89}" srcOrd="1" destOrd="0" parTransId="{37DB3EC4-E3A6-B847-AE3C-BC270DCB6249}" sibTransId="{5E3506F2-8111-4248-BEA0-E525B2B95DD1}"/>
    <dgm:cxn modelId="{F81C8056-AA55-F747-8BB6-328F181CF5E6}" srcId="{D977A6E5-836B-9D4A-8300-DA5438159C7D}" destId="{0B03DFDC-CF3F-AD41-981E-094AF29A86E5}" srcOrd="3" destOrd="0" parTransId="{B6D19415-0CF1-1C4B-A3A0-DEB49FCDADE1}" sibTransId="{D668F0D5-9318-0D4C-86FF-29F088816AED}"/>
    <dgm:cxn modelId="{AA7EC342-E3C9-8540-BD71-0D315EA641F2}" srcId="{D977A6E5-836B-9D4A-8300-DA5438159C7D}" destId="{A2F5822E-177F-3C4B-96B8-9C1EBF586AA9}" srcOrd="0" destOrd="0" parTransId="{1B24F6AB-5262-E44A-AD5C-B4E4D77EA38E}" sibTransId="{3AABF31F-E83F-9048-83B6-BDF339274DA5}"/>
    <dgm:cxn modelId="{D8D6BC47-E76A-6048-B3B8-693FCF15C033}" srcId="{D977A6E5-836B-9D4A-8300-DA5438159C7D}" destId="{B38AF828-7D16-7348-8679-06C3BF490F24}" srcOrd="2" destOrd="0" parTransId="{1FC50496-5860-D947-9073-AEA8B6F53F4F}" sibTransId="{78589551-CF0D-6D49-9334-100CF3E42878}"/>
    <dgm:cxn modelId="{9E78DDB7-718B-C947-BEDE-0FB3AEC540B5}" type="presOf" srcId="{B38AF828-7D16-7348-8679-06C3BF490F24}" destId="{96645243-448F-7D45-9BCA-057942ACF85A}" srcOrd="0" destOrd="0" presId="urn:microsoft.com/office/officeart/2005/8/layout/hProcess9"/>
    <dgm:cxn modelId="{C9650D3C-CBC8-2C4C-A2D1-A90EBDEC96F1}" type="presOf" srcId="{D977A6E5-836B-9D4A-8300-DA5438159C7D}" destId="{74DF1F17-6F0E-8340-8614-4E2EDB7537B0}" srcOrd="0" destOrd="0" presId="urn:microsoft.com/office/officeart/2005/8/layout/hProcess9"/>
    <dgm:cxn modelId="{350B97C8-C365-C448-85E8-F031786A74AE}" type="presOf" srcId="{15B06F16-8021-074B-99D9-A90F47D6CD89}" destId="{E4DD32B2-68B2-2E4A-B307-0DCD92DE3470}" srcOrd="0" destOrd="0" presId="urn:microsoft.com/office/officeart/2005/8/layout/hProcess9"/>
    <dgm:cxn modelId="{814219A5-01D7-AE48-8ED0-8493FE336329}" srcId="{D977A6E5-836B-9D4A-8300-DA5438159C7D}" destId="{8DF0A8F3-A6D6-6640-861E-1B6ED2DBE0FC}" srcOrd="4" destOrd="0" parTransId="{D4C85258-7EA7-4241-8EE9-218AA193D7D4}" sibTransId="{D97392A9-50BC-144C-831D-2C819E9A4D80}"/>
    <dgm:cxn modelId="{23DE72AB-8943-DF4C-896D-B629464C35D1}" type="presOf" srcId="{8DF0A8F3-A6D6-6640-861E-1B6ED2DBE0FC}" destId="{008ECEEF-1FD3-9B48-A76E-C4789D83BED5}" srcOrd="0" destOrd="0" presId="urn:microsoft.com/office/officeart/2005/8/layout/hProcess9"/>
    <dgm:cxn modelId="{92A6DFD8-EE0A-A140-99D9-0C47203AE608}" type="presParOf" srcId="{74DF1F17-6F0E-8340-8614-4E2EDB7537B0}" destId="{8207DA20-EAB3-E148-8AD4-23B9FDE75088}" srcOrd="0" destOrd="0" presId="urn:microsoft.com/office/officeart/2005/8/layout/hProcess9"/>
    <dgm:cxn modelId="{8653D854-576C-C54C-BEE7-B2931EA016B3}" type="presParOf" srcId="{74DF1F17-6F0E-8340-8614-4E2EDB7537B0}" destId="{A7013A47-5AC9-014B-9DE5-ECF4CD21702E}" srcOrd="1" destOrd="0" presId="urn:microsoft.com/office/officeart/2005/8/layout/hProcess9"/>
    <dgm:cxn modelId="{C7EF471A-409B-9841-A799-5A7204A3BD2D}" type="presParOf" srcId="{A7013A47-5AC9-014B-9DE5-ECF4CD21702E}" destId="{AE6EB190-E00D-7649-A8C7-220753B78FC0}" srcOrd="0" destOrd="0" presId="urn:microsoft.com/office/officeart/2005/8/layout/hProcess9"/>
    <dgm:cxn modelId="{4E9703A2-BFC9-0949-BE29-9A733EAC0D00}" type="presParOf" srcId="{A7013A47-5AC9-014B-9DE5-ECF4CD21702E}" destId="{00CEF24C-4593-5F4F-8185-233B56842EC8}" srcOrd="1" destOrd="0" presId="urn:microsoft.com/office/officeart/2005/8/layout/hProcess9"/>
    <dgm:cxn modelId="{6547D8C7-9028-0E49-BF99-4589BC1E1996}" type="presParOf" srcId="{A7013A47-5AC9-014B-9DE5-ECF4CD21702E}" destId="{E4DD32B2-68B2-2E4A-B307-0DCD92DE3470}" srcOrd="2" destOrd="0" presId="urn:microsoft.com/office/officeart/2005/8/layout/hProcess9"/>
    <dgm:cxn modelId="{808E9F17-5B15-DA41-A9AA-4255089B1741}" type="presParOf" srcId="{A7013A47-5AC9-014B-9DE5-ECF4CD21702E}" destId="{4F4E2904-A84E-254C-B289-7551EF3F54A4}" srcOrd="3" destOrd="0" presId="urn:microsoft.com/office/officeart/2005/8/layout/hProcess9"/>
    <dgm:cxn modelId="{98647DAA-CF1B-3B40-8D1F-398765A63FBC}" type="presParOf" srcId="{A7013A47-5AC9-014B-9DE5-ECF4CD21702E}" destId="{96645243-448F-7D45-9BCA-057942ACF85A}" srcOrd="4" destOrd="0" presId="urn:microsoft.com/office/officeart/2005/8/layout/hProcess9"/>
    <dgm:cxn modelId="{44F3D975-504C-F441-8045-ABE158CE4084}" type="presParOf" srcId="{A7013A47-5AC9-014B-9DE5-ECF4CD21702E}" destId="{09051443-A163-E843-8919-B8E9E0B521C3}" srcOrd="5" destOrd="0" presId="urn:microsoft.com/office/officeart/2005/8/layout/hProcess9"/>
    <dgm:cxn modelId="{9170F406-EB82-CC49-BB17-D41EE7D3E152}" type="presParOf" srcId="{A7013A47-5AC9-014B-9DE5-ECF4CD21702E}" destId="{97192EC0-45CF-F64A-852D-C3CCFD4B1C69}" srcOrd="6" destOrd="0" presId="urn:microsoft.com/office/officeart/2005/8/layout/hProcess9"/>
    <dgm:cxn modelId="{22407104-B2F5-2045-8E6F-AB65708A9AC6}" type="presParOf" srcId="{A7013A47-5AC9-014B-9DE5-ECF4CD21702E}" destId="{49A14A3F-142D-4B44-8FD4-0B7BDD2228ED}" srcOrd="7" destOrd="0" presId="urn:microsoft.com/office/officeart/2005/8/layout/hProcess9"/>
    <dgm:cxn modelId="{0CBA087F-5A32-0D41-BA6A-193C150A2813}" type="presParOf" srcId="{A7013A47-5AC9-014B-9DE5-ECF4CD21702E}" destId="{008ECEEF-1FD3-9B48-A76E-C4789D83BE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DA20-EAB3-E148-8AD4-23B9FDE75088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6EB190-E00D-7649-A8C7-220753B78FC0}">
      <dsp:nvSpPr>
        <dsp:cNvPr id="0" name=""/>
        <dsp:cNvSpPr/>
      </dsp:nvSpPr>
      <dsp:spPr>
        <a:xfrm>
          <a:off x="2678" y="1219199"/>
          <a:ext cx="1171277" cy="162560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PATOGÉNICA</a:t>
          </a:r>
          <a:endParaRPr lang="es-ES" sz="1000" kern="1200" dirty="0"/>
        </a:p>
      </dsp:txBody>
      <dsp:txXfrm>
        <a:off x="59855" y="1276376"/>
        <a:ext cx="1056923" cy="1511246"/>
      </dsp:txXfrm>
    </dsp:sp>
    <dsp:sp modelId="{E4DD32B2-68B2-2E4A-B307-0DCD92DE3470}">
      <dsp:nvSpPr>
        <dsp:cNvPr id="0" name=""/>
        <dsp:cNvSpPr/>
      </dsp:nvSpPr>
      <dsp:spPr>
        <a:xfrm>
          <a:off x="1232520" y="1219199"/>
          <a:ext cx="1171277" cy="1625600"/>
        </a:xfrm>
        <a:prstGeom prst="roundRect">
          <a:avLst/>
        </a:prstGeom>
        <a:gradFill rotWithShape="0">
          <a:gsLst>
            <a:gs pos="28000">
              <a:schemeClr val="accent4">
                <a:hueOff val="-2067965"/>
                <a:satOff val="11611"/>
                <a:lumOff val="-53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PROBABLEMENTE PATOGÉNICA</a:t>
          </a:r>
          <a:endParaRPr lang="es-ES" sz="1000" kern="1200" dirty="0"/>
        </a:p>
      </dsp:txBody>
      <dsp:txXfrm>
        <a:off x="1289697" y="1276376"/>
        <a:ext cx="1056923" cy="1511246"/>
      </dsp:txXfrm>
    </dsp:sp>
    <dsp:sp modelId="{96645243-448F-7D45-9BCA-057942ACF85A}">
      <dsp:nvSpPr>
        <dsp:cNvPr id="0" name=""/>
        <dsp:cNvSpPr/>
      </dsp:nvSpPr>
      <dsp:spPr>
        <a:xfrm>
          <a:off x="2462361" y="1219199"/>
          <a:ext cx="1171277" cy="1625600"/>
        </a:xfrm>
        <a:prstGeom prst="roundRect">
          <a:avLst/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VARIANTE DE SIGNIFICADO DESCONOCIDO (VUS)</a:t>
          </a:r>
          <a:endParaRPr lang="es-ES" sz="1000" kern="1200" dirty="0"/>
        </a:p>
      </dsp:txBody>
      <dsp:txXfrm>
        <a:off x="2519538" y="1276376"/>
        <a:ext cx="1056923" cy="1511246"/>
      </dsp:txXfrm>
    </dsp:sp>
    <dsp:sp modelId="{97192EC0-45CF-F64A-852D-C3CCFD4B1C69}">
      <dsp:nvSpPr>
        <dsp:cNvPr id="0" name=""/>
        <dsp:cNvSpPr/>
      </dsp:nvSpPr>
      <dsp:spPr>
        <a:xfrm>
          <a:off x="3692202" y="1219199"/>
          <a:ext cx="1171277" cy="1625600"/>
        </a:xfrm>
        <a:prstGeom prst="roundRect">
          <a:avLst/>
        </a:prstGeom>
        <a:gradFill rotWithShape="0">
          <a:gsLst>
            <a:gs pos="28000">
              <a:schemeClr val="accent4">
                <a:hueOff val="-6203895"/>
                <a:satOff val="34834"/>
                <a:lumOff val="-16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PROBABLEMENTE NO PATOGÉNICA</a:t>
          </a:r>
          <a:endParaRPr lang="es-ES" sz="1000" kern="1200" dirty="0"/>
        </a:p>
      </dsp:txBody>
      <dsp:txXfrm>
        <a:off x="3749379" y="1276376"/>
        <a:ext cx="1056923" cy="1511246"/>
      </dsp:txXfrm>
    </dsp:sp>
    <dsp:sp modelId="{008ECEEF-1FD3-9B48-A76E-C4789D83BED5}">
      <dsp:nvSpPr>
        <dsp:cNvPr id="0" name=""/>
        <dsp:cNvSpPr/>
      </dsp:nvSpPr>
      <dsp:spPr>
        <a:xfrm>
          <a:off x="4922043" y="1219199"/>
          <a:ext cx="1171277" cy="1625600"/>
        </a:xfrm>
        <a:prstGeom prst="roundRect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BENIGNA</a:t>
          </a:r>
          <a:endParaRPr lang="es-ES" sz="1000" kern="1200" dirty="0"/>
        </a:p>
      </dsp:txBody>
      <dsp:txXfrm>
        <a:off x="4979220" y="1276376"/>
        <a:ext cx="1056923" cy="151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2056-D591-044D-92EC-5F65F73D4541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39925-06C8-1847-B05D-4571FEC7E5C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05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431D77-C4CA-6940-B588-92B127A4423A}" type="datetimeFigureOut">
              <a:rPr lang="es-ES" smtClean="0"/>
              <a:t>06/07/16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11E94C-4D52-0F41-9C9C-9EF02FBD112F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4261" y="99144"/>
            <a:ext cx="8708964" cy="1793167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es-ES" sz="4400" dirty="0" smtClean="0">
                <a:effectLst/>
              </a:rPr>
              <a:t>Avances y Retos del Diagnóstico Genómico de las Enfermedades Mendelianas: Utilidad Clínica.</a:t>
            </a:r>
            <a:endParaRPr lang="es-ES" sz="4400" dirty="0">
              <a:effectLst/>
            </a:endParaRPr>
          </a:p>
        </p:txBody>
      </p:sp>
      <p:pic>
        <p:nvPicPr>
          <p:cNvPr id="4" name="PANORAMICA 2o PISO PERIF.jpeg"/>
          <p:cNvPicPr>
            <a:picLocks noChangeAspect="1"/>
          </p:cNvPicPr>
          <p:nvPr/>
        </p:nvPicPr>
        <p:blipFill>
          <a:blip r:embed="rId2" cstate="print">
            <a:extLst/>
          </a:blip>
          <a:srcRect l="-488"/>
          <a:stretch>
            <a:fillRect/>
          </a:stretch>
        </p:blipFill>
        <p:spPr>
          <a:xfrm>
            <a:off x="181437" y="2198190"/>
            <a:ext cx="8871933" cy="3541609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5" name="Picture 11" descr="https://www.eventia.com.mx/INMEGEN/logo_INME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5" y="2395578"/>
            <a:ext cx="1761379" cy="7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gv_snapshotMAC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34" y="102695"/>
            <a:ext cx="6434666" cy="3252242"/>
          </a:xfrm>
          <a:prstGeom prst="rect">
            <a:avLst/>
          </a:prstGeom>
        </p:spPr>
      </p:pic>
      <p:pic>
        <p:nvPicPr>
          <p:cNvPr id="3" name="Imagen 2" descr="igv_snapshotMAC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34" y="3252242"/>
            <a:ext cx="6307666" cy="3711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71" y="5609177"/>
            <a:ext cx="3769506" cy="13546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001" y="1740425"/>
            <a:ext cx="2093917" cy="1345150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8" name="Conector recto de flecha 7"/>
          <p:cNvCxnSpPr/>
          <p:nvPr/>
        </p:nvCxnSpPr>
        <p:spPr>
          <a:xfrm>
            <a:off x="5992822" y="5917435"/>
            <a:ext cx="14111" cy="29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961727" y="2413000"/>
            <a:ext cx="0" cy="33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42" y="2101956"/>
            <a:ext cx="2359608" cy="17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13919" y="1225692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233684" y="1225692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401025" y="3335386"/>
            <a:ext cx="914400" cy="9144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13919" y="3335386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>
            <a:stCxn id="5" idx="6"/>
            <a:endCxn id="4" idx="1"/>
          </p:cNvCxnSpPr>
          <p:nvPr/>
        </p:nvCxnSpPr>
        <p:spPr>
          <a:xfrm>
            <a:off x="4148084" y="1682892"/>
            <a:ext cx="1565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892154" y="1682892"/>
            <a:ext cx="14942" cy="1021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846272" y="2704868"/>
            <a:ext cx="23308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6171119" y="2704868"/>
            <a:ext cx="5977" cy="630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3846272" y="2704868"/>
            <a:ext cx="5977" cy="630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3355670" y="3309448"/>
            <a:ext cx="914400" cy="1021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34796" y="4914909"/>
            <a:ext cx="396705" cy="403501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/>
          <p:cNvCxnSpPr/>
          <p:nvPr/>
        </p:nvCxnSpPr>
        <p:spPr>
          <a:xfrm flipH="1">
            <a:off x="60198" y="4855308"/>
            <a:ext cx="480374" cy="55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796689" y="4949078"/>
            <a:ext cx="250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Síndrome de QT largo</a:t>
            </a:r>
            <a:endParaRPr lang="es-ES" sz="16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786050" y="4392182"/>
            <a:ext cx="300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KCNQ1 A300T/P535T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537588" y="4346016"/>
            <a:ext cx="221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KCNQ1/A300T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537588" y="2164737"/>
            <a:ext cx="25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KCNQ1/A300T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249714" y="2061796"/>
            <a:ext cx="225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KCNQ1/P535T</a:t>
            </a:r>
          </a:p>
        </p:txBody>
      </p:sp>
      <p:sp>
        <p:nvSpPr>
          <p:cNvPr id="39" name="Acorde 38"/>
          <p:cNvSpPr/>
          <p:nvPr/>
        </p:nvSpPr>
        <p:spPr>
          <a:xfrm>
            <a:off x="3233684" y="1225692"/>
            <a:ext cx="914400" cy="914400"/>
          </a:xfrm>
          <a:prstGeom prst="chord">
            <a:avLst>
              <a:gd name="adj1" fmla="val 5445095"/>
              <a:gd name="adj2" fmla="val 16200000"/>
            </a:avLst>
          </a:prstGeom>
          <a:pattFill prst="ltDnDiag">
            <a:fgClr>
              <a:schemeClr val="accent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6147213" y="1225692"/>
            <a:ext cx="481106" cy="914400"/>
          </a:xfrm>
          <a:prstGeom prst="rect">
            <a:avLst/>
          </a:prstGeom>
          <a:pattFill prst="ltVert">
            <a:fgClr>
              <a:schemeClr val="accent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6177096" y="3335386"/>
            <a:ext cx="481106" cy="914400"/>
          </a:xfrm>
          <a:prstGeom prst="rect">
            <a:avLst/>
          </a:prstGeom>
          <a:pattFill prst="ltVert">
            <a:fgClr>
              <a:schemeClr val="accent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210875" y="5633354"/>
            <a:ext cx="148942" cy="291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357190" y="5633354"/>
            <a:ext cx="130859" cy="291227"/>
          </a:xfrm>
          <a:prstGeom prst="rect">
            <a:avLst/>
          </a:prstGeom>
          <a:pattFill prst="ltVert">
            <a:fgClr>
              <a:schemeClr val="accent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796689" y="5441529"/>
            <a:ext cx="27835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ECG normal</a:t>
            </a:r>
          </a:p>
          <a:p>
            <a:r>
              <a:rPr lang="es-ES" sz="1600" dirty="0" smtClean="0"/>
              <a:t>KCNQ1 A300T</a:t>
            </a:r>
            <a:endParaRPr lang="es-ES" sz="1600" dirty="0"/>
          </a:p>
        </p:txBody>
      </p:sp>
      <p:sp>
        <p:nvSpPr>
          <p:cNvPr id="45" name="Elipse 44"/>
          <p:cNvSpPr/>
          <p:nvPr/>
        </p:nvSpPr>
        <p:spPr>
          <a:xfrm>
            <a:off x="171081" y="6304645"/>
            <a:ext cx="405776" cy="4004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corde 45"/>
          <p:cNvSpPr/>
          <p:nvPr/>
        </p:nvSpPr>
        <p:spPr>
          <a:xfrm>
            <a:off x="171081" y="6304645"/>
            <a:ext cx="405776" cy="400416"/>
          </a:xfrm>
          <a:prstGeom prst="chord">
            <a:avLst>
              <a:gd name="adj1" fmla="val 5445095"/>
              <a:gd name="adj2" fmla="val 16200000"/>
            </a:avLst>
          </a:prstGeom>
          <a:pattFill prst="ltDnDiag">
            <a:fgClr>
              <a:schemeClr val="accent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796689" y="6293175"/>
            <a:ext cx="35246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ECG normal</a:t>
            </a:r>
          </a:p>
          <a:p>
            <a:r>
              <a:rPr lang="es-ES" sz="1600" dirty="0" smtClean="0"/>
              <a:t>KCNQ1 P535T</a:t>
            </a:r>
            <a:endParaRPr lang="es-ES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099284" y="217714"/>
            <a:ext cx="681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Diagnóstico de Síndrome de QT largo post-mortem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5031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478761933"/>
              </p:ext>
            </p:extLst>
          </p:nvPr>
        </p:nvGraphicFramePr>
        <p:xfrm>
          <a:off x="2116613" y="1992898"/>
          <a:ext cx="5144483" cy="305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49640148"/>
              </p:ext>
            </p:extLst>
          </p:nvPr>
        </p:nvGraphicFramePr>
        <p:xfrm>
          <a:off x="2116613" y="2110010"/>
          <a:ext cx="551329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429" y="3435082"/>
            <a:ext cx="105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33.33%</a:t>
            </a:r>
            <a:endParaRPr lang="es-E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011400" y="3588970"/>
            <a:ext cx="105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38%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303828" y="4347994"/>
            <a:ext cx="105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10.5%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829971" y="4348320"/>
            <a:ext cx="105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15.9%</a:t>
            </a:r>
            <a:endParaRPr 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353786" y="128320"/>
            <a:ext cx="8481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Síndrome de QT largo: Búsqueda de Nuevos Genes Causales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3946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441" y="774742"/>
            <a:ext cx="6921500" cy="35179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806986" y="1075308"/>
            <a:ext cx="127000" cy="84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6179520" y="1439375"/>
            <a:ext cx="127000" cy="84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959386" y="1439375"/>
            <a:ext cx="127000" cy="84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585944" y="1701860"/>
            <a:ext cx="127000" cy="84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622836" y="855175"/>
            <a:ext cx="622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H877P BJR</a:t>
            </a:r>
            <a:endParaRPr lang="es-ES" sz="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45136" y="1618794"/>
            <a:ext cx="7789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Y4287N + SCN1B</a:t>
            </a:r>
            <a:endParaRPr lang="es-ES" sz="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46168" y="1312375"/>
            <a:ext cx="10858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A2709P + KCNH2</a:t>
            </a:r>
            <a:endParaRPr lang="es-ES" sz="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165636" y="1372442"/>
            <a:ext cx="107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R2904Q + SCN1B</a:t>
            </a:r>
            <a:endParaRPr lang="es-ES" sz="600" dirty="0"/>
          </a:p>
        </p:txBody>
      </p:sp>
      <p:sp>
        <p:nvSpPr>
          <p:cNvPr id="14" name="Elipse 13"/>
          <p:cNvSpPr/>
          <p:nvPr/>
        </p:nvSpPr>
        <p:spPr>
          <a:xfrm>
            <a:off x="6804267" y="690075"/>
            <a:ext cx="127000" cy="84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931267" y="605465"/>
            <a:ext cx="2328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Mutación encontrada en nuestros pacientes con SQTL</a:t>
            </a:r>
            <a:endParaRPr lang="es-ES" sz="800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9574"/>
              </p:ext>
            </p:extLst>
          </p:nvPr>
        </p:nvGraphicFramePr>
        <p:xfrm>
          <a:off x="2808511" y="4408715"/>
          <a:ext cx="6096000" cy="229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Grupo de Estudio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% de Individuos</a:t>
                      </a:r>
                      <a:r>
                        <a:rPr lang="es-ES" baseline="0" dirty="0" smtClean="0"/>
                        <a:t> con Mutaciones (PF dañina) en RYR2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Pacientes</a:t>
                      </a:r>
                      <a:r>
                        <a:rPr lang="es-ES" baseline="0" dirty="0" smtClean="0"/>
                        <a:t> mexicanos SQTL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14.28%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SQTL</a:t>
                      </a:r>
                      <a:r>
                        <a:rPr lang="es-ES" baseline="0" dirty="0" smtClean="0"/>
                        <a:t> mexicanos sin </a:t>
                      </a:r>
                      <a:r>
                        <a:rPr lang="es-ES" baseline="0" dirty="0" err="1" smtClean="0"/>
                        <a:t>Dx</a:t>
                      </a:r>
                      <a:r>
                        <a:rPr lang="es-ES" baseline="0" dirty="0" smtClean="0"/>
                        <a:t> molecular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42.85%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ExAc</a:t>
                      </a:r>
                      <a:r>
                        <a:rPr lang="es-ES" dirty="0" smtClean="0"/>
                        <a:t> Browser (n=67,700)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0.36%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389603" y="312878"/>
            <a:ext cx="657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 RYR2 en TVPC y en SQTL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4" y="1075308"/>
            <a:ext cx="3301533" cy="24871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3647130"/>
            <a:ext cx="40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Mutaciones en RYR2 causan Taquicardia Ventricular Polimorfa </a:t>
            </a:r>
            <a:r>
              <a:rPr lang="es-ES" dirty="0" err="1" smtClean="0"/>
              <a:t>Catecolamin</a:t>
            </a:r>
            <a:r>
              <a:rPr lang="es-ES" dirty="0" err="1" smtClean="0"/>
              <a:t>érgica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33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8" y="759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dirty="0" smtClean="0">
                <a:effectLst/>
              </a:rPr>
              <a:t/>
            </a:r>
            <a:br>
              <a:rPr lang="es-ES" sz="3200" dirty="0" smtClean="0">
                <a:effectLst/>
              </a:rPr>
            </a:br>
            <a:r>
              <a:rPr lang="es-ES" sz="3200" dirty="0" smtClean="0">
                <a:effectLst/>
              </a:rPr>
              <a:t>CONCLUSIONES</a:t>
            </a:r>
            <a:endParaRPr lang="es-ES" sz="3200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31289" y="1619086"/>
            <a:ext cx="7195896" cy="5006555"/>
          </a:xfrm>
        </p:spPr>
        <p:txBody>
          <a:bodyPr>
            <a:normAutofit fontScale="92500" lnSpcReduction="10000"/>
          </a:bodyPr>
          <a:lstStyle/>
          <a:p>
            <a:pPr marL="502920" indent="-457200" algn="just">
              <a:buClr>
                <a:schemeClr val="tx1">
                  <a:lumMod val="95000"/>
                  <a:lumOff val="5000"/>
                </a:schemeClr>
              </a:buClr>
              <a:buSzPct val="97000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El diagnóstico molecular de enfermedades mendelianas ha mejorado sustancialmente con las nuevas estrategias genómicas.</a:t>
            </a:r>
          </a:p>
          <a:p>
            <a:pPr marL="45720" indent="0" algn="just">
              <a:buClr>
                <a:schemeClr val="tx1">
                  <a:lumMod val="95000"/>
                  <a:lumOff val="5000"/>
                </a:schemeClr>
              </a:buClr>
              <a:buSzPct val="97000"/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502920" indent="-457200" algn="just">
              <a:buClr>
                <a:schemeClr val="tx1">
                  <a:lumMod val="95000"/>
                  <a:lumOff val="5000"/>
                </a:schemeClr>
              </a:buClr>
              <a:buSzPct val="97000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Para mejorar la eficiencia del diagnóstico molecular, es necesario: 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97000"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Ampliar y mejorar nuestro conocimiento de la biología de los genomas</a:t>
            </a:r>
            <a:r>
              <a:rPr lang="es-ES" dirty="0" smtClean="0">
                <a:solidFill>
                  <a:schemeClr val="tx1"/>
                </a:solidFill>
              </a:rPr>
              <a:t>. (Hacer m</a:t>
            </a:r>
            <a:r>
              <a:rPr lang="es-ES" dirty="0" smtClean="0">
                <a:solidFill>
                  <a:schemeClr val="tx1"/>
                </a:solidFill>
              </a:rPr>
              <a:t>ás investigación).</a:t>
            </a:r>
            <a:endParaRPr lang="es-ES" dirty="0" smtClean="0">
              <a:solidFill>
                <a:schemeClr val="tx1"/>
              </a:solidFill>
            </a:endParaRP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97000"/>
              <a:buFont typeface="Arial"/>
              <a:buChar char="•"/>
            </a:pPr>
            <a:r>
              <a:rPr lang="es-ES" dirty="0" smtClean="0"/>
              <a:t>Mejorar las técnicas de secuenciación y bioinformáticas.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97000"/>
              <a:buFont typeface="Arial"/>
              <a:buChar char="•"/>
            </a:pPr>
            <a:r>
              <a:rPr lang="es-ES" dirty="0" smtClean="0"/>
              <a:t>Generar bases de datos genómicos accesibles al clínico</a:t>
            </a:r>
            <a:r>
              <a:rPr lang="es-ES" dirty="0" smtClean="0"/>
              <a:t>.</a:t>
            </a:r>
          </a:p>
          <a:p>
            <a:pPr marL="45720" indent="0" algn="just">
              <a:buClr>
                <a:schemeClr val="tx1">
                  <a:lumMod val="95000"/>
                  <a:lumOff val="5000"/>
                </a:schemeClr>
              </a:buClr>
              <a:buSzPct val="97000"/>
              <a:buNone/>
            </a:pPr>
            <a:endParaRPr lang="es-ES" dirty="0" smtClean="0"/>
          </a:p>
          <a:p>
            <a:pPr marL="502920" indent="-457200" algn="just">
              <a:buClr>
                <a:schemeClr val="tx1">
                  <a:lumMod val="95000"/>
                  <a:lumOff val="5000"/>
                </a:schemeClr>
              </a:buClr>
              <a:buSzPct val="97000"/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 smtClean="0"/>
              <a:t>INMEGEN ofrece servicio </a:t>
            </a:r>
            <a:r>
              <a:rPr lang="es-ES" dirty="0" smtClean="0"/>
              <a:t>de </a:t>
            </a:r>
            <a:r>
              <a:rPr lang="es-ES" dirty="0" smtClean="0"/>
              <a:t>diagnóstico genómico a través de la Unidad de Diagnóstico </a:t>
            </a:r>
            <a:r>
              <a:rPr lang="es-ES" dirty="0" smtClean="0"/>
              <a:t>Genómico </a:t>
            </a:r>
            <a:r>
              <a:rPr lang="es-ES" dirty="0" smtClean="0"/>
              <a:t>y servicios de investigación.</a:t>
            </a:r>
          </a:p>
          <a:p>
            <a:pPr marL="502920" indent="-457200" algn="just">
              <a:buClr>
                <a:schemeClr val="tx1">
                  <a:lumMod val="95000"/>
                  <a:lumOff val="5000"/>
                </a:schemeClr>
              </a:buClr>
              <a:buSzPct val="97000"/>
              <a:buFont typeface="Georgia" pitchFamily="18" charset="0"/>
              <a:buAutoNum type="arabicPeriod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231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28064" y="3106641"/>
            <a:ext cx="3673929" cy="3474720"/>
          </a:xfrm>
        </p:spPr>
        <p:txBody>
          <a:bodyPr/>
          <a:lstStyle/>
          <a:p>
            <a:pPr marL="45720" indent="0">
              <a:buClrTx/>
              <a:buNone/>
            </a:pPr>
            <a:r>
              <a:rPr lang="es-ES" sz="1800" dirty="0" smtClean="0"/>
              <a:t>Pedro Iturralde Torres</a:t>
            </a:r>
          </a:p>
          <a:p>
            <a:pPr marL="45720" indent="0">
              <a:buClrTx/>
              <a:buNone/>
            </a:pPr>
            <a:r>
              <a:rPr lang="es-ES" sz="1800" dirty="0" smtClean="0"/>
              <a:t>Santiago Nava Townsend</a:t>
            </a:r>
          </a:p>
          <a:p>
            <a:pPr marL="45720" indent="0">
              <a:buClrTx/>
              <a:buNone/>
            </a:pPr>
            <a:r>
              <a:rPr lang="es-ES" sz="1800" dirty="0" smtClean="0"/>
              <a:t>Mirna </a:t>
            </a:r>
            <a:r>
              <a:rPr lang="es-ES" sz="1800" dirty="0" smtClean="0"/>
              <a:t>Álvarez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982444" y="3332534"/>
            <a:ext cx="3419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 smtClean="0"/>
              <a:t>Alesandra</a:t>
            </a:r>
            <a:r>
              <a:rPr lang="es-ES" dirty="0" smtClean="0"/>
              <a:t> </a:t>
            </a:r>
            <a:r>
              <a:rPr lang="es-ES" dirty="0" err="1" smtClean="0"/>
              <a:t>Carnevale</a:t>
            </a: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Gustavo Mart</a:t>
            </a:r>
            <a:r>
              <a:rPr lang="es-ES" dirty="0" smtClean="0"/>
              <a:t>ínez Delgado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Sandra </a:t>
            </a:r>
            <a:r>
              <a:rPr lang="es-ES" dirty="0"/>
              <a:t>Romero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Rodrigo García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Leonor Jacobo </a:t>
            </a:r>
            <a:r>
              <a:rPr lang="es-ES" dirty="0" err="1" smtClean="0"/>
              <a:t>Albavera</a:t>
            </a: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Erika Antúnez Argüelles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Alfredo Mendoza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6115" y="257664"/>
            <a:ext cx="616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AGRADECIMIENTOS</a:t>
            </a:r>
            <a:endParaRPr lang="es-ES" sz="2400" b="1" dirty="0"/>
          </a:p>
        </p:txBody>
      </p:sp>
      <p:pic>
        <p:nvPicPr>
          <p:cNvPr id="6" name="Picture 11" descr="https://www.eventia.com.mx/INMEGEN/logo_INM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90" y="1747689"/>
            <a:ext cx="1761379" cy="7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30" y="1429037"/>
            <a:ext cx="1072558" cy="14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350"/>
            <a:ext cx="6012375" cy="32514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7000" cy="1435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339850"/>
            <a:ext cx="1955800" cy="190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180" y="4621493"/>
            <a:ext cx="2701820" cy="22365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174" y="2765247"/>
            <a:ext cx="2275826" cy="18054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174" y="1037073"/>
            <a:ext cx="2142064" cy="17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0498" y="1173476"/>
            <a:ext cx="546631" cy="546550"/>
          </a:xfrm>
          <a:prstGeom prst="rect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2170444" y="1173476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457929" y="1173476"/>
            <a:ext cx="546631" cy="546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6277875" y="1173476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760130" y="2242151"/>
            <a:ext cx="546631" cy="546550"/>
          </a:xfrm>
          <a:prstGeom prst="rect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580076" y="2242151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448259" y="2242151"/>
            <a:ext cx="546631" cy="546550"/>
          </a:xfrm>
          <a:prstGeom prst="rect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268205" y="2242151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4380731" y="3568027"/>
            <a:ext cx="578785" cy="5465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229589" y="3568027"/>
            <a:ext cx="578785" cy="546550"/>
          </a:xfrm>
          <a:prstGeom prst="ellipse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1953073" y="3575127"/>
            <a:ext cx="578785" cy="546550"/>
          </a:xfrm>
          <a:prstGeom prst="ellipse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5087465" y="3568027"/>
            <a:ext cx="578785" cy="5465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676551" y="3576377"/>
            <a:ext cx="546631" cy="546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1897129" y="1430676"/>
            <a:ext cx="273315" cy="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004560" y="1430676"/>
            <a:ext cx="273315" cy="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033452" y="1430676"/>
            <a:ext cx="0" cy="466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148584" y="1438401"/>
            <a:ext cx="0" cy="466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3705497" y="1904576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659172" y="1896851"/>
            <a:ext cx="3046325" cy="7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2041196" y="1912301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947910" y="2273677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1228976" y="1920026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6" idx="3"/>
            <a:endCxn id="7" idx="2"/>
          </p:cNvCxnSpPr>
          <p:nvPr/>
        </p:nvCxnSpPr>
        <p:spPr>
          <a:xfrm>
            <a:off x="2306761" y="2515426"/>
            <a:ext cx="273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stCxn id="8" idx="3"/>
            <a:endCxn id="9" idx="2"/>
          </p:cNvCxnSpPr>
          <p:nvPr/>
        </p:nvCxnSpPr>
        <p:spPr>
          <a:xfrm>
            <a:off x="3994890" y="2515426"/>
            <a:ext cx="273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3697124" y="3576377"/>
            <a:ext cx="546631" cy="546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34"/>
          <p:cNvCxnSpPr/>
          <p:nvPr/>
        </p:nvCxnSpPr>
        <p:spPr>
          <a:xfrm flipV="1">
            <a:off x="1526695" y="3263226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2250829" y="3263225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2933129" y="3263225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3985862" y="3276608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4660413" y="3292683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5392964" y="3263226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526695" y="3278675"/>
            <a:ext cx="14064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3985862" y="3278675"/>
            <a:ext cx="14071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 flipV="1">
            <a:off x="4573591" y="1912301"/>
            <a:ext cx="4076030" cy="7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4573590" y="1920027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7290732" y="2249252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/>
          <p:cNvSpPr/>
          <p:nvPr/>
        </p:nvSpPr>
        <p:spPr>
          <a:xfrm>
            <a:off x="6358247" y="2273677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Elipse 48"/>
          <p:cNvSpPr/>
          <p:nvPr/>
        </p:nvSpPr>
        <p:spPr>
          <a:xfrm>
            <a:off x="8021853" y="2265327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6615486" y="1926503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7580125" y="1896851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2451473" y="2515426"/>
            <a:ext cx="0" cy="74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4115805" y="2515426"/>
            <a:ext cx="0" cy="7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5819241" y="3591827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/>
          <p:cNvSpPr/>
          <p:nvPr/>
        </p:nvSpPr>
        <p:spPr>
          <a:xfrm>
            <a:off x="6542725" y="3598927"/>
            <a:ext cx="578785" cy="5465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/>
          <p:cNvSpPr/>
          <p:nvPr/>
        </p:nvSpPr>
        <p:spPr>
          <a:xfrm>
            <a:off x="7266203" y="3600177"/>
            <a:ext cx="546631" cy="546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Conector recto 59"/>
          <p:cNvCxnSpPr/>
          <p:nvPr/>
        </p:nvCxnSpPr>
        <p:spPr>
          <a:xfrm flipV="1">
            <a:off x="6116347" y="3287026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flipV="1">
            <a:off x="6840481" y="3287025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7522781" y="3287025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6116347" y="3302475"/>
            <a:ext cx="14064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8311297" y="1904576"/>
            <a:ext cx="0" cy="33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6647640" y="2811877"/>
            <a:ext cx="0" cy="46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ángulo 68"/>
          <p:cNvSpPr/>
          <p:nvPr/>
        </p:nvSpPr>
        <p:spPr>
          <a:xfrm>
            <a:off x="8576147" y="3607902"/>
            <a:ext cx="546631" cy="546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69"/>
          <p:cNvSpPr/>
          <p:nvPr/>
        </p:nvSpPr>
        <p:spPr>
          <a:xfrm>
            <a:off x="7916990" y="3607902"/>
            <a:ext cx="546631" cy="546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1" name="Conector recto 70"/>
          <p:cNvCxnSpPr/>
          <p:nvPr/>
        </p:nvCxnSpPr>
        <p:spPr>
          <a:xfrm>
            <a:off x="7603890" y="2819602"/>
            <a:ext cx="0" cy="46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7603890" y="3272296"/>
            <a:ext cx="125473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8189645" y="3271671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 flipV="1">
            <a:off x="8848802" y="3271671"/>
            <a:ext cx="0" cy="304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>
          <a:xfrm>
            <a:off x="223728" y="5070727"/>
            <a:ext cx="578785" cy="5465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Elipse 76"/>
          <p:cNvSpPr/>
          <p:nvPr/>
        </p:nvSpPr>
        <p:spPr>
          <a:xfrm>
            <a:off x="223728" y="5874478"/>
            <a:ext cx="578785" cy="546550"/>
          </a:xfrm>
          <a:prstGeom prst="ellipse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 77"/>
          <p:cNvSpPr/>
          <p:nvPr/>
        </p:nvSpPr>
        <p:spPr>
          <a:xfrm>
            <a:off x="1077182" y="5874478"/>
            <a:ext cx="546631" cy="546550"/>
          </a:xfrm>
          <a:prstGeom prst="rect">
            <a:avLst/>
          </a:prstGeom>
          <a:pattFill prst="dotGrid">
            <a:fgClr>
              <a:srgbClr val="0000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CuadroTexto 78"/>
          <p:cNvSpPr txBox="1"/>
          <p:nvPr/>
        </p:nvSpPr>
        <p:spPr>
          <a:xfrm>
            <a:off x="113742" y="1258361"/>
            <a:ext cx="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</a:t>
            </a:r>
            <a:endParaRPr lang="es-ES" sz="2400" b="1" dirty="0"/>
          </a:p>
        </p:txBody>
      </p:sp>
      <p:sp>
        <p:nvSpPr>
          <p:cNvPr id="80" name="CuadroTexto 79"/>
          <p:cNvSpPr txBox="1"/>
          <p:nvPr/>
        </p:nvSpPr>
        <p:spPr>
          <a:xfrm>
            <a:off x="149736" y="2268596"/>
            <a:ext cx="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II</a:t>
            </a:r>
            <a:endParaRPr lang="es-ES" sz="2400" b="1" dirty="0"/>
          </a:p>
        </p:txBody>
      </p:sp>
      <p:sp>
        <p:nvSpPr>
          <p:cNvPr id="81" name="CuadroTexto 80"/>
          <p:cNvSpPr txBox="1"/>
          <p:nvPr/>
        </p:nvSpPr>
        <p:spPr>
          <a:xfrm>
            <a:off x="113742" y="3629592"/>
            <a:ext cx="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III</a:t>
            </a:r>
            <a:endParaRPr lang="es-ES" sz="2400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2017375" y="5988137"/>
            <a:ext cx="384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Problemas de Aprendizaje</a:t>
            </a:r>
            <a:endParaRPr lang="es-ES" dirty="0"/>
          </a:p>
        </p:txBody>
      </p:sp>
      <p:sp>
        <p:nvSpPr>
          <p:cNvPr id="83" name="CuadroTexto 82"/>
          <p:cNvSpPr txBox="1"/>
          <p:nvPr/>
        </p:nvSpPr>
        <p:spPr>
          <a:xfrm>
            <a:off x="1173001" y="5192112"/>
            <a:ext cx="384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Problemas de Aprendizaje + ataxia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28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749300" y="311150"/>
            <a:ext cx="7313613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effectLst/>
                <a:ea typeface="ＭＳ Ｐゴシック" pitchFamily="34" charset="-128"/>
              </a:rPr>
              <a:t>ENFERMEDADES MENDELIANAS</a:t>
            </a:r>
          </a:p>
        </p:txBody>
      </p:sp>
      <p:sp>
        <p:nvSpPr>
          <p:cNvPr id="41987" name="Marcador de contenido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Tx/>
              <a:buFont typeface="Arial"/>
              <a:buChar char="•"/>
            </a:pPr>
            <a:r>
              <a:rPr lang="en-GB" dirty="0" err="1" smtClean="0">
                <a:ea typeface="ＭＳ Ｐゴシック" pitchFamily="34" charset="-128"/>
              </a:rPr>
              <a:t>Enfermedades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ea typeface="ＭＳ Ｐゴシック" pitchFamily="34" charset="-128"/>
              </a:rPr>
              <a:t>monogénicas</a:t>
            </a:r>
            <a:r>
              <a:rPr lang="en-GB" dirty="0" smtClean="0">
                <a:ea typeface="ＭＳ Ｐゴシック" pitchFamily="34" charset="-128"/>
              </a:rPr>
              <a:t>.</a:t>
            </a:r>
          </a:p>
          <a:p>
            <a:pPr algn="just">
              <a:buClrTx/>
              <a:buFont typeface="Arial"/>
              <a:buChar char="•"/>
            </a:pPr>
            <a:endParaRPr lang="en-GB" dirty="0">
              <a:ea typeface="ＭＳ Ｐゴシック" pitchFamily="34" charset="-128"/>
            </a:endParaRPr>
          </a:p>
          <a:p>
            <a:pPr algn="just">
              <a:buClrTx/>
              <a:buFont typeface="Arial"/>
              <a:buChar char="•"/>
            </a:pPr>
            <a:r>
              <a:rPr lang="en-GB" dirty="0" err="1">
                <a:ea typeface="ＭＳ Ｐゴシック" pitchFamily="34" charset="-128"/>
              </a:rPr>
              <a:t>Alrededor</a:t>
            </a:r>
            <a:r>
              <a:rPr lang="en-GB" dirty="0">
                <a:ea typeface="ＭＳ Ｐゴシック" pitchFamily="34" charset="-128"/>
              </a:rPr>
              <a:t> del 8% de los </a:t>
            </a:r>
            <a:r>
              <a:rPr lang="en-GB" dirty="0" err="1">
                <a:ea typeface="ＭＳ Ｐゴシック" pitchFamily="34" charset="-128"/>
              </a:rPr>
              <a:t>nacidos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vivos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tendrán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una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enfermedad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genética</a:t>
            </a:r>
            <a:r>
              <a:rPr lang="en-GB" dirty="0">
                <a:ea typeface="ＭＳ Ｐゴシック" pitchFamily="34" charset="-128"/>
              </a:rPr>
              <a:t> en la </a:t>
            </a:r>
            <a:r>
              <a:rPr lang="en-GB" dirty="0" err="1">
                <a:ea typeface="ＭＳ Ｐゴシック" pitchFamily="34" charset="-128"/>
              </a:rPr>
              <a:t>etapa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adulta</a:t>
            </a:r>
            <a:r>
              <a:rPr lang="en-GB" dirty="0">
                <a:ea typeface="ＭＳ Ｐゴシック" pitchFamily="34" charset="-128"/>
              </a:rPr>
              <a:t> </a:t>
            </a:r>
            <a:r>
              <a:rPr lang="en-GB" dirty="0" err="1">
                <a:ea typeface="ＭＳ Ｐゴシック" pitchFamily="34" charset="-128"/>
              </a:rPr>
              <a:t>temprana</a:t>
            </a:r>
            <a:r>
              <a:rPr lang="en-GB" dirty="0" smtClean="0">
                <a:ea typeface="ＭＳ Ｐゴシック" pitchFamily="34" charset="-128"/>
              </a:rPr>
              <a:t>.</a:t>
            </a:r>
          </a:p>
          <a:p>
            <a:pPr algn="just">
              <a:buClrTx/>
              <a:buFont typeface="Arial"/>
              <a:buChar char="•"/>
            </a:pPr>
            <a:endParaRPr lang="en-GB" dirty="0" smtClean="0">
              <a:ea typeface="ＭＳ Ｐゴシック" pitchFamily="34" charset="-128"/>
            </a:endParaRPr>
          </a:p>
          <a:p>
            <a:pPr marL="45720" indent="0" algn="just">
              <a:buClrTx/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algn="just">
              <a:buClrTx/>
              <a:buFont typeface="Arial"/>
              <a:buChar char="•"/>
            </a:pPr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73" y="5311910"/>
            <a:ext cx="5080000" cy="1193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7" y="3617704"/>
            <a:ext cx="3590369" cy="15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-365321" y="418191"/>
            <a:ext cx="918275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err="1" smtClean="0">
                <a:effectLst/>
                <a:ea typeface="ＭＳ Ｐゴシック" pitchFamily="34" charset="-128"/>
              </a:rPr>
              <a:t>Secuenciación</a:t>
            </a:r>
            <a:r>
              <a:rPr lang="en-GB" sz="3600" dirty="0" smtClean="0">
                <a:effectLst/>
                <a:ea typeface="ＭＳ Ｐゴシック" pitchFamily="34" charset="-128"/>
              </a:rPr>
              <a:t> de Nueva </a:t>
            </a:r>
            <a:r>
              <a:rPr lang="en-GB" sz="3600" dirty="0" err="1" smtClean="0">
                <a:effectLst/>
                <a:ea typeface="ＭＳ Ｐゴシック" pitchFamily="34" charset="-128"/>
              </a:rPr>
              <a:t>Generación</a:t>
            </a:r>
            <a:endParaRPr lang="en-GB" sz="3600" dirty="0" smtClean="0">
              <a:effectLst/>
              <a:ea typeface="ＭＳ Ｐゴシック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905" y="1452334"/>
            <a:ext cx="2996810" cy="18685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501" y="1242250"/>
            <a:ext cx="46296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800" dirty="0" smtClean="0"/>
              <a:t>Genoma Completo (WGS)</a:t>
            </a:r>
          </a:p>
          <a:p>
            <a:pPr marL="285750" indent="-285750">
              <a:buFont typeface="Arial"/>
              <a:buChar char="•"/>
            </a:pPr>
            <a:endParaRPr lang="es-ES" sz="2800" dirty="0"/>
          </a:p>
          <a:p>
            <a:pPr marL="285750" indent="-285750">
              <a:buFont typeface="Arial"/>
              <a:buChar char="•"/>
            </a:pPr>
            <a:r>
              <a:rPr lang="es-ES" sz="2800" dirty="0" err="1" smtClean="0"/>
              <a:t>Exoma</a:t>
            </a:r>
            <a:r>
              <a:rPr lang="es-ES" sz="2800" dirty="0" smtClean="0"/>
              <a:t> Completo (WES)</a:t>
            </a:r>
          </a:p>
          <a:p>
            <a:pPr marL="285750" indent="-285750">
              <a:buFont typeface="Arial"/>
              <a:buChar char="•"/>
            </a:pPr>
            <a:endParaRPr lang="es-ES" sz="2800" dirty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Sitio-Dirigida (</a:t>
            </a:r>
            <a:r>
              <a:rPr lang="es-ES" sz="2800" dirty="0" err="1" smtClean="0"/>
              <a:t>páneles</a:t>
            </a:r>
            <a:r>
              <a:rPr lang="es-ES" sz="2800" dirty="0" smtClean="0"/>
              <a:t> de genes)</a:t>
            </a:r>
          </a:p>
          <a:p>
            <a:pPr marL="285750" indent="-285750">
              <a:buFont typeface="Arial"/>
              <a:buChar char="•"/>
            </a:pPr>
            <a:endParaRPr lang="es-ES" sz="2800" dirty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00460"/>
              </p:ext>
            </p:extLst>
          </p:nvPr>
        </p:nvGraphicFramePr>
        <p:xfrm>
          <a:off x="3048000" y="4212823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TÉCNICA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DIAGNÓSTICO MOLECULAR LOGRADO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CARIOTIPO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&lt; 5%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CGH (Hibridación Genómica Comparativa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15-20%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SECUENCIACIÓN EXOMA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25-30%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59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VISION MENDELIANAS FIGURA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314"/>
            <a:ext cx="8995299" cy="3070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1" y="91307"/>
            <a:ext cx="8316685" cy="30582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83" y="6458857"/>
            <a:ext cx="5308602" cy="3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3" y="6458857"/>
            <a:ext cx="5308602" cy="399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557"/>
            <a:ext cx="9144000" cy="44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43000" y="1992449"/>
            <a:ext cx="6400800" cy="347472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/>
              <a:buChar char="•"/>
            </a:pPr>
            <a:r>
              <a:rPr lang="es-ES" dirty="0" smtClean="0"/>
              <a:t>Diagnóstico pre-sintomático</a:t>
            </a:r>
          </a:p>
          <a:p>
            <a:pPr>
              <a:buClrTx/>
              <a:buFont typeface="Arial"/>
              <a:buChar char="•"/>
            </a:pPr>
            <a:endParaRPr lang="es-ES" dirty="0" smtClean="0"/>
          </a:p>
          <a:p>
            <a:pPr>
              <a:buClrTx/>
              <a:buFont typeface="Arial"/>
              <a:buChar char="•"/>
            </a:pPr>
            <a:r>
              <a:rPr lang="es-ES" dirty="0" smtClean="0"/>
              <a:t>Diagnóstico prenatal o pre-implantación</a:t>
            </a:r>
          </a:p>
          <a:p>
            <a:pPr>
              <a:buClrTx/>
              <a:buFont typeface="Arial"/>
              <a:buChar char="•"/>
            </a:pPr>
            <a:endParaRPr lang="es-ES" dirty="0" smtClean="0"/>
          </a:p>
          <a:p>
            <a:pPr>
              <a:buClrTx/>
              <a:buFont typeface="Arial"/>
              <a:buChar char="•"/>
            </a:pPr>
            <a:r>
              <a:rPr lang="es-ES" dirty="0" smtClean="0"/>
              <a:t>Tratamiento dirigido</a:t>
            </a:r>
          </a:p>
          <a:p>
            <a:pPr>
              <a:buClrTx/>
              <a:buFont typeface="Arial"/>
              <a:buChar char="•"/>
            </a:pPr>
            <a:endParaRPr lang="es-ES" dirty="0" smtClean="0"/>
          </a:p>
          <a:p>
            <a:pPr>
              <a:buClrTx/>
              <a:buFont typeface="Arial"/>
              <a:buChar char="•"/>
            </a:pPr>
            <a:r>
              <a:rPr lang="es-ES" dirty="0" smtClean="0"/>
              <a:t>Diagnóstico post-mortem</a:t>
            </a:r>
          </a:p>
          <a:p>
            <a:pPr>
              <a:buClrTx/>
              <a:buFont typeface="Arial"/>
              <a:buChar char="•"/>
            </a:pPr>
            <a:endParaRPr lang="es-ES" dirty="0" smtClean="0"/>
          </a:p>
          <a:p>
            <a:pPr>
              <a:buClrTx/>
              <a:buFont typeface="Arial"/>
              <a:buChar char="•"/>
            </a:pPr>
            <a:r>
              <a:rPr lang="es-ES" dirty="0" smtClean="0"/>
              <a:t>Otras</a:t>
            </a:r>
          </a:p>
          <a:p>
            <a:endParaRPr lang="es-ES" dirty="0" smtClean="0"/>
          </a:p>
          <a:p>
            <a:endParaRPr lang="es-ES" dirty="0" smtClean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71500" y="399143"/>
            <a:ext cx="76472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Clínicamente, </a:t>
            </a:r>
            <a:r>
              <a:rPr lang="es-ES" sz="3200" dirty="0" smtClean="0"/>
              <a:t>¿cuándo </a:t>
            </a:r>
            <a:r>
              <a:rPr lang="es-ES" sz="3200" dirty="0"/>
              <a:t>es importante el diagnóstico molecular?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2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19" y="22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MX" sz="3200" dirty="0" smtClean="0">
                <a:effectLst/>
              </a:rPr>
              <a:t>PROBLEMAS MÁS COMUNES</a:t>
            </a:r>
            <a:r>
              <a:rPr lang="es-MX" dirty="0">
                <a:effectLst/>
              </a:rPr>
              <a:t/>
            </a:r>
            <a:br>
              <a:rPr lang="es-MX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1144" y="971349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ClrTx/>
              <a:buNone/>
            </a:pPr>
            <a:endParaRPr lang="es-MX" sz="1800" dirty="0" smtClean="0"/>
          </a:p>
          <a:p>
            <a:pPr marL="502920" indent="-457200">
              <a:buClrTx/>
              <a:buAutoNum type="arabicParenR"/>
            </a:pPr>
            <a:r>
              <a:rPr lang="es-MX" sz="1800" dirty="0" smtClean="0"/>
              <a:t>No se encontraron variantes que pudieran causar la enfermedad.</a:t>
            </a:r>
          </a:p>
          <a:p>
            <a:pPr marL="502920" indent="-457200">
              <a:buClrTx/>
              <a:buAutoNum type="arabicParenR"/>
            </a:pPr>
            <a:endParaRPr lang="es-MX" sz="1800" dirty="0" smtClean="0"/>
          </a:p>
          <a:p>
            <a:pPr marL="502920" indent="-457200">
              <a:buClrTx/>
              <a:buAutoNum type="arabicParenR"/>
            </a:pPr>
            <a:r>
              <a:rPr lang="es-MX" sz="1800" dirty="0" smtClean="0"/>
              <a:t>No hay evidencia de que la(s) variante(s) encontrada(s) sea causal.</a:t>
            </a:r>
          </a:p>
        </p:txBody>
      </p:sp>
      <p:sp>
        <p:nvSpPr>
          <p:cNvPr id="9" name="Rombo 8"/>
          <p:cNvSpPr/>
          <p:nvPr/>
        </p:nvSpPr>
        <p:spPr>
          <a:xfrm>
            <a:off x="860774" y="2432535"/>
            <a:ext cx="7351889" cy="104069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</a:t>
            </a:r>
            <a:endParaRPr lang="es-E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45519310"/>
              </p:ext>
            </p:extLst>
          </p:nvPr>
        </p:nvGraphicFramePr>
        <p:xfrm>
          <a:off x="1524000" y="28417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314697" y="6257653"/>
            <a:ext cx="1735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 smtClean="0"/>
              <a:t>Campuzano. </a:t>
            </a:r>
            <a:r>
              <a:rPr lang="es-ES" sz="900" i="1" dirty="0" err="1" smtClean="0"/>
              <a:t>Scientific</a:t>
            </a:r>
            <a:r>
              <a:rPr lang="es-ES" sz="900" i="1" dirty="0" smtClean="0"/>
              <a:t> </a:t>
            </a:r>
            <a:r>
              <a:rPr lang="es-ES" sz="900" i="1" dirty="0" err="1" smtClean="0"/>
              <a:t>reports</a:t>
            </a:r>
            <a:r>
              <a:rPr lang="es-ES" sz="900" i="1" dirty="0" smtClean="0"/>
              <a:t>. 2015.</a:t>
            </a:r>
          </a:p>
          <a:p>
            <a:r>
              <a:rPr lang="es-ES" sz="900" i="1" dirty="0" err="1" smtClean="0"/>
              <a:t>Ackerman.Heart</a:t>
            </a:r>
            <a:r>
              <a:rPr lang="es-ES" sz="900" i="1" dirty="0" smtClean="0"/>
              <a:t> Rhythm.2015.</a:t>
            </a:r>
          </a:p>
          <a:p>
            <a:r>
              <a:rPr lang="es-ES" sz="900" i="1" dirty="0" smtClean="0"/>
              <a:t>Richards. ACMG. 2007.</a:t>
            </a:r>
          </a:p>
        </p:txBody>
      </p:sp>
    </p:spTree>
    <p:extLst>
      <p:ext uri="{BB962C8B-B14F-4D97-AF65-F5344CB8AC3E}">
        <p14:creationId xmlns:p14="http://schemas.microsoft.com/office/powerpoint/2010/main" val="175184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882327"/>
            <a:ext cx="3504746" cy="3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71" y="3263900"/>
            <a:ext cx="5688929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787071" y="344714"/>
            <a:ext cx="621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Canalopatías</a:t>
            </a:r>
            <a:r>
              <a:rPr lang="es-ES" dirty="0" smtClean="0"/>
              <a:t> </a:t>
            </a:r>
            <a:r>
              <a:rPr lang="es-ES" dirty="0" err="1" smtClean="0"/>
              <a:t>Arritmogénicas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54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99839" y="2241022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076952" y="2283352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598128" y="2283352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932105" y="197734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275470" y="4352045"/>
            <a:ext cx="914400" cy="914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7588750" y="2241022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8065687" y="4318181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053442" y="4383088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1475817" y="197734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2929260" y="197734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458926" y="197734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473930" y="2283352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770261" y="438308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964064" y="438308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990430" y="4357693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404356" y="4368962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cxnSp>
        <p:nvCxnSpPr>
          <p:cNvPr id="23" name="Conector recto 22"/>
          <p:cNvCxnSpPr/>
          <p:nvPr/>
        </p:nvCxnSpPr>
        <p:spPr>
          <a:xfrm>
            <a:off x="2390217" y="683153"/>
            <a:ext cx="539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846505" y="669042"/>
            <a:ext cx="6124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4512528" y="2740552"/>
            <a:ext cx="1487311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5" idx="6"/>
          </p:cNvCxnSpPr>
          <p:nvPr/>
        </p:nvCxnSpPr>
        <p:spPr>
          <a:xfrm>
            <a:off x="2991352" y="2740552"/>
            <a:ext cx="60677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2644216" y="669042"/>
            <a:ext cx="0" cy="93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7131549" y="669042"/>
            <a:ext cx="0" cy="93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964993" y="1600376"/>
            <a:ext cx="2342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964993" y="1600376"/>
            <a:ext cx="0" cy="640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H="1">
            <a:off x="2517216" y="1600376"/>
            <a:ext cx="790222" cy="640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endCxn id="7" idx="0"/>
          </p:cNvCxnSpPr>
          <p:nvPr/>
        </p:nvCxnSpPr>
        <p:spPr>
          <a:xfrm>
            <a:off x="3307438" y="1600376"/>
            <a:ext cx="747890" cy="682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6440104" y="1600376"/>
            <a:ext cx="16255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6440104" y="1600376"/>
            <a:ext cx="0" cy="640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>
            <a:endCxn id="10" idx="0"/>
          </p:cNvCxnSpPr>
          <p:nvPr/>
        </p:nvCxnSpPr>
        <p:spPr>
          <a:xfrm flipH="1">
            <a:off x="8045950" y="1600376"/>
            <a:ext cx="19738" cy="640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1218993" y="3858153"/>
            <a:ext cx="22944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2517216" y="3197752"/>
            <a:ext cx="0" cy="632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218993" y="3829931"/>
            <a:ext cx="0" cy="539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3513462" y="3829931"/>
            <a:ext cx="0" cy="553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2418439" y="3862081"/>
            <a:ext cx="0" cy="522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5189870" y="2740553"/>
            <a:ext cx="0" cy="1089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4676216" y="3844042"/>
            <a:ext cx="1255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4676216" y="3829931"/>
            <a:ext cx="0" cy="48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5932105" y="3858153"/>
            <a:ext cx="0" cy="524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8065687" y="3155422"/>
            <a:ext cx="0" cy="67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7458926" y="3844042"/>
            <a:ext cx="1044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7458926" y="3829931"/>
            <a:ext cx="0" cy="488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8503150" y="3844042"/>
            <a:ext cx="0" cy="474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/>
          <p:nvPr/>
        </p:nvCxnSpPr>
        <p:spPr>
          <a:xfrm flipV="1">
            <a:off x="5189870" y="5452710"/>
            <a:ext cx="324539" cy="26820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 flipH="1">
            <a:off x="4275470" y="4318181"/>
            <a:ext cx="914400" cy="979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V="1">
            <a:off x="7329104" y="34042"/>
            <a:ext cx="1174046" cy="1213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826711" y="5384601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 a</a:t>
            </a:r>
            <a:endParaRPr lang="es-ES" dirty="0"/>
          </a:p>
        </p:txBody>
      </p:sp>
      <p:sp>
        <p:nvSpPr>
          <p:cNvPr id="94" name="CuadroTexto 93"/>
          <p:cNvSpPr txBox="1"/>
          <p:nvPr/>
        </p:nvSpPr>
        <p:spPr>
          <a:xfrm>
            <a:off x="1980992" y="5367669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  a</a:t>
            </a:r>
            <a:endParaRPr lang="es-ES" dirty="0"/>
          </a:p>
        </p:txBody>
      </p:sp>
      <p:sp>
        <p:nvSpPr>
          <p:cNvPr id="95" name="CuadroTexto 94"/>
          <p:cNvSpPr txBox="1"/>
          <p:nvPr/>
        </p:nvSpPr>
        <p:spPr>
          <a:xfrm>
            <a:off x="3095772" y="5351961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r>
              <a:rPr lang="es-ES" dirty="0" smtClean="0"/>
              <a:t> a</a:t>
            </a:r>
            <a:endParaRPr lang="es-ES" dirty="0"/>
          </a:p>
        </p:txBody>
      </p:sp>
      <p:sp>
        <p:nvSpPr>
          <p:cNvPr id="96" name="CuadroTexto 95"/>
          <p:cNvSpPr txBox="1"/>
          <p:nvPr/>
        </p:nvSpPr>
        <p:spPr>
          <a:xfrm>
            <a:off x="4354491" y="5352335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 a</a:t>
            </a:r>
            <a:endParaRPr lang="es-ES" dirty="0"/>
          </a:p>
        </p:txBody>
      </p:sp>
      <p:sp>
        <p:nvSpPr>
          <p:cNvPr id="97" name="CuadroTexto 96"/>
          <p:cNvSpPr txBox="1"/>
          <p:nvPr/>
        </p:nvSpPr>
        <p:spPr>
          <a:xfrm>
            <a:off x="5562395" y="5367669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  a</a:t>
            </a:r>
            <a:endParaRPr lang="es-ES" dirty="0"/>
          </a:p>
        </p:txBody>
      </p:sp>
      <p:sp>
        <p:nvSpPr>
          <p:cNvPr id="98" name="CuadroTexto 97"/>
          <p:cNvSpPr txBox="1"/>
          <p:nvPr/>
        </p:nvSpPr>
        <p:spPr>
          <a:xfrm>
            <a:off x="6900128" y="5351587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 a</a:t>
            </a:r>
            <a:endParaRPr lang="es-ES" dirty="0"/>
          </a:p>
        </p:txBody>
      </p:sp>
      <p:sp>
        <p:nvSpPr>
          <p:cNvPr id="99" name="CuadroTexto 98"/>
          <p:cNvSpPr txBox="1"/>
          <p:nvPr/>
        </p:nvSpPr>
        <p:spPr>
          <a:xfrm>
            <a:off x="8144708" y="5381781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11 a</a:t>
            </a:r>
            <a:endParaRPr lang="es-ES" dirty="0"/>
          </a:p>
        </p:txBody>
      </p:sp>
      <p:sp>
        <p:nvSpPr>
          <p:cNvPr id="100" name="CuadroTexto 99"/>
          <p:cNvSpPr txBox="1"/>
          <p:nvPr/>
        </p:nvSpPr>
        <p:spPr>
          <a:xfrm>
            <a:off x="547303" y="3321556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35 a</a:t>
            </a:r>
            <a:endParaRPr lang="es-ES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3578374" y="3321556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40 a</a:t>
            </a:r>
            <a:endParaRPr lang="es-ES" dirty="0"/>
          </a:p>
        </p:txBody>
      </p:sp>
      <p:sp>
        <p:nvSpPr>
          <p:cNvPr id="102" name="CuadroTexto 101"/>
          <p:cNvSpPr txBox="1"/>
          <p:nvPr/>
        </p:nvSpPr>
        <p:spPr>
          <a:xfrm>
            <a:off x="2573662" y="3289290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40 a</a:t>
            </a:r>
            <a:endParaRPr lang="es-ES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6101438" y="3289290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44 a</a:t>
            </a:r>
            <a:endParaRPr lang="es-ES" dirty="0"/>
          </a:p>
        </p:txBody>
      </p:sp>
      <p:sp>
        <p:nvSpPr>
          <p:cNvPr id="104" name="CuadroTexto 103"/>
          <p:cNvSpPr txBox="1"/>
          <p:nvPr/>
        </p:nvSpPr>
        <p:spPr>
          <a:xfrm>
            <a:off x="8065687" y="3286093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46 a</a:t>
            </a:r>
            <a:endParaRPr lang="es-ES" dirty="0"/>
          </a:p>
        </p:txBody>
      </p:sp>
      <p:sp>
        <p:nvSpPr>
          <p:cNvPr id="105" name="CuadroTexto 104"/>
          <p:cNvSpPr txBox="1"/>
          <p:nvPr/>
        </p:nvSpPr>
        <p:spPr>
          <a:xfrm>
            <a:off x="1475817" y="1165381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70 a</a:t>
            </a:r>
            <a:endParaRPr lang="es-ES" dirty="0"/>
          </a:p>
        </p:txBody>
      </p:sp>
      <p:sp>
        <p:nvSpPr>
          <p:cNvPr id="106" name="CuadroTexto 105"/>
          <p:cNvSpPr txBox="1"/>
          <p:nvPr/>
        </p:nvSpPr>
        <p:spPr>
          <a:xfrm>
            <a:off x="2991351" y="1165381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67 a</a:t>
            </a:r>
            <a:endParaRPr lang="es-ES" dirty="0"/>
          </a:p>
        </p:txBody>
      </p:sp>
      <p:sp>
        <p:nvSpPr>
          <p:cNvPr id="107" name="CuadroTexto 106"/>
          <p:cNvSpPr txBox="1"/>
          <p:nvPr/>
        </p:nvSpPr>
        <p:spPr>
          <a:xfrm>
            <a:off x="5932105" y="1231044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75 a</a:t>
            </a:r>
            <a:endParaRPr lang="es-ES" dirty="0"/>
          </a:p>
        </p:txBody>
      </p:sp>
      <p:sp>
        <p:nvSpPr>
          <p:cNvPr id="108" name="CuadroTexto 107"/>
          <p:cNvSpPr txBox="1"/>
          <p:nvPr/>
        </p:nvSpPr>
        <p:spPr>
          <a:xfrm>
            <a:off x="7588750" y="1202822"/>
            <a:ext cx="8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75 a</a:t>
            </a:r>
            <a:endParaRPr lang="es-ES" dirty="0"/>
          </a:p>
        </p:txBody>
      </p:sp>
      <p:sp>
        <p:nvSpPr>
          <p:cNvPr id="185" name="Elipse 184"/>
          <p:cNvSpPr/>
          <p:nvPr/>
        </p:nvSpPr>
        <p:spPr>
          <a:xfrm>
            <a:off x="276222" y="5804418"/>
            <a:ext cx="914400" cy="914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s-ES"/>
          </a:p>
        </p:txBody>
      </p:sp>
      <p:cxnSp>
        <p:nvCxnSpPr>
          <p:cNvPr id="186" name="Conector recto 185"/>
          <p:cNvCxnSpPr/>
          <p:nvPr/>
        </p:nvCxnSpPr>
        <p:spPr>
          <a:xfrm flipH="1">
            <a:off x="276222" y="5770554"/>
            <a:ext cx="914400" cy="979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CuadroTexto 186"/>
          <p:cNvSpPr txBox="1"/>
          <p:nvPr/>
        </p:nvSpPr>
        <p:spPr>
          <a:xfrm>
            <a:off x="78668" y="505060"/>
            <a:ext cx="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</a:t>
            </a:r>
            <a:endParaRPr lang="es-ES" sz="2400" b="1" dirty="0"/>
          </a:p>
        </p:txBody>
      </p:sp>
      <p:sp>
        <p:nvSpPr>
          <p:cNvPr id="188" name="CuadroTexto 187"/>
          <p:cNvSpPr txBox="1"/>
          <p:nvPr/>
        </p:nvSpPr>
        <p:spPr>
          <a:xfrm>
            <a:off x="53274" y="2509721"/>
            <a:ext cx="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II</a:t>
            </a:r>
            <a:endParaRPr lang="es-ES" sz="2400" b="1" dirty="0"/>
          </a:p>
        </p:txBody>
      </p:sp>
      <p:sp>
        <p:nvSpPr>
          <p:cNvPr id="189" name="CuadroTexto 188"/>
          <p:cNvSpPr txBox="1"/>
          <p:nvPr/>
        </p:nvSpPr>
        <p:spPr>
          <a:xfrm>
            <a:off x="0" y="4595343"/>
            <a:ext cx="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III</a:t>
            </a:r>
            <a:endParaRPr lang="es-ES" sz="2400" b="1" dirty="0"/>
          </a:p>
        </p:txBody>
      </p:sp>
      <p:sp>
        <p:nvSpPr>
          <p:cNvPr id="190" name="CuadroTexto 189"/>
          <p:cNvSpPr txBox="1"/>
          <p:nvPr/>
        </p:nvSpPr>
        <p:spPr>
          <a:xfrm>
            <a:off x="1662090" y="6194778"/>
            <a:ext cx="226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Muerte súbita, historia de síncope</a:t>
            </a:r>
            <a:endParaRPr lang="es-ES" dirty="0"/>
          </a:p>
        </p:txBody>
      </p:sp>
      <p:pic>
        <p:nvPicPr>
          <p:cNvPr id="192" name="Imagen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92" y="1236582"/>
            <a:ext cx="4831638" cy="41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3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stalación integrada">
  <a:themeElements>
    <a:clrScheme name="Instalación integrad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talación integrad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Instalación integrada.thmx</Template>
  <TotalTime>2126</TotalTime>
  <Words>465</Words>
  <Application>Microsoft Macintosh PowerPoint</Application>
  <PresentationFormat>Presentación en pantalla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Instalación integrada</vt:lpstr>
      <vt:lpstr>Avances y Retos del Diagnóstico Genómico de las Enfermedades Mendelianas: Utilidad Clínica.</vt:lpstr>
      <vt:lpstr>ENFERMEDADES MENDELIANAS</vt:lpstr>
      <vt:lpstr>Secuenciación de Nueva Generación</vt:lpstr>
      <vt:lpstr>Presentación de PowerPoint</vt:lpstr>
      <vt:lpstr>Presentación de PowerPoint</vt:lpstr>
      <vt:lpstr>Presentación de PowerPoint</vt:lpstr>
      <vt:lpstr>PROBLEMAS MÁS COMUNES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CONCLUSIONES</vt:lpstr>
      <vt:lpstr>Presentación de PowerPoint</vt:lpstr>
      <vt:lpstr>Presentación de PowerPoint</vt:lpstr>
      <vt:lpstr>Presentación de PowerPoint</vt:lpstr>
    </vt:vector>
  </TitlesOfParts>
  <Company>INMEGEN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Retos de la Genómica Aplicada a la Salud</dc:title>
  <dc:creator>Maria Teresa Villareal</dc:creator>
  <cp:lastModifiedBy>Maria Teresa Villareal</cp:lastModifiedBy>
  <cp:revision>226</cp:revision>
  <dcterms:created xsi:type="dcterms:W3CDTF">2016-06-09T16:13:14Z</dcterms:created>
  <dcterms:modified xsi:type="dcterms:W3CDTF">2016-07-06T20:41:39Z</dcterms:modified>
</cp:coreProperties>
</file>