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91" r:id="rId4"/>
    <p:sldId id="292" r:id="rId5"/>
    <p:sldId id="293" r:id="rId6"/>
    <p:sldId id="297" r:id="rId7"/>
    <p:sldId id="302" r:id="rId8"/>
    <p:sldId id="299" r:id="rId9"/>
    <p:sldId id="313" r:id="rId10"/>
    <p:sldId id="300" r:id="rId11"/>
    <p:sldId id="261" r:id="rId12"/>
    <p:sldId id="304" r:id="rId13"/>
    <p:sldId id="270" r:id="rId14"/>
    <p:sldId id="305" r:id="rId15"/>
    <p:sldId id="308" r:id="rId16"/>
    <p:sldId id="310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3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47583892845"/>
          <c:y val="0.0325224975002778"/>
          <c:w val="0.875352416107156"/>
          <c:h val="0.5406757582490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Hoja1!$E$4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Hoja1!$D$5:$D$9</c:f>
              <c:strCache>
                <c:ptCount val="5"/>
                <c:pt idx="0">
                  <c:v>C. albicans</c:v>
                </c:pt>
                <c:pt idx="1">
                  <c:v>C.glabrata</c:v>
                </c:pt>
                <c:pt idx="2">
                  <c:v>C. parapsilosis</c:v>
                </c:pt>
                <c:pt idx="3">
                  <c:v>C. tropicalis</c:v>
                </c:pt>
                <c:pt idx="4">
                  <c:v>C. kruzei</c:v>
                </c:pt>
              </c:strCache>
            </c:strRef>
          </c:cat>
          <c:val>
            <c:numRef>
              <c:f>Hoja1!$E$5:$E$9</c:f>
              <c:numCache>
                <c:formatCode>General</c:formatCode>
                <c:ptCount val="5"/>
                <c:pt idx="0">
                  <c:v>55.0</c:v>
                </c:pt>
                <c:pt idx="1">
                  <c:v>20.0</c:v>
                </c:pt>
                <c:pt idx="2">
                  <c:v>12.0</c:v>
                </c:pt>
                <c:pt idx="3">
                  <c:v>10.0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2542200"/>
        <c:axId val="2100299672"/>
        <c:axId val="0"/>
      </c:bar3DChart>
      <c:catAx>
        <c:axId val="2102542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s-ES"/>
          </a:p>
        </c:txPr>
        <c:crossAx val="2100299672"/>
        <c:crosses val="autoZero"/>
        <c:auto val="1"/>
        <c:lblAlgn val="ctr"/>
        <c:lblOffset val="100"/>
        <c:noMultiLvlLbl val="0"/>
      </c:catAx>
      <c:valAx>
        <c:axId val="2100299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2102542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prstClr val="black"/>
          </a:solidFill>
        </a:ln>
      </c:spPr>
    </c:sideWall>
    <c:backWall>
      <c:thickness val="0"/>
      <c:spPr>
        <a:ln>
          <a:solidFill>
            <a:prstClr val="black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c:spPr>
          <c:invertIfNegative val="0"/>
          <c:cat>
            <c:strRef>
              <c:f>Hoja1!$C$4:$C$10</c:f>
              <c:strCache>
                <c:ptCount val="7"/>
                <c:pt idx="0">
                  <c:v>C.albicans</c:v>
                </c:pt>
                <c:pt idx="1">
                  <c:v>C. tropicalis</c:v>
                </c:pt>
                <c:pt idx="2">
                  <c:v>C. glabrata</c:v>
                </c:pt>
                <c:pt idx="3">
                  <c:v>C. parapsilosis</c:v>
                </c:pt>
                <c:pt idx="4">
                  <c:v>C. guilliermondii</c:v>
                </c:pt>
                <c:pt idx="5">
                  <c:v>C. kruzei</c:v>
                </c:pt>
                <c:pt idx="6">
                  <c:v>Candida sp</c:v>
                </c:pt>
              </c:strCache>
            </c:strRef>
          </c:cat>
          <c:val>
            <c:numRef>
              <c:f>Hoja1!$D$4:$D$10</c:f>
              <c:numCache>
                <c:formatCode>General</c:formatCode>
                <c:ptCount val="7"/>
                <c:pt idx="0">
                  <c:v>45.0</c:v>
                </c:pt>
                <c:pt idx="1">
                  <c:v>26.0</c:v>
                </c:pt>
                <c:pt idx="2">
                  <c:v>14.0</c:v>
                </c:pt>
                <c:pt idx="3">
                  <c:v>5.4</c:v>
                </c:pt>
                <c:pt idx="4">
                  <c:v>2.7</c:v>
                </c:pt>
                <c:pt idx="5">
                  <c:v>2.7</c:v>
                </c:pt>
                <c:pt idx="6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1860536"/>
        <c:axId val="2101863832"/>
        <c:axId val="0"/>
      </c:bar3DChart>
      <c:catAx>
        <c:axId val="210186053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endParaRPr lang="es-ES"/>
          </a:p>
        </c:txPr>
        <c:crossAx val="2101863832"/>
        <c:crosses val="autoZero"/>
        <c:auto val="1"/>
        <c:lblAlgn val="ctr"/>
        <c:lblOffset val="100"/>
        <c:noMultiLvlLbl val="0"/>
      </c:catAx>
      <c:valAx>
        <c:axId val="2101863832"/>
        <c:scaling>
          <c:orientation val="minMax"/>
        </c:scaling>
        <c:delete val="0"/>
        <c:axPos val="l"/>
        <c:majorGridlines>
          <c:spPr>
            <a:ln>
              <a:solidFill>
                <a:prstClr val="black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s-ES"/>
          </a:p>
        </c:txPr>
        <c:crossAx val="210186053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36.0</c:v>
                </c:pt>
                <c:pt idx="1">
                  <c:v>38.0</c:v>
                </c:pt>
                <c:pt idx="2">
                  <c:v>38.0</c:v>
                </c:pt>
                <c:pt idx="3">
                  <c:v>31.0</c:v>
                </c:pt>
                <c:pt idx="4">
                  <c:v>34.0</c:v>
                </c:pt>
                <c:pt idx="5">
                  <c:v>49.0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C. Albicans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16.0</c:v>
                </c:pt>
                <c:pt idx="1">
                  <c:v>18.0</c:v>
                </c:pt>
                <c:pt idx="2">
                  <c:v>16.0</c:v>
                </c:pt>
                <c:pt idx="3">
                  <c:v>11.0</c:v>
                </c:pt>
                <c:pt idx="4">
                  <c:v>12.0</c:v>
                </c:pt>
                <c:pt idx="5">
                  <c:v>19.0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C. no albicans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20.0</c:v>
                </c:pt>
                <c:pt idx="1">
                  <c:v>20.0</c:v>
                </c:pt>
                <c:pt idx="2">
                  <c:v>22.0</c:v>
                </c:pt>
                <c:pt idx="3">
                  <c:v>20.0</c:v>
                </c:pt>
                <c:pt idx="4">
                  <c:v>22.0</c:v>
                </c:pt>
                <c:pt idx="5">
                  <c:v>30.0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939768"/>
        <c:axId val="2101942776"/>
      </c:lineChart>
      <c:catAx>
        <c:axId val="2101939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2101942776"/>
        <c:crosses val="autoZero"/>
        <c:auto val="1"/>
        <c:lblAlgn val="ctr"/>
        <c:lblOffset val="100"/>
        <c:noMultiLvlLbl val="0"/>
      </c:catAx>
      <c:valAx>
        <c:axId val="2101942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2101939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2">
          <a:lumMod val="75000"/>
        </a:schemeClr>
      </a:solidFill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0.0989</cdr:x>
      <cdr:y>0.25862</cdr:y>
    </cdr:from>
    <cdr:to>
      <cdr:x>0.20879</cdr:x>
      <cdr:y>0.34705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48072" y="1080120"/>
          <a:ext cx="7200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 smtClean="0"/>
            <a:t>3.1</a:t>
          </a:r>
          <a:endParaRPr lang="es-ES" dirty="0"/>
        </a:p>
      </cdr:txBody>
    </cdr:sp>
  </cdr:relSizeAnchor>
  <cdr:relSizeAnchor xmlns:cdr="http://schemas.openxmlformats.org/drawingml/2006/chartDrawing">
    <cdr:from>
      <cdr:x>0.62637</cdr:x>
      <cdr:y>0.10345</cdr:y>
    </cdr:from>
    <cdr:to>
      <cdr:x>0.73626</cdr:x>
      <cdr:y>0.19188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4104456" y="432048"/>
          <a:ext cx="7200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dirty="0" smtClean="0"/>
            <a:t>3.9</a:t>
          </a:r>
          <a:endParaRPr lang="es-E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204DB-213B-484D-9370-8299E1A1C25B}" type="datetimeFigureOut">
              <a:rPr lang="es-ES" smtClean="0"/>
              <a:t>6/1/16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207C3-656A-0343-83F0-B72413A3F4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80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Incremento de las especies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candida</a:t>
            </a:r>
            <a:r>
              <a:rPr lang="es-ES" baseline="0" dirty="0" smtClean="0"/>
              <a:t> resistentes a </a:t>
            </a:r>
            <a:r>
              <a:rPr lang="es-ES" baseline="0" dirty="0" err="1" smtClean="0"/>
              <a:t>azoles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c.Krusei</a:t>
            </a:r>
            <a:r>
              <a:rPr lang="es-ES" baseline="0" dirty="0" smtClean="0"/>
              <a:t>, C. </a:t>
            </a:r>
            <a:r>
              <a:rPr lang="es-ES" baseline="0" dirty="0" err="1" smtClean="0"/>
              <a:t>glabrata</a:t>
            </a:r>
            <a:r>
              <a:rPr lang="es-ES" baseline="0" dirty="0" smtClean="0"/>
              <a:t>)</a:t>
            </a:r>
          </a:p>
          <a:p>
            <a:r>
              <a:rPr lang="es-ES" baseline="0" dirty="0" err="1" smtClean="0"/>
              <a:t>Equinocandinas</a:t>
            </a:r>
            <a:r>
              <a:rPr lang="es-ES" baseline="0" dirty="0" smtClean="0"/>
              <a:t> ha incrementado las especies de c. </a:t>
            </a:r>
            <a:r>
              <a:rPr lang="es-ES" baseline="0" dirty="0" err="1" smtClean="0"/>
              <a:t>parapsilosis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07C3-656A-0343-83F0-B72413A3F44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89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Factores de mayor riesgo: neutropenia prolongada y grave, </a:t>
            </a:r>
            <a:r>
              <a:rPr lang="es-ES" dirty="0" err="1" smtClean="0"/>
              <a:t>corticoesteroides</a:t>
            </a:r>
            <a:r>
              <a:rPr lang="es-ES" dirty="0" smtClean="0"/>
              <a:t> altas dosis, altas dosis de </a:t>
            </a:r>
            <a:r>
              <a:rPr lang="es-ES" dirty="0" err="1" smtClean="0"/>
              <a:t>citarabina</a:t>
            </a:r>
            <a:r>
              <a:rPr lang="es-ES" dirty="0" smtClean="0"/>
              <a:t>, LMA y colonización por </a:t>
            </a:r>
            <a:r>
              <a:rPr lang="es-ES" dirty="0" err="1" smtClean="0"/>
              <a:t>Candida</a:t>
            </a:r>
            <a:endParaRPr lang="es-ES" dirty="0" smtClean="0"/>
          </a:p>
          <a:p>
            <a:r>
              <a:rPr lang="es-ES" dirty="0" err="1" smtClean="0"/>
              <a:t>Alemtuzumab</a:t>
            </a:r>
            <a:r>
              <a:rPr lang="es-ES" dirty="0" smtClean="0"/>
              <a:t> (anticuerpo antiCD52  disminuye CD4 y CD8) lo cual incrementa el riesgo de </a:t>
            </a:r>
            <a:r>
              <a:rPr lang="es-ES" dirty="0" err="1" smtClean="0"/>
              <a:t>candida</a:t>
            </a:r>
            <a:r>
              <a:rPr lang="es-ES" dirty="0" smtClean="0"/>
              <a:t>, aspergillus y P. </a:t>
            </a:r>
            <a:r>
              <a:rPr lang="es-ES" dirty="0" err="1" smtClean="0"/>
              <a:t>jirovecci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07C3-656A-0343-83F0-B72413A3F44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23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Nodulos</a:t>
            </a:r>
            <a:r>
              <a:rPr lang="es-ES" dirty="0" smtClean="0"/>
              <a:t> no dolorosos, </a:t>
            </a:r>
            <a:r>
              <a:rPr lang="es-ES" dirty="0" err="1" smtClean="0"/>
              <a:t>rash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07C3-656A-0343-83F0-B72413A3F44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9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Controvertido en pacientes con neutropenia, ya que puede ser parte de la flora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endogena</a:t>
            </a:r>
            <a:r>
              <a:rPr lang="es-ES" baseline="0" dirty="0" smtClean="0"/>
              <a:t> y no ha demostrado beneficio excepto en pacientes con </a:t>
            </a:r>
            <a:r>
              <a:rPr lang="es-ES" baseline="0" dirty="0" err="1" smtClean="0"/>
              <a:t>candidemia</a:t>
            </a:r>
            <a:r>
              <a:rPr lang="es-ES" baseline="0" dirty="0" smtClean="0"/>
              <a:t> persistente</a:t>
            </a:r>
          </a:p>
          <a:p>
            <a:r>
              <a:rPr lang="es-ES" baseline="0" dirty="0" smtClean="0"/>
              <a:t>Cepas susceptibles: </a:t>
            </a:r>
            <a:r>
              <a:rPr lang="es-ES" baseline="0" dirty="0" err="1" smtClean="0"/>
              <a:t>albicans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tropicalis</a:t>
            </a:r>
            <a:endParaRPr lang="es-ES" baseline="0" dirty="0" smtClean="0"/>
          </a:p>
          <a:p>
            <a:r>
              <a:rPr lang="es-ES" baseline="0" dirty="0" smtClean="0"/>
              <a:t>Cepas resistentes a </a:t>
            </a:r>
            <a:r>
              <a:rPr lang="es-ES" baseline="0" dirty="0" err="1" smtClean="0"/>
              <a:t>azoles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glabrata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kruseoi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07C3-656A-0343-83F0-B72413A3F44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62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EUA</a:t>
            </a:r>
            <a:r>
              <a:rPr lang="es-ES" baseline="0" dirty="0" smtClean="0"/>
              <a:t> C. </a:t>
            </a:r>
            <a:r>
              <a:rPr lang="es-ES" baseline="0" dirty="0" err="1" smtClean="0"/>
              <a:t>glabrata</a:t>
            </a:r>
            <a:r>
              <a:rPr lang="es-ES" baseline="0" dirty="0" smtClean="0"/>
              <a:t> ocupa el segundo lugar (10-21%). C. </a:t>
            </a:r>
            <a:r>
              <a:rPr lang="es-ES" baseline="0" dirty="0" err="1" smtClean="0"/>
              <a:t>parapsilosis</a:t>
            </a:r>
            <a:r>
              <a:rPr lang="es-ES" baseline="0" dirty="0" smtClean="0"/>
              <a:t> es el más frecuente en </a:t>
            </a:r>
            <a:r>
              <a:rPr lang="es-ES" baseline="0" dirty="0" err="1" smtClean="0"/>
              <a:t>lationoamerica</a:t>
            </a:r>
            <a:r>
              <a:rPr lang="es-ES" baseline="0" dirty="0" smtClean="0"/>
              <a:t> (20%), en contraste C. </a:t>
            </a:r>
            <a:r>
              <a:rPr lang="es-ES" baseline="0" dirty="0" err="1" smtClean="0"/>
              <a:t>glabrata</a:t>
            </a:r>
            <a:r>
              <a:rPr lang="es-ES" baseline="0" dirty="0" smtClean="0"/>
              <a:t> &lt;6%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07C3-656A-0343-83F0-B72413A3F44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28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*182 disponibles para susceptibilidad,</a:t>
            </a:r>
            <a:r>
              <a:rPr lang="es-ES" baseline="0" dirty="0" smtClean="0"/>
              <a:t> 29 con </a:t>
            </a:r>
            <a:r>
              <a:rPr lang="es-ES" baseline="0" dirty="0" err="1" smtClean="0"/>
              <a:t>tx</a:t>
            </a:r>
            <a:r>
              <a:rPr lang="es-ES" baseline="0" dirty="0" smtClean="0"/>
              <a:t>. &lt; 72 </a:t>
            </a:r>
            <a:r>
              <a:rPr lang="es-ES" baseline="0" dirty="0" err="1" smtClean="0"/>
              <a:t>hrs</a:t>
            </a:r>
            <a:r>
              <a:rPr lang="es-ES" baseline="0" dirty="0" smtClean="0"/>
              <a:t>, y 4 no se </a:t>
            </a:r>
            <a:r>
              <a:rPr lang="es-ES" baseline="0" dirty="0" err="1" smtClean="0"/>
              <a:t>encontro</a:t>
            </a:r>
            <a:r>
              <a:rPr lang="es-ES" baseline="0" dirty="0" smtClean="0"/>
              <a:t> expediente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207C3-656A-0343-83F0-B72413A3F44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41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56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88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23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94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7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98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35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80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15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51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2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tx2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  <a:gs pos="95000">
              <a:schemeClr val="tx2">
                <a:lumMod val="20000"/>
                <a:lumOff val="80000"/>
              </a:schemeClr>
            </a:gs>
            <a:gs pos="92000">
              <a:schemeClr val="tx2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C482-F795-D14B-A55E-BD479C68CD90}" type="datetimeFigureOut">
              <a:rPr lang="es-ES" smtClean="0"/>
              <a:t>6/1/16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813CC-FD76-0440-9688-7F915A8FA1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35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.png"/><Relationship Id="rId8" Type="http://schemas.openxmlformats.org/officeDocument/2006/relationships/chart" Target="../charts/chart2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candidemia</a:t>
            </a:r>
            <a:r>
              <a:rPr lang="es-ES" dirty="0" smtClean="0"/>
              <a:t> y el riesgo en pacientes oncológicos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s-ES" dirty="0" smtClean="0"/>
              <a:t>Dra. Patricia Cornejo Juárez.</a:t>
            </a:r>
          </a:p>
          <a:p>
            <a:pPr>
              <a:spcBef>
                <a:spcPts val="0"/>
              </a:spcBef>
            </a:pPr>
            <a:r>
              <a:rPr lang="es-ES" dirty="0" smtClean="0"/>
              <a:t>Dpto. </a:t>
            </a:r>
            <a:r>
              <a:rPr lang="es-ES" dirty="0" err="1" smtClean="0"/>
              <a:t>Infectología</a:t>
            </a:r>
            <a:r>
              <a:rPr lang="es-E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s-ES" dirty="0" smtClean="0"/>
              <a:t>Instituto Nacional de Cancerología</a:t>
            </a:r>
            <a:endParaRPr lang="es-E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964581"/>
              </p:ext>
            </p:extLst>
          </p:nvPr>
        </p:nvGraphicFramePr>
        <p:xfrm>
          <a:off x="179388" y="273238"/>
          <a:ext cx="8699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Imagen de mapa de bits" r:id="rId3" imgW="12298492" imgH="22380952" progId="Paint.Picture">
                  <p:embed/>
                </p:oleObj>
              </mc:Choice>
              <mc:Fallback>
                <p:oleObj name="Imagen de mapa de bits" r:id="rId3" imgW="12298492" imgH="223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3238"/>
                        <a:ext cx="8699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77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</a:t>
            </a:r>
            <a:r>
              <a:rPr lang="es-ES" dirty="0" smtClean="0"/>
              <a:t>ratamiento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98237"/>
            <a:ext cx="8488918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ES" sz="2800" dirty="0" err="1" smtClean="0"/>
              <a:t>Azoles</a:t>
            </a:r>
            <a:r>
              <a:rPr lang="es-ES" sz="2800" dirty="0" smtClean="0"/>
              <a:t>: Cepas </a:t>
            </a:r>
            <a:r>
              <a:rPr lang="es-ES" sz="2800" dirty="0"/>
              <a:t>susceptibles </a:t>
            </a:r>
            <a:r>
              <a:rPr lang="es-ES" sz="2800" dirty="0" smtClean="0"/>
              <a:t>en pacientes que no hayan recibido profilaxis con </a:t>
            </a:r>
            <a:r>
              <a:rPr lang="es-ES" sz="2800" dirty="0" err="1" smtClean="0"/>
              <a:t>azoles</a:t>
            </a:r>
            <a:r>
              <a:rPr lang="es-ES" sz="28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s-ES" sz="2800" dirty="0" err="1" smtClean="0"/>
              <a:t>Equinocandinas</a:t>
            </a:r>
            <a:r>
              <a:rPr lang="es-ES" sz="2800" dirty="0" smtClean="0"/>
              <a:t>: Cepas resistentes a </a:t>
            </a:r>
            <a:r>
              <a:rPr lang="es-ES" sz="2800" dirty="0" err="1" smtClean="0"/>
              <a:t>azoles</a:t>
            </a:r>
            <a:endParaRPr lang="es-ES" sz="2800" dirty="0" smtClean="0"/>
          </a:p>
          <a:p>
            <a:pPr>
              <a:spcAft>
                <a:spcPts val="600"/>
              </a:spcAft>
            </a:pPr>
            <a:r>
              <a:rPr lang="es-ES" sz="2800" dirty="0"/>
              <a:t>Ajustar con </a:t>
            </a:r>
            <a:r>
              <a:rPr lang="es-ES" sz="2800" dirty="0" err="1"/>
              <a:t>suceptibilidad</a:t>
            </a:r>
            <a:r>
              <a:rPr lang="es-ES" sz="2800" dirty="0"/>
              <a:t> </a:t>
            </a:r>
            <a:r>
              <a:rPr lang="es-ES" sz="2800" dirty="0" err="1" smtClean="0"/>
              <a:t>antifúngica</a:t>
            </a:r>
            <a:endParaRPr lang="es-ES" sz="2800" dirty="0" smtClean="0"/>
          </a:p>
          <a:p>
            <a:pPr>
              <a:spcAft>
                <a:spcPts val="600"/>
              </a:spcAft>
            </a:pPr>
            <a:r>
              <a:rPr lang="es-ES" sz="2800" dirty="0" smtClean="0"/>
              <a:t>Retiro de catéteres intravenosos***</a:t>
            </a:r>
          </a:p>
          <a:p>
            <a:pPr>
              <a:spcAft>
                <a:spcPts val="600"/>
              </a:spcAft>
            </a:pPr>
            <a:r>
              <a:rPr lang="es-ES" sz="2800" dirty="0" smtClean="0"/>
              <a:t>Considerar epidemiología hospitalaria</a:t>
            </a:r>
          </a:p>
          <a:p>
            <a:pPr>
              <a:spcAft>
                <a:spcPts val="600"/>
              </a:spcAft>
            </a:pPr>
            <a:r>
              <a:rPr lang="es-ES" sz="2800" dirty="0" err="1"/>
              <a:t>Tx</a:t>
            </a:r>
            <a:r>
              <a:rPr lang="es-ES" sz="2800" dirty="0"/>
              <a:t>. 14 días después del ultimo hemocultivo positivo, mejoría clínica y recuperación de la neutropenia</a:t>
            </a:r>
          </a:p>
          <a:p>
            <a:pPr>
              <a:spcAft>
                <a:spcPts val="600"/>
              </a:spcAft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7369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Tratamiento </a:t>
            </a:r>
            <a:r>
              <a:rPr lang="es-MX" dirty="0" err="1" smtClean="0"/>
              <a:t>antifúngico</a:t>
            </a:r>
            <a:r>
              <a:rPr lang="es-MX" dirty="0" smtClean="0"/>
              <a:t> oportuno</a:t>
            </a:r>
            <a:endParaRPr lang="es-MX" dirty="0"/>
          </a:p>
        </p:txBody>
      </p:sp>
      <p:sp>
        <p:nvSpPr>
          <p:cNvPr id="23554" name="5 Marcador de contenido"/>
          <p:cNvSpPr>
            <a:spLocks noGrp="1"/>
          </p:cNvSpPr>
          <p:nvPr>
            <p:ph sz="quarter" idx="2"/>
          </p:nvPr>
        </p:nvSpPr>
        <p:spPr>
          <a:xfrm>
            <a:off x="5135734" y="4849574"/>
            <a:ext cx="4008265" cy="874246"/>
          </a:xfrm>
          <a:ln>
            <a:prstDash val="solid"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es-MX" dirty="0" smtClean="0">
                <a:solidFill>
                  <a:srgbClr val="000000"/>
                </a:solidFill>
              </a:rPr>
              <a:t>   OR=2.09 (95% IC 1.53-2.84, p=0.018)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4537" y="1331641"/>
            <a:ext cx="4399463" cy="3343118"/>
          </a:xfrm>
          <a:solidFill>
            <a:schemeClr val="tx2">
              <a:lumMod val="40000"/>
              <a:lumOff val="60000"/>
            </a:schemeClr>
          </a:solidFill>
          <a:ln w="22225">
            <a:solidFill>
              <a:schemeClr val="tx2">
                <a:lumMod val="75000"/>
              </a:schemeClr>
            </a:solidFill>
          </a:ln>
        </p:spPr>
      </p:pic>
      <p:sp>
        <p:nvSpPr>
          <p:cNvPr id="23556" name="9 CuadroTexto"/>
          <p:cNvSpPr txBox="1">
            <a:spLocks noChangeArrowheads="1"/>
          </p:cNvSpPr>
          <p:nvPr/>
        </p:nvSpPr>
        <p:spPr bwMode="auto">
          <a:xfrm>
            <a:off x="2843213" y="6235429"/>
            <a:ext cx="635091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dirty="0">
                <a:latin typeface="Lucida Sans Unicode" pitchFamily="34" charset="0"/>
              </a:rPr>
              <a:t>Gourgang P. Am J Therapeutics 2009; 16: 508-11.</a:t>
            </a:r>
          </a:p>
          <a:p>
            <a:r>
              <a:rPr lang="es-MX" sz="1600" dirty="0" smtClean="0">
                <a:latin typeface="Lucida Sans Unicode" pitchFamily="34" charset="0"/>
              </a:rPr>
              <a:t>Morrell </a:t>
            </a:r>
            <a:r>
              <a:rPr lang="es-MX" sz="1600" dirty="0">
                <a:latin typeface="Lucida Sans Unicode" pitchFamily="34" charset="0"/>
              </a:rPr>
              <a:t>M. Antimicrob Agents Chemother 2005; 49: 3640-45.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331640"/>
            <a:ext cx="4612144" cy="3343119"/>
          </a:xfrm>
          <a:prstGeom prst="rect">
            <a:avLst/>
          </a:prstGeom>
          <a:ln w="22225">
            <a:solidFill>
              <a:schemeClr val="tx2">
                <a:lumMod val="75000"/>
              </a:schemeClr>
            </a:solidFill>
            <a:prstDash val="solid"/>
          </a:ln>
        </p:spPr>
      </p:pic>
      <p:sp>
        <p:nvSpPr>
          <p:cNvPr id="2" name="CuadroTexto 1"/>
          <p:cNvSpPr txBox="1"/>
          <p:nvPr/>
        </p:nvSpPr>
        <p:spPr>
          <a:xfrm>
            <a:off x="211985" y="4849574"/>
            <a:ext cx="45325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Mortalidad 68%.</a:t>
            </a:r>
          </a:p>
          <a:p>
            <a:r>
              <a:rPr lang="es-ES" sz="2400" dirty="0" err="1" smtClean="0"/>
              <a:t>Tx</a:t>
            </a:r>
            <a:r>
              <a:rPr lang="es-ES" sz="2400" dirty="0" smtClean="0"/>
              <a:t>. &lt; 15 </a:t>
            </a:r>
            <a:r>
              <a:rPr lang="es-ES" sz="2400" dirty="0" err="1" smtClean="0"/>
              <a:t>hrs</a:t>
            </a:r>
            <a:r>
              <a:rPr lang="es-ES" sz="2400" dirty="0" smtClean="0"/>
              <a:t>. mejoró la supervivencia (p=0.03)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1728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893" y="176317"/>
            <a:ext cx="7038256" cy="11575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22203" y="6262611"/>
            <a:ext cx="460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Corzo-León D, et al. PLOS </a:t>
            </a:r>
            <a:r>
              <a:rPr lang="es-ES" dirty="0" err="1" smtClean="0"/>
              <a:t>One</a:t>
            </a:r>
            <a:r>
              <a:rPr lang="es-ES" dirty="0" smtClean="0"/>
              <a:t> 2014; 9: e97325. 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236309" y="1411287"/>
            <a:ext cx="3585894" cy="5067119"/>
          </a:xfrm>
        </p:spPr>
        <p:txBody>
          <a:bodyPr>
            <a:normAutofit/>
          </a:bodyPr>
          <a:lstStyle/>
          <a:p>
            <a:r>
              <a:rPr lang="es-ES" dirty="0" smtClean="0"/>
              <a:t>Estudio prospectivo jul/2008 a jun/2010</a:t>
            </a:r>
          </a:p>
          <a:p>
            <a:r>
              <a:rPr lang="es-ES" dirty="0" smtClean="0"/>
              <a:t>74 episodios de </a:t>
            </a:r>
            <a:r>
              <a:rPr lang="es-ES" dirty="0" err="1" smtClean="0"/>
              <a:t>candidemia</a:t>
            </a:r>
            <a:r>
              <a:rPr lang="es-ES" dirty="0" smtClean="0"/>
              <a:t> </a:t>
            </a:r>
          </a:p>
          <a:p>
            <a:r>
              <a:rPr lang="es-ES" dirty="0" smtClean="0"/>
              <a:t>41 (56%) con cáncer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8443"/>
            <a:ext cx="1163893" cy="107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566932"/>
              </p:ext>
            </p:extLst>
          </p:nvPr>
        </p:nvGraphicFramePr>
        <p:xfrm>
          <a:off x="8299351" y="0"/>
          <a:ext cx="774898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Imagen de mapa de bits" r:id="rId6" imgW="12298492" imgH="22380952" progId="PBrush">
                  <p:embed/>
                </p:oleObj>
              </mc:Choice>
              <mc:Fallback>
                <p:oleObj name="Imagen de mapa de bits" r:id="rId6" imgW="12298492" imgH="2238095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9351" y="0"/>
                        <a:ext cx="774898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1 Gráfico"/>
          <p:cNvGraphicFramePr/>
          <p:nvPr>
            <p:extLst>
              <p:ext uri="{D42A27DB-BD31-4B8C-83A1-F6EECF244321}">
                <p14:modId xmlns:p14="http://schemas.microsoft.com/office/powerpoint/2010/main" val="58546885"/>
              </p:ext>
            </p:extLst>
          </p:nvPr>
        </p:nvGraphicFramePr>
        <p:xfrm>
          <a:off x="3822203" y="1818302"/>
          <a:ext cx="5252046" cy="32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3438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3 CuadroTexto"/>
          <p:cNvSpPr txBox="1">
            <a:spLocks noChangeArrowheads="1"/>
          </p:cNvSpPr>
          <p:nvPr/>
        </p:nvSpPr>
        <p:spPr bwMode="auto">
          <a:xfrm>
            <a:off x="4523425" y="6508750"/>
            <a:ext cx="41014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/>
              <a:t>Corzo-León D, et al. PLOS </a:t>
            </a:r>
            <a:r>
              <a:rPr lang="es-ES" sz="1600" dirty="0" err="1"/>
              <a:t>One</a:t>
            </a:r>
            <a:r>
              <a:rPr lang="es-ES" sz="1600" dirty="0"/>
              <a:t> 2014; 9: e97325</a:t>
            </a:r>
            <a:endParaRPr lang="es-MX" sz="1600" dirty="0">
              <a:latin typeface="Lucida Sans Unicode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de riesgo para mortalidad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29626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2485" y="4564332"/>
            <a:ext cx="8780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800" i="1" dirty="0" smtClean="0"/>
              <a:t>C. </a:t>
            </a:r>
            <a:r>
              <a:rPr lang="es-ES" sz="2800" i="1" dirty="0" err="1" smtClean="0"/>
              <a:t>albicans</a:t>
            </a:r>
            <a:r>
              <a:rPr lang="es-ES" sz="2800" i="1" dirty="0" smtClean="0"/>
              <a:t>, </a:t>
            </a:r>
            <a:r>
              <a:rPr lang="es-ES" sz="2800" i="1" dirty="0" err="1" smtClean="0"/>
              <a:t>C.tropicalis</a:t>
            </a:r>
            <a:r>
              <a:rPr lang="es-ES" sz="2800" i="1" dirty="0" smtClean="0"/>
              <a:t> </a:t>
            </a:r>
            <a:r>
              <a:rPr lang="es-ES" sz="2800" dirty="0" smtClean="0"/>
              <a:t>y </a:t>
            </a:r>
            <a:r>
              <a:rPr lang="es-ES" sz="2800" i="1" dirty="0" smtClean="0"/>
              <a:t>C. </a:t>
            </a:r>
            <a:r>
              <a:rPr lang="es-ES" sz="2800" i="1" dirty="0" err="1" smtClean="0"/>
              <a:t>parapsilosis</a:t>
            </a:r>
            <a:r>
              <a:rPr lang="es-ES" sz="2800" dirty="0" smtClean="0"/>
              <a:t> 100% susceptibles a todos los </a:t>
            </a:r>
            <a:r>
              <a:rPr lang="es-ES" sz="2800" dirty="0" err="1" smtClean="0"/>
              <a:t>antifúngicos</a:t>
            </a:r>
            <a:endParaRPr lang="es-ES" sz="2800" dirty="0" smtClean="0"/>
          </a:p>
          <a:p>
            <a:pPr marL="342900" indent="-342900">
              <a:buFont typeface="Arial"/>
              <a:buChar char="•"/>
            </a:pPr>
            <a:r>
              <a:rPr lang="es-ES" sz="2800" dirty="0" smtClean="0"/>
              <a:t>Especies resistentes 21% (</a:t>
            </a:r>
            <a:r>
              <a:rPr lang="es-ES" sz="2800" i="1" dirty="0" smtClean="0"/>
              <a:t>C. </a:t>
            </a:r>
            <a:r>
              <a:rPr lang="es-ES" sz="2800" i="1" dirty="0" err="1" smtClean="0"/>
              <a:t>glabrata</a:t>
            </a:r>
            <a:r>
              <a:rPr lang="es-ES" sz="2800" dirty="0" smtClean="0"/>
              <a:t>, </a:t>
            </a:r>
            <a:r>
              <a:rPr lang="es-ES" sz="2800" i="1" dirty="0" smtClean="0"/>
              <a:t>C. </a:t>
            </a:r>
            <a:r>
              <a:rPr lang="es-ES" sz="2800" i="1" dirty="0" err="1" smtClean="0"/>
              <a:t>krusei</a:t>
            </a:r>
            <a:r>
              <a:rPr lang="es-ES" sz="2800" i="1" dirty="0" smtClean="0"/>
              <a:t> </a:t>
            </a:r>
            <a:r>
              <a:rPr lang="es-ES" sz="2800" dirty="0" smtClean="0"/>
              <a:t>principalmente). </a:t>
            </a:r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31958" y="2503714"/>
            <a:ext cx="8982933" cy="61685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64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5806"/>
            <a:ext cx="9143999" cy="1143000"/>
          </a:xfrm>
        </p:spPr>
        <p:txBody>
          <a:bodyPr>
            <a:noAutofit/>
          </a:bodyPr>
          <a:lstStyle/>
          <a:p>
            <a:r>
              <a:rPr lang="es-ES_tradnl" sz="2400" dirty="0">
                <a:latin typeface="Arial Rounded MT Bold" charset="0"/>
                <a:ea typeface="Arial Rounded MT Bold" charset="0"/>
                <a:cs typeface="Arial Rounded MT Bold" charset="0"/>
              </a:rPr>
              <a:t>Impacto del tratamiento </a:t>
            </a:r>
            <a:r>
              <a:rPr lang="es-ES_tradnl" sz="2400" dirty="0" err="1">
                <a:latin typeface="Arial Rounded MT Bold" charset="0"/>
                <a:ea typeface="Arial Rounded MT Bold" charset="0"/>
                <a:cs typeface="Arial Rounded MT Bold" charset="0"/>
              </a:rPr>
              <a:t>antif</a:t>
            </a:r>
            <a:r>
              <a:rPr lang="es-ES" sz="2400" dirty="0" err="1">
                <a:latin typeface="Arial Rounded MT Bold" charset="0"/>
                <a:ea typeface="Arial Rounded MT Bold" charset="0"/>
                <a:cs typeface="Arial Rounded MT Bold" charset="0"/>
              </a:rPr>
              <a:t>úngico</a:t>
            </a:r>
            <a:r>
              <a:rPr lang="es-ES" sz="2400" dirty="0">
                <a:latin typeface="Arial Rounded MT Bold" charset="0"/>
                <a:ea typeface="Arial Rounded MT Bold" charset="0"/>
                <a:cs typeface="Arial Rounded MT Bold" charset="0"/>
              </a:rPr>
              <a:t> inapropiado en la mortalidad de los episodios de </a:t>
            </a:r>
            <a:r>
              <a:rPr lang="es-ES" sz="2400" dirty="0" err="1">
                <a:latin typeface="Arial Rounded MT Bold" charset="0"/>
                <a:ea typeface="Arial Rounded MT Bold" charset="0"/>
                <a:cs typeface="Arial Rounded MT Bold" charset="0"/>
              </a:rPr>
              <a:t>candidemia</a:t>
            </a:r>
            <a:r>
              <a:rPr lang="es-ES" sz="2400" dirty="0">
                <a:latin typeface="Arial Rounded MT Bold" charset="0"/>
                <a:ea typeface="Arial Rounded MT Bold" charset="0"/>
                <a:cs typeface="Arial Rounded MT Bold" charset="0"/>
              </a:rPr>
              <a:t>, de acuerdo a los puntos de corte de CLSI actualizados. </a:t>
            </a:r>
            <a:r>
              <a:rPr lang="es-E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Análisis </a:t>
            </a:r>
            <a:r>
              <a:rPr lang="es-ES" sz="2400" dirty="0">
                <a:latin typeface="Arial Rounded MT Bold" charset="0"/>
                <a:ea typeface="Arial Rounded MT Bold" charset="0"/>
                <a:cs typeface="Arial Rounded MT Bold" charset="0"/>
              </a:rPr>
              <a:t>post hoc. 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077" y="1376414"/>
            <a:ext cx="8780448" cy="2213347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Estudio 2008—2014</a:t>
            </a:r>
          </a:p>
          <a:p>
            <a:r>
              <a:rPr lang="es-ES" sz="2800" dirty="0" smtClean="0"/>
              <a:t>227 </a:t>
            </a:r>
            <a:r>
              <a:rPr lang="es-ES" sz="2800" dirty="0" err="1" smtClean="0"/>
              <a:t>candidemias</a:t>
            </a:r>
            <a:r>
              <a:rPr lang="es-ES" sz="2800" dirty="0" smtClean="0"/>
              <a:t>       		</a:t>
            </a:r>
          </a:p>
          <a:p>
            <a:r>
              <a:rPr lang="es-ES" sz="2800" dirty="0" smtClean="0"/>
              <a:t>121 pacientes con cáncer (54%)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98636906"/>
              </p:ext>
            </p:extLst>
          </p:nvPr>
        </p:nvGraphicFramePr>
        <p:xfrm>
          <a:off x="497007" y="3066144"/>
          <a:ext cx="8228218" cy="332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270575" y="6493313"/>
            <a:ext cx="277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González-Lara F</a:t>
            </a:r>
            <a:r>
              <a:rPr lang="es-ES" dirty="0" smtClean="0"/>
              <a:t>. In </a:t>
            </a:r>
            <a:r>
              <a:rPr lang="es-ES" dirty="0" err="1" smtClean="0"/>
              <a:t>process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514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para mortalidad</a:t>
            </a:r>
            <a:endParaRPr lang="es-ES" dirty="0"/>
          </a:p>
        </p:txBody>
      </p:sp>
      <p:graphicFrame>
        <p:nvGraphicFramePr>
          <p:cNvPr id="5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995541"/>
              </p:ext>
            </p:extLst>
          </p:nvPr>
        </p:nvGraphicFramePr>
        <p:xfrm>
          <a:off x="463186" y="2164646"/>
          <a:ext cx="8273035" cy="304666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16642"/>
                <a:gridCol w="2694310"/>
                <a:gridCol w="1762083"/>
              </a:tblGrid>
              <a:tr h="348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</a:rPr>
                        <a:t>Variable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</a:rPr>
                        <a:t>HR 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</a:rPr>
                        <a:t>(95% 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</a:rPr>
                        <a:t>IC)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35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 smtClean="0">
                          <a:solidFill>
                            <a:srgbClr val="000000"/>
                          </a:solidFill>
                          <a:effectLst/>
                        </a:rPr>
                        <a:t>Edad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1.01 (1.0-1.02)</a:t>
                      </a:r>
                      <a:endParaRPr lang="en-US" sz="2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0.045</a:t>
                      </a:r>
                      <a:endParaRPr lang="en-US" sz="2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76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</a:rPr>
                        <a:t>Sepsis grave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2.14 (1.10-4.16)</a:t>
                      </a:r>
                      <a:endParaRPr lang="en-US" sz="2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0.024</a:t>
                      </a:r>
                      <a:endParaRPr lang="en-US" sz="2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29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 smtClean="0">
                          <a:solidFill>
                            <a:srgbClr val="000000"/>
                          </a:solidFill>
                          <a:effectLst/>
                        </a:rPr>
                        <a:t>Cirrosis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1.98 (1.07-3.66)</a:t>
                      </a:r>
                      <a:endParaRPr lang="en-US" sz="2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0.029</a:t>
                      </a:r>
                      <a:endParaRPr lang="en-US" sz="2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606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FF0000"/>
                          </a:solidFill>
                          <a:effectLst/>
                        </a:rPr>
                        <a:t>Neutropenia </a:t>
                      </a: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</a:rPr>
                        <a:t>&lt;500 </a:t>
                      </a:r>
                      <a:r>
                        <a:rPr lang="en-US" sz="22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cel</a:t>
                      </a: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</a:rPr>
                        <a:t>/mm</a:t>
                      </a:r>
                      <a:r>
                        <a:rPr lang="en-US" sz="2200" b="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2200" b="0" baseline="30000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2.23 (1.10-4.51)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0.025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</a:rPr>
                        <a:t>No-</a:t>
                      </a:r>
                      <a:r>
                        <a:rPr lang="en-US" sz="2200" b="0" dirty="0" err="1" smtClean="0">
                          <a:solidFill>
                            <a:srgbClr val="000000"/>
                          </a:solidFill>
                          <a:effectLst/>
                        </a:rPr>
                        <a:t>albicans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0.53 (0.30-0.93)</a:t>
                      </a:r>
                      <a:endParaRPr lang="en-US" sz="2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0.028</a:t>
                      </a:r>
                      <a:endParaRPr lang="en-US" sz="2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51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 smtClean="0">
                          <a:solidFill>
                            <a:srgbClr val="000000"/>
                          </a:solidFill>
                          <a:effectLst/>
                        </a:rPr>
                        <a:t>Tratamiento</a:t>
                      </a:r>
                      <a:r>
                        <a:rPr lang="en-US" sz="2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200" b="0" baseline="0" dirty="0" err="1" smtClean="0">
                          <a:solidFill>
                            <a:srgbClr val="000000"/>
                          </a:solidFill>
                          <a:effectLst/>
                        </a:rPr>
                        <a:t>inapropiado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0.84 (0.36-1.98)</a:t>
                      </a:r>
                      <a:endParaRPr lang="en-US" sz="2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0.701</a:t>
                      </a:r>
                      <a:endParaRPr lang="en-US" sz="2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48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pacientes con cáncer tienen </a:t>
            </a:r>
            <a:r>
              <a:rPr lang="es-ES" dirty="0" smtClean="0"/>
              <a:t>m</a:t>
            </a:r>
            <a:r>
              <a:rPr lang="es-ES" dirty="0" smtClean="0"/>
              <a:t>ás</a:t>
            </a:r>
            <a:r>
              <a:rPr lang="es-ES" dirty="0" smtClean="0"/>
              <a:t> </a:t>
            </a:r>
            <a:r>
              <a:rPr lang="es-ES" dirty="0" smtClean="0"/>
              <a:t>factores de riesgo para candidiasis </a:t>
            </a:r>
            <a:r>
              <a:rPr lang="es-ES" dirty="0" smtClean="0"/>
              <a:t>invasiva</a:t>
            </a:r>
            <a:endParaRPr lang="es-ES" dirty="0" smtClean="0"/>
          </a:p>
          <a:p>
            <a:r>
              <a:rPr lang="es-ES" dirty="0" smtClean="0"/>
              <a:t>Las especies de </a:t>
            </a:r>
            <a:r>
              <a:rPr lang="es-ES" dirty="0" err="1" smtClean="0"/>
              <a:t>Candida</a:t>
            </a:r>
            <a:r>
              <a:rPr lang="es-ES" dirty="0" smtClean="0"/>
              <a:t> no </a:t>
            </a:r>
            <a:r>
              <a:rPr lang="es-ES" dirty="0" err="1" smtClean="0"/>
              <a:t>albicans</a:t>
            </a:r>
            <a:r>
              <a:rPr lang="es-ES" dirty="0" smtClean="0"/>
              <a:t> </a:t>
            </a:r>
            <a:r>
              <a:rPr lang="es-ES" dirty="0" smtClean="0"/>
              <a:t>se identifican en  </a:t>
            </a:r>
            <a:r>
              <a:rPr lang="es-MX" dirty="0" smtClean="0"/>
              <a:t>̴60% </a:t>
            </a:r>
            <a:r>
              <a:rPr lang="es-ES" dirty="0" smtClean="0"/>
              <a:t>de los casos </a:t>
            </a:r>
          </a:p>
          <a:p>
            <a:r>
              <a:rPr lang="es-ES" dirty="0" smtClean="0"/>
              <a:t>La </a:t>
            </a:r>
            <a:r>
              <a:rPr lang="es-ES" dirty="0" smtClean="0"/>
              <a:t>mortalidad </a:t>
            </a:r>
            <a:r>
              <a:rPr lang="es-ES" dirty="0" smtClean="0"/>
              <a:t>es m</a:t>
            </a:r>
            <a:r>
              <a:rPr lang="es-ES" dirty="0" smtClean="0"/>
              <a:t>ayor</a:t>
            </a:r>
            <a:r>
              <a:rPr lang="es-ES" dirty="0" smtClean="0"/>
              <a:t> en estos pacientes </a:t>
            </a:r>
            <a:r>
              <a:rPr lang="es-ES" dirty="0" smtClean="0"/>
              <a:t>y se incrementa si hay</a:t>
            </a:r>
            <a:r>
              <a:rPr lang="es-ES" dirty="0" smtClean="0"/>
              <a:t> </a:t>
            </a:r>
            <a:r>
              <a:rPr lang="es-ES" dirty="0" smtClean="0"/>
              <a:t>neutropenia </a:t>
            </a:r>
            <a:r>
              <a:rPr lang="es-ES" dirty="0" smtClean="0"/>
              <a:t>grave y prolongada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501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1813" y="44299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Antecedentes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0" y="1484313"/>
            <a:ext cx="4454651" cy="4144962"/>
          </a:xfrm>
        </p:spPr>
        <p:txBody>
          <a:bodyPr>
            <a:normAutofit/>
          </a:bodyPr>
          <a:lstStyle/>
          <a:p>
            <a:pPr marL="365760" indent="-256032" algn="just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s-MX" dirty="0" smtClean="0"/>
              <a:t>Candidemias son la 4</a:t>
            </a:r>
            <a:r>
              <a:rPr lang="es-MX" baseline="30000" dirty="0" smtClean="0"/>
              <a:t>ta</a:t>
            </a:r>
            <a:r>
              <a:rPr lang="es-MX" dirty="0" smtClean="0"/>
              <a:t> causa de bacteriemias nosocomiales en EUA: 8 a 10%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s-MX" dirty="0" smtClean="0"/>
              <a:t>Mortalidad asociada   ̴40%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En el paciente con cáncer es de 30 a 75%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es-MX" dirty="0" smtClean="0"/>
              <a:t>Costo estimado por episodio en adultos hospitalizados   ̴40,000 USD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MX" dirty="0"/>
          </a:p>
        </p:txBody>
      </p:sp>
      <p:sp>
        <p:nvSpPr>
          <p:cNvPr id="16387" name="5 Marcador de contenido"/>
          <p:cNvSpPr>
            <a:spLocks noGrp="1"/>
          </p:cNvSpPr>
          <p:nvPr>
            <p:ph sz="quarter" idx="4"/>
          </p:nvPr>
        </p:nvSpPr>
        <p:spPr>
          <a:xfrm>
            <a:off x="4787900" y="1052513"/>
            <a:ext cx="4105275" cy="1512887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es-MX" sz="2000" dirty="0" smtClean="0"/>
              <a:t>   Distribución de las especies de </a:t>
            </a:r>
            <a:r>
              <a:rPr lang="es-MX" sz="2000" i="1" dirty="0" smtClean="0"/>
              <a:t>Candida</a:t>
            </a:r>
            <a:r>
              <a:rPr lang="es-MX" sz="2000" dirty="0" smtClean="0"/>
              <a:t> en hemocultivos en EUA. SENTRY 1997-1999</a:t>
            </a:r>
          </a:p>
          <a:p>
            <a:pPr>
              <a:spcBef>
                <a:spcPct val="0"/>
              </a:spcBef>
            </a:pPr>
            <a:endParaRPr lang="es-MX" dirty="0" smtClean="0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655583"/>
              </p:ext>
            </p:extLst>
          </p:nvPr>
        </p:nvGraphicFramePr>
        <p:xfrm>
          <a:off x="4139952" y="2226715"/>
          <a:ext cx="50040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9" name="7 CuadroTexto"/>
          <p:cNvSpPr txBox="1">
            <a:spLocks noChangeArrowheads="1"/>
          </p:cNvSpPr>
          <p:nvPr/>
        </p:nvSpPr>
        <p:spPr bwMode="auto">
          <a:xfrm>
            <a:off x="179388" y="6119813"/>
            <a:ext cx="89646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Lucida Sans Unicode" pitchFamily="34" charset="0"/>
              </a:rPr>
              <a:t>Pfaller MAl. </a:t>
            </a:r>
            <a:r>
              <a:rPr lang="en-US" sz="1400" i="1">
                <a:latin typeface="Lucida Sans Unicode" pitchFamily="34" charset="0"/>
              </a:rPr>
              <a:t>Clin Microbiol Rev</a:t>
            </a:r>
            <a:r>
              <a:rPr lang="en-US" sz="1400">
                <a:latin typeface="Lucida Sans Unicode" pitchFamily="34" charset="0"/>
              </a:rPr>
              <a:t> 20</a:t>
            </a:r>
            <a:r>
              <a:rPr lang="en-US" sz="1400" b="1">
                <a:latin typeface="Lucida Sans Unicode" pitchFamily="34" charset="0"/>
              </a:rPr>
              <a:t>0</a:t>
            </a:r>
            <a:r>
              <a:rPr lang="en-US" sz="1400">
                <a:latin typeface="Lucida Sans Unicode" pitchFamily="34" charset="0"/>
              </a:rPr>
              <a:t>7;20:133-63. Ostrosky L. </a:t>
            </a:r>
            <a:r>
              <a:rPr lang="en-US" sz="1400" i="1">
                <a:latin typeface="Lucida Sans Unicode" pitchFamily="34" charset="0"/>
              </a:rPr>
              <a:t>Crit Care Med</a:t>
            </a:r>
            <a:r>
              <a:rPr lang="en-US" sz="1400">
                <a:latin typeface="Lucida Sans Unicode" pitchFamily="34" charset="0"/>
              </a:rPr>
              <a:t> 2006;34(3):857-63. Leroy Ol. </a:t>
            </a:r>
            <a:r>
              <a:rPr lang="en-US" sz="1400" i="1">
                <a:latin typeface="Lucida Sans Unicode" pitchFamily="34" charset="0"/>
              </a:rPr>
              <a:t>Crit Care  Med</a:t>
            </a:r>
            <a:r>
              <a:rPr lang="en-US" sz="1400">
                <a:latin typeface="Lucida Sans Unicode" pitchFamily="34" charset="0"/>
              </a:rPr>
              <a:t> 2009;37:1612-18. Lipsett P. </a:t>
            </a:r>
            <a:r>
              <a:rPr lang="en-US" sz="1400" i="1">
                <a:latin typeface="Lucida Sans Unicode" pitchFamily="34" charset="0"/>
              </a:rPr>
              <a:t>Crit Care Med</a:t>
            </a:r>
            <a:r>
              <a:rPr lang="en-US" sz="1400">
                <a:latin typeface="Lucida Sans Unicode" pitchFamily="34" charset="0"/>
              </a:rPr>
              <a:t> 2006;34(9):S215-24.  González G. </a:t>
            </a:r>
            <a:r>
              <a:rPr lang="en-US" sz="1400" i="1">
                <a:latin typeface="Lucida Sans Unicode" pitchFamily="34" charset="0"/>
              </a:rPr>
              <a:t>J Clin Microbiol</a:t>
            </a:r>
            <a:r>
              <a:rPr lang="en-US" sz="1400">
                <a:latin typeface="Lucida Sans Unicode" pitchFamily="34" charset="0"/>
              </a:rPr>
              <a:t> 2008;46(9):2902-2905. Colombo A . </a:t>
            </a:r>
            <a:r>
              <a:rPr lang="en-US" sz="1400" i="1">
                <a:latin typeface="Lucida Sans Unicode" pitchFamily="34" charset="0"/>
              </a:rPr>
              <a:t>Infect Control Hosp Epidemiol</a:t>
            </a:r>
            <a:r>
              <a:rPr lang="en-US" sz="1400">
                <a:latin typeface="Lucida Sans Unicode" pitchFamily="34" charset="0"/>
              </a:rPr>
              <a:t> 2007;28:570-6.</a:t>
            </a:r>
            <a:endParaRPr lang="es-MX" sz="1400">
              <a:latin typeface="Lucida Sans Unicode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20051015">
            <a:off x="4373958" y="2769661"/>
            <a:ext cx="48332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En el paciente </a:t>
            </a:r>
            <a:r>
              <a:rPr lang="es-ES" sz="3200" dirty="0" err="1" smtClean="0"/>
              <a:t>hemato</a:t>
            </a:r>
            <a:r>
              <a:rPr lang="es-ES" sz="3200" dirty="0" smtClean="0"/>
              <a:t>-oncológico </a:t>
            </a:r>
            <a:r>
              <a:rPr lang="es-ES" sz="4000" dirty="0" smtClean="0"/>
              <a:t>86% </a:t>
            </a:r>
            <a:r>
              <a:rPr lang="es-ES" sz="3200" dirty="0" smtClean="0"/>
              <a:t>son por </a:t>
            </a:r>
            <a:r>
              <a:rPr lang="es-ES" sz="3200" dirty="0" err="1" smtClean="0"/>
              <a:t>Candida</a:t>
            </a:r>
            <a:r>
              <a:rPr lang="es-ES" sz="3200" dirty="0" smtClean="0"/>
              <a:t> no </a:t>
            </a:r>
            <a:r>
              <a:rPr lang="es-ES" sz="3200" dirty="0" err="1" smtClean="0"/>
              <a:t>albicans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85113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3" y="1107010"/>
            <a:ext cx="8780819" cy="5093765"/>
          </a:xfrm>
          <a:prstGeom prst="rect">
            <a:avLst/>
          </a:prstGeom>
        </p:spPr>
      </p:pic>
      <p:sp>
        <p:nvSpPr>
          <p:cNvPr id="28673" name="Título 4"/>
          <p:cNvSpPr>
            <a:spLocks noGrp="1"/>
          </p:cNvSpPr>
          <p:nvPr>
            <p:ph type="title"/>
          </p:nvPr>
        </p:nvSpPr>
        <p:spPr>
          <a:xfrm>
            <a:off x="176914" y="121179"/>
            <a:ext cx="896708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800" b="1" dirty="0" smtClean="0">
                <a:latin typeface="Century Gothic" charset="0"/>
                <a:ea typeface="MS PGothic" charset="0"/>
              </a:rPr>
              <a:t>Epidemiología de </a:t>
            </a:r>
            <a:r>
              <a:rPr lang="es-ES" sz="2800" b="1" dirty="0" err="1" smtClean="0">
                <a:latin typeface="Century Gothic" charset="0"/>
                <a:ea typeface="MS PGothic" charset="0"/>
              </a:rPr>
              <a:t>IFIs</a:t>
            </a:r>
            <a:r>
              <a:rPr lang="es-ES" sz="2800" b="1" dirty="0" smtClean="0">
                <a:latin typeface="Century Gothic" charset="0"/>
                <a:ea typeface="MS PGothic" charset="0"/>
              </a:rPr>
              <a:t> en pacientes con leucemia</a:t>
            </a:r>
            <a:endParaRPr lang="es-ES" sz="2800" b="1" dirty="0">
              <a:latin typeface="Century Gothic" charset="0"/>
              <a:ea typeface="MS PGothic" charset="0"/>
            </a:endParaRPr>
          </a:p>
        </p:txBody>
      </p:sp>
      <p:sp>
        <p:nvSpPr>
          <p:cNvPr id="28675" name="Rectángulo 7"/>
          <p:cNvSpPr>
            <a:spLocks noChangeArrowheads="1"/>
          </p:cNvSpPr>
          <p:nvPr/>
        </p:nvSpPr>
        <p:spPr bwMode="auto">
          <a:xfrm>
            <a:off x="5697636" y="6400830"/>
            <a:ext cx="344636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err="1" smtClean="0"/>
              <a:t>Leventakos</a:t>
            </a:r>
            <a:r>
              <a:rPr lang="en-US" dirty="0" smtClean="0"/>
              <a:t> K. </a:t>
            </a:r>
            <a:r>
              <a:rPr lang="en-US" dirty="0"/>
              <a:t>C</a:t>
            </a:r>
            <a:r>
              <a:rPr lang="en-US" dirty="0" smtClean="0"/>
              <a:t>ID 2010</a:t>
            </a:r>
            <a:r>
              <a:rPr lang="en-US" dirty="0"/>
              <a:t>; 50:405–15</a:t>
            </a:r>
            <a:endParaRPr lang="es-ES" dirty="0"/>
          </a:p>
        </p:txBody>
      </p:sp>
      <p:sp>
        <p:nvSpPr>
          <p:cNvPr id="28676" name="CuadroTexto 10"/>
          <p:cNvSpPr txBox="1">
            <a:spLocks noChangeArrowheads="1"/>
          </p:cNvSpPr>
          <p:nvPr/>
        </p:nvSpPr>
        <p:spPr bwMode="auto">
          <a:xfrm>
            <a:off x="2343137" y="6000720"/>
            <a:ext cx="3132667" cy="400110"/>
          </a:xfrm>
          <a:prstGeom prst="rect">
            <a:avLst/>
          </a:prstGeom>
          <a:solidFill>
            <a:srgbClr val="3366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" sz="2000" dirty="0">
                <a:solidFill>
                  <a:srgbClr val="FFFFFF"/>
                </a:solidFill>
              </a:rPr>
              <a:t>Profilaxis con </a:t>
            </a:r>
            <a:r>
              <a:rPr lang="es-ES" sz="2000" dirty="0" err="1">
                <a:solidFill>
                  <a:srgbClr val="FFFFFF"/>
                </a:solidFill>
              </a:rPr>
              <a:t>fluconazol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2113821" y="4163313"/>
            <a:ext cx="1555245" cy="1517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6235162" y="4209866"/>
            <a:ext cx="1555245" cy="1517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06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Marcador de contenido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705" b="-173705"/>
          <a:stretch>
            <a:fillRect/>
          </a:stretch>
        </p:blipFill>
        <p:spPr>
          <a:xfrm>
            <a:off x="176398" y="-1409921"/>
            <a:ext cx="8967602" cy="3967888"/>
          </a:xfrm>
        </p:spPr>
      </p:pic>
      <p:pic>
        <p:nvPicPr>
          <p:cNvPr id="2969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6343650"/>
            <a:ext cx="3429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76397" y="2188838"/>
            <a:ext cx="3578763" cy="31085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800" dirty="0" smtClean="0">
                <a:solidFill>
                  <a:srgbClr val="000000"/>
                </a:solidFill>
              </a:rPr>
              <a:t>Estudio </a:t>
            </a:r>
            <a:r>
              <a:rPr lang="es-ES" sz="2800" dirty="0">
                <a:solidFill>
                  <a:srgbClr val="000000"/>
                </a:solidFill>
              </a:rPr>
              <a:t>retrospectivo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800" dirty="0">
                <a:solidFill>
                  <a:srgbClr val="000000"/>
                </a:solidFill>
              </a:rPr>
              <a:t>1999 a 2003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800" dirty="0">
                <a:solidFill>
                  <a:srgbClr val="000000"/>
                </a:solidFill>
              </a:rPr>
              <a:t>18 centros Italia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800" dirty="0">
                <a:solidFill>
                  <a:srgbClr val="000000"/>
                </a:solidFill>
              </a:rPr>
              <a:t>11, 802 pacientes con neoplasias hematológicas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055032" y="1954130"/>
            <a:ext cx="4927901" cy="406265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u="sng" dirty="0">
                <a:solidFill>
                  <a:schemeClr val="tx1"/>
                </a:solidFill>
              </a:rPr>
              <a:t>RESULTADOS: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400" dirty="0">
                <a:solidFill>
                  <a:schemeClr val="tx1"/>
                </a:solidFill>
              </a:rPr>
              <a:t>538 (4.6%) casos comprobados de IFI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400" dirty="0">
                <a:solidFill>
                  <a:schemeClr val="tx1"/>
                </a:solidFill>
              </a:rPr>
              <a:t>69% en pacientes con  LAM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400" dirty="0">
                <a:solidFill>
                  <a:schemeClr val="tx1"/>
                </a:solidFill>
              </a:rPr>
              <a:t>346 casos hongos </a:t>
            </a:r>
            <a:r>
              <a:rPr lang="es-ES" sz="2400" dirty="0">
                <a:solidFill>
                  <a:schemeClr val="tx1"/>
                </a:solidFill>
                <a:sym typeface="Wingdings"/>
              </a:rPr>
              <a:t> Aspergillus </a:t>
            </a:r>
            <a:r>
              <a:rPr lang="es-ES" sz="2400" dirty="0" err="1">
                <a:solidFill>
                  <a:schemeClr val="tx1"/>
                </a:solidFill>
                <a:sym typeface="Wingdings"/>
              </a:rPr>
              <a:t>spp</a:t>
            </a:r>
            <a:endParaRPr lang="es-ES" sz="2400" dirty="0">
              <a:solidFill>
                <a:schemeClr val="tx1"/>
              </a:solidFill>
              <a:sym typeface="Wingding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400" dirty="0">
                <a:solidFill>
                  <a:schemeClr val="tx1"/>
                </a:solidFill>
                <a:sym typeface="Wingdings"/>
              </a:rPr>
              <a:t>192 casos levaduras   172 </a:t>
            </a:r>
            <a:r>
              <a:rPr lang="es-ES" sz="2400" dirty="0" err="1">
                <a:solidFill>
                  <a:schemeClr val="tx1"/>
                </a:solidFill>
                <a:sym typeface="Wingdings"/>
              </a:rPr>
              <a:t>candidemia</a:t>
            </a:r>
            <a:endParaRPr lang="es-ES" sz="2400" dirty="0">
              <a:solidFill>
                <a:schemeClr val="tx1"/>
              </a:solidFill>
              <a:sym typeface="Wingding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400" dirty="0">
                <a:solidFill>
                  <a:schemeClr val="tx1"/>
                </a:solidFill>
                <a:sym typeface="Wingdings"/>
              </a:rPr>
              <a:t>Mortalidad por Aspergilosis 42% y </a:t>
            </a:r>
            <a:r>
              <a:rPr lang="es-ES" sz="2400" dirty="0" err="1">
                <a:solidFill>
                  <a:schemeClr val="tx1"/>
                </a:solidFill>
                <a:sym typeface="Wingdings"/>
              </a:rPr>
              <a:t>candidemia</a:t>
            </a:r>
            <a:r>
              <a:rPr lang="es-ES" sz="2400" dirty="0">
                <a:solidFill>
                  <a:schemeClr val="tx1"/>
                </a:solidFill>
                <a:sym typeface="Wingdings"/>
              </a:rPr>
              <a:t> 33%</a:t>
            </a:r>
            <a:endParaRPr lang="es-ES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2970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138238"/>
            <a:ext cx="1739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28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67" y="0"/>
            <a:ext cx="5605593" cy="17338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65814" y="6595997"/>
            <a:ext cx="3378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Neofytos</a:t>
            </a:r>
            <a:r>
              <a:rPr lang="es-ES" sz="1400" dirty="0" smtClean="0"/>
              <a:t> D, et al. CID 2009; 48: 265-73.</a:t>
            </a:r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70932" y="1603669"/>
            <a:ext cx="83622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s-ES" sz="2600" dirty="0" smtClean="0"/>
              <a:t>Estudio </a:t>
            </a:r>
            <a:r>
              <a:rPr lang="es-ES" sz="2600" dirty="0" err="1" smtClean="0"/>
              <a:t>multicéntrico</a:t>
            </a:r>
            <a:r>
              <a:rPr lang="es-ES" sz="2600" dirty="0" smtClean="0"/>
              <a:t>, observacional, en pacientes con TMO (2004-2007)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s-ES" sz="2600" dirty="0"/>
              <a:t>234 pacientes </a:t>
            </a:r>
            <a:r>
              <a:rPr lang="es-ES" sz="2600" dirty="0" smtClean="0"/>
              <a:t>trasplantados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s-ES" sz="2600" dirty="0" smtClean="0"/>
              <a:t>93 </a:t>
            </a:r>
            <a:r>
              <a:rPr lang="es-ES" sz="2600" dirty="0"/>
              <a:t>(46.7%) fallecieron </a:t>
            </a:r>
            <a:r>
              <a:rPr lang="es-ES" sz="2600" dirty="0" smtClean="0"/>
              <a:t>menos de 60 días</a:t>
            </a:r>
            <a:endParaRPr lang="es-ES" sz="2600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endParaRPr lang="es-ES" sz="2400" dirty="0" smtClean="0"/>
          </a:p>
          <a:p>
            <a:pPr>
              <a:spcAft>
                <a:spcPts val="600"/>
              </a:spcAft>
            </a:pPr>
            <a:r>
              <a:rPr lang="es-ES" sz="2400" dirty="0" smtClean="0"/>
              <a:t>	</a:t>
            </a:r>
            <a:endParaRPr lang="es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1" y="3574712"/>
            <a:ext cx="7968079" cy="32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3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5"/>
            <a:ext cx="8229600" cy="1143000"/>
          </a:xfrm>
        </p:spPr>
        <p:txBody>
          <a:bodyPr/>
          <a:lstStyle/>
          <a:p>
            <a:r>
              <a:rPr lang="es-ES" dirty="0" smtClean="0"/>
              <a:t>Factores de riesgo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93" y="692473"/>
            <a:ext cx="1236341" cy="18244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04" y="5118365"/>
            <a:ext cx="2612154" cy="13606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91056"/>
            <a:ext cx="2333438" cy="224173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01992" y="1149345"/>
            <a:ext cx="52956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Pérdida de las barreras anatómicas</a:t>
            </a:r>
          </a:p>
          <a:p>
            <a:r>
              <a:rPr lang="es-ES" sz="2800" dirty="0" smtClean="0"/>
              <a:t>(QT, dispositivos médicos) </a:t>
            </a:r>
            <a:endParaRPr lang="es-ES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343461" y="2516912"/>
            <a:ext cx="6403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Inmunosupresión (en diferentes líneas celulares)</a:t>
            </a:r>
          </a:p>
          <a:p>
            <a:r>
              <a:rPr lang="es-ES" sz="2800" dirty="0" smtClean="0"/>
              <a:t>(Cáncer, QT, RT, anticuerpos monoclonales, etc. )</a:t>
            </a:r>
          </a:p>
          <a:p>
            <a:pPr lvl="0"/>
            <a:r>
              <a:rPr lang="es-ES" sz="2800" dirty="0"/>
              <a:t>Neutropenia </a:t>
            </a:r>
            <a:r>
              <a:rPr lang="es-ES" sz="2800" dirty="0" smtClean="0"/>
              <a:t>grave y prolongada</a:t>
            </a:r>
            <a:endParaRPr lang="es-ES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3762" y="5094042"/>
            <a:ext cx="49309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Estancia hospitalaria prolongada</a:t>
            </a:r>
          </a:p>
          <a:p>
            <a:r>
              <a:rPr lang="es-ES" sz="2800" dirty="0" smtClean="0"/>
              <a:t>NPT</a:t>
            </a:r>
          </a:p>
          <a:p>
            <a:r>
              <a:rPr lang="es-ES" sz="2800" dirty="0" smtClean="0"/>
              <a:t>Antibióticos de amplio espectro</a:t>
            </a:r>
            <a:endParaRPr lang="es-ES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699253" y="6531960"/>
            <a:ext cx="331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Asioglu</a:t>
            </a:r>
            <a:r>
              <a:rPr lang="es-ES" dirty="0"/>
              <a:t> S, et al.  CID 2002; 34: 8-1</a:t>
            </a:r>
          </a:p>
        </p:txBody>
      </p:sp>
    </p:spTree>
    <p:extLst>
      <p:ext uri="{BB962C8B-B14F-4D97-AF65-F5344CB8AC3E}">
        <p14:creationId xmlns:p14="http://schemas.microsoft.com/office/powerpoint/2010/main" val="314259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684" y="932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Manifestaciones clínicas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2237" y="1600200"/>
            <a:ext cx="5239002" cy="452596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Fiebre persistente </a:t>
            </a:r>
          </a:p>
          <a:p>
            <a:r>
              <a:rPr lang="es-ES" sz="2800" dirty="0" smtClean="0"/>
              <a:t>Deterioro clínico </a:t>
            </a:r>
          </a:p>
          <a:p>
            <a:r>
              <a:rPr lang="es-ES" sz="2800" dirty="0" smtClean="0"/>
              <a:t>Lesiones cutáneas inespecíficas</a:t>
            </a:r>
          </a:p>
          <a:p>
            <a:r>
              <a:rPr lang="es-ES" sz="2800" dirty="0" smtClean="0"/>
              <a:t>En raras ocasiones </a:t>
            </a:r>
            <a:r>
              <a:rPr lang="es-ES" sz="2800" dirty="0" err="1" smtClean="0"/>
              <a:t>endoftalmitis</a:t>
            </a:r>
            <a:endParaRPr lang="es-ES" sz="2800" dirty="0" smtClean="0"/>
          </a:p>
          <a:p>
            <a:r>
              <a:rPr lang="es-ES" sz="2800" dirty="0" smtClean="0"/>
              <a:t>Diseminada (Dolor abdominal, aumento fosfatasa alcalina, se asocia con la recuperación de neutrófilos)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64" y="1000542"/>
            <a:ext cx="3220643" cy="14932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360" y="2550046"/>
            <a:ext cx="2648547" cy="19838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153" y="4710188"/>
            <a:ext cx="3227585" cy="21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7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82236" y="2162575"/>
            <a:ext cx="3369189" cy="30929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Factores de riesgo para mortalidad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2236" y="2236680"/>
            <a:ext cx="3104595" cy="4403944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Enfermedad hematológica</a:t>
            </a:r>
          </a:p>
          <a:p>
            <a:r>
              <a:rPr lang="es-ES" sz="2800" dirty="0" smtClean="0"/>
              <a:t>Neutropenia grave</a:t>
            </a:r>
          </a:p>
          <a:p>
            <a:r>
              <a:rPr lang="es-ES" sz="2800" dirty="0" smtClean="0"/>
              <a:t>Infección por </a:t>
            </a:r>
            <a:r>
              <a:rPr lang="es-ES" sz="2800" i="1" dirty="0" smtClean="0"/>
              <a:t>C. </a:t>
            </a:r>
            <a:r>
              <a:rPr lang="es-ES" sz="2800" i="1" dirty="0" err="1" smtClean="0"/>
              <a:t>glabrata</a:t>
            </a:r>
            <a:endParaRPr lang="es-ES" sz="2800" i="1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382" y="1528552"/>
            <a:ext cx="5172551" cy="387470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3651425" y="6350817"/>
            <a:ext cx="48788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/>
              <a:t>Maschmeyer</a:t>
            </a:r>
            <a:r>
              <a:rPr lang="es-ES" sz="1600" dirty="0"/>
              <a:t> G. </a:t>
            </a:r>
            <a:r>
              <a:rPr lang="es-ES" sz="1600" dirty="0" err="1"/>
              <a:t>Int</a:t>
            </a:r>
            <a:r>
              <a:rPr lang="es-ES" sz="1600" dirty="0"/>
              <a:t> J </a:t>
            </a:r>
            <a:r>
              <a:rPr lang="es-ES" sz="1600" dirty="0" err="1"/>
              <a:t>Antimicrob</a:t>
            </a:r>
            <a:r>
              <a:rPr lang="es-ES" sz="1600" dirty="0"/>
              <a:t> </a:t>
            </a:r>
            <a:r>
              <a:rPr lang="es-ES" sz="1600" dirty="0" err="1"/>
              <a:t>Agent</a:t>
            </a:r>
            <a:r>
              <a:rPr lang="es-ES" sz="1600" dirty="0"/>
              <a:t> 2006; 27S- S3-S6. 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7210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312420"/>
            <a:ext cx="89408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err="1" smtClean="0">
                <a:effectLst/>
              </a:rPr>
              <a:t>Tx</a:t>
            </a:r>
            <a:r>
              <a:rPr lang="es-ES" sz="3600" dirty="0" smtClean="0">
                <a:effectLst/>
              </a:rPr>
              <a:t>. </a:t>
            </a:r>
            <a:r>
              <a:rPr lang="es-ES" sz="3600" dirty="0">
                <a:effectLst/>
              </a:rPr>
              <a:t>e</a:t>
            </a:r>
            <a:r>
              <a:rPr lang="es-ES" sz="3600" dirty="0" smtClean="0">
                <a:effectLst/>
              </a:rPr>
              <a:t>mpírico-Pacientes </a:t>
            </a:r>
            <a:r>
              <a:rPr lang="es-ES" sz="3600" u="sng" dirty="0" smtClean="0">
                <a:effectLst/>
              </a:rPr>
              <a:t>con </a:t>
            </a:r>
            <a:r>
              <a:rPr lang="es-ES" sz="3600" u="sng" dirty="0" smtClean="0">
                <a:effectLst/>
              </a:rPr>
              <a:t>neutropenia y fiebre</a:t>
            </a:r>
            <a:r>
              <a:rPr lang="es-ES" sz="3600" u="sng" dirty="0" smtClean="0"/>
              <a:t>. </a:t>
            </a:r>
            <a:r>
              <a:rPr lang="es-ES" sz="3600" dirty="0" smtClean="0"/>
              <a:t>Guías </a:t>
            </a:r>
            <a:r>
              <a:rPr lang="es-ES" sz="3600" dirty="0" smtClean="0"/>
              <a:t>IDSA</a:t>
            </a:r>
            <a:endParaRPr lang="es-ES" sz="3600" dirty="0">
              <a:effectLst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529191" y="1688422"/>
            <a:ext cx="8276141" cy="384877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s-ES" sz="2800" dirty="0" err="1" smtClean="0"/>
              <a:t>Caspofungina</a:t>
            </a:r>
            <a:r>
              <a:rPr lang="es-ES" sz="2800" dirty="0" smtClean="0"/>
              <a:t>, </a:t>
            </a:r>
            <a:r>
              <a:rPr lang="es-ES" sz="2800" dirty="0" err="1" smtClean="0"/>
              <a:t>Anfotericina</a:t>
            </a:r>
            <a:r>
              <a:rPr lang="es-ES" sz="2800" dirty="0" smtClean="0"/>
              <a:t> B </a:t>
            </a:r>
            <a:r>
              <a:rPr lang="es-ES" sz="2800" dirty="0" err="1" smtClean="0"/>
              <a:t>liposomal</a:t>
            </a:r>
            <a:r>
              <a:rPr lang="es-ES" sz="2800" dirty="0"/>
              <a:t> </a:t>
            </a:r>
            <a:r>
              <a:rPr lang="es-ES" sz="2800" dirty="0" smtClean="0"/>
              <a:t>o </a:t>
            </a:r>
            <a:r>
              <a:rPr lang="es-ES" sz="2800" dirty="0" err="1"/>
              <a:t>V</a:t>
            </a:r>
            <a:r>
              <a:rPr lang="es-ES" sz="2800" dirty="0" err="1" smtClean="0"/>
              <a:t>oriconazol</a:t>
            </a:r>
            <a:r>
              <a:rPr lang="es-ES" sz="2800" dirty="0" smtClean="0"/>
              <a:t> (BI).</a:t>
            </a:r>
          </a:p>
          <a:p>
            <a:pPr>
              <a:spcAft>
                <a:spcPts val="900"/>
              </a:spcAft>
            </a:pPr>
            <a:r>
              <a:rPr lang="es-ES" sz="2800" dirty="0" err="1" smtClean="0"/>
              <a:t>Fluconazol</a:t>
            </a:r>
            <a:r>
              <a:rPr lang="es-ES" sz="2800" dirty="0" smtClean="0"/>
              <a:t> o </a:t>
            </a:r>
            <a:r>
              <a:rPr lang="es-ES" sz="2800" dirty="0" err="1" smtClean="0"/>
              <a:t>itraconazol</a:t>
            </a:r>
            <a:r>
              <a:rPr lang="es-ES" sz="2800" dirty="0" smtClean="0"/>
              <a:t> como </a:t>
            </a:r>
            <a:r>
              <a:rPr lang="es-ES" sz="2800" dirty="0" err="1" smtClean="0"/>
              <a:t>tx</a:t>
            </a:r>
            <a:r>
              <a:rPr lang="es-ES" sz="2800" dirty="0" smtClean="0"/>
              <a:t>. alternativo (BI).</a:t>
            </a:r>
          </a:p>
          <a:p>
            <a:pPr>
              <a:spcAft>
                <a:spcPts val="1500"/>
              </a:spcAft>
            </a:pPr>
            <a:r>
              <a:rPr lang="es-ES" sz="2800" dirty="0" err="1" smtClean="0"/>
              <a:t>Anfotericina</a:t>
            </a:r>
            <a:r>
              <a:rPr lang="es-ES" sz="2800" dirty="0" smtClean="0"/>
              <a:t> B </a:t>
            </a:r>
            <a:r>
              <a:rPr lang="es-ES" sz="2800" dirty="0" err="1" smtClean="0"/>
              <a:t>deoxicolato</a:t>
            </a:r>
            <a:r>
              <a:rPr lang="es-ES" sz="2800" dirty="0" smtClean="0"/>
              <a:t> es efectivo, pero con más toxicidad cuando se compara con </a:t>
            </a:r>
            <a:r>
              <a:rPr lang="es-ES" sz="2800" dirty="0" err="1" smtClean="0"/>
              <a:t>anfotericina</a:t>
            </a:r>
            <a:r>
              <a:rPr lang="es-ES" sz="2800" dirty="0" smtClean="0"/>
              <a:t> B </a:t>
            </a:r>
            <a:r>
              <a:rPr lang="es-ES" sz="2800" dirty="0" err="1" smtClean="0"/>
              <a:t>liposomal</a:t>
            </a:r>
            <a:r>
              <a:rPr lang="es-ES" sz="2800" dirty="0" smtClean="0"/>
              <a:t> (AI).</a:t>
            </a:r>
          </a:p>
          <a:p>
            <a:pPr marL="45720" indent="0">
              <a:spcAft>
                <a:spcPts val="900"/>
              </a:spcAft>
              <a:buNone/>
            </a:pPr>
            <a:r>
              <a:rPr lang="es-ES" sz="2800" dirty="0" smtClean="0"/>
              <a:t>No utilizar </a:t>
            </a:r>
            <a:r>
              <a:rPr lang="es-ES" sz="2800" dirty="0" err="1" smtClean="0"/>
              <a:t>azoles</a:t>
            </a:r>
            <a:r>
              <a:rPr lang="es-ES" sz="2800" dirty="0" smtClean="0"/>
              <a:t> cuando se usaron como profilaxis (BII).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293882" y="6245536"/>
            <a:ext cx="485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Pappas</a:t>
            </a:r>
            <a:r>
              <a:rPr lang="es-ES" dirty="0"/>
              <a:t> PG. </a:t>
            </a:r>
            <a:r>
              <a:rPr lang="es-ES" dirty="0" err="1"/>
              <a:t>Clin</a:t>
            </a:r>
            <a:r>
              <a:rPr lang="es-ES" dirty="0"/>
              <a:t> </a:t>
            </a:r>
            <a:r>
              <a:rPr lang="es-ES" dirty="0" err="1"/>
              <a:t>Infect</a:t>
            </a:r>
            <a:r>
              <a:rPr lang="es-ES" dirty="0"/>
              <a:t> </a:t>
            </a:r>
            <a:r>
              <a:rPr lang="es-ES" dirty="0" err="1"/>
              <a:t>Dis</a:t>
            </a:r>
            <a:r>
              <a:rPr lang="es-ES" dirty="0"/>
              <a:t> 2009; 48: 503-535.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062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1032</Words>
  <Application>Microsoft Macintosh PowerPoint</Application>
  <PresentationFormat>Presentación en pantalla (4:3)</PresentationFormat>
  <Paragraphs>128</Paragraphs>
  <Slides>16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Imagen de mapa de bits</vt:lpstr>
      <vt:lpstr>La candidemia y el riesgo en pacientes oncológicos</vt:lpstr>
      <vt:lpstr>Antecedentes</vt:lpstr>
      <vt:lpstr>Epidemiología de IFIs en pacientes con leucemia</vt:lpstr>
      <vt:lpstr>Presentación de PowerPoint</vt:lpstr>
      <vt:lpstr>Presentación de PowerPoint</vt:lpstr>
      <vt:lpstr>Factores de riesgo</vt:lpstr>
      <vt:lpstr>Manifestaciones clínicas</vt:lpstr>
      <vt:lpstr>Factores de riesgo para mortalidad</vt:lpstr>
      <vt:lpstr>Tx. empírico-Pacientes con neutropenia y fiebre. Guías IDSA</vt:lpstr>
      <vt:lpstr>Tratamiento</vt:lpstr>
      <vt:lpstr>Tratamiento antifúngico oportuno</vt:lpstr>
      <vt:lpstr>Presentación de PowerPoint</vt:lpstr>
      <vt:lpstr>Factores de riesgo para mortalidad</vt:lpstr>
      <vt:lpstr>Impacto del tratamiento antifúngico inapropiado en la mortalidad de los episodios de candidemia, de acuerdo a los puntos de corte de CLSI actualizados.  Análisis post hoc. </vt:lpstr>
      <vt:lpstr>Factores para mortalidad</vt:lpstr>
      <vt:lpstr>Conclusiones</vt:lpstr>
    </vt:vector>
  </TitlesOfParts>
  <Company>INSTITUTO NAL. DE CANCEROLOGIA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Candidemia y riesgo en pacientes oncológicos</dc:title>
  <dc:creator>PATRICIA CORNEJO JUAREZ</dc:creator>
  <cp:lastModifiedBy>PATRICIA CORNEJO JUAREZ</cp:lastModifiedBy>
  <cp:revision>34</cp:revision>
  <dcterms:created xsi:type="dcterms:W3CDTF">2016-05-02T22:46:44Z</dcterms:created>
  <dcterms:modified xsi:type="dcterms:W3CDTF">2016-06-01T18:50:02Z</dcterms:modified>
</cp:coreProperties>
</file>