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302" r:id="rId3"/>
    <p:sldId id="303" r:id="rId4"/>
    <p:sldId id="304" r:id="rId5"/>
    <p:sldId id="305" r:id="rId6"/>
    <p:sldId id="310" r:id="rId7"/>
    <p:sldId id="314" r:id="rId8"/>
    <p:sldId id="315" r:id="rId9"/>
    <p:sldId id="316" r:id="rId10"/>
    <p:sldId id="317" r:id="rId11"/>
    <p:sldId id="318" r:id="rId12"/>
    <p:sldId id="319" r:id="rId13"/>
    <p:sldId id="384" r:id="rId14"/>
    <p:sldId id="385" r:id="rId15"/>
    <p:sldId id="320" r:id="rId16"/>
    <p:sldId id="321" r:id="rId17"/>
    <p:sldId id="322" r:id="rId18"/>
    <p:sldId id="323" r:id="rId19"/>
    <p:sldId id="324" r:id="rId20"/>
    <p:sldId id="326" r:id="rId21"/>
    <p:sldId id="327" r:id="rId22"/>
    <p:sldId id="349" r:id="rId23"/>
    <p:sldId id="350" r:id="rId24"/>
    <p:sldId id="352" r:id="rId25"/>
    <p:sldId id="351" r:id="rId26"/>
    <p:sldId id="358" r:id="rId27"/>
    <p:sldId id="381" r:id="rId28"/>
    <p:sldId id="361" r:id="rId29"/>
    <p:sldId id="363" r:id="rId30"/>
    <p:sldId id="364" r:id="rId31"/>
    <p:sldId id="382" r:id="rId32"/>
    <p:sldId id="386" r:id="rId33"/>
    <p:sldId id="367" r:id="rId34"/>
    <p:sldId id="371" r:id="rId35"/>
    <p:sldId id="298" r:id="rId36"/>
    <p:sldId id="271" r:id="rId37"/>
    <p:sldId id="262" r:id="rId38"/>
    <p:sldId id="276" r:id="rId39"/>
    <p:sldId id="357" r:id="rId40"/>
    <p:sldId id="387" r:id="rId41"/>
    <p:sldId id="393" r:id="rId42"/>
    <p:sldId id="394" r:id="rId43"/>
    <p:sldId id="395" r:id="rId44"/>
    <p:sldId id="328" r:id="rId45"/>
    <p:sldId id="329" r:id="rId46"/>
    <p:sldId id="330" r:id="rId47"/>
    <p:sldId id="331" r:id="rId48"/>
    <p:sldId id="333" r:id="rId49"/>
    <p:sldId id="332" r:id="rId50"/>
    <p:sldId id="334" r:id="rId51"/>
    <p:sldId id="337" r:id="rId52"/>
    <p:sldId id="356" r:id="rId53"/>
    <p:sldId id="396" r:id="rId54"/>
    <p:sldId id="346" r:id="rId55"/>
    <p:sldId id="347" r:id="rId56"/>
    <p:sldId id="301" r:id="rId5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39" autoAdjust="0"/>
  </p:normalViewPr>
  <p:slideViewPr>
    <p:cSldViewPr snapToGrid="0" snapToObjects="1">
      <p:cViewPr varScale="1">
        <p:scale>
          <a:sx n="90" d="100"/>
          <a:sy n="90" d="100"/>
        </p:scale>
        <p:origin x="-1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XEILY\Desktop\trabajos%20entregados\EU%20%20ANILLADOS\ANILLADOS%20CON%2043%20INGLES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XEILY\Desktop\trabajos%20entregados\EU%20%20ANILLADOS\ANILLADOS%20CON%2043%20ING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%EBW loss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0"/>
      <c:perspective val="0"/>
    </c:view3D>
    <c:floor>
      <c:thickness val="0"/>
      <c:spPr>
        <a:ln>
          <a:solidFill>
            <a:srgbClr val="FF9966"/>
          </a:solidFill>
        </a:ln>
      </c:spPr>
    </c:floor>
    <c:sideWall>
      <c:thickness val="0"/>
      <c:spPr>
        <a:scene3d>
          <a:camera prst="orthographicFront"/>
          <a:lightRig rig="threePt" dir="t"/>
        </a:scene3d>
        <a:sp3d/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0.00558945340957856"/>
          <c:y val="0.243307376633169"/>
          <c:w val="0.984271129606898"/>
          <c:h val="0.637057757283103"/>
        </c:manualLayout>
      </c:layout>
      <c:line3D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LRYGB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rgbClr val="008080"/>
              </a:solidFill>
            </a:ln>
          </c:spPr>
          <c:dLbls>
            <c:delete val="1"/>
          </c:dLbls>
          <c:cat>
            <c:strRef>
              <c:f>Hoja1!$B$1:$E$1</c:f>
              <c:strCache>
                <c:ptCount val="4"/>
                <c:pt idx="0">
                  <c:v>Pre Op</c:v>
                </c:pt>
                <c:pt idx="1">
                  <c:v>1 Year</c:v>
                </c:pt>
                <c:pt idx="2">
                  <c:v>2 Years</c:v>
                </c:pt>
                <c:pt idx="3">
                  <c:v>5 Years</c:v>
                </c:pt>
              </c:strCache>
            </c:strRef>
          </c:cat>
          <c:val>
            <c:numRef>
              <c:f>Hoja1!$B$2:$E$2</c:f>
              <c:numCache>
                <c:formatCode>General</c:formatCode>
                <c:ptCount val="4"/>
                <c:pt idx="0">
                  <c:v>113.0</c:v>
                </c:pt>
                <c:pt idx="1">
                  <c:v>42.3</c:v>
                </c:pt>
                <c:pt idx="2">
                  <c:v>41.60000000000001</c:v>
                </c:pt>
                <c:pt idx="3">
                  <c:v>53.2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BANDED LRYGB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rgbClr val="FFFF00"/>
              </a:solidFill>
            </a:ln>
          </c:spPr>
          <c:dPt>
            <c:idx val="1"/>
            <c:bubble3D val="0"/>
            <c:spPr>
              <a:solidFill>
                <a:srgbClr val="FFFF66"/>
              </a:solidFill>
              <a:ln>
                <a:solidFill>
                  <a:srgbClr val="FFFF66"/>
                </a:solidFill>
              </a:ln>
            </c:spPr>
          </c:dPt>
          <c:dLbls>
            <c:delete val="1"/>
          </c:dLbls>
          <c:cat>
            <c:strRef>
              <c:f>Hoja1!$B$1:$E$1</c:f>
              <c:strCache>
                <c:ptCount val="4"/>
                <c:pt idx="0">
                  <c:v>Pre Op</c:v>
                </c:pt>
                <c:pt idx="1">
                  <c:v>1 Year</c:v>
                </c:pt>
                <c:pt idx="2">
                  <c:v>2 Years</c:v>
                </c:pt>
                <c:pt idx="3">
                  <c:v>5 Years</c:v>
                </c:pt>
              </c:strCache>
            </c:strRef>
          </c:cat>
          <c:val>
            <c:numRef>
              <c:f>Hoja1!$B$3:$E$3</c:f>
              <c:numCache>
                <c:formatCode>General</c:formatCode>
                <c:ptCount val="4"/>
                <c:pt idx="0">
                  <c:v>110.0</c:v>
                </c:pt>
                <c:pt idx="1">
                  <c:v>41.90000000000001</c:v>
                </c:pt>
                <c:pt idx="2">
                  <c:v>40.90000000000001</c:v>
                </c:pt>
                <c:pt idx="3">
                  <c:v>48.33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830523752"/>
        <c:axId val="1815061656"/>
        <c:axId val="1830013720"/>
      </c:line3DChart>
      <c:catAx>
        <c:axId val="1830523752"/>
        <c:scaling>
          <c:orientation val="minMax"/>
        </c:scaling>
        <c:delete val="0"/>
        <c:axPos val="b"/>
        <c:majorTickMark val="none"/>
        <c:minorTickMark val="none"/>
        <c:tickLblPos val="nextTo"/>
        <c:crossAx val="1815061656"/>
        <c:crossesAt val="1.0"/>
        <c:auto val="1"/>
        <c:lblAlgn val="ctr"/>
        <c:lblOffset val="100"/>
        <c:noMultiLvlLbl val="0"/>
      </c:catAx>
      <c:valAx>
        <c:axId val="1815061656"/>
        <c:scaling>
          <c:orientation val="minMax"/>
          <c:max val="120.0"/>
          <c:min val="1.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% Excess Body Weight</a:t>
                </a:r>
              </a:p>
            </c:rich>
          </c:tx>
          <c:layout>
            <c:manualLayout>
              <c:xMode val="edge"/>
              <c:yMode val="edge"/>
              <c:x val="0.0573233492872215"/>
              <c:y val="0.162389423544279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crossAx val="1830523752"/>
        <c:crosses val="autoZero"/>
        <c:crossBetween val="between"/>
      </c:valAx>
      <c:serAx>
        <c:axId val="1830013720"/>
        <c:scaling>
          <c:orientation val="minMax"/>
        </c:scaling>
        <c:delete val="1"/>
        <c:axPos val="b"/>
        <c:majorTickMark val="out"/>
        <c:minorTickMark val="none"/>
        <c:tickLblPos val="none"/>
        <c:crossAx val="1815061656"/>
        <c:crossesAt val="1.0"/>
      </c:ser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600" b="1">
          <a:solidFill>
            <a:srgbClr val="000000"/>
          </a:solidFill>
          <a:latin typeface="Arial"/>
          <a:cs typeface="Arial"/>
        </a:defRPr>
      </a:pPr>
      <a:endParaRPr lang="es-E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BMI</a:t>
            </a:r>
          </a:p>
        </c:rich>
      </c:tx>
      <c:layout>
        <c:manualLayout>
          <c:xMode val="edge"/>
          <c:yMode val="edge"/>
          <c:x val="0.47825"/>
          <c:y val="0.0370370370370371"/>
        </c:manualLayout>
      </c:layout>
      <c:overlay val="0"/>
    </c:title>
    <c:autoTitleDeleted val="0"/>
    <c:view3D>
      <c:rotX val="15"/>
      <c:rotY val="20"/>
      <c:depthPercent val="130"/>
      <c:rAngAx val="1"/>
    </c:view3D>
    <c:floor>
      <c:thickness val="0"/>
      <c:spPr>
        <a:ln>
          <a:solidFill>
            <a:srgbClr val="FF9966"/>
          </a:solidFill>
        </a:ln>
      </c:spPr>
    </c:floor>
    <c:sideWall>
      <c:thickness val="0"/>
    </c:sideWall>
    <c:backWall>
      <c:thickness val="0"/>
      <c:spPr>
        <a:noFill/>
        <a:ln>
          <a:noFill/>
        </a:ln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Hoja1!$A$7</c:f>
              <c:strCache>
                <c:ptCount val="1"/>
                <c:pt idx="0">
                  <c:v>LRYGB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0.00833333333333334"/>
                  <c:y val="0.180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83333333333333"/>
                  <c:y val="0.0694444444444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0.0694444444444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333333333333334"/>
                  <c:y val="0.0833333333333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Hoja1!$B$6:$E$6</c:f>
              <c:strCache>
                <c:ptCount val="4"/>
                <c:pt idx="0">
                  <c:v>Pre Op</c:v>
                </c:pt>
                <c:pt idx="1">
                  <c:v>1 Year</c:v>
                </c:pt>
                <c:pt idx="2">
                  <c:v>2 Years</c:v>
                </c:pt>
                <c:pt idx="3">
                  <c:v>5 Years</c:v>
                </c:pt>
              </c:strCache>
            </c:strRef>
          </c:cat>
          <c:val>
            <c:numRef>
              <c:f>Hoja1!$B$7:$E$7</c:f>
              <c:numCache>
                <c:formatCode>General</c:formatCode>
                <c:ptCount val="4"/>
                <c:pt idx="0">
                  <c:v>47.4</c:v>
                </c:pt>
                <c:pt idx="1">
                  <c:v>30.2</c:v>
                </c:pt>
                <c:pt idx="2">
                  <c:v>30.1</c:v>
                </c:pt>
                <c:pt idx="3">
                  <c:v>32.8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Hoja1!$A$8</c:f>
              <c:strCache>
                <c:ptCount val="1"/>
                <c:pt idx="0">
                  <c:v>BANDED LRYGB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rgbClr val="FFFF66"/>
              </a:solidFill>
            </a:ln>
          </c:spPr>
          <c:dLbls>
            <c:dLbl>
              <c:idx val="0"/>
              <c:layout>
                <c:manualLayout>
                  <c:x val="0.0333333333333333"/>
                  <c:y val="-0.0277777777777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"/>
                  <c:y val="-0.0740740740740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833333333333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5"/>
                  <c:y val="-0.0833333333333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Hoja1!$B$6:$E$6</c:f>
              <c:strCache>
                <c:ptCount val="4"/>
                <c:pt idx="0">
                  <c:v>Pre Op</c:v>
                </c:pt>
                <c:pt idx="1">
                  <c:v>1 Year</c:v>
                </c:pt>
                <c:pt idx="2">
                  <c:v>2 Years</c:v>
                </c:pt>
                <c:pt idx="3">
                  <c:v>5 Years</c:v>
                </c:pt>
              </c:strCache>
            </c:strRef>
          </c:cat>
          <c:val>
            <c:numRef>
              <c:f>Hoja1!$B$8:$E$8</c:f>
              <c:numCache>
                <c:formatCode>General</c:formatCode>
                <c:ptCount val="4"/>
                <c:pt idx="0">
                  <c:v>48.1</c:v>
                </c:pt>
                <c:pt idx="1">
                  <c:v>31.1</c:v>
                </c:pt>
                <c:pt idx="2">
                  <c:v>30.9</c:v>
                </c:pt>
                <c:pt idx="3">
                  <c:v>32.9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014723704"/>
        <c:axId val="1760636600"/>
        <c:axId val="1814061912"/>
      </c:line3DChart>
      <c:catAx>
        <c:axId val="-2014723704"/>
        <c:scaling>
          <c:orientation val="minMax"/>
        </c:scaling>
        <c:delete val="0"/>
        <c:axPos val="b"/>
        <c:majorTickMark val="none"/>
        <c:minorTickMark val="none"/>
        <c:tickLblPos val="nextTo"/>
        <c:crossAx val="1760636600"/>
        <c:crosses val="autoZero"/>
        <c:auto val="1"/>
        <c:lblAlgn val="ctr"/>
        <c:lblOffset val="100"/>
        <c:noMultiLvlLbl val="0"/>
      </c:catAx>
      <c:valAx>
        <c:axId val="17606366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BMI  Kg/m²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one"/>
        <c:crossAx val="-2014723704"/>
        <c:crosses val="autoZero"/>
        <c:crossBetween val="between"/>
      </c:valAx>
      <c:serAx>
        <c:axId val="1814061912"/>
        <c:scaling>
          <c:orientation val="minMax"/>
        </c:scaling>
        <c:delete val="1"/>
        <c:axPos val="b"/>
        <c:majorTickMark val="out"/>
        <c:minorTickMark val="none"/>
        <c:tickLblPos val="none"/>
        <c:crossAx val="1760636600"/>
        <c:crosses val="autoZero"/>
      </c:ser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600" b="1">
          <a:solidFill>
            <a:srgbClr val="000000"/>
          </a:solidFill>
          <a:latin typeface="Arial"/>
          <a:cs typeface="Arial"/>
        </a:defRPr>
      </a:pPr>
      <a:endParaRPr lang="es-E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0.48958</cdr:x>
      <cdr:y>0.47238</cdr:y>
    </cdr:from>
    <cdr:to>
      <cdr:x>0.79583</cdr:x>
      <cdr:y>0.55249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238375" y="1628775"/>
          <a:ext cx="14001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0.34382</cdr:x>
      <cdr:y>0.67771</cdr:y>
    </cdr:from>
    <cdr:to>
      <cdr:x>0.82435</cdr:x>
      <cdr:y>0.78378</cdr:y>
    </cdr:to>
    <cdr:sp macro="" textlink="">
      <cdr:nvSpPr>
        <cdr:cNvPr id="3" name="5 CuadroTexto"/>
        <cdr:cNvSpPr txBox="1"/>
      </cdr:nvSpPr>
      <cdr:spPr>
        <a:xfrm xmlns:a="http://schemas.openxmlformats.org/drawingml/2006/main">
          <a:off x="1819503" y="1910749"/>
          <a:ext cx="2542947" cy="29905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0"/>
          </a:sysClr>
        </a:solidFill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s-MX" sz="1600" b="1" dirty="0">
              <a:solidFill>
                <a:srgbClr val="000000"/>
              </a:solidFill>
            </a:rPr>
            <a:t>68.1                         </a:t>
          </a:r>
          <a:r>
            <a:rPr lang="es-MX" sz="1600" b="1" dirty="0" smtClean="0">
              <a:solidFill>
                <a:srgbClr val="000000"/>
              </a:solidFill>
            </a:rPr>
            <a:t>69.1                    </a:t>
          </a:r>
          <a:r>
            <a:rPr lang="es-MX" sz="1600" b="1" dirty="0">
              <a:solidFill>
                <a:srgbClr val="000000"/>
              </a:solidFill>
            </a:rPr>
            <a:t>61.6  </a:t>
          </a:r>
        </a:p>
      </cdr:txBody>
    </cdr:sp>
  </cdr:relSizeAnchor>
  <cdr:relSizeAnchor xmlns:cdr="http://schemas.openxmlformats.org/drawingml/2006/chartDrawing">
    <cdr:from>
      <cdr:x>0.42365</cdr:x>
      <cdr:y>0.45026</cdr:y>
    </cdr:from>
    <cdr:to>
      <cdr:x>0.85495</cdr:x>
      <cdr:y>0.52027</cdr:y>
    </cdr:to>
    <cdr:sp macro="" textlink="">
      <cdr:nvSpPr>
        <cdr:cNvPr id="4" name="5 CuadroTexto"/>
        <cdr:cNvSpPr txBox="1"/>
      </cdr:nvSpPr>
      <cdr:spPr>
        <a:xfrm xmlns:a="http://schemas.openxmlformats.org/drawingml/2006/main">
          <a:off x="2241961" y="1269449"/>
          <a:ext cx="2282413" cy="19740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0"/>
          </a:sysClr>
        </a:solidFill>
        <a:ln xmlns:a="http://schemas.openxmlformats.org/drawingml/2006/main" w="9525" cmpd="sng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s-MX" sz="1600" b="1" dirty="0">
              <a:solidFill>
                <a:srgbClr val="000000"/>
              </a:solidFill>
            </a:rPr>
            <a:t>70.7                  </a:t>
          </a:r>
          <a:r>
            <a:rPr lang="es-MX" sz="1600" b="1" dirty="0" smtClean="0">
              <a:solidFill>
                <a:srgbClr val="000000"/>
              </a:solidFill>
            </a:rPr>
            <a:t>71.4                </a:t>
          </a:r>
          <a:r>
            <a:rPr lang="es-MX" sz="1600" b="1" dirty="0">
              <a:solidFill>
                <a:srgbClr val="000000"/>
              </a:solidFill>
            </a:rPr>
            <a:t>59.8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EBA42-E532-4945-BA26-B15EFAF793CB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1DC64-FFB2-EB43-9972-D0C7830FD25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02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cs typeface="Arial" charset="0"/>
              </a:rPr>
              <a:t>We decided to analyze 20 SNPs from16 candidate genes</a:t>
            </a:r>
          </a:p>
        </p:txBody>
      </p:sp>
      <p:sp>
        <p:nvSpPr>
          <p:cNvPr id="460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D279DD-CEC4-1B4B-B360-39CA0C5F6065}" type="slidenum">
              <a:rPr lang="es-ES" sz="1200"/>
              <a:pPr eaLnBrk="1" hangingPunct="1"/>
              <a:t>26</a:t>
            </a:fld>
            <a:endParaRPr lang="es-E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FC91-85EB-4EEB-835C-EC985D537462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3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FC91-85EB-4EEB-835C-EC985D537462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37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FC91-85EB-4EEB-835C-EC985D537462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37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FC91-85EB-4EEB-835C-EC985D537462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37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9FC91-85EB-4EEB-835C-EC985D537462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3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5E8F2-B1AA-7643-AB7A-D60B6A44A9A2}" type="slidenum">
              <a:rPr lang="es-ES"/>
              <a:pPr/>
              <a:t>56</a:t>
            </a:fld>
            <a:endParaRPr lang="es-E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29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cs typeface="Arial" charset="0"/>
              </a:rPr>
              <a:t>We decided to analyze 20 SNPs from16 candidate genes</a:t>
            </a:r>
          </a:p>
        </p:txBody>
      </p:sp>
      <p:sp>
        <p:nvSpPr>
          <p:cNvPr id="460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BD279DD-CEC4-1B4B-B360-39CA0C5F6065}" type="slidenum">
              <a:rPr lang="es-ES" sz="1200"/>
              <a:pPr eaLnBrk="1" hangingPunct="1"/>
              <a:t>27</a:t>
            </a:fld>
            <a:endParaRPr 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Allelic discrimination was performed using real time RT - PCR</a:t>
            </a:r>
            <a:endParaRPr lang="es-ES">
              <a:latin typeface="Calibri" charset="0"/>
            </a:endParaRPr>
          </a:p>
        </p:txBody>
      </p:sp>
      <p:sp>
        <p:nvSpPr>
          <p:cNvPr id="5222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0C74724-3327-F246-BCA7-11D34B84FC8E}" type="slidenum">
              <a:rPr lang="es-ES" sz="1200"/>
              <a:pPr eaLnBrk="1" hangingPunct="1"/>
              <a:t>28</a:t>
            </a:fld>
            <a:endParaRPr lang="es-E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62% of the patients were females and 38 males with a mean age of 41 years</a:t>
            </a:r>
            <a:endParaRPr lang="es-ES">
              <a:latin typeface="Calibri" charset="0"/>
            </a:endParaRPr>
          </a:p>
        </p:txBody>
      </p:sp>
      <p:sp>
        <p:nvSpPr>
          <p:cNvPr id="563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1759C6C-A55E-764D-8A9F-103E0C3BA2BC}" type="slidenum">
              <a:rPr lang="es-ES" sz="1200"/>
              <a:pPr eaLnBrk="1" hangingPunct="1"/>
              <a:t>29</a:t>
            </a:fld>
            <a:endParaRPr lang="es-E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94% of the patients underwent a RYGBP, 86% primary and 8% revisional </a:t>
            </a:r>
          </a:p>
        </p:txBody>
      </p:sp>
      <p:sp>
        <p:nvSpPr>
          <p:cNvPr id="583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2F2234A-5C04-E644-88F3-2AA89AE06F8C}" type="slidenum">
              <a:rPr lang="es-ES" sz="1200"/>
              <a:pPr eaLnBrk="1" hangingPunct="1"/>
              <a:t>30</a:t>
            </a:fld>
            <a:endParaRPr lang="es-E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Different genotypes of POMC were statistically associated to different weight loss assessed by BMI at 6 and 12 months as a quantitative trait</a:t>
            </a:r>
          </a:p>
        </p:txBody>
      </p:sp>
      <p:sp>
        <p:nvSpPr>
          <p:cNvPr id="645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FA7C386-807D-B54E-9896-091E15A7C81E}" type="slidenum">
              <a:rPr lang="es-ES" sz="1200"/>
              <a:pPr eaLnBrk="1" hangingPunct="1"/>
              <a:t>31</a:t>
            </a:fld>
            <a:endParaRPr 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Different genotypes of POMC were statistically associated to different weight loss assessed by BMI at 6 and 12 months as a quantitative trait</a:t>
            </a:r>
          </a:p>
        </p:txBody>
      </p:sp>
      <p:sp>
        <p:nvSpPr>
          <p:cNvPr id="645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FA7C386-807D-B54E-9896-091E15A7C81E}" type="slidenum">
              <a:rPr lang="es-ES" sz="1200"/>
              <a:pPr eaLnBrk="1" hangingPunct="1"/>
              <a:t>32</a:t>
            </a:fld>
            <a:endParaRPr 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Different genotypes of POMC were statistically associated to different weight loss assessed by BMI at 6 and 12 months as a quantitative trait</a:t>
            </a:r>
          </a:p>
        </p:txBody>
      </p:sp>
      <p:sp>
        <p:nvSpPr>
          <p:cNvPr id="645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FA7C386-807D-B54E-9896-091E15A7C81E}" type="slidenum">
              <a:rPr lang="es-ES" sz="1200"/>
              <a:pPr eaLnBrk="1" hangingPunct="1"/>
              <a:t>33</a:t>
            </a:fld>
            <a:endParaRPr lang="es-E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FTO genotypes had different frequencies of Type 2 diabetes </a:t>
            </a:r>
          </a:p>
        </p:txBody>
      </p:sp>
      <p:sp>
        <p:nvSpPr>
          <p:cNvPr id="7270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1E920AD-8826-C943-B2BC-07B8659D5BBE}" type="slidenum">
              <a:rPr lang="es-ES" sz="1200"/>
              <a:pPr eaLnBrk="1" hangingPunct="1"/>
              <a:t>34</a:t>
            </a:fld>
            <a:endParaRPr 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4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245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4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5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42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69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78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25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66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69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44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98849-738B-E74A-8AAC-0B023DE572E4}" type="datetimeFigureOut">
              <a:rPr lang="es-ES" smtClean="0"/>
              <a:t>19/10/16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B365-AD62-E947-95B7-740C689FD5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4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sites/entrez?Db=pubmed&amp;Cmd=Search&amp;Term=%22Mosti%20M%22%5BAuthor%5D&amp;itool=EntrezSystem2.PEntrez.Pubmed.Pubmed_ResultsPanel.Pubmed_RVCitation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sites/entrez?Db=pubmed&amp;Cmd=Search&amp;Term=%22Arceo-Olaiz%20R%22%5BAuthor%5D&amp;itool=EntrezSystem2.PEntrez.Pubmed.Pubmed_ResultsPanel.Pubmed_RVCitation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6216" y="2611889"/>
            <a:ext cx="8763938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000" b="1" dirty="0" smtClean="0"/>
              <a:t>APORTACIONES A LA CIRUGÍA EN LA ÚLTIMA DÉCADA</a:t>
            </a:r>
          </a:p>
          <a:p>
            <a:pPr algn="ctr">
              <a:lnSpc>
                <a:spcPct val="120000"/>
              </a:lnSpc>
            </a:pPr>
            <a:r>
              <a:rPr lang="es-ES" sz="3000" b="1" dirty="0" smtClean="0"/>
              <a:t>CIRUGÍA BARIÁTRICA / METABÓLICA</a:t>
            </a:r>
          </a:p>
        </p:txBody>
      </p:sp>
      <p:pic>
        <p:nvPicPr>
          <p:cNvPr id="4" name="Picture 7" descr="Logo nut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360130"/>
            <a:ext cx="1296144" cy="131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 descr="Captura de pantalla 2016-10-19 a la(s) 18.2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0"/>
            <a:ext cx="9144000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Grupos de estudio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3635375" y="6308725"/>
            <a:ext cx="5410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Arceo-Olaiz R, et al. Surg Obes Relat Dis; 2004.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820738" y="2708275"/>
            <a:ext cx="3177973" cy="312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Sexo, M : F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Edad, años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IMC preop, Kg/m</a:t>
            </a:r>
            <a:r>
              <a:rPr lang="es-MX" sz="2400" b="1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EP preop, %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IMC preop, Kg/m</a:t>
            </a:r>
            <a:r>
              <a:rPr lang="es-MX" sz="2400" b="1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Tiempo Qx, mins.</a:t>
            </a:r>
          </a:p>
          <a:p>
            <a:pPr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Estancia Hosp., días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4459837" y="2708275"/>
            <a:ext cx="1551476" cy="312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4 : 26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36.5 ± 9.7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125 ± 17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113 ± 21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47 ± 5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180 ± 44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7 ± 6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677607" y="2708275"/>
            <a:ext cx="1637137" cy="312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3 : 27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37.8 ± 9.6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126.8 ± 17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110 ± 21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48 ± 5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180 ± 34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6 ± 6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4460029" y="1773238"/>
            <a:ext cx="15526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Sin anillo</a:t>
            </a:r>
          </a:p>
          <a:p>
            <a:pPr algn="ctr"/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n = 30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660099" y="1773238"/>
            <a:ext cx="16721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Con anillo</a:t>
            </a:r>
          </a:p>
          <a:p>
            <a:pPr algn="ctr"/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n = 30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8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BARIÁTRICA 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EPP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635375" y="6308725"/>
            <a:ext cx="5410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>
                <a:solidFill>
                  <a:srgbClr val="000000"/>
                </a:solidFill>
                <a:latin typeface="Arial" charset="0"/>
              </a:rPr>
              <a:t>Arceo-Olaiz R, et al. Surg Obes Relat Dis; 2004.</a:t>
            </a:r>
            <a:endParaRPr lang="es-ES" sz="1800" b="1" i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0177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5646" r="5188"/>
          <a:stretch/>
        </p:blipFill>
        <p:spPr bwMode="auto">
          <a:xfrm>
            <a:off x="1269999" y="1417637"/>
            <a:ext cx="6505222" cy="477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Vómito postoperatorio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3635375" y="6308725"/>
            <a:ext cx="5410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Arceo-Olaiz R, et al. Surg Obes Relat Dis; 2004.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1627819" y="3097213"/>
            <a:ext cx="1086806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3</a:t>
            </a:r>
          </a:p>
          <a:p>
            <a:pPr algn="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6</a:t>
            </a:r>
          </a:p>
          <a:p>
            <a:pPr algn="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9</a:t>
            </a:r>
          </a:p>
          <a:p>
            <a:pPr algn="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12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4577246" y="3097213"/>
            <a:ext cx="954708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4 / 30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0 / 30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0 / 30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0 / 30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6618771" y="3097213"/>
            <a:ext cx="954708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5 / 30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2 / 30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1 / 29</a:t>
            </a:r>
          </a:p>
          <a:p>
            <a:pPr algn="ct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0 / 29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4267096" y="2390775"/>
            <a:ext cx="1552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MX" sz="2400" b="1">
                <a:solidFill>
                  <a:srgbClr val="000000"/>
                </a:solidFill>
                <a:latin typeface="Arial" charset="0"/>
              </a:rPr>
              <a:t>Sin anillo</a:t>
            </a:r>
            <a:endParaRPr lang="es-ES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6247886" y="2390775"/>
            <a:ext cx="167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Con anillo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1337408" y="2390775"/>
            <a:ext cx="2236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rgbClr val="000000"/>
                </a:solidFill>
                <a:latin typeface="Arial" charset="0"/>
              </a:rPr>
              <a:t>Meses postop</a:t>
            </a:r>
            <a:endParaRPr lang="es-ES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39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EPP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4207530" y="6308725"/>
            <a:ext cx="4806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 smtClean="0">
                <a:solidFill>
                  <a:srgbClr val="000000"/>
                </a:solidFill>
                <a:latin typeface="Arial" charset="0"/>
              </a:rPr>
              <a:t>Zárate X, </a:t>
            </a:r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et al. Surg Obes Relat Dis; </a:t>
            </a:r>
            <a:r>
              <a:rPr lang="es-MX" sz="1800" b="1" i="1" dirty="0" smtClean="0">
                <a:solidFill>
                  <a:srgbClr val="000000"/>
                </a:solidFill>
                <a:latin typeface="Arial" charset="0"/>
              </a:rPr>
              <a:t>2013.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620941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754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IMC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4207530" y="6308725"/>
            <a:ext cx="4806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 smtClean="0">
                <a:solidFill>
                  <a:srgbClr val="000000"/>
                </a:solidFill>
                <a:latin typeface="Arial" charset="0"/>
              </a:rPr>
              <a:t>Zárate X, </a:t>
            </a:r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et al. Surg Obes Relat Dis; </a:t>
            </a:r>
            <a:r>
              <a:rPr lang="es-MX" sz="1800" b="1" i="1" dirty="0" smtClean="0">
                <a:solidFill>
                  <a:srgbClr val="000000"/>
                </a:solidFill>
                <a:latin typeface="Arial" charset="0"/>
              </a:rPr>
              <a:t>2013.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755254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1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2004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14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1227" r="1654" b="690"/>
          <a:stretch>
            <a:fillRect/>
          </a:stretch>
        </p:blipFill>
        <p:spPr bwMode="auto">
          <a:xfrm>
            <a:off x="871538" y="3279775"/>
            <a:ext cx="2063750" cy="1363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6" name="Picture 10" descr="t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2333625"/>
            <a:ext cx="4465638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6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Estudio inicial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2460" y="2921000"/>
            <a:ext cx="7500761" cy="1516063"/>
          </a:xfr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s-MX" sz="2400" b="1" dirty="0">
                <a:latin typeface="Arial"/>
                <a:cs typeface="Arial"/>
              </a:rPr>
              <a:t>INCMNSZ				</a:t>
            </a:r>
            <a:r>
              <a:rPr lang="es-MX" sz="2400" b="1" dirty="0" smtClean="0">
                <a:latin typeface="Arial"/>
                <a:cs typeface="Arial"/>
              </a:rPr>
              <a:t>		Ciudad </a:t>
            </a:r>
            <a:r>
              <a:rPr lang="es-MX" sz="2400" b="1" dirty="0">
                <a:latin typeface="Arial"/>
                <a:cs typeface="Arial"/>
              </a:rPr>
              <a:t>de México.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s-MX" sz="2400" b="1" dirty="0">
                <a:latin typeface="Arial"/>
                <a:cs typeface="Arial"/>
              </a:rPr>
              <a:t>St Olav’s Hospital 		</a:t>
            </a:r>
            <a:r>
              <a:rPr lang="es-MX" sz="2400" b="1" dirty="0" smtClean="0">
                <a:latin typeface="Arial"/>
                <a:cs typeface="Arial"/>
              </a:rPr>
              <a:t>	Trondheim</a:t>
            </a:r>
            <a:r>
              <a:rPr lang="es-MX" sz="2400" b="1" dirty="0">
                <a:latin typeface="Arial"/>
                <a:cs typeface="Arial"/>
              </a:rPr>
              <a:t>, Noruega.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s-MX" sz="2400" b="1" dirty="0">
                <a:latin typeface="Arial"/>
                <a:cs typeface="Arial"/>
              </a:rPr>
              <a:t>Flinders Medical Centre	Adelaida, Australia.</a:t>
            </a:r>
            <a:endParaRPr lang="es-E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60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Grupo de estudio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5292725" y="6308725"/>
            <a:ext cx="3780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Camilleri M, et al. Surgery; 2008.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5050" name="Group 10"/>
          <p:cNvGrpSpPr>
            <a:grpSpLocks/>
          </p:cNvGrpSpPr>
          <p:nvPr/>
        </p:nvGrpSpPr>
        <p:grpSpPr bwMode="auto">
          <a:xfrm>
            <a:off x="2257425" y="2365375"/>
            <a:ext cx="4635501" cy="2678113"/>
            <a:chOff x="373" y="1627"/>
            <a:chExt cx="2920" cy="1687"/>
          </a:xfrm>
        </p:grpSpPr>
        <p:sp>
          <p:nvSpPr>
            <p:cNvPr id="215048" name="Text Box 8"/>
            <p:cNvSpPr txBox="1">
              <a:spLocks noChangeArrowheads="1"/>
            </p:cNvSpPr>
            <p:nvPr/>
          </p:nvSpPr>
          <p:spPr bwMode="auto">
            <a:xfrm>
              <a:off x="373" y="1627"/>
              <a:ext cx="1728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n</a:t>
              </a:r>
            </a:p>
            <a:p>
              <a:pPr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Edad, años</a:t>
              </a:r>
            </a:p>
            <a:p>
              <a:pPr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Sexo, M : F</a:t>
              </a:r>
            </a:p>
            <a:p>
              <a:pPr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IMC preop, Kg/m</a:t>
              </a:r>
              <a:r>
                <a:rPr lang="es-MX" sz="2400" b="1" baseline="30000" dirty="0">
                  <a:solidFill>
                    <a:srgbClr val="000000"/>
                  </a:solidFill>
                  <a:latin typeface="Arial" charset="0"/>
                </a:rPr>
                <a:t>2</a:t>
              </a:r>
            </a:p>
            <a:p>
              <a:pPr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DM 2</a:t>
              </a:r>
              <a:endParaRPr lang="es-ES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5049" name="Text Box 9"/>
            <p:cNvSpPr txBox="1">
              <a:spLocks noChangeArrowheads="1"/>
            </p:cNvSpPr>
            <p:nvPr/>
          </p:nvSpPr>
          <p:spPr bwMode="auto">
            <a:xfrm>
              <a:off x="2316" y="1627"/>
              <a:ext cx="977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31</a:t>
              </a:r>
            </a:p>
            <a:p>
              <a:pPr algn="ctr"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41.4 ± 1.4</a:t>
              </a:r>
            </a:p>
            <a:p>
              <a:pPr algn="ctr"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5 : 26</a:t>
              </a:r>
            </a:p>
            <a:p>
              <a:pPr algn="ctr"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41.2 ± 0.7</a:t>
              </a:r>
            </a:p>
            <a:p>
              <a:pPr algn="ctr">
                <a:spcBef>
                  <a:spcPct val="50000"/>
                </a:spcBef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s-ES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62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EPP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5292725" y="6308725"/>
            <a:ext cx="3780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Camilleri M, et al. Surgery; 2008.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3245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7872" r="4655" b="9133"/>
          <a:stretch/>
        </p:blipFill>
        <p:spPr bwMode="auto">
          <a:xfrm>
            <a:off x="1467556" y="1417638"/>
            <a:ext cx="6110112" cy="47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47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Tolerancia gástrica en bloqueo vagal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98666" name="Group 10"/>
          <p:cNvGrpSpPr>
            <a:grpSpLocks/>
          </p:cNvGrpSpPr>
          <p:nvPr/>
        </p:nvGrpSpPr>
        <p:grpSpPr bwMode="auto">
          <a:xfrm>
            <a:off x="470267" y="2508250"/>
            <a:ext cx="3810000" cy="2247901"/>
            <a:chOff x="1062" y="1480"/>
            <a:chExt cx="2400" cy="1416"/>
          </a:xfrm>
        </p:grpSpPr>
        <p:sp>
          <p:nvSpPr>
            <p:cNvPr id="198664" name="Text Box 8"/>
            <p:cNvSpPr txBox="1">
              <a:spLocks noChangeArrowheads="1"/>
            </p:cNvSpPr>
            <p:nvPr/>
          </p:nvSpPr>
          <p:spPr bwMode="auto">
            <a:xfrm>
              <a:off x="1062" y="1480"/>
              <a:ext cx="1550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Sexo, M : F</a:t>
              </a:r>
            </a:p>
            <a:p>
              <a:pPr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Edad, años</a:t>
              </a:r>
            </a:p>
            <a:p>
              <a:pPr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IMC preop, Kg/m</a:t>
              </a:r>
              <a:r>
                <a:rPr lang="es-MX" sz="2000" b="1" baseline="30000" dirty="0">
                  <a:solidFill>
                    <a:srgbClr val="000000"/>
                  </a:solidFill>
                  <a:latin typeface="Arial" charset="0"/>
                </a:rPr>
                <a:t>2</a:t>
              </a:r>
            </a:p>
            <a:p>
              <a:pPr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Peso preop, Kg/m</a:t>
              </a:r>
              <a:r>
                <a:rPr lang="es-MX" sz="2000" b="1" baseline="30000" dirty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s-ES" sz="2000" b="1" baseline="300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8665" name="Text Box 9"/>
            <p:cNvSpPr txBox="1">
              <a:spLocks noChangeArrowheads="1"/>
            </p:cNvSpPr>
            <p:nvPr/>
          </p:nvSpPr>
          <p:spPr bwMode="auto">
            <a:xfrm>
              <a:off x="2808" y="1481"/>
              <a:ext cx="654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5 / 3</a:t>
              </a:r>
            </a:p>
            <a:p>
              <a:pPr algn="ctr"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42 ± 5</a:t>
              </a:r>
            </a:p>
            <a:p>
              <a:pPr algn="ctr"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40 ± 4</a:t>
              </a:r>
            </a:p>
            <a:p>
              <a:pPr algn="ctr">
                <a:spcBef>
                  <a:spcPct val="100000"/>
                </a:spcBef>
              </a:pPr>
              <a:r>
                <a:rPr lang="es-MX" sz="2000" b="1" dirty="0">
                  <a:solidFill>
                    <a:srgbClr val="000000"/>
                  </a:solidFill>
                  <a:latin typeface="Arial" charset="0"/>
                </a:rPr>
                <a:t>105 ± 4</a:t>
              </a:r>
              <a:endParaRPr lang="es-ES" sz="2000" b="1" baseline="300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5508625" y="6165850"/>
            <a:ext cx="3343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Herrera MF, et al. DDW 2009.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r="6546" b="18155"/>
          <a:stretch>
            <a:fillRect/>
          </a:stretch>
        </p:blipFill>
        <p:spPr bwMode="auto">
          <a:xfrm>
            <a:off x="4631075" y="2232203"/>
            <a:ext cx="4246343" cy="280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6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BARIÁTRICA / METABÓLICA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Contenido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2325" y="2659063"/>
            <a:ext cx="2441744" cy="1791260"/>
          </a:xfrm>
          <a:noFill/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Contribuciones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Técnicas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Científicas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Educativas</a:t>
            </a:r>
            <a:endParaRPr lang="es-E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37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BARIÁTRICA / METABÓLICA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Resultados del 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bloqueo vagal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Imagen 1" descr="Captura de pantalla 2016-10-03 a la(s) 14.4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016"/>
            <a:ext cx="9144000" cy="1072896"/>
          </a:xfrm>
          <a:prstGeom prst="rect">
            <a:avLst/>
          </a:prstGeom>
        </p:spPr>
      </p:pic>
      <p:pic>
        <p:nvPicPr>
          <p:cNvPr id="3" name="Imagen 2" descr="Captura de pantalla 2016-10-03 a la(s) 14.44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533"/>
            <a:ext cx="9144000" cy="1078523"/>
          </a:xfrm>
          <a:prstGeom prst="rect">
            <a:avLst/>
          </a:prstGeom>
        </p:spPr>
      </p:pic>
      <p:pic>
        <p:nvPicPr>
          <p:cNvPr id="6" name="Imagen 5" descr="Captura de pantalla 2016-10-03 a la(s) 14.53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3772"/>
            <a:ext cx="9144000" cy="1147436"/>
          </a:xfrm>
          <a:prstGeom prst="rect">
            <a:avLst/>
          </a:prstGeom>
        </p:spPr>
      </p:pic>
      <p:pic>
        <p:nvPicPr>
          <p:cNvPr id="7" name="Imagen 6" descr="Captura de pantalla 2016-10-03 a la(s) 14.52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207"/>
            <a:ext cx="9144000" cy="1192161"/>
          </a:xfrm>
          <a:prstGeom prst="rect">
            <a:avLst/>
          </a:prstGeom>
        </p:spPr>
      </p:pic>
      <p:pic>
        <p:nvPicPr>
          <p:cNvPr id="9" name="Imagen 8" descr="Captura de pantalla 2016-10-03 a la(s) 14.32.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" b="1728"/>
          <a:stretch/>
        </p:blipFill>
        <p:spPr>
          <a:xfrm>
            <a:off x="1116393" y="27690"/>
            <a:ext cx="6983999" cy="67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0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IFSO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Registro internacional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Imagen 3" descr="Captura de pantalla 2014-08-15 a la(s) 14.28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r="4882" b="12696"/>
          <a:stretch/>
        </p:blipFill>
        <p:spPr>
          <a:xfrm>
            <a:off x="2139770" y="1407777"/>
            <a:ext cx="4376144" cy="5377928"/>
          </a:xfrm>
          <a:prstGeom prst="rect">
            <a:avLst/>
          </a:prstGeom>
        </p:spPr>
      </p:pic>
      <p:pic>
        <p:nvPicPr>
          <p:cNvPr id="3" name="Imagen 2" descr="Captura de pantalla 2016-10-03 a la(s) 15.1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71" y="1390026"/>
            <a:ext cx="4245331" cy="53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3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IFSO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Registro internacional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Imagen 1" descr="Captura de pantalla 2016-10-03 a la(s) 15.1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82" y="1706220"/>
            <a:ext cx="4599399" cy="4489702"/>
          </a:xfrm>
          <a:prstGeom prst="rect">
            <a:avLst/>
          </a:prstGeom>
        </p:spPr>
      </p:pic>
      <p:pic>
        <p:nvPicPr>
          <p:cNvPr id="4" name="Imagen 3" descr="Captura de pantalla 2016-10-03 a la(s) 14.59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7264" r="6118" b="9260"/>
          <a:stretch/>
        </p:blipFill>
        <p:spPr>
          <a:xfrm>
            <a:off x="150370" y="1921476"/>
            <a:ext cx="4235124" cy="2473867"/>
          </a:xfrm>
          <a:prstGeom prst="rect">
            <a:avLst/>
          </a:prstGeom>
        </p:spPr>
      </p:pic>
      <p:pic>
        <p:nvPicPr>
          <p:cNvPr id="5" name="Imagen 4" descr="Captura de pantalla 2016-10-03 a la(s) 15.03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5705" r="12104" b="5705"/>
          <a:stretch/>
        </p:blipFill>
        <p:spPr>
          <a:xfrm>
            <a:off x="366945" y="4596327"/>
            <a:ext cx="4018549" cy="1142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26" y="5004871"/>
            <a:ext cx="360000" cy="20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IFSO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Registro internacional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Imagen 2" descr="Captura de pantalla 2016-10-03 a la(s) 15.05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4005" r="4800" b="2263"/>
          <a:stretch/>
        </p:blipFill>
        <p:spPr>
          <a:xfrm>
            <a:off x="47967" y="1770421"/>
            <a:ext cx="4279973" cy="4679996"/>
          </a:xfrm>
          <a:prstGeom prst="rect">
            <a:avLst/>
          </a:prstGeom>
        </p:spPr>
      </p:pic>
      <p:pic>
        <p:nvPicPr>
          <p:cNvPr id="5" name="Imagen 4" descr="Captura de pantalla 2016-10-03 a la(s) 15.06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2469" r="4997" b="2469"/>
          <a:stretch/>
        </p:blipFill>
        <p:spPr>
          <a:xfrm>
            <a:off x="4526567" y="1763886"/>
            <a:ext cx="4376104" cy="46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IFSO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Registro internacional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Imagen 3" descr="Captura de pantalla 2016-10-03 a la(s) 15.07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r="6638"/>
          <a:stretch/>
        </p:blipFill>
        <p:spPr>
          <a:xfrm>
            <a:off x="4631116" y="1453448"/>
            <a:ext cx="4388557" cy="5202045"/>
          </a:xfrm>
          <a:prstGeom prst="rect">
            <a:avLst/>
          </a:prstGeom>
        </p:spPr>
      </p:pic>
      <p:pic>
        <p:nvPicPr>
          <p:cNvPr id="6" name="Imagen 5" descr="Captura de pantalla 2014-08-15 a la(s) 14.42.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8544" r="5028" b="9031"/>
          <a:stretch/>
        </p:blipFill>
        <p:spPr>
          <a:xfrm>
            <a:off x="25116" y="1840585"/>
            <a:ext cx="4861808" cy="46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IFSO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Registro internacional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Imagen 1" descr="Captura de pantalla 2016-10-03 a la(s) 15.11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2978" r="3512" b="3784"/>
          <a:stretch/>
        </p:blipFill>
        <p:spPr>
          <a:xfrm>
            <a:off x="606778" y="1580444"/>
            <a:ext cx="787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12440" y="1883535"/>
            <a:ext cx="8227019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s-MX" altLang="ja-JP" sz="1600" dirty="0" smtClean="0">
              <a:solidFill>
                <a:srgbClr val="939393"/>
              </a:solidFill>
              <a:latin typeface="Futura" charset="0"/>
            </a:endParaRPr>
          </a:p>
          <a:p>
            <a:pPr algn="ctr" eaLnBrk="1" hangingPunct="1">
              <a:defRPr/>
            </a:pPr>
            <a:r>
              <a:rPr lang="es-MX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Análisis Preliminar de Polimorfismos de Nucléotido Único de Genes Candidato Asociados a Pérdida de Peso Postoperatorio en Pacientes Obesos Mórbidos Mexicanos Operados de DGYR</a:t>
            </a:r>
          </a:p>
          <a:p>
            <a:pPr algn="ctr" eaLnBrk="1" hangingPunct="1">
              <a:defRPr/>
            </a:pPr>
            <a:endParaRPr lang="es-MX" dirty="0" smtClean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 eaLnBrk="1" hangingPunct="1">
              <a:defRPr/>
            </a:pPr>
            <a:endParaRPr lang="es-MX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  <a:p>
            <a:pPr algn="ctr" eaLnBrk="1" hangingPunct="1">
              <a:tabLst>
                <a:tab pos="2693988" algn="l"/>
              </a:tabLst>
              <a:defRPr/>
            </a:pPr>
            <a:r>
              <a:rPr lang="es-MX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Velázquez-Fernández D, Mercado-Celis G, León P, Flores J, Clavelin D, Rodríguez D, Vidrio E</a:t>
            </a:r>
            <a:r>
              <a:rPr lang="es-MX" sz="18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, </a:t>
            </a:r>
            <a:r>
              <a:rPr lang="es-MX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Sánchez H, Mosti M, Herrera MF</a:t>
            </a:r>
          </a:p>
          <a:p>
            <a:pPr algn="ctr" eaLnBrk="1" hangingPunct="1">
              <a:tabLst>
                <a:tab pos="2693988" algn="l"/>
              </a:tabLst>
              <a:defRPr/>
            </a:pPr>
            <a:endParaRPr lang="es-MX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Genética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16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Agrupar 12"/>
          <p:cNvGrpSpPr>
            <a:grpSpLocks/>
          </p:cNvGrpSpPr>
          <p:nvPr/>
        </p:nvGrpSpPr>
        <p:grpSpPr bwMode="auto">
          <a:xfrm>
            <a:off x="753938" y="1296361"/>
            <a:ext cx="5638800" cy="5230587"/>
            <a:chOff x="857250" y="128588"/>
            <a:chExt cx="7178675" cy="6659562"/>
          </a:xfrm>
        </p:grpSpPr>
        <p:pic>
          <p:nvPicPr>
            <p:cNvPr id="45059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198438"/>
              <a:ext cx="6835775" cy="657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2412660" y="3636799"/>
              <a:ext cx="219587" cy="915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1322043" y="5049600"/>
              <a:ext cx="219587" cy="15738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4604874" y="5955476"/>
              <a:ext cx="219587" cy="1555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495958" y="5876784"/>
              <a:ext cx="219587" cy="15738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412660" y="1186359"/>
              <a:ext cx="219587" cy="915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505107" y="3261639"/>
              <a:ext cx="219587" cy="1555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883820" y="721525"/>
              <a:ext cx="221418" cy="933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505107" y="3682551"/>
              <a:ext cx="219587" cy="933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199589" y="5459532"/>
              <a:ext cx="219587" cy="915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6866623" y="2972490"/>
              <a:ext cx="217757" cy="1848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4048586" y="3627649"/>
              <a:ext cx="217757" cy="915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1322043" y="1028974"/>
              <a:ext cx="219587" cy="37699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5166651" y="2353932"/>
              <a:ext cx="219587" cy="16836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1883820" y="858779"/>
              <a:ext cx="221418" cy="915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976268" y="5411950"/>
              <a:ext cx="221417" cy="15555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2976268" y="6039659"/>
              <a:ext cx="221417" cy="15738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2205882" y="4086992"/>
              <a:ext cx="636803" cy="261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ADIPOQ</a:t>
              </a: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857250" y="5000189"/>
              <a:ext cx="532499" cy="2616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GNB3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405415" y="6381878"/>
              <a:ext cx="636803" cy="261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MC4R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3406292" y="6348937"/>
              <a:ext cx="638634" cy="4154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AGRP</a:t>
              </a:r>
            </a:p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FTO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242479" y="813028"/>
              <a:ext cx="636803" cy="2616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PPARG2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296499" y="4077842"/>
              <a:ext cx="636803" cy="4154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DUSP1</a:t>
              </a:r>
            </a:p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ADRB2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1757558" y="128588"/>
              <a:ext cx="636803" cy="4135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POMC</a:t>
              </a:r>
            </a:p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APOB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087966" y="4919667"/>
              <a:ext cx="638633" cy="2598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IFI30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6720232" y="4121763"/>
              <a:ext cx="636803" cy="2616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UCP2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3924153" y="4121763"/>
              <a:ext cx="638633" cy="2616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ESR1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857250" y="1096685"/>
              <a:ext cx="464793" cy="2616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LEPR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4998300" y="1726224"/>
              <a:ext cx="602036" cy="2616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ADRB3</a:t>
              </a:r>
              <a:endParaRPr lang="es-ES" sz="1050" dirty="0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2732891" y="6374558"/>
              <a:ext cx="636803" cy="4135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LIPC</a:t>
              </a:r>
            </a:p>
            <a:p>
              <a:pPr algn="ctr">
                <a:defRPr/>
              </a:pPr>
              <a:r>
                <a:rPr lang="es-ES" sz="1050" b="1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ST8SIA2</a:t>
              </a:r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6939525" y="3298954"/>
            <a:ext cx="18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charset="0"/>
                <a:cs typeface="Arial" charset="0"/>
              </a:rPr>
              <a:t>287 </a:t>
            </a:r>
            <a:r>
              <a:rPr lang="en-US" sz="2000" b="1" dirty="0" err="1" smtClean="0">
                <a:latin typeface="Arial" charset="0"/>
                <a:cs typeface="Arial" charset="0"/>
              </a:rPr>
              <a:t>pacientes</a:t>
            </a:r>
            <a:endParaRPr lang="es-ES" sz="2000" dirty="0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Genes </a:t>
            </a:r>
            <a:r>
              <a:rPr lang="en-US" sz="32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Candidatos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 (SNPs)</a:t>
            </a:r>
          </a:p>
          <a:p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57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Agrupar 9"/>
          <p:cNvGrpSpPr>
            <a:grpSpLocks/>
          </p:cNvGrpSpPr>
          <p:nvPr/>
        </p:nvGrpSpPr>
        <p:grpSpPr bwMode="auto">
          <a:xfrm>
            <a:off x="4350848" y="1612900"/>
            <a:ext cx="4119825" cy="3089869"/>
            <a:chOff x="1738190" y="1417638"/>
            <a:chExt cx="7160787" cy="537059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190" y="1417638"/>
              <a:ext cx="7160787" cy="5370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1206" name="CuadroTexto 3"/>
            <p:cNvSpPr txBox="1">
              <a:spLocks noChangeArrowheads="1"/>
            </p:cNvSpPr>
            <p:nvPr/>
          </p:nvSpPr>
          <p:spPr bwMode="auto">
            <a:xfrm>
              <a:off x="6089234" y="2668662"/>
              <a:ext cx="9600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>
                  <a:solidFill>
                    <a:srgbClr val="595959"/>
                  </a:solidFill>
                </a:rPr>
                <a:t>Allele Y Homozygote</a:t>
              </a:r>
            </a:p>
          </p:txBody>
        </p:sp>
        <p:sp>
          <p:nvSpPr>
            <p:cNvPr id="51207" name="CuadroTexto 7"/>
            <p:cNvSpPr txBox="1">
              <a:spLocks noChangeArrowheads="1"/>
            </p:cNvSpPr>
            <p:nvPr/>
          </p:nvSpPr>
          <p:spPr bwMode="auto">
            <a:xfrm>
              <a:off x="6721639" y="4753541"/>
              <a:ext cx="9600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 i="1">
                  <a:solidFill>
                    <a:srgbClr val="595959"/>
                  </a:solidFill>
                </a:rPr>
                <a:t>Allele X Homozygote</a:t>
              </a:r>
            </a:p>
          </p:txBody>
        </p:sp>
        <p:sp>
          <p:nvSpPr>
            <p:cNvPr id="51208" name="CuadroTexto 8"/>
            <p:cNvSpPr txBox="1">
              <a:spLocks noChangeArrowheads="1"/>
            </p:cNvSpPr>
            <p:nvPr/>
          </p:nvSpPr>
          <p:spPr bwMode="auto">
            <a:xfrm>
              <a:off x="5827513" y="3713686"/>
              <a:ext cx="10652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>
                  <a:solidFill>
                    <a:srgbClr val="595959"/>
                  </a:solidFill>
                </a:rPr>
                <a:t>Heterozygote</a:t>
              </a:r>
            </a:p>
          </p:txBody>
        </p:sp>
      </p:grpSp>
      <p:pic>
        <p:nvPicPr>
          <p:cNvPr id="51202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60" y="1792288"/>
            <a:ext cx="2236044" cy="8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Marcador de contenido 2"/>
          <p:cNvSpPr txBox="1">
            <a:spLocks/>
          </p:cNvSpPr>
          <p:nvPr/>
        </p:nvSpPr>
        <p:spPr bwMode="auto">
          <a:xfrm>
            <a:off x="4059896" y="4796413"/>
            <a:ext cx="4731596" cy="4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200" b="1" dirty="0">
                <a:latin typeface="Arial" charset="0"/>
                <a:cs typeface="Arial" charset="0"/>
              </a:rPr>
              <a:t>(ABI Prism 4700 HT Thermal cycler; Applied </a:t>
            </a:r>
            <a:r>
              <a:rPr lang="en-US" sz="1200" b="1" dirty="0" err="1">
                <a:latin typeface="Arial" charset="0"/>
                <a:cs typeface="Arial" charset="0"/>
              </a:rPr>
              <a:t>Biosystems</a:t>
            </a:r>
            <a:r>
              <a:rPr lang="en-US" sz="1200" b="1" dirty="0">
                <a:latin typeface="Arial" charset="0"/>
                <a:cs typeface="Arial" charset="0"/>
              </a:rPr>
              <a:t>)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1200" b="1" dirty="0"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1200" b="1" dirty="0"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1200" b="1" dirty="0">
              <a:latin typeface="Arial" charset="0"/>
              <a:cs typeface="Arial" charset="0"/>
            </a:endParaRPr>
          </a:p>
        </p:txBody>
      </p:sp>
      <p:pic>
        <p:nvPicPr>
          <p:cNvPr id="11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4" y="5167725"/>
            <a:ext cx="4244720" cy="159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36589"/>
          <a:stretch>
            <a:fillRect/>
          </a:stretch>
        </p:blipFill>
        <p:spPr bwMode="auto">
          <a:xfrm>
            <a:off x="471853" y="2627189"/>
            <a:ext cx="1940170" cy="252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296" r="18877" b="2121"/>
          <a:stretch>
            <a:fillRect/>
          </a:stretch>
        </p:blipFill>
        <p:spPr bwMode="auto">
          <a:xfrm>
            <a:off x="462328" y="5169313"/>
            <a:ext cx="1949695" cy="15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Discriminación Alélica– RT- </a:t>
            </a:r>
            <a:r>
              <a:rPr lang="es-MX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PCR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1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527175"/>
            <a:ext cx="494188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uadroTexto 1"/>
          <p:cNvSpPr txBox="1">
            <a:spLocks noChangeArrowheads="1"/>
          </p:cNvSpPr>
          <p:nvPr/>
        </p:nvSpPr>
        <p:spPr bwMode="auto">
          <a:xfrm>
            <a:off x="2861318" y="6024563"/>
            <a:ext cx="5998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 dirty="0" smtClean="0">
                <a:latin typeface="Arial" charset="0"/>
                <a:cs typeface="Arial" charset="0"/>
              </a:rPr>
              <a:t>Edad promedio:</a:t>
            </a:r>
            <a:r>
              <a:rPr lang="es-ES" b="1" dirty="0">
                <a:latin typeface="Arial" charset="0"/>
                <a:cs typeface="Arial" charset="0"/>
              </a:rPr>
              <a:t>41.4±11.4 </a:t>
            </a:r>
            <a:r>
              <a:rPr lang="es-ES" b="1" dirty="0" smtClean="0">
                <a:latin typeface="Arial" charset="0"/>
                <a:cs typeface="Arial" charset="0"/>
              </a:rPr>
              <a:t>años </a:t>
            </a:r>
            <a:r>
              <a:rPr lang="es-ES" b="1" dirty="0">
                <a:latin typeface="Arial" charset="0"/>
                <a:cs typeface="Arial" charset="0"/>
              </a:rPr>
              <a:t>(17 – 71)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ES_tradnl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Características generales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8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Tradición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626887" y="1857206"/>
            <a:ext cx="794702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s-MX" sz="2000" b="1" i="1" dirty="0">
                <a:solidFill>
                  <a:srgbClr val="000000"/>
                </a:solidFill>
                <a:latin typeface="Arial" charset="0"/>
              </a:rPr>
              <a:t>De la Rosa C, González-Barranco J, Miranda A, López Amor E.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s-MX" sz="2000" b="1" dirty="0">
                <a:solidFill>
                  <a:srgbClr val="000000"/>
                </a:solidFill>
                <a:latin typeface="Arial" charset="0"/>
              </a:rPr>
              <a:t>Tratamiento de la obesidad extrema.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s-MX" sz="2000" b="1" i="1" dirty="0">
                <a:solidFill>
                  <a:srgbClr val="000000"/>
                </a:solidFill>
                <a:latin typeface="Arial" charset="0"/>
              </a:rPr>
              <a:t>Rev Gastroenterol Mex</a:t>
            </a:r>
            <a:r>
              <a:rPr lang="es-MX" sz="2000" b="1" dirty="0">
                <a:solidFill>
                  <a:srgbClr val="000000"/>
                </a:solidFill>
                <a:latin typeface="Arial" charset="0"/>
              </a:rPr>
              <a:t> 1977;42(3):108-16.</a:t>
            </a:r>
            <a:endParaRPr lang="es-ES" sz="2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190" y="3695033"/>
            <a:ext cx="2214033" cy="27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n 3" descr="Captura de pantalla 2014-11-01 a la(s) 10.5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4941" r="4385" b="5437"/>
          <a:stretch>
            <a:fillRect/>
          </a:stretch>
        </p:blipFill>
        <p:spPr bwMode="auto">
          <a:xfrm>
            <a:off x="533400" y="1254125"/>
            <a:ext cx="856297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ES_tradnl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Características generales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0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5" y="2077003"/>
            <a:ext cx="4495491" cy="29778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13" y="2092245"/>
            <a:ext cx="4443192" cy="297785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Mestizo vs no mestizo; EPP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4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3" y="1297111"/>
            <a:ext cx="8197467" cy="54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POMC; </a:t>
            </a:r>
            <a:r>
              <a:rPr lang="es-MX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EPP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2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3" y="1550981"/>
            <a:ext cx="8854721" cy="49807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ESR1; </a:t>
            </a:r>
            <a:r>
              <a:rPr lang="es-MX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EPP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5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n 1" descr="Captura de pantalla 2014-10-31 a la(s) 20.15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2321" r="1158" b="1038"/>
          <a:stretch>
            <a:fillRect/>
          </a:stretch>
        </p:blipFill>
        <p:spPr bwMode="auto">
          <a:xfrm>
            <a:off x="1239838" y="1309688"/>
            <a:ext cx="65595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CuadroTexto 4"/>
          <p:cNvSpPr txBox="1">
            <a:spLocks noChangeArrowheads="1"/>
          </p:cNvSpPr>
          <p:nvPr/>
        </p:nvSpPr>
        <p:spPr bwMode="auto">
          <a:xfrm>
            <a:off x="2284413" y="5697538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 b="1"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71684" name="CuadroTexto 5"/>
          <p:cNvSpPr txBox="1">
            <a:spLocks noChangeArrowheads="1"/>
          </p:cNvSpPr>
          <p:nvPr/>
        </p:nvSpPr>
        <p:spPr bwMode="auto">
          <a:xfrm>
            <a:off x="3963988" y="5857875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 b="1">
                <a:latin typeface="Arial" charset="0"/>
                <a:cs typeface="Arial" charset="0"/>
              </a:rPr>
              <a:t>91</a:t>
            </a:r>
          </a:p>
        </p:txBody>
      </p:sp>
      <p:sp>
        <p:nvSpPr>
          <p:cNvPr id="71685" name="CuadroTexto 6"/>
          <p:cNvSpPr txBox="1">
            <a:spLocks noChangeArrowheads="1"/>
          </p:cNvSpPr>
          <p:nvPr/>
        </p:nvSpPr>
        <p:spPr bwMode="auto">
          <a:xfrm>
            <a:off x="5556250" y="6137275"/>
            <a:ext cx="48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 b="1">
                <a:latin typeface="Arial" charset="0"/>
                <a:cs typeface="Arial" charset="0"/>
              </a:rPr>
              <a:t>167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DE POLIMORFISMOS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FTO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5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6-08-10 a la(s) 14.34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"/>
          <a:stretch/>
        </p:blipFill>
        <p:spPr>
          <a:xfrm>
            <a:off x="3032467" y="8467"/>
            <a:ext cx="2934230" cy="4464739"/>
          </a:xfrm>
          <a:prstGeom prst="rect">
            <a:avLst/>
          </a:prstGeom>
        </p:spPr>
      </p:pic>
      <p:pic>
        <p:nvPicPr>
          <p:cNvPr id="4" name="Imagen 3" descr="Captura de pantalla 2016-08-10 a la(s) 14.39.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4393" r="3087"/>
          <a:stretch/>
        </p:blipFill>
        <p:spPr>
          <a:xfrm>
            <a:off x="197555" y="4487318"/>
            <a:ext cx="8748890" cy="23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04554" y="6357991"/>
            <a:ext cx="3725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Rubino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 F. Et al. Diabetes </a:t>
            </a: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Care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; 2016</a:t>
            </a:r>
          </a:p>
        </p:txBody>
      </p:sp>
      <p:pic>
        <p:nvPicPr>
          <p:cNvPr id="6" name="Imagen 5" descr="Captura de pantalla 2016-08-10 a la(s) 14.4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206"/>
            <a:ext cx="9144000" cy="36146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273237"/>
            <a:ext cx="8889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Arial"/>
                <a:cs typeface="Arial"/>
              </a:rPr>
              <a:t>CIRUGÍA VS TTO MÉDICO</a:t>
            </a:r>
          </a:p>
          <a:p>
            <a:pPr algn="ctr"/>
            <a:r>
              <a:rPr lang="es-ES" sz="3200" b="1" dirty="0" smtClean="0">
                <a:latin typeface="Arial"/>
                <a:cs typeface="Arial"/>
              </a:rPr>
              <a:t>Control de la glucemia</a:t>
            </a:r>
            <a:endParaRPr lang="es-E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3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05-29 a la(s) 22.47.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5867" r="3630"/>
          <a:stretch/>
        </p:blipFill>
        <p:spPr>
          <a:xfrm>
            <a:off x="1241778" y="1368779"/>
            <a:ext cx="6674556" cy="50119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73237"/>
            <a:ext cx="8889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Arial"/>
                <a:cs typeface="Arial"/>
              </a:rPr>
              <a:t>TRATAMIENTO DE DM</a:t>
            </a:r>
          </a:p>
          <a:p>
            <a:pPr algn="ctr"/>
            <a:r>
              <a:rPr lang="es-ES" sz="3200" b="1" dirty="0" smtClean="0">
                <a:latin typeface="Arial"/>
                <a:cs typeface="Arial"/>
              </a:rPr>
              <a:t>DSS-II</a:t>
            </a:r>
            <a:endParaRPr lang="es-ES" sz="3200" b="1" baseline="-25000" dirty="0">
              <a:latin typeface="Arial"/>
              <a:cs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04554" y="6357991"/>
            <a:ext cx="3725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Rubino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 F. Et al. Diabetes </a:t>
            </a: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Care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; 2016</a:t>
            </a:r>
          </a:p>
        </p:txBody>
      </p:sp>
    </p:spTree>
    <p:extLst>
      <p:ext uri="{BB962C8B-B14F-4D97-AF65-F5344CB8AC3E}">
        <p14:creationId xmlns:p14="http://schemas.microsoft.com/office/powerpoint/2010/main" val="388867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05-29 a la(s) 22.47.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36611" r="9410"/>
          <a:stretch/>
        </p:blipFill>
        <p:spPr>
          <a:xfrm>
            <a:off x="17396" y="1421010"/>
            <a:ext cx="9108000" cy="49623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73237"/>
            <a:ext cx="8889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Arial"/>
                <a:cs typeface="Arial"/>
              </a:rPr>
              <a:t>TRATAMIENTO DE DM</a:t>
            </a:r>
          </a:p>
          <a:p>
            <a:pPr algn="ctr"/>
            <a:r>
              <a:rPr lang="es-ES" sz="3200" b="1" dirty="0" smtClean="0">
                <a:latin typeface="Arial"/>
                <a:cs typeface="Arial"/>
              </a:rPr>
              <a:t>DSS-II</a:t>
            </a:r>
            <a:endParaRPr lang="es-ES" sz="3200" b="1" baseline="-25000" dirty="0">
              <a:latin typeface="Arial"/>
              <a:cs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04554" y="6357991"/>
            <a:ext cx="3725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Rubino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 F. Et al. Diabetes </a:t>
            </a:r>
            <a:r>
              <a:rPr lang="es-ES" sz="1600" b="1" i="1" dirty="0" err="1" smtClean="0">
                <a:solidFill>
                  <a:srgbClr val="000000"/>
                </a:solidFill>
                <a:cs typeface="Arial" charset="0"/>
              </a:rPr>
              <a:t>Care</a:t>
            </a:r>
            <a:r>
              <a:rPr lang="es-ES" sz="1600" b="1" i="1" dirty="0" smtClean="0">
                <a:solidFill>
                  <a:srgbClr val="000000"/>
                </a:solidFill>
                <a:cs typeface="Arial" charset="0"/>
              </a:rPr>
              <a:t>; 2016</a:t>
            </a:r>
          </a:p>
        </p:txBody>
      </p:sp>
    </p:spTree>
    <p:extLst>
      <p:ext uri="{BB962C8B-B14F-4D97-AF65-F5344CB8AC3E}">
        <p14:creationId xmlns:p14="http://schemas.microsoft.com/office/powerpoint/2010/main" val="425656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CIRUGÍA METABÓLICA</a:t>
            </a:r>
            <a:r>
              <a:rPr lang="es-MX" sz="3200" b="1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s-MX" sz="3200" b="1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smtClean="0">
                <a:solidFill>
                  <a:srgbClr val="000000"/>
                </a:solidFill>
                <a:latin typeface="Arial"/>
                <a:cs typeface="Arial"/>
              </a:rPr>
              <a:t>Posicionamiento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957" y="1774774"/>
            <a:ext cx="9204413" cy="403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2400" b="1" dirty="0">
                <a:latin typeface="Arial"/>
                <a:cs typeface="Arial"/>
              </a:rPr>
              <a:t>Cirugía Metabólica en el Tratamiento de la Diabetes Mellitus</a:t>
            </a:r>
            <a:endParaRPr lang="es-MX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400" b="1" dirty="0">
                <a:latin typeface="Arial"/>
                <a:cs typeface="Arial"/>
              </a:rPr>
              <a:t>Posicionamiento de Asociaciones Médicas Líderes en México</a:t>
            </a:r>
            <a:endParaRPr lang="es-MX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800" dirty="0">
                <a:latin typeface="Arial"/>
                <a:cs typeface="Arial"/>
              </a:rPr>
              <a:t> </a:t>
            </a:r>
            <a:endParaRPr lang="es-MX" sz="2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dirty="0" smtClean="0">
                <a:latin typeface="Arial"/>
                <a:cs typeface="Arial"/>
              </a:rPr>
              <a:t>				</a:t>
            </a:r>
            <a:r>
              <a:rPr lang="es-ES_tradnl" sz="2000" b="1" dirty="0" smtClean="0">
                <a:latin typeface="Arial"/>
                <a:cs typeface="Arial"/>
              </a:rPr>
              <a:t>Miguel </a:t>
            </a:r>
            <a:r>
              <a:rPr lang="es-ES_tradnl" sz="2000" b="1" dirty="0">
                <a:latin typeface="Arial"/>
                <a:cs typeface="Arial"/>
              </a:rPr>
              <a:t>F. Herrera, MD, PhD. INCMNSZ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000" b="1" dirty="0" smtClean="0">
                <a:latin typeface="Arial"/>
                <a:cs typeface="Arial"/>
              </a:rPr>
              <a:t>				Eduardo </a:t>
            </a:r>
            <a:r>
              <a:rPr lang="es-ES_tradnl" sz="2000" b="1" dirty="0">
                <a:latin typeface="Arial"/>
                <a:cs typeface="Arial"/>
              </a:rPr>
              <a:t>García, MD. INCMNSZ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000" b="1" dirty="0" smtClean="0">
                <a:latin typeface="Arial"/>
                <a:cs typeface="Arial"/>
              </a:rPr>
              <a:t>				Juan </a:t>
            </a:r>
            <a:r>
              <a:rPr lang="es-ES_tradnl" sz="2000" b="1" dirty="0">
                <a:latin typeface="Arial"/>
                <a:cs typeface="Arial"/>
              </a:rPr>
              <a:t>Arellano, Presidente. CMCOEM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000" b="1" dirty="0" smtClean="0">
                <a:latin typeface="Arial"/>
                <a:cs typeface="Arial"/>
              </a:rPr>
              <a:t>				Agustín </a:t>
            </a:r>
            <a:r>
              <a:rPr lang="es-ES_tradnl" sz="2000" b="1" dirty="0">
                <a:latin typeface="Arial"/>
                <a:cs typeface="Arial"/>
              </a:rPr>
              <a:t>Madero, Presidente. SMNE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ES_tradnl" sz="2000" b="1" dirty="0" smtClean="0">
                <a:latin typeface="Arial"/>
                <a:cs typeface="Arial"/>
              </a:rPr>
              <a:t>				Jorge </a:t>
            </a:r>
            <a:r>
              <a:rPr lang="es-ES_tradnl" sz="2000" b="1" dirty="0">
                <a:latin typeface="Arial"/>
                <a:cs typeface="Arial"/>
              </a:rPr>
              <a:t>Alderete, Presidente. CMIM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s-US" sz="2000" b="1" dirty="0" smtClean="0">
                <a:latin typeface="Arial"/>
                <a:cs typeface="Arial"/>
              </a:rPr>
              <a:t>				José </a:t>
            </a:r>
            <a:r>
              <a:rPr lang="es-US" sz="2000" b="1" dirty="0">
                <a:latin typeface="Arial"/>
                <a:cs typeface="Arial"/>
              </a:rPr>
              <a:t>Antonio López Corvalá, Presidente </a:t>
            </a:r>
            <a:r>
              <a:rPr lang="es-US" sz="2000" b="1" dirty="0" smtClean="0">
                <a:latin typeface="Arial"/>
                <a:cs typeface="Arial"/>
              </a:rPr>
              <a:t>IFSO-LA</a:t>
            </a:r>
            <a:endParaRPr lang="es-MX" sz="20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s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5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</a:t>
            </a:r>
            <a:r>
              <a:rPr lang="es-MX" sz="3200" b="1" dirty="0" smtClean="0">
                <a:solidFill>
                  <a:srgbClr val="000000"/>
                </a:solidFill>
                <a:latin typeface="Arial"/>
                <a:cs typeface="Arial"/>
              </a:rPr>
              <a:t>BARIÁTRICA 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1992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5509895" y="5413375"/>
            <a:ext cx="2583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IMC &gt;50 Kg/m</a:t>
            </a:r>
            <a:r>
              <a:rPr lang="es-MX" b="1" baseline="3000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</a:t>
            </a:r>
            <a:r>
              <a:rPr lang="es-MX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   o</a:t>
            </a:r>
          </a:p>
          <a:p>
            <a:pPr algn="ctr"/>
            <a:r>
              <a:rPr lang="es-MX" b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Comedores de dulces</a:t>
            </a:r>
            <a:endParaRPr lang="es-ES" b="1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6924" name="Picture 12" descr="estomag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952625"/>
            <a:ext cx="2305050" cy="328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1103720" y="5414963"/>
            <a:ext cx="29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IMC 40-50 Kg/m</a:t>
            </a:r>
            <a:r>
              <a:rPr lang="es-MX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</a:t>
            </a:r>
          </a:p>
          <a:p>
            <a:pPr algn="ctr"/>
            <a:r>
              <a:rPr lang="es-MX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No comedores de dulces</a:t>
            </a:r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66925" name="Picture 13" descr="estoma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952625"/>
            <a:ext cx="2743200" cy="32845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9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8944"/>
            <a:ext cx="9144000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200" b="1" dirty="0" smtClean="0"/>
              <a:t>CIRUGÍA BARIÁTRICA / ENDOCRINA</a:t>
            </a:r>
          </a:p>
          <a:p>
            <a:pPr algn="ctr">
              <a:lnSpc>
                <a:spcPct val="120000"/>
              </a:lnSpc>
            </a:pPr>
            <a:r>
              <a:rPr lang="es-ES" sz="2800" b="1" dirty="0" smtClean="0"/>
              <a:t>Formación de </a:t>
            </a:r>
            <a:r>
              <a:rPr lang="es-ES" sz="2800" b="1" dirty="0" err="1" smtClean="0"/>
              <a:t>subespecialistas</a:t>
            </a:r>
            <a:endParaRPr lang="es-ES" sz="2800" b="1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179512" y="2416820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/>
              <a:t>1998 – 2010		Curso sin reconocimiento universitario</a:t>
            </a:r>
          </a:p>
          <a:p>
            <a:endParaRPr lang="es-MX" sz="2400" b="1" dirty="0" smtClean="0"/>
          </a:p>
          <a:p>
            <a:r>
              <a:rPr lang="es-MX" sz="2400" b="1" dirty="0" smtClean="0"/>
              <a:t>2010 –		Curso de alta especialidad</a:t>
            </a:r>
          </a:p>
          <a:p>
            <a:r>
              <a:rPr lang="es-MX" sz="2400" b="1" dirty="0" smtClean="0"/>
              <a:t>			</a:t>
            </a:r>
            <a:endParaRPr lang="es-MX" sz="2400" b="1" dirty="0"/>
          </a:p>
          <a:p>
            <a:r>
              <a:rPr lang="es-MX" sz="2400" b="1" dirty="0" smtClean="0"/>
              <a:t>2015 –		Cirugía bariátrica (1)</a:t>
            </a:r>
          </a:p>
          <a:p>
            <a:r>
              <a:rPr lang="es-MX" sz="2400" b="1" dirty="0"/>
              <a:t>	</a:t>
            </a:r>
            <a:r>
              <a:rPr lang="es-MX" sz="2400" b="1" dirty="0" smtClean="0"/>
              <a:t>		Cirugía endocrina (1)</a:t>
            </a:r>
          </a:p>
        </p:txBody>
      </p:sp>
    </p:spTree>
    <p:extLst>
      <p:ext uri="{BB962C8B-B14F-4D97-AF65-F5344CB8AC3E}">
        <p14:creationId xmlns:p14="http://schemas.microsoft.com/office/powerpoint/2010/main" val="155635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8944"/>
            <a:ext cx="9144000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200" b="1" dirty="0"/>
              <a:t>CIRUGÍA </a:t>
            </a:r>
            <a:r>
              <a:rPr lang="es-ES" sz="3200" b="1" dirty="0" smtClean="0"/>
              <a:t>ENDOCRINA / BARIÁTRICA</a:t>
            </a:r>
            <a:endParaRPr lang="es-ES" sz="3200" b="1" dirty="0"/>
          </a:p>
          <a:p>
            <a:pPr algn="ctr">
              <a:lnSpc>
                <a:spcPct val="120000"/>
              </a:lnSpc>
            </a:pPr>
            <a:r>
              <a:rPr lang="es-ES" sz="2800" b="1" dirty="0" smtClean="0"/>
              <a:t>Egresados</a:t>
            </a:r>
            <a:endParaRPr lang="es-ES" sz="2800" b="1" dirty="0"/>
          </a:p>
        </p:txBody>
      </p:sp>
      <p:graphicFrame>
        <p:nvGraphicFramePr>
          <p:cNvPr id="3" name="Group 4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338858"/>
              </p:ext>
            </p:extLst>
          </p:nvPr>
        </p:nvGraphicFramePr>
        <p:xfrm>
          <a:off x="251520" y="1648104"/>
          <a:ext cx="8647887" cy="4517200"/>
        </p:xfrm>
        <a:graphic>
          <a:graphicData uri="http://schemas.openxmlformats.org/drawingml/2006/table">
            <a:tbl>
              <a:tblPr/>
              <a:tblGrid>
                <a:gridCol w="634921"/>
                <a:gridCol w="3570605"/>
                <a:gridCol w="634921"/>
                <a:gridCol w="380744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1998</a:t>
                      </a: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Blanco Gallardo Antonio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Ganci Cerrud María Gabriella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Pantoja Millán Juan Pablo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2003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Picado Linarte Francisco Javier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1999</a:t>
                      </a: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ahoma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Cervantes Sánchez Carlos Roberto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González López Sergio Arturo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2004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González Quezada René Edgardo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Zarco González José Artemio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Fajardo Cevallos Rafael Enrique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Garay Bernal José María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2005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Santamaría Galeotti Leonardo Nelson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Zarain Rodríguez Aarón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2001</a:t>
                      </a: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Fajardo Cevallos Rafael Enrique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2006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Dávila Cervantes Andrea Olivia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2002</a:t>
                      </a:r>
                      <a:endParaRPr kumimoji="0" lang="es-E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Cordón Fernández Carlos René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Stoopen Margain Enrique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Tello Rodríguez Eliécer G.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endParaRPr lang="es-ES" sz="16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Medina Escobedo Sandra Gabriela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Jaramillo Martínez César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algn="l"/>
                      <a:endParaRPr lang="es-ES" sz="16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40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8944"/>
            <a:ext cx="9144000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200" b="1" dirty="0"/>
              <a:t>CIRUGÍA ENDOCRINA / BARIÁTRICA</a:t>
            </a:r>
          </a:p>
          <a:p>
            <a:pPr algn="ctr">
              <a:lnSpc>
                <a:spcPct val="120000"/>
              </a:lnSpc>
            </a:pPr>
            <a:r>
              <a:rPr lang="es-ES" sz="2800" b="1" dirty="0" smtClean="0"/>
              <a:t>Egresados</a:t>
            </a:r>
            <a:endParaRPr lang="es-ES" sz="2800" b="1" dirty="0"/>
          </a:p>
        </p:txBody>
      </p:sp>
      <p:graphicFrame>
        <p:nvGraphicFramePr>
          <p:cNvPr id="3" name="Group 4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652433"/>
              </p:ext>
            </p:extLst>
          </p:nvPr>
        </p:nvGraphicFramePr>
        <p:xfrm>
          <a:off x="251520" y="2220832"/>
          <a:ext cx="8834567" cy="3462528"/>
        </p:xfrm>
        <a:graphic>
          <a:graphicData uri="http://schemas.openxmlformats.org/drawingml/2006/table">
            <a:tbl>
              <a:tblPr/>
              <a:tblGrid>
                <a:gridCol w="634921"/>
                <a:gridCol w="3700780"/>
                <a:gridCol w="691426"/>
                <a:gridCol w="380744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2006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Dávila Cervantes Andrea Olivia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Zárate Díaz </a:t>
                      </a: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Xeily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Gil Cárdenas Alejandra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  </a:t>
                      </a: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Medina Escobedo Sandra Gabriela</a:t>
                      </a:r>
                    </a:p>
                    <a:p>
                      <a:pPr marL="381000" marR="0" lvl="0" indent="-3810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Jaramillo Martínez César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2011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Williams Nicolás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Romero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Talamás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Héctor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2008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López Rosales Federico de Jesús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2012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Rubio Bravo </a:t>
                      </a:r>
                      <a:r>
                        <a:rPr kumimoji="0" lang="es-ES_tradn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Giorgia</a:t>
                      </a:r>
                      <a:endParaRPr kumimoji="0" lang="es-ES_tradn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Montalvo Hernández Jorge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2009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ahoma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España Gómez María Nayví</a:t>
                      </a:r>
                    </a:p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Íñiguez Flores José de Jesús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charset="0"/>
                          <a:cs typeface="Tahoma" charset="0"/>
                        </a:rPr>
                        <a:t>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2013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Gilbert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Vertiz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Lizbeth</a:t>
                      </a:r>
                    </a:p>
                    <a:p>
                      <a:pPr marL="381000" marR="0" lvl="0" indent="-3810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Fernández Díaz Oscar Francisco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4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8944"/>
            <a:ext cx="9144000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200" b="1" dirty="0"/>
              <a:t>CIRUGÍA ENDOCRINA / </a:t>
            </a:r>
            <a:r>
              <a:rPr lang="es-ES" sz="3200" b="1" dirty="0" smtClean="0"/>
              <a:t>BARIÁTRICA</a:t>
            </a:r>
          </a:p>
          <a:p>
            <a:pPr algn="ctr">
              <a:lnSpc>
                <a:spcPct val="120000"/>
              </a:lnSpc>
            </a:pPr>
            <a:r>
              <a:rPr lang="es-ES" sz="2800" b="1" dirty="0" smtClean="0"/>
              <a:t>Egresados</a:t>
            </a:r>
            <a:endParaRPr lang="es-ES" sz="2800" b="1" dirty="0"/>
          </a:p>
        </p:txBody>
      </p:sp>
      <p:graphicFrame>
        <p:nvGraphicFramePr>
          <p:cNvPr id="3" name="Group 4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22800"/>
              </p:ext>
            </p:extLst>
          </p:nvPr>
        </p:nvGraphicFramePr>
        <p:xfrm>
          <a:off x="323528" y="2236420"/>
          <a:ext cx="8512553" cy="1875704"/>
        </p:xfrm>
        <a:graphic>
          <a:graphicData uri="http://schemas.openxmlformats.org/drawingml/2006/table">
            <a:tbl>
              <a:tblPr/>
              <a:tblGrid>
                <a:gridCol w="634921"/>
                <a:gridCol w="3435271"/>
                <a:gridCol w="634921"/>
                <a:gridCol w="380744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ENDOCRINA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BARIÁTRICA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2014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Barajas Manuel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Monraz</a:t>
                      </a: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 Fernando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25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2015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0" marR="0" lvl="0" indent="-3810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</a:rPr>
                        <a:t>Chávez Verónica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horzOverflow="overflow">
                    <a:lnL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31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8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Obes Surg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5379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445912" y="1563338"/>
            <a:ext cx="8415866" cy="4871329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n-US" sz="1800" b="1" dirty="0" err="1">
                <a:latin typeface="Arial"/>
                <a:cs typeface="Arial"/>
              </a:rPr>
              <a:t>Ganci-Cerrud</a:t>
            </a:r>
            <a:r>
              <a:rPr lang="en-US" sz="1800" b="1" dirty="0">
                <a:latin typeface="Arial"/>
                <a:cs typeface="Arial"/>
              </a:rPr>
              <a:t> G, Herrera MF. Role of radiological contrasted studies in the early postoperative period after bariatric surgery.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1999;9(6):532-4.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n-US" sz="1800" b="1" dirty="0" err="1">
                <a:latin typeface="Arial"/>
                <a:cs typeface="Arial"/>
              </a:rPr>
              <a:t>Dávila</a:t>
            </a:r>
            <a:r>
              <a:rPr lang="en-US" sz="1800" b="1" dirty="0">
                <a:latin typeface="Arial"/>
                <a:cs typeface="Arial"/>
              </a:rPr>
              <a:t>-Cervantes A, </a:t>
            </a:r>
            <a:r>
              <a:rPr lang="en-US" sz="1800" b="1" dirty="0" err="1">
                <a:latin typeface="Arial"/>
                <a:cs typeface="Arial"/>
              </a:rPr>
              <a:t>Ganci-Cerrud</a:t>
            </a:r>
            <a:r>
              <a:rPr lang="en-US" sz="1800" b="1" dirty="0">
                <a:latin typeface="Arial"/>
                <a:cs typeface="Arial"/>
              </a:rPr>
              <a:t> G, </a:t>
            </a:r>
            <a:r>
              <a:rPr lang="en-US" sz="1800" b="1" dirty="0" err="1">
                <a:latin typeface="Arial"/>
                <a:cs typeface="Arial"/>
              </a:rPr>
              <a:t>Gamino</a:t>
            </a:r>
            <a:r>
              <a:rPr lang="en-US" sz="1800" b="1" dirty="0">
                <a:latin typeface="Arial"/>
                <a:cs typeface="Arial"/>
              </a:rPr>
              <a:t> R, Gallegos-</a:t>
            </a:r>
            <a:r>
              <a:rPr lang="en-US" sz="1800" b="1" dirty="0" err="1">
                <a:latin typeface="Arial"/>
                <a:cs typeface="Arial"/>
              </a:rPr>
              <a:t>Martínez</a:t>
            </a:r>
            <a:r>
              <a:rPr lang="en-US" sz="1800" b="1" dirty="0">
                <a:latin typeface="Arial"/>
                <a:cs typeface="Arial"/>
              </a:rPr>
              <a:t> J, González-</a:t>
            </a:r>
            <a:r>
              <a:rPr lang="en-US" sz="1800" b="1" dirty="0" err="1">
                <a:latin typeface="Arial"/>
                <a:cs typeface="Arial"/>
              </a:rPr>
              <a:t>Barranco</a:t>
            </a:r>
            <a:r>
              <a:rPr lang="en-US" sz="1800" b="1" dirty="0">
                <a:latin typeface="Arial"/>
                <a:cs typeface="Arial"/>
              </a:rPr>
              <a:t> J, Herrera MF. Open </a:t>
            </a:r>
            <a:r>
              <a:rPr lang="en-US" sz="1800" b="1" dirty="0" err="1">
                <a:latin typeface="Arial"/>
                <a:cs typeface="Arial"/>
              </a:rPr>
              <a:t>vs</a:t>
            </a:r>
            <a:r>
              <a:rPr lang="en-US" sz="1800" b="1" dirty="0">
                <a:latin typeface="Arial"/>
                <a:cs typeface="Arial"/>
              </a:rPr>
              <a:t> laparoscopic vertical banded </a:t>
            </a:r>
            <a:r>
              <a:rPr lang="en-US" sz="1800" b="1" dirty="0" err="1">
                <a:latin typeface="Arial"/>
                <a:cs typeface="Arial"/>
              </a:rPr>
              <a:t>gastroplasty</a:t>
            </a:r>
            <a:r>
              <a:rPr lang="en-US" sz="1800" b="1" dirty="0">
                <a:latin typeface="Arial"/>
                <a:cs typeface="Arial"/>
              </a:rPr>
              <a:t>: A case control study with 1-year follow-up.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2000;10(5):409-12.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n-US" sz="1800" b="1" dirty="0" err="1">
                <a:latin typeface="Arial"/>
                <a:cs typeface="Arial"/>
              </a:rPr>
              <a:t>Arcila</a:t>
            </a:r>
            <a:r>
              <a:rPr lang="en-US" sz="1800" b="1" dirty="0">
                <a:latin typeface="Arial"/>
                <a:cs typeface="Arial"/>
              </a:rPr>
              <a:t> D, Velázquez D, </a:t>
            </a:r>
            <a:r>
              <a:rPr lang="en-US" sz="1800" b="1" dirty="0" err="1">
                <a:latin typeface="Arial"/>
                <a:cs typeface="Arial"/>
              </a:rPr>
              <a:t>Gamino</a:t>
            </a:r>
            <a:r>
              <a:rPr lang="en-US" sz="1800" b="1" dirty="0">
                <a:latin typeface="Arial"/>
                <a:cs typeface="Arial"/>
              </a:rPr>
              <a:t> R, Sierra M, </a:t>
            </a:r>
            <a:r>
              <a:rPr lang="en-US" sz="1800" b="1" dirty="0" err="1">
                <a:latin typeface="Arial"/>
                <a:cs typeface="Arial"/>
              </a:rPr>
              <a:t>Salin-Pascual</a:t>
            </a:r>
            <a:r>
              <a:rPr lang="en-US" sz="1800" b="1" dirty="0">
                <a:latin typeface="Arial"/>
                <a:cs typeface="Arial"/>
              </a:rPr>
              <a:t> R, González-</a:t>
            </a:r>
            <a:r>
              <a:rPr lang="en-US" sz="1800" b="1" dirty="0" err="1">
                <a:latin typeface="Arial"/>
                <a:cs typeface="Arial"/>
              </a:rPr>
              <a:t>Barranco</a:t>
            </a:r>
            <a:r>
              <a:rPr lang="en-US" sz="1800" b="1" dirty="0">
                <a:latin typeface="Arial"/>
                <a:cs typeface="Arial"/>
              </a:rPr>
              <a:t> J, Herrera MF. Quality of Life in Bariatric Surgery.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2002;12(5):661-5.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n-US" sz="1800" b="1" dirty="0" err="1">
                <a:latin typeface="Arial"/>
                <a:cs typeface="Arial"/>
              </a:rPr>
              <a:t>Dávila</a:t>
            </a:r>
            <a:r>
              <a:rPr lang="en-US" sz="1800" b="1" dirty="0">
                <a:latin typeface="Arial"/>
                <a:cs typeface="Arial"/>
              </a:rPr>
              <a:t>-Cervantes A, </a:t>
            </a:r>
            <a:r>
              <a:rPr lang="en-US" sz="1800" b="1" dirty="0" err="1">
                <a:latin typeface="Arial"/>
                <a:cs typeface="Arial"/>
              </a:rPr>
              <a:t>Borunda</a:t>
            </a:r>
            <a:r>
              <a:rPr lang="en-US" sz="1800" b="1" dirty="0">
                <a:latin typeface="Arial"/>
                <a:cs typeface="Arial"/>
              </a:rPr>
              <a:t> D, </a:t>
            </a:r>
            <a:r>
              <a:rPr lang="en-US" sz="1800" b="1" dirty="0" err="1">
                <a:latin typeface="Arial"/>
                <a:cs typeface="Arial"/>
              </a:rPr>
              <a:t>Domínguez-Cherit</a:t>
            </a:r>
            <a:r>
              <a:rPr lang="en-US" sz="1800" b="1" dirty="0">
                <a:latin typeface="Arial"/>
                <a:cs typeface="Arial"/>
              </a:rPr>
              <a:t> D, </a:t>
            </a:r>
            <a:r>
              <a:rPr lang="en-US" sz="1800" b="1" dirty="0" err="1">
                <a:latin typeface="Arial"/>
                <a:cs typeface="Arial"/>
              </a:rPr>
              <a:t>Gamino</a:t>
            </a:r>
            <a:r>
              <a:rPr lang="en-US" sz="1800" b="1" dirty="0">
                <a:latin typeface="Arial"/>
                <a:cs typeface="Arial"/>
              </a:rPr>
              <a:t> R, Vargas-</a:t>
            </a:r>
            <a:r>
              <a:rPr lang="en-US" sz="1800" b="1" dirty="0" err="1">
                <a:latin typeface="Arial"/>
                <a:cs typeface="Arial"/>
              </a:rPr>
              <a:t>Vorackova</a:t>
            </a:r>
            <a:r>
              <a:rPr lang="en-US" sz="1800" b="1" dirty="0">
                <a:latin typeface="Arial"/>
                <a:cs typeface="Arial"/>
              </a:rPr>
              <a:t> F, González-</a:t>
            </a:r>
            <a:r>
              <a:rPr lang="en-US" sz="1800" b="1" dirty="0" err="1">
                <a:latin typeface="Arial"/>
                <a:cs typeface="Arial"/>
              </a:rPr>
              <a:t>Barranco</a:t>
            </a:r>
            <a:r>
              <a:rPr lang="en-US" sz="1800" b="1" dirty="0">
                <a:latin typeface="Arial"/>
                <a:cs typeface="Arial"/>
              </a:rPr>
              <a:t> J, Herrera MF. Open versus laparoscopic vertical banded </a:t>
            </a:r>
            <a:r>
              <a:rPr lang="en-US" sz="1800" b="1" dirty="0" err="1">
                <a:latin typeface="Arial"/>
                <a:cs typeface="Arial"/>
              </a:rPr>
              <a:t>gastroplasty</a:t>
            </a:r>
            <a:r>
              <a:rPr lang="en-US" sz="1800" b="1" dirty="0">
                <a:latin typeface="Arial"/>
                <a:cs typeface="Arial"/>
              </a:rPr>
              <a:t>: a randomized controlled double blind trial.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2002;12(6):812-8.</a:t>
            </a:r>
          </a:p>
        </p:txBody>
      </p:sp>
    </p:spTree>
    <p:extLst>
      <p:ext uri="{BB962C8B-B14F-4D97-AF65-F5344CB8AC3E}">
        <p14:creationId xmlns:p14="http://schemas.microsoft.com/office/powerpoint/2010/main" val="355542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Obes Surg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134" y="1461737"/>
            <a:ext cx="8401756" cy="4765675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5"/>
            </a:pPr>
            <a:r>
              <a:rPr lang="en-US" sz="1800" b="1" dirty="0" err="1">
                <a:latin typeface="Arial"/>
                <a:cs typeface="Arial"/>
              </a:rPr>
              <a:t>Stoopen-Margain</a:t>
            </a:r>
            <a:r>
              <a:rPr lang="en-US" sz="1800" b="1" dirty="0">
                <a:latin typeface="Arial"/>
                <a:cs typeface="Arial"/>
              </a:rPr>
              <a:t> E, </a:t>
            </a:r>
            <a:r>
              <a:rPr lang="en-US" sz="1800" b="1" dirty="0" err="1">
                <a:latin typeface="Arial"/>
                <a:cs typeface="Arial"/>
              </a:rPr>
              <a:t>Fajardo</a:t>
            </a:r>
            <a:r>
              <a:rPr lang="en-US" sz="1800" b="1" dirty="0">
                <a:latin typeface="Arial"/>
                <a:cs typeface="Arial"/>
              </a:rPr>
              <a:t> R, </a:t>
            </a:r>
            <a:r>
              <a:rPr lang="en-US" sz="1800" b="1" dirty="0" err="1">
                <a:latin typeface="Arial"/>
                <a:cs typeface="Arial"/>
              </a:rPr>
              <a:t>España</a:t>
            </a:r>
            <a:r>
              <a:rPr lang="en-US" sz="1800" b="1" dirty="0">
                <a:latin typeface="Arial"/>
                <a:cs typeface="Arial"/>
              </a:rPr>
              <a:t> N, </a:t>
            </a:r>
            <a:r>
              <a:rPr lang="en-US" sz="1800" b="1" dirty="0" err="1">
                <a:latin typeface="Arial"/>
                <a:cs typeface="Arial"/>
              </a:rPr>
              <a:t>Gamino</a:t>
            </a:r>
            <a:r>
              <a:rPr lang="en-US" sz="1800" b="1" dirty="0">
                <a:latin typeface="Arial"/>
                <a:cs typeface="Arial"/>
              </a:rPr>
              <a:t> R, González-</a:t>
            </a:r>
            <a:r>
              <a:rPr lang="en-US" sz="1800" b="1" dirty="0" err="1">
                <a:latin typeface="Arial"/>
                <a:cs typeface="Arial"/>
              </a:rPr>
              <a:t>Barranco</a:t>
            </a:r>
            <a:r>
              <a:rPr lang="en-US" sz="1800" b="1" dirty="0">
                <a:latin typeface="Arial"/>
                <a:cs typeface="Arial"/>
              </a:rPr>
              <a:t> J, Herrera MF. Laparoscopic Roux-en-Y gastric bypass for morbid obesity: Results of our learning curve in 100 consecutive patients.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2004;14(2):201-5.</a:t>
            </a:r>
          </a:p>
          <a:p>
            <a:pPr marL="457200" indent="-457200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6"/>
            </a:pPr>
            <a:r>
              <a:rPr lang="es-MX" sz="1800" b="1" dirty="0">
                <a:latin typeface="Arial"/>
                <a:cs typeface="Arial"/>
              </a:rPr>
              <a:t>Valencia-Flores M, Orea A, Herrera MF, Santiago V, Rebollar V, Castaño VA, Oseguera J, Pedroza J Sumano J, Reséndiz M, García-Ramos G. Effect of bariatric surgery on obstructive sleep apnea and hypoapnea syndrome, electrocardiogram, and pulmonary arterial pressure. </a:t>
            </a:r>
            <a:r>
              <a:rPr lang="en-US" sz="1800" b="1" dirty="0" err="1">
                <a:latin typeface="Arial"/>
                <a:cs typeface="Arial"/>
              </a:rPr>
              <a:t>Obes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2004;14(6):755-62.</a:t>
            </a:r>
          </a:p>
          <a:p>
            <a:pPr marL="457200" indent="-457200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6"/>
            </a:pPr>
            <a:r>
              <a:rPr lang="en-US" sz="1800" b="1" dirty="0" err="1">
                <a:latin typeface="Arial"/>
                <a:cs typeface="Arial"/>
              </a:rPr>
              <a:t>Dávila</a:t>
            </a:r>
            <a:r>
              <a:rPr lang="en-US" sz="1800" b="1" dirty="0">
                <a:latin typeface="Arial"/>
                <a:cs typeface="Arial"/>
              </a:rPr>
              <a:t>-Cervantes A, </a:t>
            </a:r>
            <a:r>
              <a:rPr lang="en-US" sz="1800" b="1" dirty="0" err="1">
                <a:latin typeface="Arial"/>
                <a:cs typeface="Arial"/>
              </a:rPr>
              <a:t>Domínguez-Cherit</a:t>
            </a:r>
            <a:r>
              <a:rPr lang="en-US" sz="1800" b="1" dirty="0">
                <a:latin typeface="Arial"/>
                <a:cs typeface="Arial"/>
              </a:rPr>
              <a:t> G, </a:t>
            </a:r>
            <a:r>
              <a:rPr lang="en-US" sz="1800" b="1" dirty="0" err="1">
                <a:latin typeface="Arial"/>
                <a:cs typeface="Arial"/>
              </a:rPr>
              <a:t>Borunda</a:t>
            </a:r>
            <a:r>
              <a:rPr lang="en-US" sz="1800" b="1" dirty="0">
                <a:latin typeface="Arial"/>
                <a:cs typeface="Arial"/>
              </a:rPr>
              <a:t> D, </a:t>
            </a:r>
            <a:r>
              <a:rPr lang="en-US" sz="1800" b="1" dirty="0" err="1">
                <a:latin typeface="Arial"/>
                <a:cs typeface="Arial"/>
              </a:rPr>
              <a:t>Gamino</a:t>
            </a:r>
            <a:r>
              <a:rPr lang="en-US" sz="1800" b="1" dirty="0">
                <a:latin typeface="Arial"/>
                <a:cs typeface="Arial"/>
              </a:rPr>
              <a:t> R, Vargas-</a:t>
            </a:r>
            <a:r>
              <a:rPr lang="en-US" sz="1800" b="1" dirty="0" err="1">
                <a:latin typeface="Arial"/>
                <a:cs typeface="Arial"/>
              </a:rPr>
              <a:t>Vorackova</a:t>
            </a:r>
            <a:r>
              <a:rPr lang="en-US" sz="1800" b="1" dirty="0">
                <a:latin typeface="Arial"/>
                <a:cs typeface="Arial"/>
              </a:rPr>
              <a:t> F, González-</a:t>
            </a:r>
            <a:r>
              <a:rPr lang="en-US" sz="1800" b="1" dirty="0" err="1">
                <a:latin typeface="Arial"/>
                <a:cs typeface="Arial"/>
              </a:rPr>
              <a:t>Barranco</a:t>
            </a:r>
            <a:r>
              <a:rPr lang="en-US" sz="1800" b="1" dirty="0">
                <a:latin typeface="Arial"/>
                <a:cs typeface="Arial"/>
              </a:rPr>
              <a:t> J, Herrera MF. Impact of surgically induced weight loss on respiratory function. </a:t>
            </a:r>
            <a:r>
              <a:rPr lang="es-MX" sz="1800" b="1" dirty="0">
                <a:latin typeface="Arial"/>
                <a:cs typeface="Arial"/>
              </a:rPr>
              <a:t>A prospective analysis. Obes Surg 2004;14(10):1389-92.</a:t>
            </a:r>
          </a:p>
          <a:p>
            <a:pPr marL="457200" indent="-457200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6"/>
            </a:pPr>
            <a:r>
              <a:rPr lang="es-MX" sz="1800" b="1" dirty="0">
                <a:latin typeface="Arial"/>
                <a:cs typeface="Arial"/>
              </a:rPr>
              <a:t>Torres-Villalobos G, Kimura E, Mosqueda JL, García-García E, Domínguez-Cherit G. Herrera MF. Pressure-induced Rhabdomyolysis after Bariatric Surgery. Obes Surg 2003;13(2):297-301.</a:t>
            </a:r>
            <a:endParaRPr lang="pt-BR" sz="1800" b="1" dirty="0">
              <a:latin typeface="Arial"/>
              <a:cs typeface="Arial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41338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Obes Surg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579" y="1417638"/>
            <a:ext cx="8401754" cy="5114123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9"/>
            </a:pPr>
            <a:r>
              <a:rPr lang="sv-SE" sz="1800" b="1" dirty="0">
                <a:latin typeface="Arial"/>
                <a:cs typeface="Arial"/>
              </a:rPr>
              <a:t>Vargas-Ruiz AG, Hernández-Rivera G, </a:t>
            </a:r>
            <a:r>
              <a:rPr lang="sv-SE" sz="1800" b="1" dirty="0" err="1">
                <a:latin typeface="Arial"/>
                <a:cs typeface="Arial"/>
              </a:rPr>
              <a:t>Herrera</a:t>
            </a:r>
            <a:r>
              <a:rPr lang="sv-SE" sz="1800" b="1" dirty="0">
                <a:latin typeface="Arial"/>
                <a:cs typeface="Arial"/>
              </a:rPr>
              <a:t> MF. </a:t>
            </a:r>
            <a:r>
              <a:rPr lang="en-US" sz="1800" b="1" dirty="0">
                <a:latin typeface="Arial"/>
                <a:cs typeface="Arial"/>
              </a:rPr>
              <a:t>Prevalence of iron, </a:t>
            </a:r>
            <a:r>
              <a:rPr lang="en-US" sz="1800" b="1" dirty="0" err="1">
                <a:latin typeface="Arial"/>
                <a:cs typeface="Arial"/>
              </a:rPr>
              <a:t>folate</a:t>
            </a:r>
            <a:r>
              <a:rPr lang="en-US" sz="1800" b="1" dirty="0">
                <a:latin typeface="Arial"/>
                <a:cs typeface="Arial"/>
              </a:rPr>
              <a:t> and vitamin B 12 deficiency anemia after Roux-en-Y gastric bypass. </a:t>
            </a:r>
            <a:r>
              <a:rPr lang="pt-BR" sz="1800" b="1" dirty="0" err="1">
                <a:latin typeface="Arial"/>
                <a:cs typeface="Arial"/>
              </a:rPr>
              <a:t>Obes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Surg</a:t>
            </a:r>
            <a:r>
              <a:rPr lang="pt-BR" sz="1800" b="1" dirty="0">
                <a:latin typeface="Arial"/>
                <a:cs typeface="Arial"/>
              </a:rPr>
              <a:t> 2008;18(3):288-93.</a:t>
            </a:r>
            <a:endParaRPr lang="es-ES" sz="1800" b="1" dirty="0">
              <a:latin typeface="Arial"/>
              <a:cs typeface="Arial"/>
            </a:endParaRP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 startAt="9"/>
            </a:pPr>
            <a:r>
              <a:rPr lang="es-ES" sz="1800" b="1" kern="0" spc="-60" dirty="0">
                <a:latin typeface="Arial"/>
                <a:cs typeface="Arial"/>
              </a:rPr>
              <a:t>Mejía-Rivas MA, Herrera-López A, Hernández-</a:t>
            </a:r>
            <a:r>
              <a:rPr lang="es-ES" sz="1800" b="1" kern="0" spc="-60" dirty="0" err="1">
                <a:latin typeface="Arial"/>
                <a:cs typeface="Arial"/>
              </a:rPr>
              <a:t>Calleros</a:t>
            </a:r>
            <a:r>
              <a:rPr lang="es-ES" sz="1800" b="1" kern="0" spc="-60" dirty="0">
                <a:latin typeface="Arial"/>
                <a:cs typeface="Arial"/>
              </a:rPr>
              <a:t> J, Herrera MF, Valdovinos MA. </a:t>
            </a:r>
            <a:r>
              <a:rPr lang="en-US" sz="1800" b="1" kern="0" spc="-60" dirty="0" err="1">
                <a:latin typeface="Arial"/>
                <a:cs typeface="Arial"/>
              </a:rPr>
              <a:t>Gastroesophageal</a:t>
            </a:r>
            <a:r>
              <a:rPr lang="en-US" sz="1800" b="1" kern="0" spc="-60" dirty="0">
                <a:latin typeface="Arial"/>
                <a:cs typeface="Arial"/>
              </a:rPr>
              <a:t> Reflux Disease in Morbid Obesity: The Effect of Roux-en-Y Gastric Bypass. </a:t>
            </a:r>
            <a:r>
              <a:rPr lang="en-US" sz="1800" b="1" kern="0" spc="-60" dirty="0" err="1">
                <a:latin typeface="Arial"/>
                <a:cs typeface="Arial"/>
              </a:rPr>
              <a:t>Obes</a:t>
            </a:r>
            <a:r>
              <a:rPr lang="en-US" sz="1800" b="1" kern="0" spc="-60" dirty="0">
                <a:latin typeface="Arial"/>
                <a:cs typeface="Arial"/>
              </a:rPr>
              <a:t> </a:t>
            </a:r>
            <a:r>
              <a:rPr lang="en-US" sz="1800" b="1" kern="0" spc="-60" dirty="0" err="1">
                <a:latin typeface="Arial"/>
                <a:cs typeface="Arial"/>
              </a:rPr>
              <a:t>Surg</a:t>
            </a:r>
            <a:r>
              <a:rPr lang="en-US" sz="1800" b="1" kern="0" spc="-60" dirty="0">
                <a:latin typeface="Arial"/>
                <a:cs typeface="Arial"/>
              </a:rPr>
              <a:t> 2008;18(10):1217-24</a:t>
            </a:r>
            <a:r>
              <a:rPr lang="en-US" sz="1800" b="1" kern="0" spc="-60" dirty="0" smtClean="0">
                <a:latin typeface="Arial"/>
                <a:cs typeface="Arial"/>
              </a:rPr>
              <a:t>.</a:t>
            </a:r>
            <a:endParaRPr lang="en-US" sz="1800" b="1" kern="0" spc="-6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3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Rev Invest Clin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80941"/>
            <a:ext cx="8642350" cy="5577059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s-MX" sz="1800" b="1" dirty="0">
                <a:latin typeface="Arial"/>
                <a:cs typeface="Arial"/>
              </a:rPr>
              <a:t>Gómez O, Herrera MF, Valdovinos MA. Obesidad y enfermedad por reflujo gastroesofágico. </a:t>
            </a:r>
            <a:r>
              <a:rPr lang="en-US" sz="1800" b="1" dirty="0">
                <a:latin typeface="Arial"/>
                <a:cs typeface="Arial"/>
              </a:rPr>
              <a:t>Rev Invest </a:t>
            </a:r>
            <a:r>
              <a:rPr lang="en-US" sz="1800" b="1" dirty="0" err="1">
                <a:latin typeface="Arial"/>
                <a:cs typeface="Arial"/>
              </a:rPr>
              <a:t>Clin</a:t>
            </a:r>
            <a:r>
              <a:rPr lang="en-US" sz="1800" b="1" dirty="0">
                <a:latin typeface="Arial"/>
                <a:cs typeface="Arial"/>
              </a:rPr>
              <a:t> 2002;54(4);320-7.</a:t>
            </a:r>
            <a:endParaRPr lang="es-MX" sz="1800" b="1" dirty="0">
              <a:latin typeface="Arial"/>
              <a:cs typeface="Arial"/>
            </a:endParaRP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s-MX" sz="1800" b="1" dirty="0">
                <a:latin typeface="Arial"/>
                <a:cs typeface="Arial"/>
              </a:rPr>
              <a:t>Sánchez-Román S, López-Alvarenga JC, Vargas-Martínez A, Vázquez-Velázquez V, Arcila-Martínez D, Téllez-Zenteno JF, González-Barranco J, Herrera-Hernández MF, Salín-Pascual RJ. Prevalencia de trastornos psiquiátricos en pacientes con obesidad extrema candidatos a cirugía bariátrica. Rev Invest Clin 2003;55(4):400-6.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s-MX" sz="1800" b="1" dirty="0">
                <a:latin typeface="Arial"/>
                <a:cs typeface="Arial"/>
              </a:rPr>
              <a:t>Chavarria-Arciniega S, López-Alvarenga JC, Uribe-Uribe NO, Herrera-Hernández M, González-Barranco J. Relación entre el diagnóstico morfológico de EHNA (Esteatohepatitis no alcohólica) y pruebas de función hepática en un grupo de pacientes con obesidad extrema. Rev Invest Clin 2005;57(4):505-12.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Wingdings" charset="0"/>
              <a:buAutoNum type="arabicPeriod"/>
            </a:pPr>
            <a:r>
              <a:rPr lang="en-US" sz="1800" b="1" dirty="0">
                <a:latin typeface="Arial"/>
                <a:cs typeface="Arial"/>
              </a:rPr>
              <a:t>Romero-</a:t>
            </a:r>
            <a:r>
              <a:rPr lang="en-US" sz="1800" b="1" dirty="0" err="1">
                <a:latin typeface="Arial"/>
                <a:cs typeface="Arial"/>
              </a:rPr>
              <a:t>Ibargüengoitia</a:t>
            </a:r>
            <a:r>
              <a:rPr lang="en-US" sz="1800" b="1" dirty="0">
                <a:latin typeface="Arial"/>
                <a:cs typeface="Arial"/>
              </a:rPr>
              <a:t> ME, </a:t>
            </a:r>
            <a:r>
              <a:rPr lang="en-US" sz="1800" b="1" dirty="0" err="1">
                <a:latin typeface="Arial"/>
                <a:cs typeface="Arial"/>
              </a:rPr>
              <a:t>Lerman</a:t>
            </a:r>
            <a:r>
              <a:rPr lang="en-US" sz="1800" b="1" dirty="0">
                <a:latin typeface="Arial"/>
                <a:cs typeface="Arial"/>
              </a:rPr>
              <a:t>-Garber I, Herrera-Hernández MF, </a:t>
            </a:r>
            <a:r>
              <a:rPr lang="en-US" sz="1800" b="1" dirty="0" err="1">
                <a:latin typeface="Arial"/>
                <a:cs typeface="Arial"/>
              </a:rPr>
              <a:t>Pantoja</a:t>
            </a:r>
            <a:r>
              <a:rPr lang="en-US" sz="1800" b="1" dirty="0">
                <a:latin typeface="Arial"/>
                <a:cs typeface="Arial"/>
              </a:rPr>
              <a:t> JP, Sierra-Salazar M, </a:t>
            </a:r>
            <a:r>
              <a:rPr lang="en-US" sz="1800" b="1" dirty="0" err="1">
                <a:latin typeface="Arial"/>
                <a:cs typeface="Arial"/>
              </a:rPr>
              <a:t>López</a:t>
            </a:r>
            <a:r>
              <a:rPr lang="en-US" sz="1800" b="1" dirty="0">
                <a:latin typeface="Arial"/>
                <a:cs typeface="Arial"/>
              </a:rPr>
              <a:t>-Rosales F, </a:t>
            </a:r>
            <a:r>
              <a:rPr lang="en-US" sz="1800" b="1" dirty="0" err="1">
                <a:latin typeface="Arial"/>
                <a:cs typeface="Arial"/>
              </a:rPr>
              <a:t>García-García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s-ES" sz="1800" b="1" dirty="0">
                <a:latin typeface="Arial"/>
                <a:cs typeface="Arial"/>
              </a:rPr>
              <a:t>E, Zamora-Barrón M, Vargas-Martínez A. Cirugía </a:t>
            </a:r>
            <a:r>
              <a:rPr lang="es-ES" sz="1800" b="1" dirty="0" err="1">
                <a:latin typeface="Arial"/>
                <a:cs typeface="Arial"/>
              </a:rPr>
              <a:t>bariátrica</a:t>
            </a:r>
            <a:r>
              <a:rPr lang="es-ES" sz="1800" b="1" dirty="0">
                <a:latin typeface="Arial"/>
                <a:cs typeface="Arial"/>
              </a:rPr>
              <a:t> y obesidad mórbida. Experiencia en el Instituto Nacional de Ciencias Médicas y Nutrición Salvador </a:t>
            </a:r>
            <a:r>
              <a:rPr lang="es-ES" sz="1800" b="1" dirty="0" err="1">
                <a:latin typeface="Arial"/>
                <a:cs typeface="Arial"/>
              </a:rPr>
              <a:t>Zubirán</a:t>
            </a:r>
            <a:r>
              <a:rPr lang="es-ES" sz="1800" b="1" dirty="0">
                <a:latin typeface="Arial"/>
                <a:cs typeface="Arial"/>
              </a:rPr>
              <a:t>. </a:t>
            </a:r>
            <a:r>
              <a:rPr lang="es-ES" sz="1800" b="1" dirty="0" err="1">
                <a:latin typeface="Arial"/>
                <a:cs typeface="Arial"/>
              </a:rPr>
              <a:t>Rev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Invest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Clin</a:t>
            </a:r>
            <a:r>
              <a:rPr lang="es-ES" sz="1800" b="1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368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Surg Obes Relat Dis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295" y="1443499"/>
            <a:ext cx="8147702" cy="5311570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Gil-Cárdenas A,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Montalvo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J,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Spaventa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A, Herrera MF. Conversion from purely restrictive bariatric procedures to laparoscopic Roux-en-Y gastric bypass (Video case report).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Surg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Obes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Relat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Dis 2006;2(3):410-2. </a:t>
            </a:r>
            <a:endParaRPr lang="en-US" sz="1800" b="1" dirty="0">
              <a:solidFill>
                <a:srgbClr val="000000"/>
              </a:solidFill>
              <a:latin typeface="Arial"/>
              <a:cs typeface="Arial"/>
              <a:hlinkClick r:id="rId2"/>
            </a:endParaRP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Arceo-Olaiz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R,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España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-Gómez MN,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Montalvo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-Hernández J, Velázquez-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Fernández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D,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Pantoja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JP, Herrera MF. Maximal weight loss after banded and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unbanded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laparoscopic Roux-en-Y gastric bypass: a randomized controlled trial.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Surg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Obes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Relat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Dis 2008;4(4):507-11.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Camilleri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M,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Toouli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J, Herrera MF,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Kow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L,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Pantoja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JP,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Billington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CJ,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Tweden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KS, Wilson RR, Moody FG. Selection of electrical algorithms to treat obesity with intermittent vagal block using an implantable medical device.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Surg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Obes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Relat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Dis 2009;5(2):224-9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457200" indent="-457200" algn="just">
              <a:spcBef>
                <a:spcPct val="100000"/>
              </a:spcBef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Zárate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X,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Arceo-Olaiz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R,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Montalvo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-Hernández J,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García-García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E,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Pantoja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JP, Herrera MF. Long-term results of a randomized trial comparing banded-versus-standard laparoscopic Roux-en-Y gastric bypass.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Surg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Obes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cs typeface="Arial"/>
              </a:rPr>
              <a:t>Relat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 Dis 2013; 9 (3): 395-7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endParaRPr lang="en-US"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80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Rev Mex Cir Endoscop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06" y="1661620"/>
            <a:ext cx="7773987" cy="3384550"/>
          </a:xfrm>
          <a:noFill/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s-MX" sz="1800" b="1" dirty="0">
                <a:solidFill>
                  <a:srgbClr val="000000"/>
                </a:solidFill>
                <a:latin typeface="Arial"/>
                <a:cs typeface="Arial"/>
              </a:rPr>
              <a:t>Fajardo-Cevallos R, Lajous M, Gamino R, López JC, González J, Herrera MF. Derivación gastroyeyunal laparoscópica en obesidad mórbida. Experiencia inicial en el INCMNSZ. Rev Mex Cir Endoscop 2001;2(3):127-33.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s-MX" sz="1800" b="1" dirty="0">
                <a:solidFill>
                  <a:srgbClr val="000000"/>
                </a:solidFill>
                <a:latin typeface="Arial"/>
                <a:cs typeface="Arial"/>
              </a:rPr>
              <a:t>Rivas A, Velázquez D. Importancia de los aspectos genéticos de la obesidad en la cirugía bariátrica. Rev Mex Cir Endoscop 2008;9(4):170-6.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s-MX" sz="1800" b="1" dirty="0">
                <a:solidFill>
                  <a:srgbClr val="000000"/>
                </a:solidFill>
                <a:latin typeface="Arial"/>
                <a:cs typeface="Arial"/>
              </a:rPr>
              <a:t>Gil A, Pantoja-Millán JP. Cirugía metabólica. Rev Mex Cir Endoscop 2008;9(4):183-7.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es-MX" sz="1800" b="1" dirty="0">
                <a:solidFill>
                  <a:srgbClr val="000000"/>
                </a:solidFill>
                <a:latin typeface="Arial"/>
                <a:cs typeface="Arial"/>
              </a:rPr>
              <a:t>Sierra M, Rivas A, Ocejo S. Enseñanza de la cirugía bariátrica. Rev Mex Cir Endoscop 2008;9(4):202-5</a:t>
            </a:r>
            <a:r>
              <a:rPr lang="es-MX" sz="1800" b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88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Experiencia inicial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0475" y="2354437"/>
            <a:ext cx="4108817" cy="3120854"/>
          </a:xfrm>
          <a:noFill/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Selección de candidatos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Detalles técnicos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Monitorización invasiva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Manejo de la vía aérea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UCI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Dieta</a:t>
            </a:r>
          </a:p>
          <a:p>
            <a:r>
              <a:rPr lang="es-MX" sz="2400" b="1" dirty="0">
                <a:solidFill>
                  <a:srgbClr val="000000"/>
                </a:solidFill>
                <a:latin typeface="Arial"/>
                <a:cs typeface="Arial"/>
              </a:rPr>
              <a:t>Apoyo</a:t>
            </a:r>
          </a:p>
        </p:txBody>
      </p:sp>
    </p:spTree>
    <p:extLst>
      <p:ext uri="{BB962C8B-B14F-4D97-AF65-F5344CB8AC3E}">
        <p14:creationId xmlns:p14="http://schemas.microsoft.com/office/powerpoint/2010/main" val="223383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World J Surg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92477"/>
            <a:ext cx="7772400" cy="2022475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50000"/>
              </a:spcBef>
              <a:buFont typeface="+mj-lt"/>
              <a:buAutoNum type="arabicPeriod"/>
            </a:pPr>
            <a:r>
              <a:rPr lang="es-ES_tradnl" sz="1800" b="1" dirty="0">
                <a:latin typeface="Arial"/>
                <a:cs typeface="Arial"/>
              </a:rPr>
              <a:t>Domínguez-</a:t>
            </a:r>
            <a:r>
              <a:rPr lang="es-ES_tradnl" sz="1800" b="1" dirty="0" err="1">
                <a:latin typeface="Arial"/>
                <a:cs typeface="Arial"/>
              </a:rPr>
              <a:t>Cherit</a:t>
            </a:r>
            <a:r>
              <a:rPr lang="es-ES_tradnl" sz="1800" b="1" dirty="0">
                <a:latin typeface="Arial"/>
                <a:cs typeface="Arial"/>
              </a:rPr>
              <a:t> G, González R, Borunda D, Pedroza J, González-Barranco J, Herrera MF. </a:t>
            </a:r>
            <a:r>
              <a:rPr lang="es-ES_tradnl" sz="1800" b="1" dirty="0" err="1">
                <a:latin typeface="Arial"/>
                <a:cs typeface="Arial"/>
              </a:rPr>
              <a:t>Anesthesia</a:t>
            </a:r>
            <a:r>
              <a:rPr lang="es-ES_tradnl" sz="1800" b="1" dirty="0">
                <a:latin typeface="Arial"/>
                <a:cs typeface="Arial"/>
              </a:rPr>
              <a:t> </a:t>
            </a:r>
            <a:r>
              <a:rPr lang="es-ES_tradnl" sz="1800" b="1" dirty="0" err="1">
                <a:latin typeface="Arial"/>
                <a:cs typeface="Arial"/>
              </a:rPr>
              <a:t>for</a:t>
            </a:r>
            <a:r>
              <a:rPr lang="es-ES_tradnl" sz="1800" b="1" dirty="0">
                <a:latin typeface="Arial"/>
                <a:cs typeface="Arial"/>
              </a:rPr>
              <a:t> </a:t>
            </a:r>
            <a:r>
              <a:rPr lang="es-ES_tradnl" sz="1800" b="1" dirty="0" err="1">
                <a:latin typeface="Arial"/>
                <a:cs typeface="Arial"/>
              </a:rPr>
              <a:t>Morbidly</a:t>
            </a:r>
            <a:r>
              <a:rPr lang="es-ES_tradnl" sz="1800" b="1" dirty="0">
                <a:latin typeface="Arial"/>
                <a:cs typeface="Arial"/>
              </a:rPr>
              <a:t> </a:t>
            </a:r>
            <a:r>
              <a:rPr lang="es-ES_tradnl" sz="1800" b="1" dirty="0" err="1">
                <a:latin typeface="Arial"/>
                <a:cs typeface="Arial"/>
              </a:rPr>
              <a:t>Obese</a:t>
            </a:r>
            <a:r>
              <a:rPr lang="es-ES_tradnl" sz="1800" b="1" dirty="0">
                <a:latin typeface="Arial"/>
                <a:cs typeface="Arial"/>
              </a:rPr>
              <a:t> </a:t>
            </a:r>
            <a:r>
              <a:rPr lang="es-ES_tradnl" sz="1800" b="1" dirty="0" err="1">
                <a:latin typeface="Arial"/>
                <a:cs typeface="Arial"/>
              </a:rPr>
              <a:t>Patients</a:t>
            </a:r>
            <a:r>
              <a:rPr lang="es-ES_tradnl" sz="1800" b="1" dirty="0">
                <a:latin typeface="Arial"/>
                <a:cs typeface="Arial"/>
              </a:rPr>
              <a:t>. </a:t>
            </a:r>
            <a:r>
              <a:rPr lang="es-ES_tradnl" sz="1800" b="1" dirty="0" err="1">
                <a:latin typeface="Arial"/>
                <a:cs typeface="Arial"/>
              </a:rPr>
              <a:t>World</a:t>
            </a:r>
            <a:r>
              <a:rPr lang="es-ES_tradnl" sz="1800" b="1" dirty="0">
                <a:latin typeface="Arial"/>
                <a:cs typeface="Arial"/>
              </a:rPr>
              <a:t> J </a:t>
            </a:r>
            <a:r>
              <a:rPr lang="es-ES_tradnl" sz="1800" b="1" dirty="0" err="1">
                <a:latin typeface="Arial"/>
                <a:cs typeface="Arial"/>
              </a:rPr>
              <a:t>Surg</a:t>
            </a:r>
            <a:r>
              <a:rPr lang="es-ES_tradnl" sz="1800" b="1" dirty="0">
                <a:latin typeface="Arial"/>
                <a:cs typeface="Arial"/>
              </a:rPr>
              <a:t> 1998;22(9):969-73.</a:t>
            </a:r>
          </a:p>
          <a:p>
            <a:pPr marL="457200" indent="-457200" algn="just">
              <a:lnSpc>
                <a:spcPct val="100000"/>
              </a:lnSpc>
              <a:spcBef>
                <a:spcPct val="150000"/>
              </a:spcBef>
              <a:buFont typeface="+mj-lt"/>
              <a:buAutoNum type="arabicPeriod"/>
            </a:pPr>
            <a:r>
              <a:rPr lang="es-ES_tradnl" sz="1800" b="1" dirty="0">
                <a:latin typeface="Arial"/>
                <a:cs typeface="Arial"/>
              </a:rPr>
              <a:t>Herrera MF, Oseguera J, </a:t>
            </a:r>
            <a:r>
              <a:rPr lang="es-ES_tradnl" sz="1800" b="1" dirty="0" err="1">
                <a:latin typeface="Arial"/>
                <a:cs typeface="Arial"/>
              </a:rPr>
              <a:t>Gamino</a:t>
            </a:r>
            <a:r>
              <a:rPr lang="es-ES_tradnl" sz="1800" b="1" dirty="0">
                <a:latin typeface="Arial"/>
                <a:cs typeface="Arial"/>
              </a:rPr>
              <a:t> R, Gutiérrez-</a:t>
            </a:r>
            <a:r>
              <a:rPr lang="es-ES_tradnl" sz="1800" b="1" dirty="0" err="1">
                <a:latin typeface="Arial"/>
                <a:cs typeface="Arial"/>
              </a:rPr>
              <a:t>Sirlos</a:t>
            </a:r>
            <a:r>
              <a:rPr lang="es-ES_tradnl" sz="1800" b="1" dirty="0">
                <a:latin typeface="Arial"/>
                <a:cs typeface="Arial"/>
              </a:rPr>
              <a:t> C, Vargas-</a:t>
            </a:r>
            <a:r>
              <a:rPr lang="es-ES_tradnl" sz="1800" b="1" dirty="0" err="1">
                <a:latin typeface="Arial"/>
                <a:cs typeface="Arial"/>
              </a:rPr>
              <a:t>Vorackova</a:t>
            </a:r>
            <a:r>
              <a:rPr lang="es-ES_tradnl" sz="1800" b="1" dirty="0">
                <a:latin typeface="Arial"/>
                <a:cs typeface="Arial"/>
              </a:rPr>
              <a:t> F, González-Barranco J, </a:t>
            </a:r>
            <a:r>
              <a:rPr lang="es-ES_tradnl" sz="1800" b="1" dirty="0" err="1">
                <a:latin typeface="Arial"/>
                <a:cs typeface="Arial"/>
              </a:rPr>
              <a:t>Rull</a:t>
            </a:r>
            <a:r>
              <a:rPr lang="es-ES_tradnl" sz="1800" b="1" dirty="0">
                <a:latin typeface="Arial"/>
                <a:cs typeface="Arial"/>
              </a:rPr>
              <a:t> JA. </a:t>
            </a:r>
            <a:r>
              <a:rPr lang="en-US" sz="1800" b="1" dirty="0">
                <a:latin typeface="Arial"/>
                <a:cs typeface="Arial"/>
              </a:rPr>
              <a:t>Cardiac Abnormalities Associated with Morbid Obesity. World J </a:t>
            </a:r>
            <a:r>
              <a:rPr lang="en-US" sz="1800" b="1" dirty="0" err="1">
                <a:latin typeface="Arial"/>
                <a:cs typeface="Arial"/>
              </a:rPr>
              <a:t>Surg</a:t>
            </a:r>
            <a:r>
              <a:rPr lang="en-US" sz="1800" b="1" dirty="0">
                <a:latin typeface="Arial"/>
                <a:cs typeface="Arial"/>
              </a:rPr>
              <a:t> 1998;22(9):993-7.</a:t>
            </a:r>
            <a:endParaRPr lang="es-E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74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Revistas varias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579" y="1937986"/>
            <a:ext cx="8288867" cy="384016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ct val="150000"/>
              </a:spcBef>
              <a:buFont typeface="+mj-lt"/>
              <a:buAutoNum type="arabicPeriod"/>
            </a:pPr>
            <a:r>
              <a:rPr lang="en-US" sz="1800" b="1" dirty="0" err="1">
                <a:latin typeface="Arial"/>
                <a:cs typeface="Arial"/>
              </a:rPr>
              <a:t>Camilleri</a:t>
            </a:r>
            <a:r>
              <a:rPr lang="en-US" sz="1800" b="1" dirty="0">
                <a:latin typeface="Arial"/>
                <a:cs typeface="Arial"/>
              </a:rPr>
              <a:t> M, </a:t>
            </a:r>
            <a:r>
              <a:rPr lang="en-US" sz="1800" b="1" dirty="0" err="1">
                <a:latin typeface="Arial"/>
                <a:cs typeface="Arial"/>
              </a:rPr>
              <a:t>Toouli</a:t>
            </a:r>
            <a:r>
              <a:rPr lang="en-US" sz="1800" b="1" dirty="0">
                <a:latin typeface="Arial"/>
                <a:cs typeface="Arial"/>
              </a:rPr>
              <a:t> J, Herrera MF, </a:t>
            </a:r>
            <a:r>
              <a:rPr lang="en-US" sz="1800" b="1" dirty="0" err="1">
                <a:latin typeface="Arial"/>
                <a:cs typeface="Arial"/>
              </a:rPr>
              <a:t>Kulseng</a:t>
            </a:r>
            <a:r>
              <a:rPr lang="en-US" sz="1800" b="1" dirty="0">
                <a:latin typeface="Arial"/>
                <a:cs typeface="Arial"/>
              </a:rPr>
              <a:t> B, </a:t>
            </a:r>
            <a:r>
              <a:rPr lang="en-US" sz="1800" b="1" dirty="0" err="1">
                <a:latin typeface="Arial"/>
                <a:cs typeface="Arial"/>
              </a:rPr>
              <a:t>Kow</a:t>
            </a:r>
            <a:r>
              <a:rPr lang="en-US" sz="1800" b="1" dirty="0">
                <a:latin typeface="Arial"/>
                <a:cs typeface="Arial"/>
              </a:rPr>
              <a:t> L, </a:t>
            </a:r>
            <a:r>
              <a:rPr lang="en-US" sz="1800" b="1" dirty="0" err="1">
                <a:latin typeface="Arial"/>
                <a:cs typeface="Arial"/>
              </a:rPr>
              <a:t>Pantoja</a:t>
            </a:r>
            <a:r>
              <a:rPr lang="en-US" sz="1800" b="1" dirty="0">
                <a:latin typeface="Arial"/>
                <a:cs typeface="Arial"/>
              </a:rPr>
              <a:t> JP, </a:t>
            </a:r>
            <a:r>
              <a:rPr lang="en-US" sz="1800" b="1" dirty="0" err="1">
                <a:latin typeface="Arial"/>
                <a:cs typeface="Arial"/>
              </a:rPr>
              <a:t>Marvik</a:t>
            </a:r>
            <a:r>
              <a:rPr lang="en-US" sz="1800" b="1" dirty="0">
                <a:latin typeface="Arial"/>
                <a:cs typeface="Arial"/>
              </a:rPr>
              <a:t> R, </a:t>
            </a:r>
            <a:r>
              <a:rPr lang="en-US" sz="1800" b="1" dirty="0" err="1">
                <a:latin typeface="Arial"/>
                <a:cs typeface="Arial"/>
              </a:rPr>
              <a:t>Johnsen</a:t>
            </a:r>
            <a:r>
              <a:rPr lang="en-US" sz="1800" b="1" dirty="0">
                <a:latin typeface="Arial"/>
                <a:cs typeface="Arial"/>
              </a:rPr>
              <a:t> G, </a:t>
            </a:r>
            <a:r>
              <a:rPr lang="en-US" sz="1800" b="1" dirty="0" err="1">
                <a:latin typeface="Arial"/>
                <a:cs typeface="Arial"/>
              </a:rPr>
              <a:t>Billington</a:t>
            </a:r>
            <a:r>
              <a:rPr lang="en-US" sz="1800" b="1" dirty="0">
                <a:latin typeface="Arial"/>
                <a:cs typeface="Arial"/>
              </a:rPr>
              <a:t> CJ, Moody FG, Knudson MB, </a:t>
            </a:r>
            <a:r>
              <a:rPr lang="en-US" sz="1800" b="1" dirty="0" err="1">
                <a:latin typeface="Arial"/>
                <a:cs typeface="Arial"/>
              </a:rPr>
              <a:t>Tweeden</a:t>
            </a:r>
            <a:r>
              <a:rPr lang="en-US" sz="1800" b="1" dirty="0">
                <a:latin typeface="Arial"/>
                <a:cs typeface="Arial"/>
              </a:rPr>
              <a:t> KS, Vollmer M, Wilson RR, </a:t>
            </a:r>
            <a:r>
              <a:rPr lang="en-US" sz="1800" b="1" dirty="0" err="1">
                <a:latin typeface="Arial"/>
                <a:cs typeface="Arial"/>
              </a:rPr>
              <a:t>Anvari</a:t>
            </a:r>
            <a:r>
              <a:rPr lang="en-US" sz="1800" b="1" dirty="0">
                <a:latin typeface="Arial"/>
                <a:cs typeface="Arial"/>
              </a:rPr>
              <a:t> M. Intra-abdominal vagal blocking (VBLOC therapy): Clinical results with a new implantable medical device. Surgery 2008;143(6):723-31.</a:t>
            </a:r>
          </a:p>
          <a:p>
            <a:pPr marL="457200" indent="-457200" algn="just">
              <a:lnSpc>
                <a:spcPct val="10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sz="1800" b="1" dirty="0" err="1">
                <a:latin typeface="Arial"/>
                <a:cs typeface="Arial"/>
              </a:rPr>
              <a:t>Villalobos-Comparán</a:t>
            </a:r>
            <a:r>
              <a:rPr lang="pt-BR" sz="1800" b="1" dirty="0">
                <a:latin typeface="Arial"/>
                <a:cs typeface="Arial"/>
              </a:rPr>
              <a:t> M, Flores </a:t>
            </a:r>
            <a:r>
              <a:rPr lang="pt-BR" sz="1800" b="1" dirty="0" err="1">
                <a:latin typeface="Arial"/>
                <a:cs typeface="Arial"/>
              </a:rPr>
              <a:t>Dorantes</a:t>
            </a:r>
            <a:r>
              <a:rPr lang="pt-BR" sz="1800" b="1" dirty="0">
                <a:latin typeface="Arial"/>
                <a:cs typeface="Arial"/>
              </a:rPr>
              <a:t> MT, </a:t>
            </a:r>
            <a:r>
              <a:rPr lang="pt-BR" sz="1800" b="1" dirty="0" err="1">
                <a:latin typeface="Arial"/>
                <a:cs typeface="Arial"/>
              </a:rPr>
              <a:t>Villarreal</a:t>
            </a:r>
            <a:r>
              <a:rPr lang="pt-BR" sz="1800" b="1" dirty="0">
                <a:latin typeface="Arial"/>
                <a:cs typeface="Arial"/>
              </a:rPr>
              <a:t>-Molina MT, Rodríguez-Cruz M, García-</a:t>
            </a:r>
            <a:r>
              <a:rPr lang="pt-BR" sz="1800" b="1" dirty="0" err="1">
                <a:latin typeface="Arial"/>
                <a:cs typeface="Arial"/>
              </a:rPr>
              <a:t>Ulloa</a:t>
            </a:r>
            <a:r>
              <a:rPr lang="pt-BR" sz="1800" b="1" dirty="0">
                <a:latin typeface="Arial"/>
                <a:cs typeface="Arial"/>
              </a:rPr>
              <a:t> AC, Robles L, </a:t>
            </a:r>
            <a:r>
              <a:rPr lang="pt-BR" sz="1800" b="1" dirty="0" err="1">
                <a:latin typeface="Arial"/>
                <a:cs typeface="Arial"/>
              </a:rPr>
              <a:t>Huertas-Vázquez</a:t>
            </a:r>
            <a:r>
              <a:rPr lang="pt-BR" sz="1800" b="1" dirty="0">
                <a:latin typeface="Arial"/>
                <a:cs typeface="Arial"/>
              </a:rPr>
              <a:t> A, </a:t>
            </a:r>
            <a:r>
              <a:rPr lang="pt-BR" sz="1800" b="1" dirty="0" err="1">
                <a:latin typeface="Arial"/>
                <a:cs typeface="Arial"/>
              </a:rPr>
              <a:t>Saucedo-Villarreal</a:t>
            </a:r>
            <a:r>
              <a:rPr lang="pt-BR" sz="1800" b="1" dirty="0">
                <a:latin typeface="Arial"/>
                <a:cs typeface="Arial"/>
              </a:rPr>
              <a:t> N, López-</a:t>
            </a:r>
            <a:r>
              <a:rPr lang="pt-BR" sz="1800" b="1" dirty="0" err="1">
                <a:latin typeface="Arial"/>
                <a:cs typeface="Arial"/>
              </a:rPr>
              <a:t>Alarcón</a:t>
            </a:r>
            <a:r>
              <a:rPr lang="pt-BR" sz="1800" b="1" dirty="0">
                <a:latin typeface="Arial"/>
                <a:cs typeface="Arial"/>
              </a:rPr>
              <a:t> M, Sánchez-</a:t>
            </a:r>
            <a:r>
              <a:rPr lang="pt-BR" sz="1800" b="1" dirty="0" err="1">
                <a:latin typeface="Arial"/>
                <a:cs typeface="Arial"/>
              </a:rPr>
              <a:t>Muñoz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F</a:t>
            </a:r>
            <a:r>
              <a:rPr lang="pt-BR" sz="1800" b="1" dirty="0">
                <a:latin typeface="Arial"/>
                <a:cs typeface="Arial"/>
              </a:rPr>
              <a:t>, </a:t>
            </a:r>
            <a:r>
              <a:rPr lang="pt-BR" sz="1800" b="1" dirty="0" err="1">
                <a:latin typeface="Arial"/>
                <a:cs typeface="Arial"/>
              </a:rPr>
              <a:t>Domínguez</a:t>
            </a:r>
            <a:r>
              <a:rPr lang="pt-BR" sz="1800" b="1" dirty="0">
                <a:latin typeface="Arial"/>
                <a:cs typeface="Arial"/>
              </a:rPr>
              <a:t>-López A, Gutiérrez Aguilar </a:t>
            </a:r>
            <a:r>
              <a:rPr lang="pt-BR" sz="1800" b="1" dirty="0" err="1">
                <a:latin typeface="Arial"/>
                <a:cs typeface="Arial"/>
              </a:rPr>
              <a:t>R</a:t>
            </a:r>
            <a:r>
              <a:rPr lang="pt-BR" sz="1800" b="1" dirty="0">
                <a:latin typeface="Arial"/>
                <a:cs typeface="Arial"/>
              </a:rPr>
              <a:t>, </a:t>
            </a:r>
            <a:r>
              <a:rPr lang="pt-BR" sz="1800" b="1" dirty="0" err="1">
                <a:latin typeface="Arial"/>
                <a:cs typeface="Arial"/>
              </a:rPr>
              <a:t>Menjivar</a:t>
            </a:r>
            <a:r>
              <a:rPr lang="pt-BR" sz="1800" b="1" dirty="0">
                <a:latin typeface="Arial"/>
                <a:cs typeface="Arial"/>
              </a:rPr>
              <a:t> M, Coral-</a:t>
            </a:r>
            <a:r>
              <a:rPr lang="pt-BR" sz="1800" b="1" dirty="0" err="1">
                <a:latin typeface="Arial"/>
                <a:cs typeface="Arial"/>
              </a:rPr>
              <a:t>Vázquez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R</a:t>
            </a:r>
            <a:r>
              <a:rPr lang="pt-BR" sz="1800" b="1" dirty="0">
                <a:latin typeface="Arial"/>
                <a:cs typeface="Arial"/>
              </a:rPr>
              <a:t>, Hernández-</a:t>
            </a:r>
            <a:r>
              <a:rPr lang="pt-BR" sz="1800" b="1" dirty="0" err="1">
                <a:latin typeface="Arial"/>
                <a:cs typeface="Arial"/>
              </a:rPr>
              <a:t>Stengele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G</a:t>
            </a:r>
            <a:r>
              <a:rPr lang="pt-BR" sz="1800" b="1" dirty="0">
                <a:latin typeface="Arial"/>
                <a:cs typeface="Arial"/>
              </a:rPr>
              <a:t>, Vital-Reyes VS, </a:t>
            </a:r>
            <a:r>
              <a:rPr lang="pt-BR" sz="1800" b="1" dirty="0" err="1">
                <a:latin typeface="Arial"/>
                <a:cs typeface="Arial"/>
              </a:rPr>
              <a:t>Acuña</a:t>
            </a:r>
            <a:r>
              <a:rPr lang="pt-BR" sz="1800" b="1" dirty="0">
                <a:latin typeface="Arial"/>
                <a:cs typeface="Arial"/>
              </a:rPr>
              <a:t>-Alonzo V, Romero-Hidalgo </a:t>
            </a:r>
            <a:r>
              <a:rPr lang="pt-BR" sz="1800" b="1" dirty="0" err="1">
                <a:latin typeface="Arial"/>
                <a:cs typeface="Arial"/>
              </a:rPr>
              <a:t>S</a:t>
            </a:r>
            <a:r>
              <a:rPr lang="pt-BR" sz="1800" b="1" dirty="0">
                <a:latin typeface="Arial"/>
                <a:cs typeface="Arial"/>
              </a:rPr>
              <a:t>, Ruiz-Gómez DG, </a:t>
            </a:r>
            <a:r>
              <a:rPr lang="pt-BR" sz="1800" b="1" dirty="0" err="1">
                <a:latin typeface="Arial"/>
                <a:cs typeface="Arial"/>
              </a:rPr>
              <a:t>Riaño</a:t>
            </a:r>
            <a:r>
              <a:rPr lang="pt-BR" sz="1800" b="1" dirty="0">
                <a:latin typeface="Arial"/>
                <a:cs typeface="Arial"/>
              </a:rPr>
              <a:t>-Barros </a:t>
            </a:r>
            <a:r>
              <a:rPr lang="pt-BR" sz="1800" b="1" dirty="0" err="1">
                <a:latin typeface="Arial"/>
                <a:cs typeface="Arial"/>
              </a:rPr>
              <a:t>D</a:t>
            </a:r>
            <a:r>
              <a:rPr lang="pt-BR" sz="1800" b="1" dirty="0">
                <a:latin typeface="Arial"/>
                <a:cs typeface="Arial"/>
              </a:rPr>
              <a:t>, Herrera MF, Gómez-Pérez FJ, </a:t>
            </a:r>
            <a:r>
              <a:rPr lang="pt-BR" sz="1800" b="1" dirty="0" err="1">
                <a:latin typeface="Arial"/>
                <a:cs typeface="Arial"/>
              </a:rPr>
              <a:t>Froguel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P</a:t>
            </a:r>
            <a:r>
              <a:rPr lang="pt-BR" sz="1800" b="1" dirty="0">
                <a:latin typeface="Arial"/>
                <a:cs typeface="Arial"/>
              </a:rPr>
              <a:t>, García-García E, </a:t>
            </a:r>
            <a:r>
              <a:rPr lang="pt-BR" sz="1800" b="1" dirty="0" err="1">
                <a:latin typeface="Arial"/>
                <a:cs typeface="Arial"/>
              </a:rPr>
              <a:t>Tusié</a:t>
            </a:r>
            <a:r>
              <a:rPr lang="pt-BR" sz="1800" b="1" dirty="0">
                <a:latin typeface="Arial"/>
                <a:cs typeface="Arial"/>
              </a:rPr>
              <a:t>-Luna MT, Aguilar-Salinas CA, </a:t>
            </a:r>
            <a:r>
              <a:rPr lang="pt-BR" sz="1800" b="1" dirty="0" err="1">
                <a:latin typeface="Arial"/>
                <a:cs typeface="Arial"/>
              </a:rPr>
              <a:t>Canizales-Quinteros</a:t>
            </a:r>
            <a:r>
              <a:rPr lang="pt-BR" sz="1800" b="1" dirty="0">
                <a:latin typeface="Arial"/>
                <a:cs typeface="Arial"/>
              </a:rPr>
              <a:t> S. The FTO Gene </a:t>
            </a:r>
            <a:r>
              <a:rPr lang="pt-BR" sz="1800" b="1" dirty="0" err="1">
                <a:latin typeface="Arial"/>
                <a:cs typeface="Arial"/>
              </a:rPr>
              <a:t>Is</a:t>
            </a:r>
            <a:r>
              <a:rPr lang="pt-BR" sz="1800" b="1" dirty="0">
                <a:latin typeface="Arial"/>
                <a:cs typeface="Arial"/>
              </a:rPr>
              <a:t> Associated </a:t>
            </a:r>
            <a:r>
              <a:rPr lang="pt-BR" sz="1800" b="1" dirty="0" err="1">
                <a:latin typeface="Arial"/>
                <a:cs typeface="Arial"/>
              </a:rPr>
              <a:t>With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Adulthood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Obesity</a:t>
            </a:r>
            <a:r>
              <a:rPr lang="pt-BR" sz="1800" b="1" dirty="0">
                <a:latin typeface="Arial"/>
                <a:cs typeface="Arial"/>
              </a:rPr>
              <a:t> in </a:t>
            </a:r>
            <a:r>
              <a:rPr lang="pt-BR" sz="1800" b="1" dirty="0" err="1">
                <a:latin typeface="Arial"/>
                <a:cs typeface="Arial"/>
              </a:rPr>
              <a:t>the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Mexican</a:t>
            </a:r>
            <a:r>
              <a:rPr lang="pt-BR" sz="1800" b="1" dirty="0">
                <a:latin typeface="Arial"/>
                <a:cs typeface="Arial"/>
              </a:rPr>
              <a:t> </a:t>
            </a:r>
            <a:r>
              <a:rPr lang="pt-BR" sz="1800" b="1" dirty="0" err="1">
                <a:latin typeface="Arial"/>
                <a:cs typeface="Arial"/>
              </a:rPr>
              <a:t>Population</a:t>
            </a:r>
            <a:r>
              <a:rPr lang="pt-BR" sz="1800" b="1" dirty="0">
                <a:latin typeface="Arial"/>
                <a:cs typeface="Arial"/>
              </a:rPr>
              <a:t>. </a:t>
            </a:r>
            <a:r>
              <a:rPr lang="en-US" sz="1800" b="1" dirty="0">
                <a:latin typeface="Arial"/>
                <a:cs typeface="Arial"/>
              </a:rPr>
              <a:t>Obesity 2008;16(10):2296-301.</a:t>
            </a:r>
            <a:endParaRPr lang="es-E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84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Publicaciones;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Revistas varias</a:t>
            </a:r>
            <a:endParaRPr lang="es-ES" sz="3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88867" cy="5440362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ts val="3600"/>
              </a:spcBef>
              <a:buFont typeface="+mj-lt"/>
              <a:buAutoNum type="arabicPeriod" startAt="3"/>
            </a:pPr>
            <a:r>
              <a:rPr lang="es-MX" sz="1800" b="1" dirty="0">
                <a:latin typeface="Arial"/>
                <a:cs typeface="Arial"/>
              </a:rPr>
              <a:t>Herrera MF, González-</a:t>
            </a:r>
            <a:r>
              <a:rPr lang="es-MX" sz="1800" b="1" dirty="0" err="1">
                <a:latin typeface="Arial"/>
                <a:cs typeface="Arial"/>
              </a:rPr>
              <a:t>Pezzat</a:t>
            </a:r>
            <a:r>
              <a:rPr lang="es-MX" sz="1800" b="1" dirty="0">
                <a:latin typeface="Arial"/>
                <a:cs typeface="Arial"/>
              </a:rPr>
              <a:t> I. Obesidad. Tratamiento quirúrgico y nuevas modalidades terapéuticas. </a:t>
            </a:r>
            <a:r>
              <a:rPr lang="es-MX" sz="1800" b="1" dirty="0" err="1">
                <a:latin typeface="Arial"/>
                <a:cs typeface="Arial"/>
              </a:rPr>
              <a:t>Rev</a:t>
            </a:r>
            <a:r>
              <a:rPr lang="es-MX" sz="1800" b="1" dirty="0">
                <a:latin typeface="Arial"/>
                <a:cs typeface="Arial"/>
              </a:rPr>
              <a:t> </a:t>
            </a:r>
            <a:r>
              <a:rPr lang="es-MX" sz="1800" b="1" dirty="0" err="1">
                <a:latin typeface="Arial"/>
                <a:cs typeface="Arial"/>
              </a:rPr>
              <a:t>Gastroenterol</a:t>
            </a:r>
            <a:r>
              <a:rPr lang="es-MX" sz="1800" b="1" dirty="0">
                <a:latin typeface="Arial"/>
                <a:cs typeface="Arial"/>
              </a:rPr>
              <a:t> </a:t>
            </a:r>
            <a:r>
              <a:rPr lang="es-MX" sz="1800" b="1" dirty="0" err="1">
                <a:latin typeface="Arial"/>
                <a:cs typeface="Arial"/>
              </a:rPr>
              <a:t>Mex</a:t>
            </a:r>
            <a:r>
              <a:rPr lang="es-MX" sz="1800" b="1" dirty="0">
                <a:latin typeface="Arial"/>
                <a:cs typeface="Arial"/>
              </a:rPr>
              <a:t> (Spa) 2012; 77 (</a:t>
            </a:r>
            <a:r>
              <a:rPr lang="es-MX" sz="1800" b="1" dirty="0" err="1">
                <a:latin typeface="Arial"/>
                <a:cs typeface="Arial"/>
              </a:rPr>
              <a:t>Suppl</a:t>
            </a:r>
            <a:r>
              <a:rPr lang="es-MX" sz="1800" b="1" dirty="0">
                <a:latin typeface="Arial"/>
                <a:cs typeface="Arial"/>
              </a:rPr>
              <a:t> 1):</a:t>
            </a:r>
            <a:r>
              <a:rPr lang="es-MX" sz="1800" b="1" dirty="0" smtClean="0">
                <a:latin typeface="Arial"/>
                <a:cs typeface="Arial"/>
              </a:rPr>
              <a:t>21-2</a:t>
            </a:r>
          </a:p>
          <a:p>
            <a:pPr marL="457200" indent="-457200" algn="just">
              <a:lnSpc>
                <a:spcPct val="100000"/>
              </a:lnSpc>
              <a:spcBef>
                <a:spcPts val="3600"/>
              </a:spcBef>
              <a:buFont typeface="+mj-lt"/>
              <a:buAutoNum type="arabicPeriod" startAt="3"/>
            </a:pPr>
            <a:r>
              <a:rPr lang="es-ES" sz="1800" b="1" dirty="0">
                <a:latin typeface="Arial"/>
                <a:cs typeface="Arial"/>
              </a:rPr>
              <a:t>Herrera MF. Cirugía de Obesidad. </a:t>
            </a:r>
            <a:r>
              <a:rPr lang="es-ES" sz="1800" b="1" dirty="0" err="1">
                <a:latin typeface="Arial"/>
                <a:cs typeface="Arial"/>
              </a:rPr>
              <a:t>Rev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Gastroenterol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Mex</a:t>
            </a:r>
            <a:r>
              <a:rPr lang="es-ES" sz="1800" b="1" dirty="0">
                <a:latin typeface="Arial"/>
                <a:cs typeface="Arial"/>
              </a:rPr>
              <a:t>, ISSN: </a:t>
            </a:r>
            <a:r>
              <a:rPr lang="es-ES" sz="1800" b="1" dirty="0" smtClean="0">
                <a:latin typeface="Arial"/>
                <a:cs typeface="Arial"/>
              </a:rPr>
              <a:t>0375-0906</a:t>
            </a:r>
          </a:p>
          <a:p>
            <a:pPr marL="457200" indent="-457200" algn="just">
              <a:lnSpc>
                <a:spcPct val="100000"/>
              </a:lnSpc>
              <a:spcBef>
                <a:spcPts val="3600"/>
              </a:spcBef>
              <a:buFont typeface="+mj-lt"/>
              <a:buAutoNum type="arabicPeriod" startAt="3"/>
            </a:pPr>
            <a:r>
              <a:rPr lang="es-ES" sz="1800" b="1" dirty="0" err="1">
                <a:latin typeface="Arial"/>
                <a:cs typeface="Arial"/>
              </a:rPr>
              <a:t>Donají</a:t>
            </a:r>
            <a:r>
              <a:rPr lang="es-ES" sz="1800" b="1" dirty="0">
                <a:latin typeface="Arial"/>
                <a:cs typeface="Arial"/>
              </a:rPr>
              <a:t> Rodríguez-Ortiz, Azucena Reyes-Pérez, Pablo León, Hugo Sánchez, </a:t>
            </a:r>
            <a:r>
              <a:rPr lang="es-ES" sz="1800" b="1" dirty="0" err="1">
                <a:latin typeface="Arial"/>
                <a:cs typeface="Arial"/>
              </a:rPr>
              <a:t>Maureen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Mosti</a:t>
            </a:r>
            <a:r>
              <a:rPr lang="es-ES" sz="1800" b="1" dirty="0">
                <a:latin typeface="Arial"/>
                <a:cs typeface="Arial"/>
              </a:rPr>
              <a:t>, Carlos A. Aguilar-Salinas, David Velázquez-Fernández, Miguel F. Herrera, </a:t>
            </a:r>
            <a:r>
              <a:rPr lang="es-ES" sz="1800" b="1" dirty="0" err="1">
                <a:latin typeface="Arial"/>
                <a:cs typeface="Arial"/>
              </a:rPr>
              <a:t>Assessment</a:t>
            </a:r>
            <a:r>
              <a:rPr lang="es-ES" sz="1800" b="1" dirty="0">
                <a:latin typeface="Arial"/>
                <a:cs typeface="Arial"/>
              </a:rPr>
              <a:t> of </a:t>
            </a:r>
            <a:r>
              <a:rPr lang="es-ES" sz="1800" b="1" dirty="0" err="1">
                <a:latin typeface="Arial"/>
                <a:cs typeface="Arial"/>
              </a:rPr>
              <a:t>two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different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diagnostic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guidelines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criteria</a:t>
            </a:r>
            <a:r>
              <a:rPr lang="es-ES" sz="1800" b="1" dirty="0">
                <a:latin typeface="Arial"/>
                <a:cs typeface="Arial"/>
              </a:rPr>
              <a:t> (</a:t>
            </a:r>
            <a:r>
              <a:rPr lang="es-ES" sz="1800" b="1" dirty="0" err="1">
                <a:latin typeface="Arial"/>
                <a:cs typeface="Arial"/>
              </a:rPr>
              <a:t>National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Cholesterol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Education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Adult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Treatment</a:t>
            </a:r>
            <a:r>
              <a:rPr lang="es-ES" sz="1800" b="1" dirty="0">
                <a:latin typeface="Arial"/>
                <a:cs typeface="Arial"/>
              </a:rPr>
              <a:t> Panel III [ATP III] and International Diabetes </a:t>
            </a:r>
            <a:r>
              <a:rPr lang="es-ES" sz="1800" b="1" dirty="0" err="1">
                <a:latin typeface="Arial"/>
                <a:cs typeface="Arial"/>
              </a:rPr>
              <a:t>Federation</a:t>
            </a:r>
            <a:r>
              <a:rPr lang="es-ES" sz="1800" b="1" dirty="0">
                <a:latin typeface="Arial"/>
                <a:cs typeface="Arial"/>
              </a:rPr>
              <a:t> [IDF]) </a:t>
            </a:r>
            <a:r>
              <a:rPr lang="es-ES" sz="1800" b="1" dirty="0" err="1">
                <a:latin typeface="Arial"/>
                <a:cs typeface="Arial"/>
              </a:rPr>
              <a:t>for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the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evaluation</a:t>
            </a:r>
            <a:r>
              <a:rPr lang="es-ES" sz="1800" b="1" dirty="0">
                <a:latin typeface="Arial"/>
                <a:cs typeface="Arial"/>
              </a:rPr>
              <a:t> of </a:t>
            </a:r>
            <a:r>
              <a:rPr lang="es-ES" sz="1800" b="1" dirty="0" err="1">
                <a:latin typeface="Arial"/>
                <a:cs typeface="Arial"/>
              </a:rPr>
              <a:t>metabolic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syndrome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remission</a:t>
            </a:r>
            <a:r>
              <a:rPr lang="es-ES" sz="1800" b="1" dirty="0">
                <a:latin typeface="Arial"/>
                <a:cs typeface="Arial"/>
              </a:rPr>
              <a:t> in a longitudinal </a:t>
            </a:r>
            <a:r>
              <a:rPr lang="es-ES" sz="1800" b="1" dirty="0" err="1">
                <a:latin typeface="Arial"/>
                <a:cs typeface="Arial"/>
              </a:rPr>
              <a:t>cohort</a:t>
            </a:r>
            <a:r>
              <a:rPr lang="es-ES" sz="1800" b="1" dirty="0">
                <a:latin typeface="Arial"/>
                <a:cs typeface="Arial"/>
              </a:rPr>
              <a:t> of </a:t>
            </a:r>
            <a:r>
              <a:rPr lang="es-ES" sz="1800" b="1" dirty="0" err="1">
                <a:latin typeface="Arial"/>
                <a:cs typeface="Arial"/>
              </a:rPr>
              <a:t>patients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undergoing</a:t>
            </a:r>
            <a:r>
              <a:rPr lang="es-ES" sz="1800" b="1" dirty="0">
                <a:latin typeface="Arial"/>
                <a:cs typeface="Arial"/>
              </a:rPr>
              <a:t> </a:t>
            </a:r>
            <a:r>
              <a:rPr lang="es-ES" sz="1800" b="1" dirty="0" err="1">
                <a:latin typeface="Arial"/>
                <a:cs typeface="Arial"/>
              </a:rPr>
              <a:t>Roux</a:t>
            </a:r>
            <a:r>
              <a:rPr lang="es-ES" sz="1800" b="1" dirty="0">
                <a:latin typeface="Arial"/>
                <a:cs typeface="Arial"/>
              </a:rPr>
              <a:t>-en-Y </a:t>
            </a:r>
            <a:r>
              <a:rPr lang="es-ES" sz="1800" b="1" dirty="0" err="1">
                <a:latin typeface="Arial"/>
                <a:cs typeface="Arial"/>
              </a:rPr>
              <a:t>gastric</a:t>
            </a:r>
            <a:r>
              <a:rPr lang="es-ES" sz="1800" b="1" dirty="0">
                <a:latin typeface="Arial"/>
                <a:cs typeface="Arial"/>
              </a:rPr>
              <a:t> bypass, </a:t>
            </a:r>
            <a:r>
              <a:rPr lang="es-ES" sz="1800" b="1" dirty="0" err="1">
                <a:latin typeface="Arial"/>
                <a:cs typeface="Arial"/>
              </a:rPr>
              <a:t>Surgery</a:t>
            </a:r>
            <a:r>
              <a:rPr lang="es-ES" sz="1800" b="1" dirty="0">
                <a:latin typeface="Arial"/>
                <a:cs typeface="Arial"/>
              </a:rPr>
              <a:t>. 2016 </a:t>
            </a:r>
            <a:r>
              <a:rPr lang="es-ES" sz="1800" b="1" dirty="0" err="1">
                <a:latin typeface="Arial"/>
                <a:cs typeface="Arial"/>
              </a:rPr>
              <a:t>Apr</a:t>
            </a:r>
            <a:r>
              <a:rPr lang="es-ES" sz="1800" b="1" dirty="0">
                <a:latin typeface="Arial"/>
                <a:cs typeface="Arial"/>
              </a:rPr>
              <a:t>; 159(4):1121-1128</a:t>
            </a:r>
            <a:r>
              <a:rPr lang="es-ES" sz="1800" b="1" dirty="0" smtClean="0">
                <a:latin typeface="Arial"/>
                <a:cs typeface="Arial"/>
              </a:rPr>
              <a:t>.</a:t>
            </a:r>
            <a:endParaRPr lang="es-E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2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28944"/>
            <a:ext cx="9144000" cy="118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3200" b="1" dirty="0"/>
              <a:t>CIRUGÍA ENDOCRINA / </a:t>
            </a:r>
            <a:r>
              <a:rPr lang="es-ES" sz="3200" b="1" dirty="0" smtClean="0"/>
              <a:t>BARIÁTRICA</a:t>
            </a:r>
          </a:p>
          <a:p>
            <a:pPr algn="ctr">
              <a:lnSpc>
                <a:spcPct val="120000"/>
              </a:lnSpc>
            </a:pPr>
            <a:r>
              <a:rPr lang="es-ES" sz="2800" b="1" dirty="0" smtClean="0"/>
              <a:t>Cursos</a:t>
            </a:r>
            <a:endParaRPr lang="es-ES" sz="2800" b="1" dirty="0"/>
          </a:p>
        </p:txBody>
      </p:sp>
      <p:pic>
        <p:nvPicPr>
          <p:cNvPr id="2" name="Imagen 1" descr="Captura de pantalla 2016-10-14 a la(s) 10.47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47" y="1556792"/>
            <a:ext cx="414578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Colaboradores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3292" y="2148800"/>
            <a:ext cx="6519734" cy="3951851"/>
          </a:xfrm>
          <a:noFill/>
        </p:spPr>
        <p:txBody>
          <a:bodyPr wrap="none">
            <a:spAutoFit/>
          </a:bodyPr>
          <a:lstStyle/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Clínica de Obesidad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Endocrinología y metabolismo de lípidos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Psicología / Psiquiatría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Anestesiología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Terapia intensiva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Sectores de internamiento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Nutrición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Radiología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Endoscopia</a:t>
            </a:r>
          </a:p>
          <a:p>
            <a:pPr>
              <a:spcBef>
                <a:spcPct val="5000"/>
              </a:spcBef>
            </a:pPr>
            <a:r>
              <a:rPr lang="es-MX" sz="2400" b="1" dirty="0">
                <a:latin typeface="Arial"/>
                <a:cs typeface="Arial"/>
              </a:rPr>
              <a:t>Rehabilitación</a:t>
            </a:r>
          </a:p>
        </p:txBody>
      </p:sp>
    </p:spTree>
    <p:extLst>
      <p:ext uri="{BB962C8B-B14F-4D97-AF65-F5344CB8AC3E}">
        <p14:creationId xmlns:p14="http://schemas.microsoft.com/office/powerpoint/2010/main" val="105180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latin typeface="Arial"/>
                <a:cs typeface="Arial"/>
              </a:rPr>
              <a:t>CIRUGÍA BARIÁTRICA</a:t>
            </a:r>
            <a:br>
              <a:rPr lang="es-MX" sz="3200" b="1" dirty="0">
                <a:latin typeface="Arial"/>
                <a:cs typeface="Arial"/>
              </a:rPr>
            </a:br>
            <a:r>
              <a:rPr lang="es-MX" sz="3200" b="1" dirty="0">
                <a:latin typeface="Arial"/>
                <a:cs typeface="Arial"/>
              </a:rPr>
              <a:t>Grupo quirúrgico</a:t>
            </a:r>
            <a:endParaRPr lang="es-ES" sz="3200" b="1" dirty="0">
              <a:latin typeface="Arial"/>
              <a:cs typeface="Arial"/>
            </a:endParaRPr>
          </a:p>
        </p:txBody>
      </p:sp>
      <p:grpSp>
        <p:nvGrpSpPr>
          <p:cNvPr id="199694" name="Group 14"/>
          <p:cNvGrpSpPr>
            <a:grpSpLocks/>
          </p:cNvGrpSpPr>
          <p:nvPr/>
        </p:nvGrpSpPr>
        <p:grpSpPr bwMode="auto">
          <a:xfrm>
            <a:off x="501650" y="2187575"/>
            <a:ext cx="2579688" cy="3938588"/>
            <a:chOff x="364" y="1383"/>
            <a:chExt cx="1625" cy="2481"/>
          </a:xfrm>
        </p:grpSpPr>
        <p:pic>
          <p:nvPicPr>
            <p:cNvPr id="199688" name="Picture 8" descr="pantoj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" y="1383"/>
              <a:ext cx="1498" cy="2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691" name="Text Box 11"/>
            <p:cNvSpPr txBox="1">
              <a:spLocks noChangeArrowheads="1"/>
            </p:cNvSpPr>
            <p:nvPr/>
          </p:nvSpPr>
          <p:spPr bwMode="auto">
            <a:xfrm>
              <a:off x="382" y="3612"/>
              <a:ext cx="160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Juan Pablo Pantoja</a:t>
              </a:r>
              <a:endPara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99695" name="Group 15"/>
          <p:cNvGrpSpPr>
            <a:grpSpLocks/>
          </p:cNvGrpSpPr>
          <p:nvPr/>
        </p:nvGrpSpPr>
        <p:grpSpPr bwMode="auto">
          <a:xfrm>
            <a:off x="3382964" y="2187575"/>
            <a:ext cx="2378075" cy="3938588"/>
            <a:chOff x="2131" y="1383"/>
            <a:chExt cx="1498" cy="2481"/>
          </a:xfrm>
        </p:grpSpPr>
        <p:pic>
          <p:nvPicPr>
            <p:cNvPr id="199687" name="Picture 7" descr="sier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1383"/>
              <a:ext cx="1498" cy="2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692" name="Text Box 12"/>
            <p:cNvSpPr txBox="1">
              <a:spLocks noChangeArrowheads="1"/>
            </p:cNvSpPr>
            <p:nvPr/>
          </p:nvSpPr>
          <p:spPr bwMode="auto">
            <a:xfrm>
              <a:off x="2248" y="3612"/>
              <a:ext cx="128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Mauricio Sierra</a:t>
              </a:r>
              <a:endPara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99696" name="Group 16"/>
          <p:cNvGrpSpPr>
            <a:grpSpLocks/>
          </p:cNvGrpSpPr>
          <p:nvPr/>
        </p:nvGrpSpPr>
        <p:grpSpPr bwMode="auto">
          <a:xfrm>
            <a:off x="6264275" y="2187575"/>
            <a:ext cx="2378075" cy="3938588"/>
            <a:chOff x="3946" y="1383"/>
            <a:chExt cx="1498" cy="2481"/>
          </a:xfrm>
        </p:grpSpPr>
        <p:pic>
          <p:nvPicPr>
            <p:cNvPr id="199689" name="Picture 9" descr="velazquez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" y="1383"/>
              <a:ext cx="1498" cy="2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693" name="Text Box 13"/>
            <p:cNvSpPr txBox="1">
              <a:spLocks noChangeArrowheads="1"/>
            </p:cNvSpPr>
            <p:nvPr/>
          </p:nvSpPr>
          <p:spPr bwMode="auto">
            <a:xfrm>
              <a:off x="4019" y="3612"/>
              <a:ext cx="1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MX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David Velázquez</a:t>
              </a:r>
              <a:endParaRPr 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29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01086" y="244009"/>
            <a:ext cx="2941831" cy="523220"/>
          </a:xfrm>
          <a:noFill/>
        </p:spPr>
        <p:txBody>
          <a:bodyPr wrap="none">
            <a:spAutoFit/>
          </a:bodyPr>
          <a:lstStyle/>
          <a:p>
            <a:r>
              <a:rPr lang="en-US" sz="2800" b="1" dirty="0" smtClean="0"/>
              <a:t>MUCHAS GRACIAS</a:t>
            </a:r>
            <a:endParaRPr lang="en-US" sz="2800" b="1" dirty="0"/>
          </a:p>
        </p:txBody>
      </p:sp>
      <p:pic>
        <p:nvPicPr>
          <p:cNvPr id="5" name="Picture 5" descr="LA_FACHADDD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/>
          <a:stretch>
            <a:fillRect/>
          </a:stretch>
        </p:blipFill>
        <p:spPr bwMode="auto">
          <a:xfrm>
            <a:off x="-259060" y="1043348"/>
            <a:ext cx="7359650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5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2000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787873"/>
            <a:ext cx="3556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Análisis comparativo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338138" y="3068638"/>
            <a:ext cx="24066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Edad, años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IMC, Kg/m</a:t>
            </a:r>
            <a:r>
              <a:rPr lang="es-MX" sz="1800" b="1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Tiempo Qx, mins.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Conversión, %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Estancia Hosp., días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es-MX" sz="1800" b="1" dirty="0">
                <a:solidFill>
                  <a:srgbClr val="000000"/>
                </a:solidFill>
                <a:latin typeface="Arial" charset="0"/>
              </a:rPr>
              <a:t>%EPP, a 1 año</a:t>
            </a:r>
            <a:endParaRPr lang="es-ES" sz="1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80240" name="Group 16"/>
          <p:cNvGrpSpPr>
            <a:grpSpLocks/>
          </p:cNvGrpSpPr>
          <p:nvPr/>
        </p:nvGrpSpPr>
        <p:grpSpPr bwMode="auto">
          <a:xfrm>
            <a:off x="3049588" y="2205038"/>
            <a:ext cx="1022350" cy="3057525"/>
            <a:chOff x="1904" y="1389"/>
            <a:chExt cx="644" cy="1926"/>
          </a:xfrm>
        </p:grpSpPr>
        <p:sp>
          <p:nvSpPr>
            <p:cNvPr id="180232" name="Text Box 8"/>
            <p:cNvSpPr txBox="1">
              <a:spLocks noChangeArrowheads="1"/>
            </p:cNvSpPr>
            <p:nvPr/>
          </p:nvSpPr>
          <p:spPr bwMode="auto">
            <a:xfrm>
              <a:off x="1929" y="1933"/>
              <a:ext cx="595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41±8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48±5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230±46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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4.0±3.7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  <a:sym typeface="Symbol" charset="0"/>
                </a:rPr>
                <a:t>69</a:t>
              </a:r>
            </a:p>
          </p:txBody>
        </p:sp>
        <p:sp>
          <p:nvSpPr>
            <p:cNvPr id="180236" name="Text Box 12"/>
            <p:cNvSpPr txBox="1">
              <a:spLocks noChangeArrowheads="1"/>
            </p:cNvSpPr>
            <p:nvPr/>
          </p:nvSpPr>
          <p:spPr bwMode="auto">
            <a:xfrm>
              <a:off x="1904" y="1389"/>
              <a:ext cx="6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Nguyen</a:t>
              </a:r>
            </a:p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N=36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</p:grpSp>
      <p:grpSp>
        <p:nvGrpSpPr>
          <p:cNvPr id="180241" name="Group 17"/>
          <p:cNvGrpSpPr>
            <a:grpSpLocks/>
          </p:cNvGrpSpPr>
          <p:nvPr/>
        </p:nvGrpSpPr>
        <p:grpSpPr bwMode="auto">
          <a:xfrm>
            <a:off x="4378325" y="2205038"/>
            <a:ext cx="1619250" cy="3057525"/>
            <a:chOff x="2669" y="1389"/>
            <a:chExt cx="1020" cy="1926"/>
          </a:xfrm>
        </p:grpSpPr>
        <p:sp>
          <p:nvSpPr>
            <p:cNvPr id="180233" name="Text Box 9"/>
            <p:cNvSpPr txBox="1">
              <a:spLocks noChangeArrowheads="1"/>
            </p:cNvSpPr>
            <p:nvPr/>
          </p:nvSpPr>
          <p:spPr bwMode="auto">
            <a:xfrm>
              <a:off x="2669" y="1933"/>
              <a:ext cx="1020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42 (17-68)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48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269 (105-734)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1.1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3 (1-6)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69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  <p:sp>
          <p:nvSpPr>
            <p:cNvPr id="180237" name="Text Box 13"/>
            <p:cNvSpPr txBox="1">
              <a:spLocks noChangeArrowheads="1"/>
            </p:cNvSpPr>
            <p:nvPr/>
          </p:nvSpPr>
          <p:spPr bwMode="auto">
            <a:xfrm>
              <a:off x="2836" y="1389"/>
              <a:ext cx="6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Schauer</a:t>
              </a:r>
            </a:p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N=175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</p:grpSp>
      <p:grpSp>
        <p:nvGrpSpPr>
          <p:cNvPr id="180242" name="Group 18"/>
          <p:cNvGrpSpPr>
            <a:grpSpLocks/>
          </p:cNvGrpSpPr>
          <p:nvPr/>
        </p:nvGrpSpPr>
        <p:grpSpPr bwMode="auto">
          <a:xfrm>
            <a:off x="6303963" y="2205038"/>
            <a:ext cx="1135062" cy="3057525"/>
            <a:chOff x="3833" y="1389"/>
            <a:chExt cx="715" cy="1926"/>
          </a:xfrm>
        </p:grpSpPr>
        <p:sp>
          <p:nvSpPr>
            <p:cNvPr id="180234" name="Text Box 10"/>
            <p:cNvSpPr txBox="1">
              <a:spLocks noChangeArrowheads="1"/>
            </p:cNvSpPr>
            <p:nvPr/>
          </p:nvSpPr>
          <p:spPr bwMode="auto">
            <a:xfrm>
              <a:off x="3833" y="1933"/>
              <a:ext cx="715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41.6±9.9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48.1±6.0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234±12.0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2.8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4.0±9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70±15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  <p:sp>
          <p:nvSpPr>
            <p:cNvPr id="180238" name="Text Box 14"/>
            <p:cNvSpPr txBox="1">
              <a:spLocks noChangeArrowheads="1"/>
            </p:cNvSpPr>
            <p:nvPr/>
          </p:nvSpPr>
          <p:spPr bwMode="auto">
            <a:xfrm>
              <a:off x="3852" y="1389"/>
              <a:ext cx="6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DeMaria</a:t>
              </a:r>
            </a:p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N=281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</p:grpSp>
      <p:grpSp>
        <p:nvGrpSpPr>
          <p:cNvPr id="180243" name="Group 19"/>
          <p:cNvGrpSpPr>
            <a:grpSpLocks/>
          </p:cNvGrpSpPr>
          <p:nvPr/>
        </p:nvGrpSpPr>
        <p:grpSpPr bwMode="auto">
          <a:xfrm>
            <a:off x="7624766" y="2205038"/>
            <a:ext cx="1300163" cy="3057525"/>
            <a:chOff x="4809" y="1389"/>
            <a:chExt cx="819" cy="1926"/>
          </a:xfrm>
        </p:grpSpPr>
        <p:sp>
          <p:nvSpPr>
            <p:cNvPr id="180235" name="Text Box 11"/>
            <p:cNvSpPr txBox="1">
              <a:spLocks noChangeArrowheads="1"/>
            </p:cNvSpPr>
            <p:nvPr/>
          </p:nvSpPr>
          <p:spPr bwMode="auto">
            <a:xfrm>
              <a:off x="4922" y="1933"/>
              <a:ext cx="595" cy="1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31±5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50±9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228±42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2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6</a:t>
              </a:r>
            </a:p>
            <a:p>
              <a:pPr algn="ctr">
                <a:lnSpc>
                  <a:spcPct val="115000"/>
                </a:lnSpc>
                <a:spcBef>
                  <a:spcPct val="15000"/>
                </a:spcBef>
              </a:pPr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62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  <p:sp>
          <p:nvSpPr>
            <p:cNvPr id="180239" name="Text Box 15"/>
            <p:cNvSpPr txBox="1">
              <a:spLocks noChangeArrowheads="1"/>
            </p:cNvSpPr>
            <p:nvPr/>
          </p:nvSpPr>
          <p:spPr bwMode="auto">
            <a:xfrm>
              <a:off x="4809" y="1389"/>
              <a:ext cx="819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INCMN SZ </a:t>
              </a:r>
            </a:p>
            <a:p>
              <a:pPr algn="ctr"/>
              <a:r>
                <a:rPr lang="es-MX" sz="1800" b="1" dirty="0">
                  <a:solidFill>
                    <a:srgbClr val="000000"/>
                  </a:solidFill>
                  <a:latin typeface="Arial" charset="0"/>
                </a:rPr>
                <a:t>N=100</a:t>
              </a:r>
              <a:endParaRPr lang="es-MX" sz="1800" b="1" dirty="0">
                <a:solidFill>
                  <a:srgbClr val="000000"/>
                </a:solidFill>
                <a:latin typeface="Arial" charset="0"/>
                <a:sym typeface="Symbol" charset="0"/>
              </a:endParaRPr>
            </a:p>
          </p:txBody>
        </p:sp>
      </p:grpSp>
      <p:sp>
        <p:nvSpPr>
          <p:cNvPr id="180245" name="Text Box 21"/>
          <p:cNvSpPr txBox="1">
            <a:spLocks noChangeArrowheads="1"/>
          </p:cNvSpPr>
          <p:nvPr/>
        </p:nvSpPr>
        <p:spPr bwMode="auto">
          <a:xfrm>
            <a:off x="4140200" y="6308725"/>
            <a:ext cx="4946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800" b="1" i="1" dirty="0">
                <a:solidFill>
                  <a:srgbClr val="000000"/>
                </a:solidFill>
                <a:latin typeface="Arial" charset="0"/>
              </a:rPr>
              <a:t>Stoopen-Margain E, et al. Obes Surg; 2004.</a:t>
            </a:r>
            <a:endParaRPr lang="es-ES" sz="1800" b="1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Variaciones técnicas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36557" name="Group 13"/>
          <p:cNvGrpSpPr>
            <a:grpSpLocks/>
          </p:cNvGrpSpPr>
          <p:nvPr/>
        </p:nvGrpSpPr>
        <p:grpSpPr bwMode="auto">
          <a:xfrm>
            <a:off x="1465263" y="2514600"/>
            <a:ext cx="6235700" cy="2278063"/>
            <a:chOff x="917" y="854"/>
            <a:chExt cx="3928" cy="1435"/>
          </a:xfrm>
        </p:grpSpPr>
        <p:sp>
          <p:nvSpPr>
            <p:cNvPr id="236554" name="Text Box 10"/>
            <p:cNvSpPr txBox="1">
              <a:spLocks noChangeArrowheads="1"/>
            </p:cNvSpPr>
            <p:nvPr/>
          </p:nvSpPr>
          <p:spPr bwMode="auto">
            <a:xfrm>
              <a:off x="917" y="854"/>
              <a:ext cx="1463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Anillado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Sutura manual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Antecólico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Proximal</a:t>
              </a:r>
              <a:endParaRPr lang="es-ES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6555" name="Text Box 11"/>
            <p:cNvSpPr txBox="1">
              <a:spLocks noChangeArrowheads="1"/>
            </p:cNvSpPr>
            <p:nvPr/>
          </p:nvSpPr>
          <p:spPr bwMode="auto">
            <a:xfrm>
              <a:off x="2604" y="854"/>
              <a:ext cx="380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2400" b="1" i="1" dirty="0">
                  <a:solidFill>
                    <a:srgbClr val="000000"/>
                  </a:solidFill>
                  <a:latin typeface="Arial" charset="0"/>
                </a:rPr>
                <a:t>vs</a:t>
              </a:r>
            </a:p>
            <a:p>
              <a:pPr>
                <a:lnSpc>
                  <a:spcPct val="150000"/>
                </a:lnSpc>
              </a:pPr>
              <a:r>
                <a:rPr lang="es-MX" sz="2400" b="1" i="1" dirty="0">
                  <a:solidFill>
                    <a:srgbClr val="000000"/>
                  </a:solidFill>
                  <a:latin typeface="Arial" charset="0"/>
                </a:rPr>
                <a:t>vs</a:t>
              </a:r>
            </a:p>
            <a:p>
              <a:pPr>
                <a:lnSpc>
                  <a:spcPct val="150000"/>
                </a:lnSpc>
              </a:pPr>
              <a:r>
                <a:rPr lang="es-MX" sz="2400" b="1" i="1" dirty="0">
                  <a:solidFill>
                    <a:srgbClr val="000000"/>
                  </a:solidFill>
                  <a:latin typeface="Arial" charset="0"/>
                </a:rPr>
                <a:t>vs</a:t>
              </a:r>
            </a:p>
            <a:p>
              <a:pPr>
                <a:lnSpc>
                  <a:spcPct val="150000"/>
                </a:lnSpc>
              </a:pPr>
              <a:r>
                <a:rPr lang="es-MX" sz="2400" b="1" i="1" dirty="0">
                  <a:solidFill>
                    <a:srgbClr val="000000"/>
                  </a:solidFill>
                  <a:latin typeface="Arial" charset="0"/>
                </a:rPr>
                <a:t>vs</a:t>
              </a:r>
              <a:endParaRPr lang="es-ES" sz="2400" b="1" i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6556" name="Text Box 12"/>
            <p:cNvSpPr txBox="1">
              <a:spLocks noChangeArrowheads="1"/>
            </p:cNvSpPr>
            <p:nvPr/>
          </p:nvSpPr>
          <p:spPr bwMode="auto">
            <a:xfrm>
              <a:off x="3177" y="854"/>
              <a:ext cx="1668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No anillado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Sutura mecánica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Retrocólico</a:t>
              </a:r>
            </a:p>
            <a:p>
              <a:pPr>
                <a:lnSpc>
                  <a:spcPct val="150000"/>
                </a:lnSpc>
              </a:pPr>
              <a:r>
                <a:rPr lang="es-MX" sz="2400" b="1" dirty="0">
                  <a:solidFill>
                    <a:srgbClr val="000000"/>
                  </a:solidFill>
                  <a:latin typeface="Arial" charset="0"/>
                </a:rPr>
                <a:t>Distal</a:t>
              </a:r>
              <a:endParaRPr lang="es-ES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8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4" name="Picture 8" descr="Stomach6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052638"/>
            <a:ext cx="2960687" cy="3824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CIRUGÍA BARIÁTRICA / METABÓLICA</a:t>
            </a:r>
            <a:b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DGY anillado </a:t>
            </a:r>
            <a:r>
              <a:rPr lang="es-MX" sz="3200" b="1" i="1" dirty="0">
                <a:solidFill>
                  <a:srgbClr val="000000"/>
                </a:solidFill>
                <a:latin typeface="Arial"/>
                <a:cs typeface="Arial"/>
              </a:rPr>
              <a:t>versus</a:t>
            </a:r>
            <a:r>
              <a:rPr lang="es-MX" sz="3200" b="1" dirty="0">
                <a:solidFill>
                  <a:srgbClr val="000000"/>
                </a:solidFill>
                <a:latin typeface="Arial"/>
                <a:cs typeface="Arial"/>
              </a:rPr>
              <a:t> no anillado</a:t>
            </a:r>
            <a:endParaRPr lang="es-E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3788" name="Picture 12" descr="dgyrl con ma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052638"/>
            <a:ext cx="313055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8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2744</Words>
  <Application>Microsoft Macintosh PowerPoint</Application>
  <PresentationFormat>Presentación en pantalla (4:3)</PresentationFormat>
  <Paragraphs>392</Paragraphs>
  <Slides>56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Tema de Office</vt:lpstr>
      <vt:lpstr>Presentación de PowerPoint</vt:lpstr>
      <vt:lpstr>CIRUGÍA BARIÁTRICA / METABÓLICA Contenido</vt:lpstr>
      <vt:lpstr>CIRUGÍA BARIÁTRICA / METABÓLICA Tradición</vt:lpstr>
      <vt:lpstr>CIRUGÍA BARIÁTRICA / METABÓLICA 1992</vt:lpstr>
      <vt:lpstr>CIRUGÍA BARIÁTRICA / METABÓLICA Experiencia inicial</vt:lpstr>
      <vt:lpstr>CIRUGÍA BARIÁTRICA / METABÓLICA 2000</vt:lpstr>
      <vt:lpstr>CIRUGÍA BARIÁTRICA / METABÓLICA Análisis comparativo</vt:lpstr>
      <vt:lpstr>CIRUGÍA BARIÁTRICA / METABÓLICA Variaciones técnicas</vt:lpstr>
      <vt:lpstr>CIRUGÍA BARIÁTRICA / METABÓLICA DGY anillado versus no anillado</vt:lpstr>
      <vt:lpstr>CIRUGÍA BARIÁTRICA  / METABÓLICA Grupos de estudio</vt:lpstr>
      <vt:lpstr>CIRUGÍA BARIÁTRICA / METABÓLICA EPP</vt:lpstr>
      <vt:lpstr>CIRUGÍA BARIÁTRICA / METABÓLICA Vómito postoperatorio</vt:lpstr>
      <vt:lpstr>CIRUGÍA BARIÁTRICA / METABÓLICA EPP</vt:lpstr>
      <vt:lpstr>CIRUGÍA BARIÁTRICA / METABÓLICA IMC</vt:lpstr>
      <vt:lpstr>CIRUGÍA BARIÁTRICA / METABÓLICA 2004</vt:lpstr>
      <vt:lpstr>CIRUGÍA BARIÁTRICA / METABÓLICA Estudio inicial</vt:lpstr>
      <vt:lpstr>CIRUGÍA BARIÁTRICA / METABÓLICA Grupo de estudio</vt:lpstr>
      <vt:lpstr>CIRUGÍA BARIÁTRICA / METABÓLICA EPP</vt:lpstr>
      <vt:lpstr>CIRUGÍA BARIÁTRICA / METABÓLICA Tolerancia gástrica en bloqueo vagal</vt:lpstr>
      <vt:lpstr>CIRUGÍA BARIÁTRICA / METABÓLICA Resultados del bloqueo vagal</vt:lpstr>
      <vt:lpstr>IFSO Registro internacional</vt:lpstr>
      <vt:lpstr>IFSO Registro internacional</vt:lpstr>
      <vt:lpstr>IFSO Registro internacional</vt:lpstr>
      <vt:lpstr>IFSO Registro internacional</vt:lpstr>
      <vt:lpstr>IFSO Registro internacional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CIRUGÍA METABÓLICA Posicionamiento</vt:lpstr>
      <vt:lpstr>Presentación de PowerPoint</vt:lpstr>
      <vt:lpstr>Presentación de PowerPoint</vt:lpstr>
      <vt:lpstr>Presentación de PowerPoint</vt:lpstr>
      <vt:lpstr>Presentación de PowerPoint</vt:lpstr>
      <vt:lpstr>CIRUGÍA BARIÁTRICA Publicaciones; Obes Surg</vt:lpstr>
      <vt:lpstr>CIRUGÍA BARIÁTRICA Publicaciones; Obes Surg</vt:lpstr>
      <vt:lpstr>CIRUGÍA BARIÁTRICA Publicaciones; Obes Surg</vt:lpstr>
      <vt:lpstr>CIRUGÍA BARIÁTRICA Publicaciones; Rev Invest Clin</vt:lpstr>
      <vt:lpstr>CIRUGÍA BARIÁTRICA Publicaciones; Surg Obes Relat Dis</vt:lpstr>
      <vt:lpstr>CIRUGÍA BARIÁTRICA Publicaciones; Rev Mex Cir Endoscop</vt:lpstr>
      <vt:lpstr>CIRUGÍA BARIÁTRICA Publicaciones; World J Surg</vt:lpstr>
      <vt:lpstr>CIRUGÍA BARIÁTRICA Publicaciones; Revistas varias</vt:lpstr>
      <vt:lpstr>CIRUGÍA BARIÁTRICA Publicaciones; Revistas varias</vt:lpstr>
      <vt:lpstr>Presentación de PowerPoint</vt:lpstr>
      <vt:lpstr>CIRUGÍA BARIÁTRICA Colaboradores</vt:lpstr>
      <vt:lpstr>CIRUGÍA BARIÁTRICA Grupo quirúrgico</vt:lpstr>
      <vt:lpstr>MUCHAS GRACIAS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Herrera</dc:creator>
  <cp:lastModifiedBy>Miguel Herrera</cp:lastModifiedBy>
  <cp:revision>94</cp:revision>
  <dcterms:created xsi:type="dcterms:W3CDTF">2016-06-03T01:57:18Z</dcterms:created>
  <dcterms:modified xsi:type="dcterms:W3CDTF">2016-10-19T23:24:24Z</dcterms:modified>
</cp:coreProperties>
</file>