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sldIdLst>
    <p:sldId id="471" r:id="rId2"/>
    <p:sldId id="472" r:id="rId3"/>
    <p:sldId id="482" r:id="rId4"/>
    <p:sldId id="479" r:id="rId5"/>
    <p:sldId id="455" r:id="rId6"/>
    <p:sldId id="491" r:id="rId7"/>
    <p:sldId id="488" r:id="rId8"/>
    <p:sldId id="486" r:id="rId9"/>
    <p:sldId id="487" r:id="rId10"/>
    <p:sldId id="481" r:id="rId11"/>
    <p:sldId id="441" r:id="rId12"/>
    <p:sldId id="442" r:id="rId13"/>
    <p:sldId id="443" r:id="rId14"/>
    <p:sldId id="445" r:id="rId15"/>
    <p:sldId id="447" r:id="rId16"/>
    <p:sldId id="451" r:id="rId17"/>
    <p:sldId id="489" r:id="rId18"/>
    <p:sldId id="490" r:id="rId19"/>
    <p:sldId id="452" r:id="rId20"/>
    <p:sldId id="492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entury Gothic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entury Gothic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entury Gothic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entury Gothic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entury Gothic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Century Gothic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Century Gothic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Century Gothic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Century Gothic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600"/>
    <a:srgbClr val="FF4504"/>
    <a:srgbClr val="5350E2"/>
    <a:srgbClr val="272B77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9548" autoAdjust="0"/>
    <p:restoredTop sz="94660"/>
  </p:normalViewPr>
  <p:slideViewPr>
    <p:cSldViewPr>
      <p:cViewPr varScale="1">
        <p:scale>
          <a:sx n="86" d="100"/>
          <a:sy n="86" d="100"/>
        </p:scale>
        <p:origin x="133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-7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2F7666-D09D-704F-AFE7-DD9D011A23BB}" type="doc">
      <dgm:prSet loTypeId="urn:microsoft.com/office/officeart/2005/8/layout/default" loCatId="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D3AC65D-C544-8E40-88D2-B027AC2A52A1}">
      <dgm:prSet phldrT="[Texto]"/>
      <dgm:spPr/>
      <dgm:t>
        <a:bodyPr/>
        <a:lstStyle/>
        <a:p>
          <a:r>
            <a:rPr lang="es-ES" b="1" i="0" dirty="0" smtClean="0">
              <a:solidFill>
                <a:schemeClr val="accent4">
                  <a:lumMod val="10000"/>
                </a:schemeClr>
              </a:solidFill>
              <a:latin typeface="Century Gothic"/>
            </a:rPr>
            <a:t>Inducción</a:t>
          </a:r>
          <a:endParaRPr lang="es-ES" b="1" i="0" dirty="0">
            <a:solidFill>
              <a:schemeClr val="accent4">
                <a:lumMod val="10000"/>
              </a:schemeClr>
            </a:solidFill>
            <a:latin typeface="Century Gothic"/>
          </a:endParaRPr>
        </a:p>
      </dgm:t>
    </dgm:pt>
    <dgm:pt modelId="{3FED2E22-3BCD-5948-BCF0-DDC28880246B}" type="parTrans" cxnId="{5A28CD75-9896-D34A-A020-6943A8798438}">
      <dgm:prSet/>
      <dgm:spPr/>
      <dgm:t>
        <a:bodyPr/>
        <a:lstStyle/>
        <a:p>
          <a:endParaRPr lang="es-ES" b="1" i="0">
            <a:solidFill>
              <a:schemeClr val="accent4">
                <a:lumMod val="10000"/>
              </a:schemeClr>
            </a:solidFill>
            <a:latin typeface="Century Gothic"/>
          </a:endParaRPr>
        </a:p>
      </dgm:t>
    </dgm:pt>
    <dgm:pt modelId="{781ED03F-3FB9-0344-A661-585711053349}" type="sibTrans" cxnId="{5A28CD75-9896-D34A-A020-6943A8798438}">
      <dgm:prSet/>
      <dgm:spPr/>
      <dgm:t>
        <a:bodyPr/>
        <a:lstStyle/>
        <a:p>
          <a:endParaRPr lang="es-ES" b="1" i="0">
            <a:solidFill>
              <a:schemeClr val="accent4">
                <a:lumMod val="10000"/>
              </a:schemeClr>
            </a:solidFill>
            <a:latin typeface="Century Gothic"/>
          </a:endParaRPr>
        </a:p>
      </dgm:t>
    </dgm:pt>
    <dgm:pt modelId="{8EC478D3-672B-0549-9D42-C7AD185B8DF1}">
      <dgm:prSet phldrT="[Texto]"/>
      <dgm:spPr/>
      <dgm:t>
        <a:bodyPr/>
        <a:lstStyle/>
        <a:p>
          <a:r>
            <a:rPr lang="es-ES" b="1" i="0" dirty="0" smtClean="0">
              <a:solidFill>
                <a:schemeClr val="accent4">
                  <a:lumMod val="10000"/>
                </a:schemeClr>
              </a:solidFill>
              <a:latin typeface="Century Gothic"/>
            </a:rPr>
            <a:t>Trasplante </a:t>
          </a:r>
          <a:r>
            <a:rPr lang="es-ES" b="1" i="0" dirty="0" err="1" smtClean="0">
              <a:solidFill>
                <a:schemeClr val="accent4">
                  <a:lumMod val="10000"/>
                </a:schemeClr>
              </a:solidFill>
              <a:latin typeface="Century Gothic"/>
            </a:rPr>
            <a:t>autólogo</a:t>
          </a:r>
          <a:endParaRPr lang="es-ES" b="1" i="0" dirty="0">
            <a:solidFill>
              <a:schemeClr val="accent4">
                <a:lumMod val="10000"/>
              </a:schemeClr>
            </a:solidFill>
            <a:latin typeface="Century Gothic"/>
          </a:endParaRPr>
        </a:p>
      </dgm:t>
    </dgm:pt>
    <dgm:pt modelId="{78CEBA26-7307-CA4E-9CAA-DDACC71E5840}" type="parTrans" cxnId="{6126B3A4-21CD-9746-93A3-7C42C7920860}">
      <dgm:prSet/>
      <dgm:spPr/>
      <dgm:t>
        <a:bodyPr/>
        <a:lstStyle/>
        <a:p>
          <a:endParaRPr lang="es-ES" b="1" i="0">
            <a:solidFill>
              <a:schemeClr val="accent4">
                <a:lumMod val="10000"/>
              </a:schemeClr>
            </a:solidFill>
            <a:latin typeface="Century Gothic"/>
          </a:endParaRPr>
        </a:p>
      </dgm:t>
    </dgm:pt>
    <dgm:pt modelId="{36224306-F5D3-9E4F-860B-6516BBBBFE05}" type="sibTrans" cxnId="{6126B3A4-21CD-9746-93A3-7C42C7920860}">
      <dgm:prSet/>
      <dgm:spPr/>
      <dgm:t>
        <a:bodyPr/>
        <a:lstStyle/>
        <a:p>
          <a:endParaRPr lang="es-ES" b="1" i="0">
            <a:solidFill>
              <a:schemeClr val="accent4">
                <a:lumMod val="10000"/>
              </a:schemeClr>
            </a:solidFill>
            <a:latin typeface="Century Gothic"/>
          </a:endParaRPr>
        </a:p>
      </dgm:t>
    </dgm:pt>
    <dgm:pt modelId="{4EEF3572-E8D6-DF4D-915C-4D3825DC1596}">
      <dgm:prSet phldrT="[Texto]"/>
      <dgm:spPr/>
      <dgm:t>
        <a:bodyPr/>
        <a:lstStyle/>
        <a:p>
          <a:r>
            <a:rPr lang="es-ES" b="1" i="0" dirty="0" smtClean="0">
              <a:solidFill>
                <a:schemeClr val="accent4">
                  <a:lumMod val="10000"/>
                </a:schemeClr>
              </a:solidFill>
              <a:latin typeface="Century Gothic"/>
            </a:rPr>
            <a:t>Tratamiento de consolidación</a:t>
          </a:r>
          <a:endParaRPr lang="es-ES" b="1" i="0" dirty="0">
            <a:solidFill>
              <a:schemeClr val="accent4">
                <a:lumMod val="10000"/>
              </a:schemeClr>
            </a:solidFill>
            <a:latin typeface="Century Gothic"/>
          </a:endParaRPr>
        </a:p>
      </dgm:t>
    </dgm:pt>
    <dgm:pt modelId="{1A7175F2-6E83-0D44-A1D3-47A4E1655936}" type="parTrans" cxnId="{A128404F-9319-B54D-B9A2-4DC6A36E1A4F}">
      <dgm:prSet/>
      <dgm:spPr/>
      <dgm:t>
        <a:bodyPr/>
        <a:lstStyle/>
        <a:p>
          <a:endParaRPr lang="es-ES" b="1" i="0">
            <a:solidFill>
              <a:schemeClr val="accent4">
                <a:lumMod val="10000"/>
              </a:schemeClr>
            </a:solidFill>
            <a:latin typeface="Century Gothic"/>
          </a:endParaRPr>
        </a:p>
      </dgm:t>
    </dgm:pt>
    <dgm:pt modelId="{C23FFD95-B407-3146-81D7-3E531F4CCD12}" type="sibTrans" cxnId="{A128404F-9319-B54D-B9A2-4DC6A36E1A4F}">
      <dgm:prSet/>
      <dgm:spPr/>
      <dgm:t>
        <a:bodyPr/>
        <a:lstStyle/>
        <a:p>
          <a:endParaRPr lang="es-ES" b="1" i="0">
            <a:solidFill>
              <a:schemeClr val="accent4">
                <a:lumMod val="10000"/>
              </a:schemeClr>
            </a:solidFill>
            <a:latin typeface="Century Gothic"/>
          </a:endParaRPr>
        </a:p>
      </dgm:t>
    </dgm:pt>
    <dgm:pt modelId="{DF2A9779-9523-AF46-85EB-EE68FB115C70}">
      <dgm:prSet phldrT="[Texto]"/>
      <dgm:spPr/>
      <dgm:t>
        <a:bodyPr/>
        <a:lstStyle/>
        <a:p>
          <a:r>
            <a:rPr lang="es-ES" b="1" i="0" dirty="0" smtClean="0">
              <a:solidFill>
                <a:schemeClr val="accent4">
                  <a:lumMod val="10000"/>
                </a:schemeClr>
              </a:solidFill>
              <a:latin typeface="Century Gothic"/>
            </a:rPr>
            <a:t>Mantenimiento</a:t>
          </a:r>
          <a:endParaRPr lang="es-ES" b="1" i="0" dirty="0">
            <a:solidFill>
              <a:schemeClr val="accent4">
                <a:lumMod val="10000"/>
              </a:schemeClr>
            </a:solidFill>
            <a:latin typeface="Century Gothic"/>
          </a:endParaRPr>
        </a:p>
      </dgm:t>
    </dgm:pt>
    <dgm:pt modelId="{215EFF93-442D-6246-A3C1-93D53CDF2864}" type="parTrans" cxnId="{D0D22378-A8AF-7245-A8BC-A7C97A80E8B1}">
      <dgm:prSet/>
      <dgm:spPr/>
      <dgm:t>
        <a:bodyPr/>
        <a:lstStyle/>
        <a:p>
          <a:endParaRPr lang="es-ES" b="1" i="0">
            <a:solidFill>
              <a:schemeClr val="accent4">
                <a:lumMod val="10000"/>
              </a:schemeClr>
            </a:solidFill>
            <a:latin typeface="Century Gothic"/>
          </a:endParaRPr>
        </a:p>
      </dgm:t>
    </dgm:pt>
    <dgm:pt modelId="{65476EEA-DD92-3C4F-B397-97504CC4E236}" type="sibTrans" cxnId="{D0D22378-A8AF-7245-A8BC-A7C97A80E8B1}">
      <dgm:prSet/>
      <dgm:spPr/>
      <dgm:t>
        <a:bodyPr/>
        <a:lstStyle/>
        <a:p>
          <a:endParaRPr lang="es-ES" b="1" i="0">
            <a:solidFill>
              <a:schemeClr val="accent4">
                <a:lumMod val="10000"/>
              </a:schemeClr>
            </a:solidFill>
            <a:latin typeface="Century Gothic"/>
          </a:endParaRPr>
        </a:p>
      </dgm:t>
    </dgm:pt>
    <dgm:pt modelId="{FE3EDBAF-1C1A-0849-9C6B-BD5FB4346430}">
      <dgm:prSet phldrT="[Texto]"/>
      <dgm:spPr/>
      <dgm:t>
        <a:bodyPr/>
        <a:lstStyle/>
        <a:p>
          <a:r>
            <a:rPr lang="es-ES" b="1" i="0" dirty="0" smtClean="0">
              <a:solidFill>
                <a:schemeClr val="accent4">
                  <a:lumMod val="10000"/>
                </a:schemeClr>
              </a:solidFill>
              <a:latin typeface="Century Gothic"/>
            </a:rPr>
            <a:t>Tratamiento de enfermedad ósea</a:t>
          </a:r>
          <a:endParaRPr lang="es-ES" b="1" i="0" dirty="0">
            <a:solidFill>
              <a:schemeClr val="accent4">
                <a:lumMod val="10000"/>
              </a:schemeClr>
            </a:solidFill>
            <a:latin typeface="Century Gothic"/>
          </a:endParaRPr>
        </a:p>
      </dgm:t>
    </dgm:pt>
    <dgm:pt modelId="{52BD3C88-51D7-0F47-AE26-03A1B7B258D5}" type="parTrans" cxnId="{2F6CD249-18A8-324A-BB58-753E6582C188}">
      <dgm:prSet/>
      <dgm:spPr/>
      <dgm:t>
        <a:bodyPr/>
        <a:lstStyle/>
        <a:p>
          <a:endParaRPr lang="es-ES" b="1" i="0">
            <a:solidFill>
              <a:schemeClr val="accent4">
                <a:lumMod val="10000"/>
              </a:schemeClr>
            </a:solidFill>
            <a:latin typeface="Century Gothic"/>
          </a:endParaRPr>
        </a:p>
      </dgm:t>
    </dgm:pt>
    <dgm:pt modelId="{F715546B-6455-AB48-8F6F-82C09348E5B4}" type="sibTrans" cxnId="{2F6CD249-18A8-324A-BB58-753E6582C188}">
      <dgm:prSet/>
      <dgm:spPr/>
      <dgm:t>
        <a:bodyPr/>
        <a:lstStyle/>
        <a:p>
          <a:endParaRPr lang="es-ES" b="1" i="0">
            <a:solidFill>
              <a:schemeClr val="accent4">
                <a:lumMod val="10000"/>
              </a:schemeClr>
            </a:solidFill>
            <a:latin typeface="Century Gothic"/>
          </a:endParaRPr>
        </a:p>
      </dgm:t>
    </dgm:pt>
    <dgm:pt modelId="{F7D02520-8DF1-184F-8525-C354A5EF9301}" type="pres">
      <dgm:prSet presAssocID="{CD2F7666-D09D-704F-AFE7-DD9D011A23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D564F3A-A99C-BF41-8C25-B311C5F9F981}" type="pres">
      <dgm:prSet presAssocID="{7D3AC65D-C544-8E40-88D2-B027AC2A52A1}" presName="node" presStyleLbl="node1" presStyleIdx="0" presStyleCnt="5" custLinFactNeighborX="-126" custLinFactNeighborY="-1118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6683BC-57BB-A741-8E2A-ADAFBA4D0ADF}" type="pres">
      <dgm:prSet presAssocID="{781ED03F-3FB9-0344-A661-585711053349}" presName="sibTrans" presStyleCnt="0"/>
      <dgm:spPr/>
    </dgm:pt>
    <dgm:pt modelId="{E11E1E49-F4FC-9A48-83D7-BBCE313AD8BA}" type="pres">
      <dgm:prSet presAssocID="{8EC478D3-672B-0549-9D42-C7AD185B8DF1}" presName="node" presStyleLbl="node1" presStyleIdx="1" presStyleCnt="5" custLinFactNeighborX="-4193" custLinFactNeighborY="-1118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61D99-8B70-D74F-8A20-3D6742761409}" type="pres">
      <dgm:prSet presAssocID="{36224306-F5D3-9E4F-860B-6516BBBBFE05}" presName="sibTrans" presStyleCnt="0"/>
      <dgm:spPr/>
    </dgm:pt>
    <dgm:pt modelId="{28C71483-F48F-5840-9576-F26500793ED7}" type="pres">
      <dgm:prSet presAssocID="{4EEF3572-E8D6-DF4D-915C-4D3825DC1596}" presName="node" presStyleLbl="node1" presStyleIdx="2" presStyleCnt="5" custLinFactNeighborX="-7550" custLinFactNeighborY="-1118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A7A0C2F-49EE-3946-97D7-E6FA77FA9CF0}" type="pres">
      <dgm:prSet presAssocID="{C23FFD95-B407-3146-81D7-3E531F4CCD12}" presName="sibTrans" presStyleCnt="0"/>
      <dgm:spPr/>
    </dgm:pt>
    <dgm:pt modelId="{DEC9FEB3-1CF1-C845-95C5-5541BA623DFD}" type="pres">
      <dgm:prSet presAssocID="{DF2A9779-9523-AF46-85EB-EE68FB115C70}" presName="node" presStyleLbl="node1" presStyleIdx="3" presStyleCnt="5" custLinFactNeighborX="-10195" custLinFactNeighborY="-1118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AFA7517-60C6-4A4D-900A-F16E9F4DF551}" type="pres">
      <dgm:prSet presAssocID="{65476EEA-DD92-3C4F-B397-97504CC4E236}" presName="sibTrans" presStyleCnt="0"/>
      <dgm:spPr/>
    </dgm:pt>
    <dgm:pt modelId="{2B5F3AD1-78B2-4E48-8568-AD962B0B9FA2}" type="pres">
      <dgm:prSet presAssocID="{FE3EDBAF-1C1A-0849-9C6B-BD5FB4346430}" presName="node" presStyleLbl="node1" presStyleIdx="4" presStyleCnt="5" custScaleX="421518" custLinFactNeighborX="-3084" custLinFactNeighborY="69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1460716-AE75-6942-842B-07B0750094D9}" type="presOf" srcId="{8EC478D3-672B-0549-9D42-C7AD185B8DF1}" destId="{E11E1E49-F4FC-9A48-83D7-BBCE313AD8BA}" srcOrd="0" destOrd="0" presId="urn:microsoft.com/office/officeart/2005/8/layout/default"/>
    <dgm:cxn modelId="{A128404F-9319-B54D-B9A2-4DC6A36E1A4F}" srcId="{CD2F7666-D09D-704F-AFE7-DD9D011A23BB}" destId="{4EEF3572-E8D6-DF4D-915C-4D3825DC1596}" srcOrd="2" destOrd="0" parTransId="{1A7175F2-6E83-0D44-A1D3-47A4E1655936}" sibTransId="{C23FFD95-B407-3146-81D7-3E531F4CCD12}"/>
    <dgm:cxn modelId="{D0D22378-A8AF-7245-A8BC-A7C97A80E8B1}" srcId="{CD2F7666-D09D-704F-AFE7-DD9D011A23BB}" destId="{DF2A9779-9523-AF46-85EB-EE68FB115C70}" srcOrd="3" destOrd="0" parTransId="{215EFF93-442D-6246-A3C1-93D53CDF2864}" sibTransId="{65476EEA-DD92-3C4F-B397-97504CC4E236}"/>
    <dgm:cxn modelId="{2F6CD249-18A8-324A-BB58-753E6582C188}" srcId="{CD2F7666-D09D-704F-AFE7-DD9D011A23BB}" destId="{FE3EDBAF-1C1A-0849-9C6B-BD5FB4346430}" srcOrd="4" destOrd="0" parTransId="{52BD3C88-51D7-0F47-AE26-03A1B7B258D5}" sibTransId="{F715546B-6455-AB48-8F6F-82C09348E5B4}"/>
    <dgm:cxn modelId="{47AA1708-F64C-A747-9F7E-68EA490DB128}" type="presOf" srcId="{7D3AC65D-C544-8E40-88D2-B027AC2A52A1}" destId="{0D564F3A-A99C-BF41-8C25-B311C5F9F981}" srcOrd="0" destOrd="0" presId="urn:microsoft.com/office/officeart/2005/8/layout/default"/>
    <dgm:cxn modelId="{442C284A-BDE9-5E4F-9753-A44C57FA8D4B}" type="presOf" srcId="{CD2F7666-D09D-704F-AFE7-DD9D011A23BB}" destId="{F7D02520-8DF1-184F-8525-C354A5EF9301}" srcOrd="0" destOrd="0" presId="urn:microsoft.com/office/officeart/2005/8/layout/default"/>
    <dgm:cxn modelId="{C3A15255-DF32-9543-ACA6-DD2B4FFDFF79}" type="presOf" srcId="{DF2A9779-9523-AF46-85EB-EE68FB115C70}" destId="{DEC9FEB3-1CF1-C845-95C5-5541BA623DFD}" srcOrd="0" destOrd="0" presId="urn:microsoft.com/office/officeart/2005/8/layout/default"/>
    <dgm:cxn modelId="{6126B3A4-21CD-9746-93A3-7C42C7920860}" srcId="{CD2F7666-D09D-704F-AFE7-DD9D011A23BB}" destId="{8EC478D3-672B-0549-9D42-C7AD185B8DF1}" srcOrd="1" destOrd="0" parTransId="{78CEBA26-7307-CA4E-9CAA-DDACC71E5840}" sibTransId="{36224306-F5D3-9E4F-860B-6516BBBBFE05}"/>
    <dgm:cxn modelId="{5A28CD75-9896-D34A-A020-6943A8798438}" srcId="{CD2F7666-D09D-704F-AFE7-DD9D011A23BB}" destId="{7D3AC65D-C544-8E40-88D2-B027AC2A52A1}" srcOrd="0" destOrd="0" parTransId="{3FED2E22-3BCD-5948-BCF0-DDC28880246B}" sibTransId="{781ED03F-3FB9-0344-A661-585711053349}"/>
    <dgm:cxn modelId="{E06F9ADE-2CF7-6845-8AC4-D5A29626BFDD}" type="presOf" srcId="{4EEF3572-E8D6-DF4D-915C-4D3825DC1596}" destId="{28C71483-F48F-5840-9576-F26500793ED7}" srcOrd="0" destOrd="0" presId="urn:microsoft.com/office/officeart/2005/8/layout/default"/>
    <dgm:cxn modelId="{6BA5A971-AC4B-3B4C-9363-63C0FF3B17C8}" type="presOf" srcId="{FE3EDBAF-1C1A-0849-9C6B-BD5FB4346430}" destId="{2B5F3AD1-78B2-4E48-8568-AD962B0B9FA2}" srcOrd="0" destOrd="0" presId="urn:microsoft.com/office/officeart/2005/8/layout/default"/>
    <dgm:cxn modelId="{BA105529-A310-D648-9F60-3A04E37826FB}" type="presParOf" srcId="{F7D02520-8DF1-184F-8525-C354A5EF9301}" destId="{0D564F3A-A99C-BF41-8C25-B311C5F9F981}" srcOrd="0" destOrd="0" presId="urn:microsoft.com/office/officeart/2005/8/layout/default"/>
    <dgm:cxn modelId="{13043440-FC98-2346-83C1-BA2568B4DCD5}" type="presParOf" srcId="{F7D02520-8DF1-184F-8525-C354A5EF9301}" destId="{6C6683BC-57BB-A741-8E2A-ADAFBA4D0ADF}" srcOrd="1" destOrd="0" presId="urn:microsoft.com/office/officeart/2005/8/layout/default"/>
    <dgm:cxn modelId="{156399DA-891E-844F-A494-5A03BA01E7A6}" type="presParOf" srcId="{F7D02520-8DF1-184F-8525-C354A5EF9301}" destId="{E11E1E49-F4FC-9A48-83D7-BBCE313AD8BA}" srcOrd="2" destOrd="0" presId="urn:microsoft.com/office/officeart/2005/8/layout/default"/>
    <dgm:cxn modelId="{EEC091B0-DCB3-C34E-BCC6-BCB0A40E1711}" type="presParOf" srcId="{F7D02520-8DF1-184F-8525-C354A5EF9301}" destId="{A0461D99-8B70-D74F-8A20-3D6742761409}" srcOrd="3" destOrd="0" presId="urn:microsoft.com/office/officeart/2005/8/layout/default"/>
    <dgm:cxn modelId="{B78CE5DC-0493-5945-971B-C63EA137E1BF}" type="presParOf" srcId="{F7D02520-8DF1-184F-8525-C354A5EF9301}" destId="{28C71483-F48F-5840-9576-F26500793ED7}" srcOrd="4" destOrd="0" presId="urn:microsoft.com/office/officeart/2005/8/layout/default"/>
    <dgm:cxn modelId="{F4794D72-0109-7C4C-B4C6-3CC485C04F2B}" type="presParOf" srcId="{F7D02520-8DF1-184F-8525-C354A5EF9301}" destId="{8A7A0C2F-49EE-3946-97D7-E6FA77FA9CF0}" srcOrd="5" destOrd="0" presId="urn:microsoft.com/office/officeart/2005/8/layout/default"/>
    <dgm:cxn modelId="{B6600ADF-6A0A-3443-BC71-E1EA3F288433}" type="presParOf" srcId="{F7D02520-8DF1-184F-8525-C354A5EF9301}" destId="{DEC9FEB3-1CF1-C845-95C5-5541BA623DFD}" srcOrd="6" destOrd="0" presId="urn:microsoft.com/office/officeart/2005/8/layout/default"/>
    <dgm:cxn modelId="{997FAC71-04D7-4344-8BE6-C198355D6B01}" type="presParOf" srcId="{F7D02520-8DF1-184F-8525-C354A5EF9301}" destId="{4AFA7517-60C6-4A4D-900A-F16E9F4DF551}" srcOrd="7" destOrd="0" presId="urn:microsoft.com/office/officeart/2005/8/layout/default"/>
    <dgm:cxn modelId="{9C3C1B80-3AB8-514E-AAA6-A0F97944AC7C}" type="presParOf" srcId="{F7D02520-8DF1-184F-8525-C354A5EF9301}" destId="{2B5F3AD1-78B2-4E48-8568-AD962B0B9FA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547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204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11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21387" cy="5711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734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 dirty="0" err="1"/>
              <a:t>Texto</a:t>
            </a:r>
            <a:r>
              <a:rPr sz="5600" dirty="0"/>
              <a:t> del </a:t>
            </a:r>
            <a:r>
              <a:rPr sz="5600" dirty="0" err="1"/>
              <a:t>título</a:t>
            </a:r>
            <a:endParaRPr sz="5600" dirty="0"/>
          </a:p>
        </p:txBody>
      </p:sp>
    </p:spTree>
    <p:extLst>
      <p:ext uri="{BB962C8B-B14F-4D97-AF65-F5344CB8AC3E}">
        <p14:creationId xmlns:p14="http://schemas.microsoft.com/office/powerpoint/2010/main" val="268634876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pPr lvl="0">
              <a:defRPr sz="1800"/>
            </a:pPr>
            <a:r>
              <a:rPr sz="4200" dirty="0" err="1"/>
              <a:t>Texto</a:t>
            </a:r>
            <a:r>
              <a:rPr sz="4200" dirty="0"/>
              <a:t> del </a:t>
            </a:r>
            <a:r>
              <a:rPr sz="4200" dirty="0" err="1"/>
              <a:t>título</a:t>
            </a:r>
            <a:endParaRPr sz="4200" dirty="0"/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669726" y="3348633"/>
            <a:ext cx="3750469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 dirty="0" err="1"/>
              <a:t>Nivel</a:t>
            </a:r>
            <a:r>
              <a:rPr sz="2200" dirty="0"/>
              <a:t> de </a:t>
            </a:r>
            <a:r>
              <a:rPr sz="2200" dirty="0" err="1"/>
              <a:t>texto</a:t>
            </a:r>
            <a:r>
              <a:rPr sz="2200" dirty="0"/>
              <a:t> 1</a:t>
            </a:r>
          </a:p>
          <a:p>
            <a:pPr lvl="1">
              <a:defRPr sz="1800"/>
            </a:pPr>
            <a:r>
              <a:rPr sz="2200" dirty="0" err="1"/>
              <a:t>Nivel</a:t>
            </a:r>
            <a:r>
              <a:rPr sz="2200" dirty="0"/>
              <a:t> de </a:t>
            </a:r>
            <a:r>
              <a:rPr sz="2200" dirty="0" err="1"/>
              <a:t>texto</a:t>
            </a:r>
            <a:r>
              <a:rPr sz="2200" dirty="0"/>
              <a:t> 2</a:t>
            </a:r>
          </a:p>
          <a:p>
            <a:pPr lvl="2">
              <a:defRPr sz="1800"/>
            </a:pPr>
            <a:r>
              <a:rPr sz="2200" dirty="0" err="1"/>
              <a:t>Nivel</a:t>
            </a:r>
            <a:r>
              <a:rPr sz="2200" dirty="0"/>
              <a:t> de </a:t>
            </a:r>
            <a:r>
              <a:rPr sz="2200" dirty="0" err="1"/>
              <a:t>texto</a:t>
            </a:r>
            <a:r>
              <a:rPr sz="2200" dirty="0"/>
              <a:t> 3</a:t>
            </a:r>
          </a:p>
          <a:p>
            <a:pPr lvl="3">
              <a:defRPr sz="1800"/>
            </a:pPr>
            <a:r>
              <a:rPr sz="2200" dirty="0" err="1"/>
              <a:t>Nivel</a:t>
            </a:r>
            <a:r>
              <a:rPr sz="2200" dirty="0"/>
              <a:t> de </a:t>
            </a:r>
            <a:r>
              <a:rPr sz="2200" dirty="0" err="1"/>
              <a:t>texto</a:t>
            </a:r>
            <a:r>
              <a:rPr sz="2200" dirty="0"/>
              <a:t> 4</a:t>
            </a:r>
          </a:p>
          <a:p>
            <a:pPr lvl="4">
              <a:defRPr sz="1800"/>
            </a:pPr>
            <a:r>
              <a:rPr sz="2200" dirty="0" err="1"/>
              <a:t>Nivel</a:t>
            </a:r>
            <a:r>
              <a:rPr sz="2200" dirty="0"/>
              <a:t> de </a:t>
            </a:r>
            <a:r>
              <a:rPr sz="2200" dirty="0" err="1"/>
              <a:t>texto</a:t>
            </a:r>
            <a:r>
              <a:rPr sz="2200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19232497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205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05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05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5378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541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527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9724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8648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68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264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05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9575" y="6635750"/>
            <a:ext cx="2133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FFFFFF"/>
              </a:buClr>
              <a:buFont typeface="Arial" pitchFamily="34" charset="0"/>
              <a:buNone/>
              <a:defRPr sz="8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792257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EC3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EC3B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EC3B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EC3B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EC3B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EC3B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EC3B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EC3B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EC3B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7338" algn="l" rtl="0" eaLnBrk="0" fontAlgn="base" hangingPunct="0">
        <a:spcBef>
          <a:spcPct val="20000"/>
        </a:spcBef>
        <a:spcAft>
          <a:spcPct val="0"/>
        </a:spcAft>
        <a:buChar char="–"/>
        <a:defRPr sz="2200" b="1">
          <a:solidFill>
            <a:schemeClr val="tx1"/>
          </a:solidFill>
          <a:latin typeface="+mn-lt"/>
        </a:defRPr>
      </a:lvl2pPr>
      <a:lvl3pPr marL="901700" indent="-268288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171575" indent="-268288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1468438" indent="-295275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1925638" indent="-295275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382838" indent="-295275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840038" indent="-295275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297238" indent="-295275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ecaD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2667000"/>
            <a:ext cx="903649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MX" sz="2000" b="1" dirty="0" smtClean="0">
                <a:solidFill>
                  <a:srgbClr val="FFFFFF"/>
                </a:solidFill>
              </a:rPr>
              <a:t>Déborah Martínez Baños</a:t>
            </a:r>
          </a:p>
          <a:p>
            <a:pPr algn="ctr" eaLnBrk="1" hangingPunct="1">
              <a:spcBef>
                <a:spcPct val="20000"/>
              </a:spcBef>
            </a:pPr>
            <a:endParaRPr lang="es-MX" sz="2000" b="1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s-MX" sz="2000" b="1" dirty="0" smtClean="0">
                <a:solidFill>
                  <a:srgbClr val="FFFFFF"/>
                </a:solidFill>
              </a:rPr>
              <a:t>Clínica de Mieloma Múltiple</a:t>
            </a:r>
          </a:p>
          <a:p>
            <a:pPr algn="ctr" eaLnBrk="1" hangingPunct="1">
              <a:spcBef>
                <a:spcPct val="20000"/>
              </a:spcBef>
            </a:pPr>
            <a:r>
              <a:rPr lang="es-MX" sz="2000" b="1" dirty="0" smtClean="0">
                <a:solidFill>
                  <a:srgbClr val="FFFFFF"/>
                </a:solidFill>
              </a:rPr>
              <a:t>Departamento de Hematología y Oncología</a:t>
            </a:r>
          </a:p>
          <a:p>
            <a:pPr algn="ctr" eaLnBrk="1" hangingPunct="1">
              <a:spcBef>
                <a:spcPct val="20000"/>
              </a:spcBef>
            </a:pPr>
            <a:r>
              <a:rPr lang="es-MX" sz="2000" b="1" dirty="0" smtClean="0">
                <a:solidFill>
                  <a:srgbClr val="FFFFFF"/>
                </a:solidFill>
                <a:ea typeface="ＭＳ Ｐゴシック" pitchFamily="34" charset="-128"/>
                <a:cs typeface="Times New Roman" pitchFamily="18" charset="0"/>
              </a:rPr>
              <a:t>INCMNSZ</a:t>
            </a:r>
            <a:endParaRPr lang="es-MX" sz="2000" b="1" dirty="0">
              <a:solidFill>
                <a:srgbClr val="FFFFFF"/>
              </a:solidFill>
              <a:ea typeface="ＭＳ Ｐゴシック" pitchFamily="34" charset="-128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s-MX" sz="2800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295400"/>
            <a:ext cx="868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10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10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10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10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Tratamiento</a:t>
            </a:r>
            <a:r>
              <a:rPr lang="en-US" sz="24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actual del </a:t>
            </a:r>
            <a:r>
              <a:rPr lang="en-US" sz="24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Mieloma</a:t>
            </a:r>
            <a:r>
              <a:rPr lang="en-US" sz="24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Múltiple</a:t>
            </a:r>
            <a:endParaRPr lang="en-US" sz="2400" b="1" dirty="0" smtClean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6" name="Imagen 5" descr="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8"/>
          <a:stretch>
            <a:fillRect/>
          </a:stretch>
        </p:blipFill>
        <p:spPr bwMode="auto">
          <a:xfrm>
            <a:off x="6781799" y="4760516"/>
            <a:ext cx="2111375" cy="190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069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ecaD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1393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93031"/>
          </a:xfrm>
        </p:spPr>
        <p:txBody>
          <a:bodyPr/>
          <a:lstStyle/>
          <a:p>
            <a:pPr algn="ctr"/>
            <a:r>
              <a:rPr lang="es-MX" sz="3200" dirty="0" smtClean="0">
                <a:solidFill>
                  <a:schemeClr val="tx1"/>
                </a:solidFill>
                <a:latin typeface="Century Gothic"/>
                <a:cs typeface="Century Gothic"/>
              </a:rPr>
              <a:t>ANTECEDENTES</a:t>
            </a:r>
            <a:endParaRPr lang="en-US" sz="32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727" y="1768078"/>
            <a:ext cx="8027789" cy="4464844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  <a:buFont typeface="Arial"/>
              <a:buChar char="•"/>
            </a:pPr>
            <a:r>
              <a:rPr lang="es-ES" dirty="0" smtClean="0"/>
              <a:t>Entre el 2007 y 2013 se capturaron en la base de datos de la Clínica de Mieloma Múltiple a 98 pacientes con Mieloma Múltiple de nuevo diagnóstico</a:t>
            </a:r>
          </a:p>
          <a:p>
            <a:endParaRPr lang="en-US" dirty="0"/>
          </a:p>
        </p:txBody>
      </p:sp>
      <p:pic>
        <p:nvPicPr>
          <p:cNvPr id="4" name="Picture 3" descr="plecaD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217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52400"/>
            <a:ext cx="9144000" cy="1393031"/>
          </a:xfrm>
        </p:spPr>
        <p:txBody>
          <a:bodyPr/>
          <a:lstStyle/>
          <a:p>
            <a:pPr algn="ctr"/>
            <a:r>
              <a:rPr lang="es-MX" sz="3200" dirty="0" smtClean="0">
                <a:solidFill>
                  <a:schemeClr val="tx1"/>
                </a:solidFill>
                <a:latin typeface="Century Gothic"/>
                <a:cs typeface="Century Gothic"/>
              </a:rPr>
              <a:t>CARÁCTERÍSTICAS DEMOGRÁFICAS</a:t>
            </a:r>
            <a:endParaRPr lang="en-US" sz="32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697897"/>
              </p:ext>
            </p:extLst>
          </p:nvPr>
        </p:nvGraphicFramePr>
        <p:xfrm>
          <a:off x="990600" y="1524000"/>
          <a:ext cx="7239000" cy="4983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2659"/>
                <a:gridCol w="1779419"/>
                <a:gridCol w="1233461"/>
                <a:gridCol w="1233461"/>
              </a:tblGrid>
              <a:tr h="441960">
                <a:tc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441960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b="1" dirty="0" smtClean="0"/>
                        <a:t>GÉNERO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Masculino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45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/>
                </a:tc>
              </a:tr>
              <a:tr h="441960"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Femenino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55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/>
                </a:tc>
              </a:tr>
              <a:tr h="441960">
                <a:tc rowSpan="7">
                  <a:txBody>
                    <a:bodyPr/>
                    <a:lstStyle/>
                    <a:p>
                      <a:pPr algn="ctr">
                        <a:lnSpc>
                          <a:spcPct val="650000"/>
                        </a:lnSpc>
                      </a:pPr>
                      <a:r>
                        <a:rPr lang="es-ES" b="1" dirty="0" smtClean="0"/>
                        <a:t>NIVEL SOCIOECONÓMICO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1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11</a:t>
                      </a:r>
                      <a:endParaRPr lang="es-ES" b="1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83</a:t>
                      </a:r>
                      <a:endParaRPr lang="es-ES" b="1" dirty="0"/>
                    </a:p>
                  </a:txBody>
                  <a:tcPr anchor="ctr"/>
                </a:tc>
              </a:tr>
              <a:tr h="441960"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2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20</a:t>
                      </a:r>
                      <a:endParaRPr lang="es-E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/>
                </a:tc>
              </a:tr>
              <a:tr h="441960"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3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37</a:t>
                      </a:r>
                      <a:endParaRPr lang="es-E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/>
                </a:tc>
              </a:tr>
              <a:tr h="441960"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4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15</a:t>
                      </a:r>
                      <a:endParaRPr lang="es-E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/>
                </a:tc>
              </a:tr>
              <a:tr h="441960"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5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2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/>
                </a:tc>
              </a:tr>
              <a:tr h="441960"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6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8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/>
                </a:tc>
              </a:tr>
              <a:tr h="441960"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7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7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 descr="plecaD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1450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797" y="0"/>
            <a:ext cx="8134945" cy="1393031"/>
          </a:xfrm>
        </p:spPr>
        <p:txBody>
          <a:bodyPr/>
          <a:lstStyle/>
          <a:p>
            <a:r>
              <a:rPr lang="es-MX" sz="3200" dirty="0">
                <a:solidFill>
                  <a:srgbClr val="FFFFFF"/>
                </a:solidFill>
                <a:latin typeface="Century Gothic"/>
                <a:cs typeface="Century Gothic"/>
              </a:rPr>
              <a:t>CARÁCTERÍSTICAS DEMOGRÁFICAS</a:t>
            </a:r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981834"/>
              </p:ext>
            </p:extLst>
          </p:nvPr>
        </p:nvGraphicFramePr>
        <p:xfrm>
          <a:off x="990600" y="2181225"/>
          <a:ext cx="6934200" cy="3533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0520"/>
                <a:gridCol w="1386840"/>
                <a:gridCol w="1386840"/>
              </a:tblGrid>
              <a:tr h="504825">
                <a:tc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%</a:t>
                      </a:r>
                      <a:endParaRPr lang="es-ES" b="1" dirty="0"/>
                    </a:p>
                  </a:txBody>
                  <a:tcPr/>
                </a:tc>
              </a:tr>
              <a:tr h="504825">
                <a:tc rowSpan="5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s-ES" b="1" dirty="0" smtClean="0"/>
                        <a:t>ESTADO DE DESEMPEÑO</a:t>
                      </a:r>
                    </a:p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s-ES" b="1" dirty="0" smtClean="0"/>
                        <a:t>( ECOG )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b="1" dirty="0" smtClean="0"/>
                        <a:t>1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b="1" dirty="0" smtClean="0"/>
                        <a:t>44</a:t>
                      </a:r>
                      <a:endParaRPr lang="es-ES" b="1" dirty="0"/>
                    </a:p>
                  </a:txBody>
                  <a:tcPr/>
                </a:tc>
              </a:tr>
              <a:tr h="504825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b="1" dirty="0" smtClean="0"/>
                        <a:t>2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b="1" dirty="0" smtClean="0"/>
                        <a:t>24</a:t>
                      </a:r>
                      <a:endParaRPr lang="es-ES" b="1" dirty="0"/>
                    </a:p>
                  </a:txBody>
                  <a:tcPr/>
                </a:tc>
              </a:tr>
              <a:tr h="504825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b="1" dirty="0" smtClean="0"/>
                        <a:t>3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b="1" dirty="0" smtClean="0"/>
                        <a:t>14</a:t>
                      </a:r>
                      <a:endParaRPr lang="es-ES" b="1" dirty="0"/>
                    </a:p>
                  </a:txBody>
                  <a:tcPr/>
                </a:tc>
              </a:tr>
              <a:tr h="504825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b="1" dirty="0" smtClean="0"/>
                        <a:t>4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b="1" dirty="0" smtClean="0"/>
                        <a:t>9</a:t>
                      </a:r>
                      <a:endParaRPr lang="es-ES" b="1" dirty="0"/>
                    </a:p>
                  </a:txBody>
                  <a:tcPr/>
                </a:tc>
              </a:tr>
              <a:tr h="504825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b="1" dirty="0" smtClean="0"/>
                        <a:t>NE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b="1" dirty="0" smtClean="0"/>
                        <a:t>9</a:t>
                      </a:r>
                      <a:endParaRPr lang="es-ES" b="1" dirty="0"/>
                    </a:p>
                  </a:txBody>
                  <a:tcPr/>
                </a:tc>
              </a:tr>
              <a:tr h="5048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/>
                        <a:t>COMORBILIDADES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b="1" dirty="0" smtClean="0"/>
                        <a:t>63</a:t>
                      </a:r>
                      <a:endParaRPr lang="es-E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plecaD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4952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21431"/>
            <a:ext cx="9144000" cy="1393031"/>
          </a:xfrm>
        </p:spPr>
        <p:txBody>
          <a:bodyPr/>
          <a:lstStyle/>
          <a:p>
            <a:pPr algn="ctr"/>
            <a:r>
              <a:rPr lang="es-MX" sz="3200" dirty="0" smtClean="0">
                <a:solidFill>
                  <a:schemeClr val="tx1"/>
                </a:solidFill>
                <a:latin typeface="Century Gothic"/>
                <a:cs typeface="Century Gothic"/>
              </a:rPr>
              <a:t>CARÁCTERÍSTICAS DEMOGRÁFICAS</a:t>
            </a:r>
            <a:endParaRPr lang="en-US" sz="32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513252"/>
              </p:ext>
            </p:extLst>
          </p:nvPr>
        </p:nvGraphicFramePr>
        <p:xfrm>
          <a:off x="304800" y="2057400"/>
          <a:ext cx="8610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461"/>
                <a:gridCol w="2406667"/>
                <a:gridCol w="2303472"/>
              </a:tblGrid>
              <a:tr h="7010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701040">
                <a:tc rowSpan="4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endParaRPr lang="es-ES" b="1" baseline="0" dirty="0" smtClean="0"/>
                    </a:p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s-ES" b="1" baseline="0" dirty="0" smtClean="0"/>
                        <a:t>EDAD AL DIAGNÓSTICO 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b="1" dirty="0" smtClean="0"/>
                        <a:t>62.5 (mediana)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b="1" dirty="0" smtClean="0"/>
                        <a:t>rango (35-87)</a:t>
                      </a:r>
                      <a:endParaRPr lang="es-ES" b="1" dirty="0"/>
                    </a:p>
                  </a:txBody>
                  <a:tcPr/>
                </a:tc>
              </a:tr>
              <a:tr h="701040"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b="1" dirty="0" smtClean="0"/>
                        <a:t>≤64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b="1" dirty="0" smtClean="0"/>
                        <a:t>53%</a:t>
                      </a:r>
                      <a:endParaRPr lang="es-ES" b="1" dirty="0"/>
                    </a:p>
                  </a:txBody>
                  <a:tcPr/>
                </a:tc>
              </a:tr>
              <a:tr h="701040"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b="1" dirty="0" smtClean="0"/>
                        <a:t>&lt;50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b="1" dirty="0" smtClean="0"/>
                        <a:t>14%</a:t>
                      </a:r>
                      <a:endParaRPr lang="es-ES" b="1" dirty="0"/>
                    </a:p>
                  </a:txBody>
                  <a:tcPr/>
                </a:tc>
              </a:tr>
              <a:tr h="701040"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b="1" dirty="0" smtClean="0"/>
                        <a:t>≥80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b="1" dirty="0" smtClean="0"/>
                        <a:t>8%</a:t>
                      </a:r>
                      <a:endParaRPr lang="es-E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plecaD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6885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769"/>
            <a:ext cx="9143999" cy="1393031"/>
          </a:xfrm>
        </p:spPr>
        <p:txBody>
          <a:bodyPr/>
          <a:lstStyle/>
          <a:p>
            <a:pPr algn="ctr"/>
            <a:r>
              <a:rPr lang="es-MX" sz="3200" dirty="0">
                <a:solidFill>
                  <a:srgbClr val="FFFFFF"/>
                </a:solidFill>
                <a:latin typeface="Century Gothic"/>
                <a:cs typeface="Century Gothic"/>
              </a:rPr>
              <a:t>CARÁCTERÍSTICAS DEMOGRÁFICAS</a:t>
            </a:r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547085"/>
              </p:ext>
            </p:extLst>
          </p:nvPr>
        </p:nvGraphicFramePr>
        <p:xfrm>
          <a:off x="609599" y="1968500"/>
          <a:ext cx="8001001" cy="374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9753"/>
                <a:gridCol w="2918012"/>
                <a:gridCol w="1317812"/>
                <a:gridCol w="1035424"/>
              </a:tblGrid>
              <a:tr h="37465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%</a:t>
                      </a:r>
                    </a:p>
                  </a:txBody>
                  <a:tcPr/>
                </a:tc>
              </a:tr>
              <a:tr h="374650">
                <a:tc rowSpan="3"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s-ES" b="1" baseline="0" dirty="0" smtClean="0"/>
                        <a:t>ISS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1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15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b="1"/>
                    </a:p>
                  </a:txBody>
                  <a:tcPr/>
                </a:tc>
              </a:tr>
              <a:tr h="374650"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2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21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b="1"/>
                    </a:p>
                  </a:txBody>
                  <a:tcPr/>
                </a:tc>
              </a:tr>
              <a:tr h="374650"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3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64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b="1"/>
                    </a:p>
                  </a:txBody>
                  <a:tcPr/>
                </a:tc>
              </a:tr>
              <a:tr h="374650">
                <a:tc rowSpan="4">
                  <a:txBody>
                    <a:bodyPr/>
                    <a:lstStyle/>
                    <a:p>
                      <a:pPr>
                        <a:lnSpc>
                          <a:spcPct val="330000"/>
                        </a:lnSpc>
                      </a:pPr>
                      <a:r>
                        <a:rPr lang="es-ES" b="1" dirty="0" smtClean="0"/>
                        <a:t>DURIE-SALMON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1A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7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</a:tr>
              <a:tr h="374650"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2A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6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</a:tr>
              <a:tr h="374650"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3A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51</a:t>
                      </a:r>
                      <a:endParaRPr lang="es-ES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b="1" dirty="0" smtClean="0"/>
                        <a:t>87</a:t>
                      </a:r>
                      <a:endParaRPr lang="es-ES" b="1" dirty="0"/>
                    </a:p>
                  </a:txBody>
                  <a:tcPr/>
                </a:tc>
              </a:tr>
              <a:tr h="374650"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3B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36</a:t>
                      </a:r>
                      <a:endParaRPr lang="es-E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</a:tr>
              <a:tr h="374650">
                <a:tc row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ES" b="1" dirty="0" smtClean="0"/>
                        <a:t>PLASMOCITOMA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ÓSEO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14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b="1"/>
                    </a:p>
                  </a:txBody>
                  <a:tcPr/>
                </a:tc>
              </a:tr>
              <a:tr h="374650"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EXTRAMEDULAR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13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plecaD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8519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97631"/>
            <a:ext cx="9144000" cy="1393031"/>
          </a:xfrm>
        </p:spPr>
        <p:txBody>
          <a:bodyPr/>
          <a:lstStyle/>
          <a:p>
            <a:pPr algn="ctr"/>
            <a:r>
              <a:rPr lang="es-MX" sz="3200" dirty="0" smtClean="0">
                <a:solidFill>
                  <a:schemeClr val="tx1"/>
                </a:solidFill>
                <a:latin typeface="Century Gothic"/>
                <a:cs typeface="Century Gothic"/>
              </a:rPr>
              <a:t>ESQUEMAS DE TRATAMIENTO</a:t>
            </a:r>
            <a:endParaRPr lang="en-US" sz="32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072236"/>
              </p:ext>
            </p:extLst>
          </p:nvPr>
        </p:nvGraphicFramePr>
        <p:xfrm>
          <a:off x="685800" y="1676400"/>
          <a:ext cx="77724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/>
                <a:gridCol w="2209800"/>
              </a:tblGrid>
              <a:tr h="7011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b="1" dirty="0" smtClean="0"/>
                        <a:t>%</a:t>
                      </a:r>
                      <a:endParaRPr lang="es-ES" b="1" dirty="0"/>
                    </a:p>
                  </a:txBody>
                  <a:tcPr/>
                </a:tc>
              </a:tr>
              <a:tr h="6107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b="1" baseline="0" dirty="0" smtClean="0"/>
                        <a:t>MELFALÁN/TALIDOMIDA/CORTICOSTEROIDE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b="1" dirty="0" smtClean="0"/>
                        <a:t>37.7</a:t>
                      </a:r>
                      <a:endParaRPr lang="es-ES" b="1" dirty="0"/>
                    </a:p>
                  </a:txBody>
                  <a:tcPr/>
                </a:tc>
              </a:tr>
              <a:tr h="5687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b="1" baseline="0" dirty="0" smtClean="0"/>
                        <a:t>ALQUILANTES SIN TALIDOMIDA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b="1" dirty="0" smtClean="0"/>
                        <a:t>23.4</a:t>
                      </a:r>
                      <a:endParaRPr lang="es-ES" b="1" dirty="0"/>
                    </a:p>
                  </a:txBody>
                  <a:tcPr/>
                </a:tc>
              </a:tr>
              <a:tr h="5687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b="1" dirty="0" smtClean="0"/>
                        <a:t>TALIDOMIDA/DEXAMETASONA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b="1" dirty="0" smtClean="0"/>
                        <a:t>27.3</a:t>
                      </a:r>
                      <a:endParaRPr lang="es-ES" b="1" dirty="0"/>
                    </a:p>
                  </a:txBody>
                  <a:tcPr/>
                </a:tc>
              </a:tr>
              <a:tr h="5687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b="1" dirty="0" smtClean="0"/>
                        <a:t>BORTEZOMIB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b="1" dirty="0" smtClean="0"/>
                        <a:t>9.1</a:t>
                      </a:r>
                      <a:endParaRPr lang="es-ES" b="1" dirty="0"/>
                    </a:p>
                  </a:txBody>
                  <a:tcPr/>
                </a:tc>
              </a:tr>
              <a:tr h="5687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b="1" dirty="0" smtClean="0"/>
                        <a:t>OTROS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b="1" dirty="0" smtClean="0"/>
                        <a:t>2.5</a:t>
                      </a:r>
                      <a:endParaRPr lang="es-ES" b="1" dirty="0"/>
                    </a:p>
                  </a:txBody>
                  <a:tcPr/>
                </a:tc>
              </a:tr>
              <a:tr h="5687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s-ES" b="1" dirty="0"/>
                    </a:p>
                  </a:txBody>
                  <a:tcPr/>
                </a:tc>
              </a:tr>
              <a:tr h="5687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b="1" dirty="0" smtClean="0"/>
                        <a:t>TRASPLANTE</a:t>
                      </a:r>
                      <a:r>
                        <a:rPr lang="es-ES" b="1" baseline="0" dirty="0" smtClean="0"/>
                        <a:t> AUTÓLOGO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b="1" dirty="0" smtClean="0"/>
                        <a:t>5.6</a:t>
                      </a:r>
                      <a:endParaRPr lang="es-E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plecaD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-1108669" y="43334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89034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ecaD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-1108669" y="43334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7" name="Text Box 123"/>
          <p:cNvSpPr txBox="1">
            <a:spLocks noChangeArrowheads="1"/>
          </p:cNvSpPr>
          <p:nvPr/>
        </p:nvSpPr>
        <p:spPr bwMode="auto">
          <a:xfrm>
            <a:off x="609600" y="6096000"/>
            <a:ext cx="449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3397" r="9918"/>
          <a:stretch/>
        </p:blipFill>
        <p:spPr>
          <a:xfrm>
            <a:off x="1905000" y="1447800"/>
            <a:ext cx="5350031" cy="50672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683031" y="1959769"/>
            <a:ext cx="4952999" cy="139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s-MX" sz="1600" b="1" dirty="0" smtClean="0">
                <a:solidFill>
                  <a:srgbClr val="0000FF"/>
                </a:solidFill>
                <a:latin typeface="Arial"/>
                <a:cs typeface="Arial"/>
              </a:rPr>
              <a:t>Mediana  3.64 años</a:t>
            </a:r>
          </a:p>
          <a:p>
            <a:r>
              <a:rPr lang="es-MX" sz="1600" b="1" dirty="0" smtClean="0">
                <a:solidFill>
                  <a:srgbClr val="0000FF"/>
                </a:solidFill>
                <a:latin typeface="Arial"/>
                <a:cs typeface="Arial"/>
              </a:rPr>
              <a:t>(rango 2.3 </a:t>
            </a:r>
            <a:r>
              <a:rPr lang="en-US" sz="1600" b="1" dirty="0" smtClean="0">
                <a:solidFill>
                  <a:srgbClr val="0000FF"/>
                </a:solidFill>
                <a:latin typeface="Arial"/>
                <a:cs typeface="Arial"/>
              </a:rPr>
              <a:t>- 4.9</a:t>
            </a:r>
            <a:r>
              <a:rPr lang="en-US" sz="1800" dirty="0" smtClean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endParaRPr lang="en-US"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3999" cy="1393031"/>
          </a:xfrm>
        </p:spPr>
        <p:txBody>
          <a:bodyPr/>
          <a:lstStyle/>
          <a:p>
            <a:pPr algn="ctr"/>
            <a:r>
              <a:rPr lang="es-MX" sz="3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SUPERVIVENCIA GLOBAL</a:t>
            </a:r>
            <a:endParaRPr lang="en-US" sz="30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638200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ecaD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-1108669" y="45406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7" name="Text Box 123"/>
          <p:cNvSpPr txBox="1">
            <a:spLocks noChangeArrowheads="1"/>
          </p:cNvSpPr>
          <p:nvPr/>
        </p:nvSpPr>
        <p:spPr bwMode="auto">
          <a:xfrm>
            <a:off x="609600" y="6197182"/>
            <a:ext cx="449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3531" r="3494"/>
          <a:stretch/>
        </p:blipFill>
        <p:spPr>
          <a:xfrm>
            <a:off x="1776096" y="1764685"/>
            <a:ext cx="5767704" cy="509331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667001" y="2365751"/>
            <a:ext cx="4952999" cy="139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s-MX" sz="1600" b="1" dirty="0" smtClean="0">
                <a:solidFill>
                  <a:srgbClr val="0000FF"/>
                </a:solidFill>
                <a:latin typeface="Arial"/>
                <a:cs typeface="Arial"/>
              </a:rPr>
              <a:t>Mediana  6.1 años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371601" y="3356351"/>
            <a:ext cx="4952999" cy="139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s-MX" sz="1600" b="1" dirty="0" smtClean="0">
                <a:solidFill>
                  <a:srgbClr val="0000FF"/>
                </a:solidFill>
                <a:latin typeface="Arial"/>
                <a:cs typeface="Arial"/>
              </a:rPr>
              <a:t>Mediana  0.9 años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096000" y="4880351"/>
            <a:ext cx="1676400" cy="139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s-MX" sz="1600" b="1" i="1" dirty="0" smtClean="0">
                <a:solidFill>
                  <a:srgbClr val="0000FF"/>
                </a:solidFill>
                <a:latin typeface="Arial"/>
                <a:cs typeface="Arial"/>
              </a:rPr>
              <a:t>P </a:t>
            </a:r>
            <a:r>
              <a:rPr lang="es-MX" sz="1600" b="1" dirty="0" smtClean="0">
                <a:solidFill>
                  <a:srgbClr val="0000FF"/>
                </a:solidFill>
                <a:latin typeface="Arial"/>
                <a:cs typeface="Arial"/>
              </a:rPr>
              <a:t>&lt;0.0001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304800" y="152400"/>
            <a:ext cx="9829799" cy="1393031"/>
          </a:xfrm>
        </p:spPr>
        <p:txBody>
          <a:bodyPr/>
          <a:lstStyle/>
          <a:p>
            <a:pPr algn="ctr"/>
            <a:r>
              <a:rPr lang="es-MX" sz="3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SUPERVIVENCIA GLOBAL DE </a:t>
            </a:r>
            <a:br>
              <a:rPr lang="es-MX" sz="3000" b="1" dirty="0" smtClean="0">
                <a:solidFill>
                  <a:srgbClr val="FFFFFF"/>
                </a:solidFill>
                <a:latin typeface="Century Gothic"/>
                <a:cs typeface="Century Gothic"/>
              </a:rPr>
            </a:br>
            <a:r>
              <a:rPr lang="es-MX" sz="3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ACUERDO A REMISIÓN COMPLETA</a:t>
            </a:r>
            <a:endParaRPr lang="en-US" sz="30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199033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93031"/>
          </a:xfrm>
        </p:spPr>
        <p:txBody>
          <a:bodyPr/>
          <a:lstStyle/>
          <a:p>
            <a:pPr algn="ctr"/>
            <a:r>
              <a:rPr lang="es-MX" sz="3200" dirty="0" smtClean="0">
                <a:solidFill>
                  <a:srgbClr val="FFFFFF"/>
                </a:solidFill>
                <a:latin typeface="Century Gothic"/>
                <a:cs typeface="Century Gothic"/>
              </a:rPr>
              <a:t>CONCLUSIONES</a:t>
            </a:r>
            <a:endParaRPr lang="en-US" sz="32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1" y="1768078"/>
            <a:ext cx="8240316" cy="446484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s-ES" dirty="0" smtClean="0"/>
              <a:t>La población de pacientes con Mieloma Múltiple es referida al Instituto en estadios avanzados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s-ES" dirty="0" smtClean="0"/>
              <a:t>La piedra angular de tratamiento es a base de </a:t>
            </a:r>
            <a:r>
              <a:rPr lang="es-ES" dirty="0" err="1" smtClean="0"/>
              <a:t>talidomida</a:t>
            </a:r>
            <a:endParaRPr lang="es-ES" dirty="0" smtClean="0"/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s-ES" dirty="0" smtClean="0"/>
              <a:t>El acceso a fármacos  más activos es muy limitado: 9.1%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s-ES" dirty="0" smtClean="0"/>
              <a:t>Sólo el 5.6% de los pacientes potenciales candidatos a trasplante </a:t>
            </a:r>
            <a:r>
              <a:rPr lang="es-ES" dirty="0" err="1" smtClean="0"/>
              <a:t>autólogo</a:t>
            </a:r>
            <a:r>
              <a:rPr lang="es-ES" dirty="0" smtClean="0"/>
              <a:t> tuvo acceso al procedimiento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s-ES" dirty="0"/>
              <a:t>Es imperativo buscar estrategias para lograr el acceso a fármacos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endParaRPr lang="es-ES" dirty="0" smtClean="0"/>
          </a:p>
          <a:p>
            <a:pPr algn="l"/>
            <a:endParaRPr lang="es-ES" dirty="0" smtClean="0"/>
          </a:p>
          <a:p>
            <a:endParaRPr lang="en-US" dirty="0"/>
          </a:p>
        </p:txBody>
      </p:sp>
      <p:pic>
        <p:nvPicPr>
          <p:cNvPr id="4" name="Picture 3" descr="plecaD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7883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ecaD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09600"/>
            <a:ext cx="8915400" cy="1143000"/>
          </a:xfrm>
        </p:spPr>
        <p:txBody>
          <a:bodyPr/>
          <a:lstStyle/>
          <a:p>
            <a:pPr algn="ctr" eaLnBrk="1" hangingPunct="1"/>
            <a:r>
              <a:rPr lang="es-MX" sz="3200" dirty="0" smtClean="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DEFINICIÓN</a:t>
            </a:r>
            <a:endParaRPr lang="en-US" sz="3200" dirty="0">
              <a:solidFill>
                <a:schemeClr val="tx1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09600" y="6140450"/>
            <a:ext cx="449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07963" y="2057400"/>
            <a:ext cx="8555037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200" b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err="1">
                <a:solidFill>
                  <a:schemeClr val="tx1"/>
                </a:solidFill>
                <a:sym typeface="Symbol" charset="0"/>
              </a:rPr>
              <a:t>Neoplasia</a:t>
            </a:r>
            <a:r>
              <a:rPr lang="en-US" sz="2400" b="1" dirty="0">
                <a:solidFill>
                  <a:schemeClr val="tx1"/>
                </a:solidFill>
                <a:sym typeface="Symbol" charset="0"/>
              </a:rPr>
              <a:t> de </a:t>
            </a:r>
            <a:r>
              <a:rPr lang="en-US" sz="2400" b="1" dirty="0" err="1">
                <a:solidFill>
                  <a:schemeClr val="tx1"/>
                </a:solidFill>
                <a:sym typeface="Symbol" charset="0"/>
              </a:rPr>
              <a:t>células</a:t>
            </a:r>
            <a:r>
              <a:rPr lang="en-US" sz="2400" b="1" dirty="0">
                <a:solidFill>
                  <a:schemeClr val="tx1"/>
                </a:solidFill>
                <a:sym typeface="Symbol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sym typeface="Symbol" charset="0"/>
              </a:rPr>
              <a:t>plasmáticas</a:t>
            </a:r>
            <a:r>
              <a:rPr lang="en-US" sz="2400" b="1" dirty="0" smtClean="0">
                <a:solidFill>
                  <a:schemeClr val="tx1"/>
                </a:solidFill>
                <a:sym typeface="Symbo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sym typeface="Symbol" charset="0"/>
              </a:rPr>
              <a:t>caracterizada</a:t>
            </a:r>
            <a:r>
              <a:rPr lang="en-US" sz="2400" b="1" dirty="0">
                <a:solidFill>
                  <a:schemeClr val="tx1"/>
                </a:solidFill>
                <a:sym typeface="Symbo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sym typeface="Symbol" charset="0"/>
              </a:rPr>
              <a:t>por</a:t>
            </a:r>
            <a:r>
              <a:rPr lang="en-US" sz="2400" b="1" dirty="0">
                <a:solidFill>
                  <a:schemeClr val="tx1"/>
                </a:solidFill>
                <a:sym typeface="Symbol" charset="0"/>
              </a:rPr>
              <a:t>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 Anemia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Proteína</a:t>
            </a:r>
            <a:r>
              <a:rPr lang="en-US" sz="2400" b="1" dirty="0">
                <a:solidFill>
                  <a:schemeClr val="tx1"/>
                </a:solidFill>
              </a:rPr>
              <a:t> monoclonal en </a:t>
            </a:r>
            <a:r>
              <a:rPr lang="en-US" sz="2400" b="1" dirty="0" err="1">
                <a:solidFill>
                  <a:schemeClr val="tx1"/>
                </a:solidFill>
              </a:rPr>
              <a:t>suero</a:t>
            </a:r>
            <a:r>
              <a:rPr lang="en-US" sz="2400" b="1" dirty="0">
                <a:solidFill>
                  <a:schemeClr val="tx1"/>
                </a:solidFill>
              </a:rPr>
              <a:t> y/u </a:t>
            </a:r>
            <a:r>
              <a:rPr lang="en-US" sz="2400" b="1" dirty="0" err="1">
                <a:solidFill>
                  <a:schemeClr val="tx1"/>
                </a:solidFill>
              </a:rPr>
              <a:t>orina</a:t>
            </a:r>
            <a:endParaRPr lang="en-US" sz="2400" b="1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err="1" smtClean="0">
                <a:solidFill>
                  <a:schemeClr val="tx1"/>
                </a:solidFill>
              </a:rPr>
              <a:t>Hipercalcemia</a:t>
            </a:r>
            <a:endParaRPr lang="en-US" sz="2400" b="1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Insuficiencia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renal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 Rx </a:t>
            </a:r>
            <a:r>
              <a:rPr lang="en-US" sz="2400" b="1" dirty="0" err="1">
                <a:solidFill>
                  <a:schemeClr val="tx1"/>
                </a:solidFill>
              </a:rPr>
              <a:t>huesos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anormal</a:t>
            </a:r>
            <a:r>
              <a:rPr lang="en-US" sz="2400" b="1" dirty="0">
                <a:solidFill>
                  <a:schemeClr val="tx1"/>
                </a:solidFill>
              </a:rPr>
              <a:t> y dolor </a:t>
            </a:r>
            <a:r>
              <a:rPr lang="en-US" sz="2400" b="1" dirty="0" err="1">
                <a:solidFill>
                  <a:schemeClr val="tx1"/>
                </a:solidFill>
              </a:rPr>
              <a:t>óseo</a:t>
            </a:r>
            <a:endParaRPr lang="en-US" sz="2400" b="1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/>
              <a:t>		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/>
              <a:t>         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b="1" dirty="0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981200" y="6400800"/>
            <a:ext cx="876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 err="1">
                <a:solidFill>
                  <a:schemeClr val="tx1"/>
                </a:solidFill>
              </a:rPr>
              <a:t>Wintrobe’s</a:t>
            </a:r>
            <a:r>
              <a:rPr lang="en-US" sz="1400" b="1" dirty="0">
                <a:solidFill>
                  <a:schemeClr val="tx1"/>
                </a:solidFill>
              </a:rPr>
              <a:t> Clinical Hematology, 11</a:t>
            </a:r>
            <a:r>
              <a:rPr lang="en-US" sz="1400" b="1" baseline="30000" dirty="0">
                <a:solidFill>
                  <a:schemeClr val="tx1"/>
                </a:solidFill>
              </a:rPr>
              <a:t>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Edición</a:t>
            </a:r>
            <a:r>
              <a:rPr lang="en-US" sz="1400" b="1" dirty="0">
                <a:solidFill>
                  <a:schemeClr val="tx1"/>
                </a:solidFill>
              </a:rPr>
              <a:t>, Lippincott Williams and Wilkins 2004.</a:t>
            </a:r>
          </a:p>
        </p:txBody>
      </p:sp>
    </p:spTree>
    <p:extLst>
      <p:ext uri="{BB962C8B-B14F-4D97-AF65-F5344CB8AC3E}">
        <p14:creationId xmlns:p14="http://schemas.microsoft.com/office/powerpoint/2010/main" val="24667232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ecaD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2244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ecaD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9600" y="6096000"/>
            <a:ext cx="449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ts val="0"/>
              </a:spcBef>
              <a:spcAft>
                <a:spcPct val="0"/>
              </a:spcAft>
              <a:buSzTx/>
              <a:buNone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160729" algn="ctr" rtl="0" eaLnBrk="0" fontAlgn="base" hangingPunct="0">
              <a:spcBef>
                <a:spcPts val="0"/>
              </a:spcBef>
              <a:spcAft>
                <a:spcPct val="0"/>
              </a:spcAft>
              <a:buSzTx/>
              <a:buNone/>
              <a:defRPr sz="2200" b="1">
                <a:solidFill>
                  <a:schemeClr val="tx1"/>
                </a:solidFill>
                <a:latin typeface="+mn-lt"/>
              </a:defRPr>
            </a:lvl2pPr>
            <a:lvl3pPr marL="0" indent="321457" algn="ctr" rtl="0" eaLnBrk="0" fontAlgn="base" hangingPunct="0">
              <a:spcBef>
                <a:spcPts val="0"/>
              </a:spcBef>
              <a:spcAft>
                <a:spcPct val="0"/>
              </a:spcAft>
              <a:buSzTx/>
              <a:buNone/>
              <a:defRPr sz="2200" b="1">
                <a:solidFill>
                  <a:schemeClr val="tx1"/>
                </a:solidFill>
                <a:latin typeface="+mn-lt"/>
              </a:defRPr>
            </a:lvl3pPr>
            <a:lvl4pPr marL="0" indent="482186" algn="ctr" rtl="0" eaLnBrk="0" fontAlgn="base" hangingPunct="0">
              <a:spcBef>
                <a:spcPts val="0"/>
              </a:spcBef>
              <a:spcAft>
                <a:spcPct val="0"/>
              </a:spcAft>
              <a:buSzTx/>
              <a:buNone/>
              <a:defRPr sz="2200" b="1">
                <a:solidFill>
                  <a:schemeClr val="tx1"/>
                </a:solidFill>
                <a:latin typeface="+mn-lt"/>
              </a:defRPr>
            </a:lvl4pPr>
            <a:lvl5pPr marL="0" indent="642915" algn="ctr" rtl="0" eaLnBrk="0" fontAlgn="base" hangingPunct="0">
              <a:spcBef>
                <a:spcPts val="0"/>
              </a:spcBef>
              <a:spcAft>
                <a:spcPct val="0"/>
              </a:spcAft>
              <a:buSzTx/>
              <a:buNone/>
              <a:defRPr sz="2200" b="1">
                <a:solidFill>
                  <a:schemeClr val="tx1"/>
                </a:solidFill>
                <a:latin typeface="+mn-lt"/>
              </a:defRPr>
            </a:lvl5pPr>
            <a:lvl6pPr marL="1925638" indent="-29527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382838" indent="-29527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2840038" indent="-29527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297238" indent="-29527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buFont typeface="Arial"/>
              <a:buChar char="•"/>
            </a:pPr>
            <a:r>
              <a:rPr lang="es-MX" sz="2400" dirty="0" smtClean="0">
                <a:latin typeface="Century Gothic"/>
              </a:rPr>
              <a:t>El enfoque del tratamiento de Mieloma Múltiple  ha cambiado sustancialmente en los últimos 10 años</a:t>
            </a:r>
          </a:p>
          <a:p>
            <a:pPr marL="342900" indent="-342900" algn="l">
              <a:buFont typeface="Arial"/>
              <a:buChar char="•"/>
            </a:pPr>
            <a:endParaRPr lang="es-MX" sz="2400" dirty="0" smtClean="0">
              <a:latin typeface="Century Gothic"/>
            </a:endParaRPr>
          </a:p>
          <a:p>
            <a:pPr marL="342900" indent="-342900" algn="l">
              <a:buFont typeface="Arial"/>
              <a:buChar char="•"/>
            </a:pPr>
            <a:r>
              <a:rPr lang="es-MX" sz="2400" dirty="0" smtClean="0">
                <a:latin typeface="Century Gothic"/>
              </a:rPr>
              <a:t>Con la introducción de medicamentos inmunomoduladores (IMiDs):</a:t>
            </a:r>
          </a:p>
          <a:p>
            <a:pPr lvl="1" indent="0" algn="l"/>
            <a:r>
              <a:rPr lang="es-MX" sz="2400" dirty="0" smtClean="0">
                <a:latin typeface="Century Gothic"/>
              </a:rPr>
              <a:t>	Talidomida, lenalidomida y pomalidomida</a:t>
            </a:r>
          </a:p>
          <a:p>
            <a:pPr marL="342900" indent="-342900" algn="l">
              <a:buFont typeface="Arial"/>
              <a:buChar char="•"/>
            </a:pPr>
            <a:endParaRPr lang="es-MX" sz="2400" dirty="0" smtClean="0">
              <a:latin typeface="Century Gothic"/>
            </a:endParaRPr>
          </a:p>
          <a:p>
            <a:pPr marL="342900" indent="-342900" algn="l">
              <a:buFont typeface="Arial"/>
              <a:buChar char="•"/>
            </a:pPr>
            <a:r>
              <a:rPr lang="es-MX" sz="2400" dirty="0" smtClean="0">
                <a:latin typeface="Century Gothic"/>
              </a:rPr>
              <a:t>Inhibidores de proteosoma:</a:t>
            </a:r>
          </a:p>
          <a:p>
            <a:pPr lvl="1" indent="0" algn="l"/>
            <a:r>
              <a:rPr lang="es-MX" sz="2400" dirty="0" smtClean="0">
                <a:latin typeface="Century Gothic"/>
              </a:rPr>
              <a:t>	Bortezomib, carfilzomib, ixazomib</a:t>
            </a:r>
            <a:endParaRPr lang="es-MX" sz="2400" dirty="0">
              <a:latin typeface="Century Gothic"/>
            </a:endParaRPr>
          </a:p>
        </p:txBody>
      </p:sp>
      <p:sp>
        <p:nvSpPr>
          <p:cNvPr id="6" name="4 Rectángulo"/>
          <p:cNvSpPr/>
          <p:nvPr/>
        </p:nvSpPr>
        <p:spPr>
          <a:xfrm>
            <a:off x="3205138" y="6106180"/>
            <a:ext cx="5938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FFFFFF"/>
                </a:solidFill>
              </a:rPr>
              <a:t>Kapoor</a:t>
            </a:r>
            <a:r>
              <a:rPr lang="en-US" sz="1400" b="1" dirty="0" smtClean="0">
                <a:solidFill>
                  <a:srgbClr val="FFFFFF"/>
                </a:solidFill>
              </a:rPr>
              <a:t>, </a:t>
            </a:r>
            <a:r>
              <a:rPr lang="en-US" sz="1400" b="1" dirty="0">
                <a:solidFill>
                  <a:srgbClr val="FFFFFF"/>
                </a:solidFill>
              </a:rPr>
              <a:t>et al. </a:t>
            </a:r>
            <a:r>
              <a:rPr lang="en-US" sz="1400" b="1" dirty="0" smtClean="0">
                <a:solidFill>
                  <a:srgbClr val="FFFFFF"/>
                </a:solidFill>
              </a:rPr>
              <a:t>Update on risk stratification and treatment of newly diagnosed multiple myeloma. </a:t>
            </a:r>
            <a:r>
              <a:rPr lang="en-US" sz="1400" b="1" i="1" dirty="0" err="1" smtClean="0">
                <a:solidFill>
                  <a:srgbClr val="FFFFFF"/>
                </a:solidFill>
              </a:rPr>
              <a:t>Int</a:t>
            </a:r>
            <a:r>
              <a:rPr lang="en-US" sz="1400" b="1" i="1" dirty="0" smtClean="0">
                <a:solidFill>
                  <a:srgbClr val="FFFFFF"/>
                </a:solidFill>
              </a:rPr>
              <a:t> J </a:t>
            </a:r>
            <a:r>
              <a:rPr lang="en-US" sz="1400" b="1" i="1" dirty="0" err="1" smtClean="0">
                <a:solidFill>
                  <a:srgbClr val="FFFFFF"/>
                </a:solidFill>
              </a:rPr>
              <a:t>Hematol</a:t>
            </a:r>
            <a:r>
              <a:rPr lang="en-US" sz="1400" b="1" dirty="0" smtClean="0">
                <a:solidFill>
                  <a:srgbClr val="FFFFFF"/>
                </a:solidFill>
              </a:rPr>
              <a:t>. 2011; 94:310–320</a:t>
            </a:r>
            <a:r>
              <a:rPr lang="en-US" sz="1400" b="1" dirty="0">
                <a:solidFill>
                  <a:srgbClr val="FFFFFF"/>
                </a:solidFill>
              </a:rPr>
              <a:t>.</a:t>
            </a:r>
            <a:endParaRPr lang="es-MX" sz="1400" b="1" dirty="0">
              <a:solidFill>
                <a:srgbClr val="FFFFFF"/>
              </a:solidFill>
            </a:endParaRPr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  <a:noFill/>
        </p:spPr>
        <p:txBody>
          <a:bodyPr/>
          <a:lstStyle/>
          <a:p>
            <a:pPr algn="ctr" eaLnBrk="1" hangingPunct="1"/>
            <a:r>
              <a:rPr lang="es-MX" sz="3200" dirty="0" smtClean="0">
                <a:solidFill>
                  <a:schemeClr val="tx1"/>
                </a:solidFill>
                <a:latin typeface="Century Gothic" pitchFamily="100" charset="0"/>
                <a:ea typeface="ＭＳ Ｐゴシック" pitchFamily="100" charset="-128"/>
              </a:rPr>
              <a:t>INTRODUCCIÓN</a:t>
            </a:r>
            <a:br>
              <a:rPr lang="es-MX" sz="3200" dirty="0" smtClean="0">
                <a:solidFill>
                  <a:schemeClr val="tx1"/>
                </a:solidFill>
                <a:latin typeface="Century Gothic" pitchFamily="100" charset="0"/>
                <a:ea typeface="ＭＳ Ｐゴシック" pitchFamily="100" charset="-128"/>
              </a:rPr>
            </a:br>
            <a:endParaRPr lang="en-US" sz="3200" dirty="0" smtClean="0">
              <a:solidFill>
                <a:schemeClr val="tx1"/>
              </a:solidFill>
              <a:latin typeface="Century Gothic" pitchFamily="100" charset="0"/>
              <a:ea typeface="ＭＳ Ｐゴシック" pitchFamily="10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12929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ecaD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9600" y="6096000"/>
            <a:ext cx="449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921" y="1371600"/>
            <a:ext cx="5669279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4 Rectángulo"/>
          <p:cNvSpPr/>
          <p:nvPr/>
        </p:nvSpPr>
        <p:spPr>
          <a:xfrm>
            <a:off x="3205138" y="6258580"/>
            <a:ext cx="5938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FFFFFF"/>
                </a:solidFill>
              </a:rPr>
              <a:t>Kapoor</a:t>
            </a:r>
            <a:r>
              <a:rPr lang="en-US" sz="1400" b="1" dirty="0" smtClean="0">
                <a:solidFill>
                  <a:srgbClr val="FFFFFF"/>
                </a:solidFill>
              </a:rPr>
              <a:t>, </a:t>
            </a:r>
            <a:r>
              <a:rPr lang="en-US" sz="1400" b="1" dirty="0">
                <a:solidFill>
                  <a:srgbClr val="FFFFFF"/>
                </a:solidFill>
              </a:rPr>
              <a:t>et al. </a:t>
            </a:r>
            <a:r>
              <a:rPr lang="en-US" sz="1400" b="1" dirty="0" smtClean="0">
                <a:solidFill>
                  <a:srgbClr val="FFFFFF"/>
                </a:solidFill>
              </a:rPr>
              <a:t>Update on risk stratification and treatment of newly diagnosed multiple myeloma. </a:t>
            </a:r>
            <a:r>
              <a:rPr lang="en-US" sz="1400" b="1" i="1" dirty="0" err="1" smtClean="0">
                <a:solidFill>
                  <a:srgbClr val="FFFFFF"/>
                </a:solidFill>
              </a:rPr>
              <a:t>Int</a:t>
            </a:r>
            <a:r>
              <a:rPr lang="en-US" sz="1400" b="1" i="1" dirty="0" smtClean="0">
                <a:solidFill>
                  <a:srgbClr val="FFFFFF"/>
                </a:solidFill>
              </a:rPr>
              <a:t> J </a:t>
            </a:r>
            <a:r>
              <a:rPr lang="en-US" sz="1400" b="1" i="1" dirty="0" err="1" smtClean="0">
                <a:solidFill>
                  <a:srgbClr val="FFFFFF"/>
                </a:solidFill>
              </a:rPr>
              <a:t>Hematol</a:t>
            </a:r>
            <a:r>
              <a:rPr lang="en-US" sz="1400" b="1" dirty="0" smtClean="0">
                <a:solidFill>
                  <a:srgbClr val="FFFFFF"/>
                </a:solidFill>
              </a:rPr>
              <a:t>. 2011; 94:310–320</a:t>
            </a:r>
            <a:r>
              <a:rPr lang="en-US" sz="1400" b="1" dirty="0">
                <a:solidFill>
                  <a:srgbClr val="FFFFFF"/>
                </a:solidFill>
              </a:rPr>
              <a:t>.</a:t>
            </a:r>
            <a:endParaRPr lang="es-MX" sz="1400" b="1" dirty="0">
              <a:solidFill>
                <a:srgbClr val="FFFFFF"/>
              </a:solidFill>
            </a:endParaRPr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  <a:noFill/>
        </p:spPr>
        <p:txBody>
          <a:bodyPr/>
          <a:lstStyle/>
          <a:p>
            <a:pPr algn="ctr" eaLnBrk="1" hangingPunct="1"/>
            <a:r>
              <a:rPr lang="es-MX" sz="3200" dirty="0" smtClean="0">
                <a:solidFill>
                  <a:schemeClr val="tx1"/>
                </a:solidFill>
                <a:latin typeface="Century Gothic" pitchFamily="100" charset="0"/>
                <a:ea typeface="ＭＳ Ｐゴシック" pitchFamily="100" charset="-128"/>
              </a:rPr>
              <a:t>INTRODUCCIÓN</a:t>
            </a:r>
            <a:r>
              <a:rPr lang="es-MX" sz="3200" dirty="0" smtClean="0">
                <a:solidFill>
                  <a:schemeClr val="bg1"/>
                </a:solidFill>
                <a:latin typeface="Century Gothic" pitchFamily="100" charset="0"/>
                <a:ea typeface="ＭＳ Ｐゴシック" pitchFamily="100" charset="-128"/>
              </a:rPr>
              <a:t/>
            </a:r>
            <a:br>
              <a:rPr lang="es-MX" sz="3200" dirty="0" smtClean="0">
                <a:solidFill>
                  <a:schemeClr val="bg1"/>
                </a:solidFill>
                <a:latin typeface="Century Gothic" pitchFamily="100" charset="0"/>
                <a:ea typeface="ＭＳ Ｐゴシック" pitchFamily="100" charset="-128"/>
              </a:rPr>
            </a:br>
            <a:endParaRPr lang="en-US" sz="3200" dirty="0" smtClean="0">
              <a:solidFill>
                <a:schemeClr val="bg1"/>
              </a:solidFill>
              <a:latin typeface="Century Gothic" pitchFamily="100" charset="0"/>
              <a:ea typeface="ＭＳ Ｐゴシック" pitchFamily="10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13588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ecaD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3919"/>
            <a:ext cx="9144000" cy="567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005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ecaD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03492942"/>
              </p:ext>
            </p:extLst>
          </p:nvPr>
        </p:nvGraphicFramePr>
        <p:xfrm>
          <a:off x="228600" y="1752600"/>
          <a:ext cx="89154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40377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ecaD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Agrupar 8"/>
          <p:cNvGrpSpPr/>
          <p:nvPr/>
        </p:nvGrpSpPr>
        <p:grpSpPr>
          <a:xfrm>
            <a:off x="152400" y="2033320"/>
            <a:ext cx="2072133" cy="1243280"/>
            <a:chOff x="1" y="228601"/>
            <a:chExt cx="2072133" cy="1243280"/>
          </a:xfrm>
        </p:grpSpPr>
        <p:sp>
          <p:nvSpPr>
            <p:cNvPr id="10" name="Rectángulo 9"/>
            <p:cNvSpPr/>
            <p:nvPr/>
          </p:nvSpPr>
          <p:spPr>
            <a:xfrm>
              <a:off x="1" y="228601"/>
              <a:ext cx="2072133" cy="124328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1" y="228601"/>
              <a:ext cx="2072133" cy="12432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i="0" kern="1200" dirty="0" smtClean="0">
                  <a:solidFill>
                    <a:schemeClr val="accent4">
                      <a:lumMod val="10000"/>
                    </a:schemeClr>
                  </a:solidFill>
                  <a:latin typeface="Century Gothic"/>
                </a:rPr>
                <a:t>Inducción</a:t>
              </a:r>
              <a:endParaRPr lang="es-ES" sz="2000" b="1" i="0" kern="1200" dirty="0">
                <a:solidFill>
                  <a:schemeClr val="accent4">
                    <a:lumMod val="10000"/>
                  </a:schemeClr>
                </a:solidFill>
                <a:latin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45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264932"/>
              </p:ext>
            </p:extLst>
          </p:nvPr>
        </p:nvGraphicFramePr>
        <p:xfrm>
          <a:off x="0" y="0"/>
          <a:ext cx="9144001" cy="6903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849"/>
                <a:gridCol w="1207698"/>
                <a:gridCol w="4658264"/>
                <a:gridCol w="948906"/>
                <a:gridCol w="1725284"/>
              </a:tblGrid>
              <a:tr h="625110">
                <a:tc gridSpan="5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ESQUEMAS DE INDUCCIÓN</a:t>
                      </a:r>
                      <a:endParaRPr lang="es-E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517889">
                <a:tc>
                  <a:txBody>
                    <a:bodyPr/>
                    <a:lstStyle/>
                    <a:p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Esquema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RC (%)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513238">
                <a:tc rowSpan="6"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CANDIDATOS</a:t>
                      </a:r>
                      <a:endParaRPr lang="es-ES" sz="14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KRd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carfilzomib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lenalidomida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dexametasona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43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513238"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CyBorD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bortezomib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ciclofosfamida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dexametasona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513238"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VRD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bortezomib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lenalidomida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dexametasona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23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513238"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VTD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bortezomib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talidomida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dexametasona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35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513238"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PAD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bortezomib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doxorubicina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dexametasona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24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507033"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TD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talidomida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dexametasona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14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513238">
                <a:tc rowSpan="5"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NO</a:t>
                      </a:r>
                      <a:r>
                        <a:rPr lang="es-ES" sz="1400" b="1" baseline="0" dirty="0" smtClean="0"/>
                        <a:t> CANDIDATOS</a:t>
                      </a:r>
                      <a:endParaRPr lang="es-ES" sz="14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CyBorD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bortezomib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ciclofosfamida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dexametasona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39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573518">
                <a:tc vMerge="1"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VRD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bortezomib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lenalidomida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dexametasona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23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513238"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VMP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bortezomib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melfalan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prednisona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30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513238"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MPT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melfalán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prednisona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talidomida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9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573724"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Len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Dex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lenalidomida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dexametasona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20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2860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348144"/>
              </p:ext>
            </p:extLst>
          </p:nvPr>
        </p:nvGraphicFramePr>
        <p:xfrm>
          <a:off x="0" y="0"/>
          <a:ext cx="9144001" cy="6903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849"/>
                <a:gridCol w="1207698"/>
                <a:gridCol w="4658264"/>
                <a:gridCol w="948906"/>
                <a:gridCol w="1725284"/>
              </a:tblGrid>
              <a:tr h="625110">
                <a:tc gridSpan="5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ESQUEMAS DE INDUCCIÓN</a:t>
                      </a:r>
                      <a:endParaRPr lang="es-E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517889">
                <a:tc>
                  <a:txBody>
                    <a:bodyPr/>
                    <a:lstStyle/>
                    <a:p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Esquema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RC (%)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i="0" dirty="0" smtClean="0">
                          <a:latin typeface="Century Gothic"/>
                          <a:cs typeface="Century Gothic"/>
                        </a:rPr>
                        <a:t>COSTO</a:t>
                      </a:r>
                      <a:endParaRPr lang="es-ES" sz="1400" b="1" i="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513238">
                <a:tc rowSpan="6"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CANDIDATOS</a:t>
                      </a:r>
                      <a:endParaRPr lang="es-ES" sz="14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KRd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carfilzomib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lenalidomida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dexametasona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43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i="0" dirty="0" smtClean="0">
                          <a:latin typeface="Century Gothic"/>
                          <a:cs typeface="Century Gothic"/>
                        </a:rPr>
                        <a:t>395,103</a:t>
                      </a:r>
                      <a:endParaRPr lang="es-ES" sz="1400" b="1" i="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513238"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CyBorD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bortezomib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ciclofosfamida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dexametasona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i="0" dirty="0" smtClean="0">
                          <a:latin typeface="Century Gothic"/>
                          <a:cs typeface="Century Gothic"/>
                        </a:rPr>
                        <a:t>85,620</a:t>
                      </a:r>
                      <a:endParaRPr lang="es-ES" sz="1400" b="1" i="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513238"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VRD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bortezomib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lenalidomida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dexametasona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23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i="0" dirty="0" smtClean="0">
                          <a:latin typeface="Century Gothic"/>
                          <a:cs typeface="Century Gothic"/>
                        </a:rPr>
                        <a:t>194,011</a:t>
                      </a:r>
                      <a:endParaRPr lang="es-ES" sz="1400" b="1" i="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513238"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VTD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bortezomib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talidomida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dexametasona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35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i="0" dirty="0" smtClean="0">
                          <a:latin typeface="Century Gothic"/>
                          <a:cs typeface="Century Gothic"/>
                        </a:rPr>
                        <a:t>84,791</a:t>
                      </a:r>
                      <a:endParaRPr lang="es-ES" sz="1400" b="1" i="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513238"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PAD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bortezomib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doxorubicina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dexametasona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24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i="0" dirty="0" smtClean="0">
                          <a:latin typeface="Century Gothic"/>
                          <a:cs typeface="Century Gothic"/>
                        </a:rPr>
                        <a:t>102,094</a:t>
                      </a:r>
                      <a:endParaRPr lang="es-ES" sz="1400" b="1" i="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507033"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TD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talidomida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dexametasona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14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i="0" dirty="0" smtClean="0">
                          <a:latin typeface="Century Gothic"/>
                          <a:cs typeface="Century Gothic"/>
                        </a:rPr>
                        <a:t>1,411</a:t>
                      </a:r>
                      <a:endParaRPr lang="es-ES" sz="1400" b="1" i="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513238">
                <a:tc rowSpan="5"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NO</a:t>
                      </a:r>
                      <a:r>
                        <a:rPr lang="es-ES" sz="1400" b="1" baseline="0" dirty="0" smtClean="0"/>
                        <a:t> CANDIDATOS</a:t>
                      </a:r>
                      <a:endParaRPr lang="es-ES" sz="14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CyBorD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bortezomib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ciclofosfamida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dexametasona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39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i="0" dirty="0" smtClean="0">
                          <a:latin typeface="Century Gothic"/>
                          <a:cs typeface="Century Gothic"/>
                        </a:rPr>
                        <a:t>85,620</a:t>
                      </a:r>
                      <a:endParaRPr lang="es-ES" sz="1400" b="1" i="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573518">
                <a:tc vMerge="1"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VRD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bortezomib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lenalidomida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dexametasona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23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i="0" dirty="0" smtClean="0">
                          <a:latin typeface="Century Gothic"/>
                          <a:cs typeface="Century Gothic"/>
                        </a:rPr>
                        <a:t>194,011</a:t>
                      </a:r>
                      <a:endParaRPr lang="es-ES" sz="1400" b="1" i="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513238"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VMP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bortezomib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melfalan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prednisona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30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i="0" dirty="0" smtClean="0">
                          <a:latin typeface="Century Gothic"/>
                          <a:cs typeface="Century Gothic"/>
                        </a:rPr>
                        <a:t>85,939</a:t>
                      </a:r>
                      <a:endParaRPr lang="es-ES" sz="1400" b="1" i="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513238"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MPT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melfalán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prednisona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talidomida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9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i="0" dirty="0" smtClean="0">
                          <a:latin typeface="Century Gothic"/>
                          <a:cs typeface="Century Gothic"/>
                        </a:rPr>
                        <a:t>3,490</a:t>
                      </a:r>
                      <a:endParaRPr lang="es-ES" sz="1400" b="1" i="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573724"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Len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Dex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lenalidomida</a:t>
                      </a:r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s-ES" sz="1400" b="1" dirty="0" err="1" smtClean="0">
                          <a:latin typeface="Century Gothic"/>
                          <a:cs typeface="Century Gothic"/>
                        </a:rPr>
                        <a:t>dexametasona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atin typeface="Century Gothic"/>
                          <a:cs typeface="Century Gothic"/>
                        </a:rPr>
                        <a:t>20</a:t>
                      </a:r>
                      <a:endParaRPr lang="es-E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i="0" dirty="0" smtClean="0">
                          <a:latin typeface="Century Gothic"/>
                          <a:cs typeface="Century Gothic"/>
                        </a:rPr>
                        <a:t>110,391</a:t>
                      </a:r>
                      <a:endParaRPr lang="es-ES" sz="1400" b="1" i="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6872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Default Design">
  <a:themeElements>
    <a:clrScheme name="6_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5601</TotalTime>
  <Words>474</Words>
  <Application>Microsoft Office PowerPoint</Application>
  <PresentationFormat>Presentación en pantalla (4:3)</PresentationFormat>
  <Paragraphs>228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MS PGothic</vt:lpstr>
      <vt:lpstr>MS PGothic</vt:lpstr>
      <vt:lpstr>Arial</vt:lpstr>
      <vt:lpstr>Century Gothic</vt:lpstr>
      <vt:lpstr>Symbol</vt:lpstr>
      <vt:lpstr>Times New Roman</vt:lpstr>
      <vt:lpstr>6_Default Design</vt:lpstr>
      <vt:lpstr>Presentación de PowerPoint</vt:lpstr>
      <vt:lpstr>DEFINICIÓN</vt:lpstr>
      <vt:lpstr>INTRODUCCIÓN </vt:lpstr>
      <vt:lpstr>INTRODUCCIÓN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ANTECEDENTES</vt:lpstr>
      <vt:lpstr>CARÁCTERÍSTICAS DEMOGRÁFICAS</vt:lpstr>
      <vt:lpstr>CARÁCTERÍSTICAS DEMOGRÁFICAS</vt:lpstr>
      <vt:lpstr>CARÁCTERÍSTICAS DEMOGRÁFICAS</vt:lpstr>
      <vt:lpstr>CARÁCTERÍSTICAS DEMOGRÁFICAS</vt:lpstr>
      <vt:lpstr>ESQUEMAS DE TRATAMIENTO</vt:lpstr>
      <vt:lpstr>SUPERVIVENCIA GLOBAL</vt:lpstr>
      <vt:lpstr>SUPERVIVENCIA GLOBAL DE  ACUERDO A REMISIÓN COMPLETA</vt:lpstr>
      <vt:lpstr>CONCLUSIONES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CRISMAR</dc:creator>
  <cp:lastModifiedBy>Gerardo Sandoval Lopez</cp:lastModifiedBy>
  <cp:revision>183</cp:revision>
  <dcterms:created xsi:type="dcterms:W3CDTF">2006-08-23T22:58:29Z</dcterms:created>
  <dcterms:modified xsi:type="dcterms:W3CDTF">2016-08-10T23:59:00Z</dcterms:modified>
</cp:coreProperties>
</file>