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711" r:id="rId2"/>
    <p:sldId id="641" r:id="rId3"/>
    <p:sldId id="712" r:id="rId4"/>
    <p:sldId id="709" r:id="rId5"/>
    <p:sldId id="713" r:id="rId6"/>
    <p:sldId id="714" r:id="rId7"/>
    <p:sldId id="715" r:id="rId8"/>
    <p:sldId id="716" r:id="rId9"/>
    <p:sldId id="717" r:id="rId10"/>
    <p:sldId id="719" r:id="rId11"/>
    <p:sldId id="720" r:id="rId12"/>
    <p:sldId id="718" r:id="rId13"/>
  </p:sldIdLst>
  <p:sldSz cx="9144000" cy="6858000" type="screen4x3"/>
  <p:notesSz cx="6985000" cy="92837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CC9900"/>
    <a:srgbClr val="66CCFF"/>
    <a:srgbClr val="B2B2B2"/>
    <a:srgbClr val="808080"/>
    <a:srgbClr val="DDDDDD"/>
    <a:srgbClr val="00DA6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7" autoAdjust="0"/>
    <p:restoredTop sz="89640" autoAdjust="0"/>
  </p:normalViewPr>
  <p:slideViewPr>
    <p:cSldViewPr snapToGrid="0" showGuides="1">
      <p:cViewPr>
        <p:scale>
          <a:sx n="85" d="100"/>
          <a:sy n="85" d="100"/>
        </p:scale>
        <p:origin x="-672" y="312"/>
      </p:cViewPr>
      <p:guideLst>
        <p:guide orient="horz" pos="724"/>
        <p:guide orient="horz" pos="4113"/>
        <p:guide orient="horz" pos="1656"/>
        <p:guide orient="horz" pos="3555"/>
        <p:guide orient="horz" pos="2170"/>
        <p:guide pos="2903"/>
        <p:guide pos="501"/>
        <p:guide pos="5503"/>
        <p:guide pos="1871"/>
        <p:guide pos="2159"/>
        <p:guide pos="2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-2022" y="-90"/>
      </p:cViewPr>
      <p:guideLst>
        <p:guide orient="horz" pos="2924"/>
        <p:guide pos="220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31BF0-CB6D-4BB8-9C89-DE2DFEF730C2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3B5E843-9382-4F3C-A2EA-8B90110F0885}">
      <dgm:prSet phldrT="[Tex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noFill/>
      </dgm:spPr>
      <dgm:t>
        <a:bodyPr/>
        <a:lstStyle/>
        <a:p>
          <a:pPr algn="ctr"/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9AC439-744D-4982-8161-4151CD485375}" type="parTrans" cxnId="{953EFE14-EF48-486F-BACB-52FD3ABA7BE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E1CD4C-E922-4E11-943C-9752CFAD405A}" type="sibTrans" cxnId="{953EFE14-EF48-486F-BACB-52FD3ABA7BE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E3CEE-DEB1-45D3-8524-FCE772DFB92E}">
      <dgm:prSet phldrT="[Texto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s-MX" sz="2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Bienestar Emocional</a:t>
          </a:r>
          <a:endParaRPr lang="es-MX" sz="2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99482F-6060-409A-9950-DFAFF8F2C205}" type="parTrans" cxnId="{87254CC6-0BC1-44A8-BD15-4C0A9092922D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BAC4DA-F04A-4ADC-B82E-AEE380561D56}" type="sibTrans" cxnId="{87254CC6-0BC1-44A8-BD15-4C0A9092922D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12F328-E945-44D6-9DE1-E8312E1B1ABC}">
      <dgm:prSet phldrT="[Texto]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s-MX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Desarrollo Humano</a:t>
          </a:r>
          <a:endParaRPr lang="es-MX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B41F7F-8FFE-405E-9915-CB90358220D7}" type="parTrans" cxnId="{4FD64A1C-5A89-419A-BAC5-0A6AA42B916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7DDB9-8576-4A7B-B533-E17BA869612B}" type="sibTrans" cxnId="{4FD64A1C-5A89-419A-BAC5-0A6AA42B916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5065DA-20EE-47DD-BD52-4971F36EC9DC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pPr algn="just"/>
          <a:endParaRPr lang="es-MX" sz="9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/>
          <a:endParaRPr lang="es-MX"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/>
          <a:r>
            <a:rPr lang="es-MX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Persigue el cuidado de las emociones de las y los trabajadores y empleadores; pretende difundir formas para mejorar su manejo y con ello optimizar las relaciones laborales, familiares y sociales favoreciendo la salud mental de forma preventiva, desarrollando mayores competencias laborales y actitudinales.</a:t>
          </a:r>
          <a:endParaRPr lang="es-MX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DB4C2A-7BFE-40BE-A123-805726A0B092}" type="parTrans" cxnId="{8C0C3310-D02C-4200-8501-779C81FA1A5E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82539B-D114-4F5D-AEBE-2298C9C319D2}" type="sibTrans" cxnId="{8C0C3310-D02C-4200-8501-779C81FA1A5E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CA57BD-EB2C-4986-A344-F83F40750C70}">
      <dgm:prSet phldrT="[Texto]"/>
      <dgm:spPr>
        <a:solidFill>
          <a:schemeClr val="accent3">
            <a:lumMod val="85000"/>
          </a:schemeClr>
        </a:solidFill>
      </dgm:spPr>
      <dgm:t>
        <a:bodyPr anchor="b"/>
        <a:lstStyle/>
        <a:p>
          <a:pPr algn="just"/>
          <a:r>
            <a:rPr lang="es-MX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Pretende difundir medidas para los centros de trabajo, que favorezcan esquemas que propicien el contexto básico funcional y organizacional mínimo, para que las  y los trabajadores sean reconocidos como seres humanos integrales.</a:t>
          </a:r>
          <a:endParaRPr lang="es-MX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F5A9DF-F167-415C-948B-5387C0F1CDB6}" type="parTrans" cxnId="{EEAEE7F8-1517-4A32-BCA9-D0965DE0D67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02B97-8FA0-417E-A7C6-B7EECD251C9C}" type="sibTrans" cxnId="{EEAEE7F8-1517-4A32-BCA9-D0965DE0D67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B7C850-1BEC-4772-B1F0-49DFAEB66A17}" type="pres">
      <dgm:prSet presAssocID="{1B131BF0-CB6D-4BB8-9C89-DE2DFEF730C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A56FCA8C-4056-4C92-96DE-3BF54039314F}" type="pres">
      <dgm:prSet presAssocID="{1B131BF0-CB6D-4BB8-9C89-DE2DFEF730C2}" presName="outerBox" presStyleCnt="0"/>
      <dgm:spPr/>
    </dgm:pt>
    <dgm:pt modelId="{E84B3276-C0F4-4C81-B368-8B246FA87828}" type="pres">
      <dgm:prSet presAssocID="{1B131BF0-CB6D-4BB8-9C89-DE2DFEF730C2}" presName="outerBoxParent" presStyleLbl="node1" presStyleIdx="0" presStyleCnt="3" custLinFactNeighborX="-1212"/>
      <dgm:spPr/>
      <dgm:t>
        <a:bodyPr/>
        <a:lstStyle/>
        <a:p>
          <a:endParaRPr lang="es-MX"/>
        </a:p>
      </dgm:t>
    </dgm:pt>
    <dgm:pt modelId="{FC2FB0BD-78AD-4C58-B40E-716C48FBDDE8}" type="pres">
      <dgm:prSet presAssocID="{1B131BF0-CB6D-4BB8-9C89-DE2DFEF730C2}" presName="outerBoxChildren" presStyleCnt="0"/>
      <dgm:spPr/>
    </dgm:pt>
    <dgm:pt modelId="{C2632B98-1ADA-4343-A787-A4D449267DCF}" type="pres">
      <dgm:prSet presAssocID="{55FE3CEE-DEB1-45D3-8524-FCE772DFB92E}" presName="oChild" presStyleLbl="fgAcc1" presStyleIdx="0" presStyleCnt="2" custScaleX="149497" custLinFactY="-34224" custLinFactNeighborX="8082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15681F9-F058-4796-8583-7EA1BE8314C5}" type="pres">
      <dgm:prSet presAssocID="{85BAC4DA-F04A-4ADC-B82E-AEE380561D56}" presName="outerSibTrans" presStyleCnt="0"/>
      <dgm:spPr/>
    </dgm:pt>
    <dgm:pt modelId="{08A2A5CB-F903-4BD8-A7F2-20F677C073B2}" type="pres">
      <dgm:prSet presAssocID="{8912F328-E945-44D6-9DE1-E8312E1B1ABC}" presName="oChild" presStyleLbl="fgAcc1" presStyleIdx="1" presStyleCnt="2" custScaleX="147701" custLinFactY="-30199" custLinFactNeighborX="7184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3137EE-E533-4153-97A3-22048B00B7F0}" type="pres">
      <dgm:prSet presAssocID="{1B131BF0-CB6D-4BB8-9C89-DE2DFEF730C2}" presName="middleBox" presStyleCnt="0"/>
      <dgm:spPr/>
    </dgm:pt>
    <dgm:pt modelId="{A185FC4E-1D7A-43C5-804A-E9FA0DFCAF91}" type="pres">
      <dgm:prSet presAssocID="{1B131BF0-CB6D-4BB8-9C89-DE2DFEF730C2}" presName="middleBoxParent" presStyleLbl="node1" presStyleIdx="1" presStyleCnt="3" custScaleY="49192" custLinFactNeighborX="3226" custLinFactNeighborY="-43863"/>
      <dgm:spPr/>
      <dgm:t>
        <a:bodyPr/>
        <a:lstStyle/>
        <a:p>
          <a:endParaRPr lang="es-MX"/>
        </a:p>
      </dgm:t>
    </dgm:pt>
    <dgm:pt modelId="{1F779FC4-B92B-45C5-8815-B7ABD55C188A}" type="pres">
      <dgm:prSet presAssocID="{1B131BF0-CB6D-4BB8-9C89-DE2DFEF730C2}" presName="middleBoxChildren" presStyleCnt="0"/>
      <dgm:spPr/>
    </dgm:pt>
    <dgm:pt modelId="{2D0C1FEC-0982-4382-AF66-9A3C6FEEEAEA}" type="pres">
      <dgm:prSet presAssocID="{1B131BF0-CB6D-4BB8-9C89-DE2DFEF730C2}" presName="centerBox" presStyleCnt="0"/>
      <dgm:spPr/>
    </dgm:pt>
    <dgm:pt modelId="{AB4C1B0B-C585-4698-8B70-9F9F3ECBFF25}" type="pres">
      <dgm:prSet presAssocID="{1B131BF0-CB6D-4BB8-9C89-DE2DFEF730C2}" presName="centerBoxParent" presStyleLbl="node1" presStyleIdx="2" presStyleCnt="3" custScaleX="106528" custScaleY="75595" custLinFactNeighborX="3235" custLinFactNeighborY="-7920"/>
      <dgm:spPr/>
      <dgm:t>
        <a:bodyPr/>
        <a:lstStyle/>
        <a:p>
          <a:endParaRPr lang="es-MX"/>
        </a:p>
      </dgm:t>
    </dgm:pt>
  </dgm:ptLst>
  <dgm:cxnLst>
    <dgm:cxn modelId="{7670DDB7-B4B2-4287-B7E4-0723C7035D16}" type="presOf" srcId="{1B131BF0-CB6D-4BB8-9C89-DE2DFEF730C2}" destId="{4FB7C850-1BEC-4772-B1F0-49DFAEB66A17}" srcOrd="0" destOrd="0" presId="urn:microsoft.com/office/officeart/2005/8/layout/target2"/>
    <dgm:cxn modelId="{6DEA8C19-A9E5-4A3D-8480-DB6B36B32EE3}" type="presOf" srcId="{4A5065DA-20EE-47DD-BD52-4971F36EC9DC}" destId="{A185FC4E-1D7A-43C5-804A-E9FA0DFCAF91}" srcOrd="0" destOrd="0" presId="urn:microsoft.com/office/officeart/2005/8/layout/target2"/>
    <dgm:cxn modelId="{D6685EF9-198B-44BE-8F1E-21AECA1214AD}" type="presOf" srcId="{8912F328-E945-44D6-9DE1-E8312E1B1ABC}" destId="{08A2A5CB-F903-4BD8-A7F2-20F677C073B2}" srcOrd="0" destOrd="0" presId="urn:microsoft.com/office/officeart/2005/8/layout/target2"/>
    <dgm:cxn modelId="{8C0C3310-D02C-4200-8501-779C81FA1A5E}" srcId="{1B131BF0-CB6D-4BB8-9C89-DE2DFEF730C2}" destId="{4A5065DA-20EE-47DD-BD52-4971F36EC9DC}" srcOrd="1" destOrd="0" parTransId="{8FDB4C2A-7BFE-40BE-A123-805726A0B092}" sibTransId="{F582539B-D114-4F5D-AEBE-2298C9C319D2}"/>
    <dgm:cxn modelId="{4FD64A1C-5A89-419A-BAC5-0A6AA42B9167}" srcId="{B3B5E843-9382-4F3C-A2EA-8B90110F0885}" destId="{8912F328-E945-44D6-9DE1-E8312E1B1ABC}" srcOrd="1" destOrd="0" parTransId="{4AB41F7F-8FFE-405E-9915-CB90358220D7}" sibTransId="{B177DDB9-8576-4A7B-B533-E17BA869612B}"/>
    <dgm:cxn modelId="{39FFF5E7-2F96-4884-B8B2-AE0924DD44B8}" type="presOf" srcId="{55FE3CEE-DEB1-45D3-8524-FCE772DFB92E}" destId="{C2632B98-1ADA-4343-A787-A4D449267DCF}" srcOrd="0" destOrd="0" presId="urn:microsoft.com/office/officeart/2005/8/layout/target2"/>
    <dgm:cxn modelId="{EA7C0FDA-FE22-4584-BA95-229C272953EA}" type="presOf" srcId="{35CA57BD-EB2C-4986-A344-F83F40750C70}" destId="{AB4C1B0B-C585-4698-8B70-9F9F3ECBFF25}" srcOrd="0" destOrd="0" presId="urn:microsoft.com/office/officeart/2005/8/layout/target2"/>
    <dgm:cxn modelId="{87254CC6-0BC1-44A8-BD15-4C0A9092922D}" srcId="{B3B5E843-9382-4F3C-A2EA-8B90110F0885}" destId="{55FE3CEE-DEB1-45D3-8524-FCE772DFB92E}" srcOrd="0" destOrd="0" parTransId="{B999482F-6060-409A-9950-DFAFF8F2C205}" sibTransId="{85BAC4DA-F04A-4ADC-B82E-AEE380561D56}"/>
    <dgm:cxn modelId="{953EFE14-EF48-486F-BACB-52FD3ABA7BE0}" srcId="{1B131BF0-CB6D-4BB8-9C89-DE2DFEF730C2}" destId="{B3B5E843-9382-4F3C-A2EA-8B90110F0885}" srcOrd="0" destOrd="0" parTransId="{9E9AC439-744D-4982-8161-4151CD485375}" sibTransId="{2EE1CD4C-E922-4E11-943C-9752CFAD405A}"/>
    <dgm:cxn modelId="{EEAEE7F8-1517-4A32-BCA9-D0965DE0D670}" srcId="{1B131BF0-CB6D-4BB8-9C89-DE2DFEF730C2}" destId="{35CA57BD-EB2C-4986-A344-F83F40750C70}" srcOrd="2" destOrd="0" parTransId="{6CF5A9DF-F167-415C-948B-5387C0F1CDB6}" sibTransId="{3D402B97-8FA0-417E-A7C6-B7EECD251C9C}"/>
    <dgm:cxn modelId="{F784BBE3-8E0D-4E63-BE78-5420BE2BF208}" type="presOf" srcId="{B3B5E843-9382-4F3C-A2EA-8B90110F0885}" destId="{E84B3276-C0F4-4C81-B368-8B246FA87828}" srcOrd="0" destOrd="0" presId="urn:microsoft.com/office/officeart/2005/8/layout/target2"/>
    <dgm:cxn modelId="{1C69D144-3059-4813-B158-E6967DCAA69E}" type="presParOf" srcId="{4FB7C850-1BEC-4772-B1F0-49DFAEB66A17}" destId="{A56FCA8C-4056-4C92-96DE-3BF54039314F}" srcOrd="0" destOrd="0" presId="urn:microsoft.com/office/officeart/2005/8/layout/target2"/>
    <dgm:cxn modelId="{CDD6FA03-F26E-4089-8860-EA2BD0664D51}" type="presParOf" srcId="{A56FCA8C-4056-4C92-96DE-3BF54039314F}" destId="{E84B3276-C0F4-4C81-B368-8B246FA87828}" srcOrd="0" destOrd="0" presId="urn:microsoft.com/office/officeart/2005/8/layout/target2"/>
    <dgm:cxn modelId="{D6E3B4F6-680A-4E04-A58A-8CD616C5BCF6}" type="presParOf" srcId="{A56FCA8C-4056-4C92-96DE-3BF54039314F}" destId="{FC2FB0BD-78AD-4C58-B40E-716C48FBDDE8}" srcOrd="1" destOrd="0" presId="urn:microsoft.com/office/officeart/2005/8/layout/target2"/>
    <dgm:cxn modelId="{785A4A52-9861-4129-B604-0A2EE728DB5B}" type="presParOf" srcId="{FC2FB0BD-78AD-4C58-B40E-716C48FBDDE8}" destId="{C2632B98-1ADA-4343-A787-A4D449267DCF}" srcOrd="0" destOrd="0" presId="urn:microsoft.com/office/officeart/2005/8/layout/target2"/>
    <dgm:cxn modelId="{8E442782-F126-4B54-BB62-A4489C43451F}" type="presParOf" srcId="{FC2FB0BD-78AD-4C58-B40E-716C48FBDDE8}" destId="{015681F9-F058-4796-8583-7EA1BE8314C5}" srcOrd="1" destOrd="0" presId="urn:microsoft.com/office/officeart/2005/8/layout/target2"/>
    <dgm:cxn modelId="{8E70BF3F-E20E-46ED-A75F-99C2F0DAA400}" type="presParOf" srcId="{FC2FB0BD-78AD-4C58-B40E-716C48FBDDE8}" destId="{08A2A5CB-F903-4BD8-A7F2-20F677C073B2}" srcOrd="2" destOrd="0" presId="urn:microsoft.com/office/officeart/2005/8/layout/target2"/>
    <dgm:cxn modelId="{41FD9D26-8598-4FCA-925C-501590EAF238}" type="presParOf" srcId="{4FB7C850-1BEC-4772-B1F0-49DFAEB66A17}" destId="{133137EE-E533-4153-97A3-22048B00B7F0}" srcOrd="1" destOrd="0" presId="urn:microsoft.com/office/officeart/2005/8/layout/target2"/>
    <dgm:cxn modelId="{31F09A15-B3ED-416E-82B5-9356C613396C}" type="presParOf" srcId="{133137EE-E533-4153-97A3-22048B00B7F0}" destId="{A185FC4E-1D7A-43C5-804A-E9FA0DFCAF91}" srcOrd="0" destOrd="0" presId="urn:microsoft.com/office/officeart/2005/8/layout/target2"/>
    <dgm:cxn modelId="{EE5FC453-5F75-4BC9-AD89-E102E89CB109}" type="presParOf" srcId="{133137EE-E533-4153-97A3-22048B00B7F0}" destId="{1F779FC4-B92B-45C5-8815-B7ABD55C188A}" srcOrd="1" destOrd="0" presId="urn:microsoft.com/office/officeart/2005/8/layout/target2"/>
    <dgm:cxn modelId="{09BADC1D-00B5-497D-AB67-CA2D3036853C}" type="presParOf" srcId="{4FB7C850-1BEC-4772-B1F0-49DFAEB66A17}" destId="{2D0C1FEC-0982-4382-AF66-9A3C6FEEEAEA}" srcOrd="2" destOrd="0" presId="urn:microsoft.com/office/officeart/2005/8/layout/target2"/>
    <dgm:cxn modelId="{2F263B33-D601-4DBE-B61D-76B96E0F3D9B}" type="presParOf" srcId="{2D0C1FEC-0982-4382-AF66-9A3C6FEEEAEA}" destId="{AB4C1B0B-C585-4698-8B70-9F9F3ECBFF25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29627" eaLnBrk="0" hangingPunct="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29627" eaLnBrk="0" hangingPunct="0">
              <a:defRPr sz="1200" u="none">
                <a:cs typeface="+mn-cs"/>
              </a:defRPr>
            </a:lvl1pPr>
          </a:lstStyle>
          <a:p>
            <a:pPr>
              <a:defRPr/>
            </a:pPr>
            <a:fld id="{9EEDD033-705D-4A9D-9F7F-374DDC9230EE}" type="datetimeFigureOut">
              <a:rPr lang="es-ES"/>
              <a:pPr>
                <a:defRPr/>
              </a:pPr>
              <a:t>22/04/2015</a:t>
            </a:fld>
            <a:endParaRPr lang="es-E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29627" eaLnBrk="0" hangingPunct="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29627" eaLnBrk="0" hangingPunct="0">
              <a:defRPr sz="1200" u="none">
                <a:cs typeface="+mn-cs"/>
              </a:defRPr>
            </a:lvl1pPr>
          </a:lstStyle>
          <a:p>
            <a:pPr>
              <a:defRPr/>
            </a:pPr>
            <a:fld id="{DBDF20D3-BDB1-42F1-B205-44C8CD57AC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730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29627" eaLnBrk="0" hangingPunct="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29627" eaLnBrk="0" hangingPunct="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5880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noProof="0" smtClean="0"/>
              <a:t>Haga clic para modificar el estilo de texto del patrón</a:t>
            </a:r>
          </a:p>
          <a:p>
            <a:pPr lvl="1"/>
            <a:r>
              <a:rPr lang="es-MX" noProof="0" smtClean="0"/>
              <a:t>Segundo nivel</a:t>
            </a:r>
          </a:p>
          <a:p>
            <a:pPr lvl="2"/>
            <a:r>
              <a:rPr lang="es-MX" noProof="0" smtClean="0"/>
              <a:t>Tercer nivel</a:t>
            </a:r>
          </a:p>
          <a:p>
            <a:pPr lvl="3"/>
            <a:r>
              <a:rPr lang="es-MX" noProof="0" smtClean="0"/>
              <a:t>Cuarto nivel</a:t>
            </a:r>
          </a:p>
          <a:p>
            <a:pPr lvl="4"/>
            <a:r>
              <a:rPr lang="es-MX" noProof="0" smtClean="0"/>
              <a:t>Quinto nivel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29627" eaLnBrk="0" hangingPunct="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29627" eaLnBrk="0" hangingPunct="0">
              <a:defRPr sz="1200" u="none">
                <a:cs typeface="+mn-cs"/>
              </a:defRPr>
            </a:lvl1pPr>
          </a:lstStyle>
          <a:p>
            <a:pPr>
              <a:defRPr/>
            </a:pPr>
            <a:fld id="{E5F74562-AEAF-49B0-AAA8-E348C2F959D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5188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30" tIns="46465" rIns="92930" bIns="46465" anchor="b"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97957AF-F494-4CEB-B7B0-0ABCC8E036BA}" type="slidenum">
              <a:rPr lang="es-MX" altLang="es-MX" u="none"/>
              <a:pPr algn="r">
                <a:spcBef>
                  <a:spcPct val="0"/>
                </a:spcBef>
              </a:pPr>
              <a:t>2</a:t>
            </a:fld>
            <a:endParaRPr lang="es-MX" altLang="es-MX" u="none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30" tIns="46465" rIns="92930" bIns="46465" anchor="b"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7F72702-A9B6-471B-B82C-FA5DDDDC509F}" type="slidenum">
              <a:rPr lang="es-MX" altLang="es-MX" u="none"/>
              <a:pPr algn="r">
                <a:spcBef>
                  <a:spcPct val="0"/>
                </a:spcBef>
              </a:pPr>
              <a:t>3</a:t>
            </a:fld>
            <a:endParaRPr lang="es-MX" altLang="es-MX" u="none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3" tIns="46477" rIns="92953" bIns="46477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A8E6436F-4C6E-45AF-B5CD-0915468DE3FB}" type="slidenum">
              <a:rPr lang="es-MX" altLang="es-MX" u="none"/>
              <a:pPr algn="r">
                <a:spcBef>
                  <a:spcPct val="0"/>
                </a:spcBef>
              </a:pPr>
              <a:t>4</a:t>
            </a:fld>
            <a:endParaRPr lang="es-MX" altLang="es-MX" u="none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3" tIns="46477" rIns="92953" bIns="46477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821F740-17F5-4305-AD9F-5A8E5560ABA7}" type="slidenum">
              <a:rPr lang="es-MX" altLang="es-MX" u="none"/>
              <a:pPr algn="r">
                <a:spcBef>
                  <a:spcPct val="0"/>
                </a:spcBef>
              </a:pPr>
              <a:t>10</a:t>
            </a:fld>
            <a:endParaRPr lang="es-MX" altLang="es-MX" u="none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627"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39584" indent="-283481" defTabSz="929627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38674" indent="-226468" defTabSz="929627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594776" indent="-226468" defTabSz="929627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49295" indent="-226468" defTabSz="929627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05398" indent="-226468" defTabSz="92962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61500" indent="-226468" defTabSz="92962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17603" indent="-226468" defTabSz="92962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73706" indent="-226468" defTabSz="92962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A39F09ED-08AA-49D0-9938-018147ED31AD}" type="slidenum">
              <a:rPr lang="es-MX" altLang="es-MX" sz="1200" u="none"/>
              <a:pPr>
                <a:defRPr/>
              </a:pPr>
              <a:t>12</a:t>
            </a:fld>
            <a:endParaRPr lang="es-MX" altLang="es-MX" sz="1200" u="none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60" tIns="46681" rIns="93360" bIns="46681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0157C6-603D-4D64-9908-C4C7331BBB46}" type="slidenum">
              <a:rPr lang="es-MX" altLang="es-MX" u="none"/>
              <a:pPr algn="r" eaLnBrk="1" hangingPunct="1">
                <a:spcBef>
                  <a:spcPct val="0"/>
                </a:spcBef>
              </a:pPr>
              <a:t>12</a:t>
            </a:fld>
            <a:endParaRPr lang="es-MX" altLang="es-MX" u="none"/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20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Imagen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0"/>
            <a:ext cx="8370888" cy="82391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es-MX" altLang="es-MX" smtClean="0">
              <a:cs typeface="+mn-cs"/>
            </a:endParaRPr>
          </a:p>
        </p:txBody>
      </p:sp>
      <p:pic>
        <p:nvPicPr>
          <p:cNvPr id="4" name="4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/>
          <p:cNvSpPr>
            <a:spLocks noChangeArrowheads="1"/>
          </p:cNvSpPr>
          <p:nvPr userDrawn="1"/>
        </p:nvSpPr>
        <p:spPr bwMode="auto">
          <a:xfrm>
            <a:off x="2409825" y="1282700"/>
            <a:ext cx="4322763" cy="4292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defRPr/>
            </a:pPr>
            <a:endParaRPr lang="es-MX" altLang="es-MX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56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ps.gob.mx/bp/secciones/conoce/quienes_somos/quienes_somos/semblanzas/A_subsecretaria_inclusion_stps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gnacio.rubi@stps.gob.mx" TargetMode="External"/><Relationship Id="rId4" Type="http://schemas.openxmlformats.org/officeDocument/2006/relationships/hyperlink" Target="mailto:rafael.avante@stps.gob.m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2.jpeg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C631631.wav">
            <a:hlinkClick r:id="" action="ppaction://media"/>
          </p:cNvPr>
          <p:cNvPicPr>
            <a:picLocks noChangeAspect="1"/>
          </p:cNvPicPr>
          <p:nvPr>
            <a:wavAudioFile r:embed="rId1" name="BC639BCF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3003550"/>
            <a:ext cx="1016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C:\Users\miguelangel.miranda\Desktop\POLITICAS PUBLICAS EN MATERIA DE SEGURIDAD_001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458788" y="1060450"/>
            <a:ext cx="82772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es-MX" altLang="es-MX" sz="30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P</a:t>
            </a:r>
            <a:r>
              <a:rPr lang="es-MX" altLang="es-MX" sz="2200" b="1" u="none">
                <a:latin typeface="Arial" charset="0"/>
                <a:cs typeface="Times New Roman" pitchFamily="18" charset="0"/>
              </a:rPr>
              <a:t>romover la capacitación y adiestramiento de los trabajadores e impulsar el desarrollo de competencias laborales.</a:t>
            </a: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0325" y="276225"/>
            <a:ext cx="746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sz="2800" b="1" u="none">
                <a:latin typeface="Arial" charset="0"/>
              </a:rPr>
              <a:t> 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E</a:t>
            </a:r>
            <a:r>
              <a:rPr lang="es-MX" altLang="es-MX" sz="2800" b="1" u="none">
                <a:solidFill>
                  <a:srgbClr val="292929"/>
                </a:solidFill>
                <a:latin typeface="Arial" charset="0"/>
              </a:rPr>
              <a:t>STRATEGIA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2. 3</a:t>
            </a:r>
            <a:endParaRPr lang="es-ES" altLang="es-MX" sz="3600" b="1" u="none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58788" y="2281238"/>
            <a:ext cx="8277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57300" indent="-12573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s-MX" altLang="es-MX" sz="2800" b="1" u="none">
                <a:latin typeface="Arial" charset="0"/>
                <a:cs typeface="Times New Roman" pitchFamily="18" charset="0"/>
              </a:rPr>
              <a:t>cción </a:t>
            </a:r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2</a:t>
            </a:r>
            <a:r>
              <a:rPr lang="es-MX" altLang="es-MX" sz="2800" b="1" u="none">
                <a:latin typeface="Arial" charset="0"/>
                <a:cs typeface="Times New Roman" pitchFamily="18" charset="0"/>
              </a:rPr>
              <a:t>.</a:t>
            </a:r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3</a:t>
            </a:r>
            <a:r>
              <a:rPr lang="es-MX" altLang="es-MX" sz="2800" b="1" u="none">
                <a:latin typeface="Arial" charset="0"/>
                <a:cs typeface="Times New Roman" pitchFamily="18" charset="0"/>
              </a:rPr>
              <a:t>.</a:t>
            </a:r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5</a:t>
            </a:r>
            <a:r>
              <a:rPr lang="es-MX" altLang="es-MX" sz="2800" b="1" u="none">
                <a:latin typeface="Arial" charset="0"/>
                <a:cs typeface="Times New Roman" pitchFamily="18" charset="0"/>
              </a:rPr>
              <a:t> 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	</a:t>
            </a:r>
          </a:p>
        </p:txBody>
      </p:sp>
      <p:pic>
        <p:nvPicPr>
          <p:cNvPr id="20482" name="Picture 2" descr="C:\Users\miguelangel.miranda\Pictures\Portada del Programa de Bienestar Emocional\Programa de Bienestar Emocional (4)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84" y="3679904"/>
            <a:ext cx="4140657" cy="2760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458788" y="2784475"/>
            <a:ext cx="8277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es-MX" altLang="es-MX" sz="2200" b="1" u="none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Fomentar el bienestar emocional y el desarrollo humano de los trabajadores</a:t>
            </a:r>
            <a:r>
              <a:rPr lang="es-MX" altLang="es-MX" b="1" u="none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7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7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3" grpId="0"/>
      <p:bldP spid="1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676873806"/>
              </p:ext>
            </p:extLst>
          </p:nvPr>
        </p:nvGraphicFramePr>
        <p:xfrm>
          <a:off x="458787" y="1149350"/>
          <a:ext cx="8277225" cy="5627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60325" y="76200"/>
            <a:ext cx="77009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MX" sz="1800" b="1" u="none">
                <a:latin typeface="Arial" charset="0"/>
              </a:rPr>
              <a:t>   </a:t>
            </a:r>
            <a:r>
              <a:rPr lang="es-MX" altLang="es-MX" sz="3200" b="1" u="none">
                <a:solidFill>
                  <a:srgbClr val="C00000"/>
                </a:solidFill>
                <a:latin typeface="Arial" charset="0"/>
              </a:rPr>
              <a:t>P</a:t>
            </a:r>
            <a:r>
              <a:rPr lang="es-MX" altLang="es-MX" b="1" u="none">
                <a:latin typeface="Arial" charset="0"/>
              </a:rPr>
              <a:t>ROGRAMA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b="1" u="none">
                <a:latin typeface="Arial" charset="0"/>
              </a:rPr>
              <a:t>DE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sz="3000" b="1" u="none">
                <a:solidFill>
                  <a:srgbClr val="C00000"/>
                </a:solidFill>
                <a:latin typeface="Arial" charset="0"/>
              </a:rPr>
              <a:t>B</a:t>
            </a:r>
            <a:r>
              <a:rPr lang="es-MX" altLang="es-MX" b="1" u="none">
                <a:latin typeface="Arial" charset="0"/>
              </a:rPr>
              <a:t>IENESTAR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sz="3000" b="1" u="none">
                <a:solidFill>
                  <a:srgbClr val="C00000"/>
                </a:solidFill>
                <a:latin typeface="Arial" charset="0"/>
              </a:rPr>
              <a:t>E</a:t>
            </a:r>
            <a:r>
              <a:rPr lang="es-MX" altLang="es-MX" b="1" u="none">
                <a:latin typeface="Arial" charset="0"/>
              </a:rPr>
              <a:t>MOCIONAL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b="1" u="none">
                <a:latin typeface="Arial" charset="0"/>
              </a:rPr>
              <a:t>Y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sz="3000" b="1" u="none">
                <a:solidFill>
                  <a:srgbClr val="C00000"/>
                </a:solidFill>
                <a:latin typeface="Arial" charset="0"/>
              </a:rPr>
              <a:t>D</a:t>
            </a:r>
            <a:r>
              <a:rPr lang="es-MX" altLang="es-MX" b="1" u="none">
                <a:latin typeface="Arial" charset="0"/>
              </a:rPr>
              <a:t>ESARROLLO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sz="3000" b="1" u="none">
                <a:solidFill>
                  <a:srgbClr val="C00000"/>
                </a:solidFill>
                <a:latin typeface="Arial" charset="0"/>
              </a:rPr>
              <a:t>H</a:t>
            </a:r>
            <a:r>
              <a:rPr lang="es-MX" altLang="es-MX" b="1" u="none">
                <a:latin typeface="Arial" charset="0"/>
              </a:rPr>
              <a:t>UMANO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b="1" u="none">
                <a:latin typeface="Arial" charset="0"/>
              </a:rPr>
              <a:t>EN EL </a:t>
            </a:r>
            <a:r>
              <a:rPr lang="es-MX" altLang="es-MX" sz="3000" b="1" u="none">
                <a:solidFill>
                  <a:srgbClr val="C00000"/>
                </a:solidFill>
                <a:latin typeface="Arial" charset="0"/>
              </a:rPr>
              <a:t>T</a:t>
            </a:r>
            <a:r>
              <a:rPr lang="es-MX" altLang="es-MX" b="1" u="none">
                <a:latin typeface="Arial" charset="0"/>
              </a:rPr>
              <a:t>RABAJO</a:t>
            </a:r>
            <a:endParaRPr lang="es-ES" altLang="es-MX" b="1" u="none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B3276-C0F4-4C81-B368-8B246FA87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E84B3276-C0F4-4C81-B368-8B246FA878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632B98-1ADA-4343-A787-A4D449267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500"/>
                                        <p:tgtEl>
                                          <p:spTgt spid="4">
                                            <p:graphicEl>
                                              <a:dgm id="{C2632B98-1ADA-4343-A787-A4D449267D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A2A5CB-F903-4BD8-A7F2-20F677C073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4">
                                            <p:graphicEl>
                                              <a:dgm id="{08A2A5CB-F903-4BD8-A7F2-20F677C073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85FC4E-1D7A-43C5-804A-E9FA0DFCA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500"/>
                                        <p:tgtEl>
                                          <p:spTgt spid="4">
                                            <p:graphicEl>
                                              <a:dgm id="{A185FC4E-1D7A-43C5-804A-E9FA0DFCA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4C1B0B-C585-4698-8B70-9F9F3ECBF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AB4C1B0B-C585-4698-8B70-9F9F3ECBF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295275" y="1730375"/>
            <a:ext cx="84550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MX" b="1" u="none">
                <a:latin typeface="Arial" charset="0"/>
              </a:rPr>
              <a:t>Muchas gracias por su atención 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altLang="es-MX" b="1" u="none">
                <a:latin typeface="Arial" charset="0"/>
                <a:hlinkClick r:id="rId3"/>
              </a:rPr>
              <a:t>Mtro. José Adán Ignacio Rubí Salazar</a:t>
            </a:r>
            <a:endParaRPr lang="es-MX" altLang="es-MX" b="1" u="none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s-MX" altLang="es-MX" b="1" u="none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s-MX" altLang="es-MX" sz="1400" b="1" u="none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s-MX" altLang="es-MX" b="1" u="none">
                <a:latin typeface="Arial" charset="0"/>
              </a:rPr>
              <a:t>Subsecretario de Previsión Social</a:t>
            </a:r>
            <a:endParaRPr lang="es-MX" altLang="es-MX" b="1" u="none">
              <a:latin typeface="Arial" charset="0"/>
              <a:hlinkClick r:id="rId4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s-MX" altLang="es-MX" b="1" u="none">
                <a:latin typeface="Arial" charset="0"/>
                <a:hlinkClick r:id="rId5"/>
              </a:rPr>
              <a:t>ignacio.rubi@stps.gob.mx</a:t>
            </a:r>
            <a:endParaRPr lang="es-MX" altLang="es-MX" b="1" u="none">
              <a:latin typeface="Arial" charset="0"/>
            </a:endParaRPr>
          </a:p>
        </p:txBody>
      </p:sp>
      <p:sp>
        <p:nvSpPr>
          <p:cNvPr id="15363" name="object 780"/>
          <p:cNvSpPr>
            <a:spLocks/>
          </p:cNvSpPr>
          <p:nvPr/>
        </p:nvSpPr>
        <p:spPr bwMode="auto">
          <a:xfrm>
            <a:off x="152400" y="6248400"/>
            <a:ext cx="4278313" cy="76200"/>
          </a:xfrm>
          <a:custGeom>
            <a:avLst/>
            <a:gdLst>
              <a:gd name="T0" fmla="*/ 2147483647 w 2008200"/>
              <a:gd name="T1" fmla="*/ 2147483647 h 43980"/>
              <a:gd name="T2" fmla="*/ 2147483647 w 2008200"/>
              <a:gd name="T3" fmla="*/ 2147483647 h 43980"/>
              <a:gd name="T4" fmla="*/ 2147483647 w 2008200"/>
              <a:gd name="T5" fmla="*/ 0 h 43980"/>
              <a:gd name="T6" fmla="*/ 2147483647 w 2008200"/>
              <a:gd name="T7" fmla="*/ 38690730 h 43980"/>
              <a:gd name="T8" fmla="*/ 2147483647 w 2008200"/>
              <a:gd name="T9" fmla="*/ 153219931 h 43980"/>
              <a:gd name="T10" fmla="*/ 2147483647 w 2008200"/>
              <a:gd name="T11" fmla="*/ 339987504 h 43980"/>
              <a:gd name="T12" fmla="*/ 2147483647 w 2008200"/>
              <a:gd name="T13" fmla="*/ 597058552 h 43980"/>
              <a:gd name="T14" fmla="*/ 2147483647 w 2008200"/>
              <a:gd name="T15" fmla="*/ 920471967 h 43980"/>
              <a:gd name="T16" fmla="*/ 2147483647 w 2008200"/>
              <a:gd name="T17" fmla="*/ 1307889589 h 43980"/>
              <a:gd name="T18" fmla="*/ 2147483647 w 2008200"/>
              <a:gd name="T19" fmla="*/ 1756001008 h 43980"/>
              <a:gd name="T20" fmla="*/ 2147483647 w 2008200"/>
              <a:gd name="T21" fmla="*/ 2147483647 h 43980"/>
              <a:gd name="T22" fmla="*/ 2147483647 w 2008200"/>
              <a:gd name="T23" fmla="*/ 2147483647 h 43980"/>
              <a:gd name="T24" fmla="*/ 2147483647 w 2008200"/>
              <a:gd name="T25" fmla="*/ 2147483647 h 43980"/>
              <a:gd name="T26" fmla="*/ 2147483647 w 2008200"/>
              <a:gd name="T27" fmla="*/ 2147483647 h 43980"/>
              <a:gd name="T28" fmla="*/ 2147483647 w 2008200"/>
              <a:gd name="T29" fmla="*/ 2147483647 h 43980"/>
              <a:gd name="T30" fmla="*/ 2147483647 w 2008200"/>
              <a:gd name="T31" fmla="*/ 2147483647 h 43980"/>
              <a:gd name="T32" fmla="*/ 2147483647 w 2008200"/>
              <a:gd name="T33" fmla="*/ 2147483647 h 43980"/>
              <a:gd name="T34" fmla="*/ 2147483647 w 2008200"/>
              <a:gd name="T35" fmla="*/ 2147483647 h 43980"/>
              <a:gd name="T36" fmla="*/ 0 w 2008200"/>
              <a:gd name="T37" fmla="*/ 2147483647 h 43980"/>
              <a:gd name="T38" fmla="*/ 2147483647 w 2008200"/>
              <a:gd name="T39" fmla="*/ 2147483647 h 43980"/>
              <a:gd name="T40" fmla="*/ 2147483647 w 2008200"/>
              <a:gd name="T41" fmla="*/ 2147483647 h 43980"/>
              <a:gd name="T42" fmla="*/ 2147483647 w 2008200"/>
              <a:gd name="T43" fmla="*/ 2147483647 h 43980"/>
              <a:gd name="T44" fmla="*/ 2147483647 w 2008200"/>
              <a:gd name="T45" fmla="*/ 2147483647 h 43980"/>
              <a:gd name="T46" fmla="*/ 2147483647 w 2008200"/>
              <a:gd name="T47" fmla="*/ 2147483647 h 43980"/>
              <a:gd name="T48" fmla="*/ 2147483647 w 2008200"/>
              <a:gd name="T49" fmla="*/ 2147483647 h 43980"/>
              <a:gd name="T50" fmla="*/ 2147483647 w 2008200"/>
              <a:gd name="T51" fmla="*/ 2147483647 h 43980"/>
              <a:gd name="T52" fmla="*/ 2147483647 w 2008200"/>
              <a:gd name="T53" fmla="*/ 2147483647 h 43980"/>
              <a:gd name="T54" fmla="*/ 2147483647 w 2008200"/>
              <a:gd name="T55" fmla="*/ 2147483647 h 43980"/>
              <a:gd name="T56" fmla="*/ 2147483647 w 2008200"/>
              <a:gd name="T57" fmla="*/ 2147483647 h 43980"/>
              <a:gd name="T58" fmla="*/ 2147483647 w 2008200"/>
              <a:gd name="T59" fmla="*/ 2147483647 h 43980"/>
              <a:gd name="T60" fmla="*/ 2147483647 w 2008200"/>
              <a:gd name="T61" fmla="*/ 2147483647 h 43980"/>
              <a:gd name="T62" fmla="*/ 2147483647 w 2008200"/>
              <a:gd name="T63" fmla="*/ 2147483647 h 43980"/>
              <a:gd name="T64" fmla="*/ 2147483647 w 2008200"/>
              <a:gd name="T65" fmla="*/ 2147483647 h 43980"/>
              <a:gd name="T66" fmla="*/ 2147483647 w 2008200"/>
              <a:gd name="T67" fmla="*/ 2147483647 h 43980"/>
              <a:gd name="T68" fmla="*/ 2147483647 w 2008200"/>
              <a:gd name="T69" fmla="*/ 2147483647 h 439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08200" h="43980">
                <a:moveTo>
                  <a:pt x="841248" y="43980"/>
                </a:moveTo>
                <a:lnTo>
                  <a:pt x="2008200" y="43980"/>
                </a:lnTo>
                <a:lnTo>
                  <a:pt x="2008200" y="0"/>
                </a:lnTo>
                <a:lnTo>
                  <a:pt x="772266" y="72"/>
                </a:lnTo>
                <a:lnTo>
                  <a:pt x="704818" y="286"/>
                </a:lnTo>
                <a:lnTo>
                  <a:pt x="639120" y="635"/>
                </a:lnTo>
                <a:lnTo>
                  <a:pt x="575389" y="1115"/>
                </a:lnTo>
                <a:lnTo>
                  <a:pt x="513841" y="1719"/>
                </a:lnTo>
                <a:lnTo>
                  <a:pt x="454692" y="2442"/>
                </a:lnTo>
                <a:lnTo>
                  <a:pt x="398161" y="3279"/>
                </a:lnTo>
                <a:lnTo>
                  <a:pt x="344463" y="4223"/>
                </a:lnTo>
                <a:lnTo>
                  <a:pt x="293816" y="5270"/>
                </a:lnTo>
                <a:lnTo>
                  <a:pt x="246435" y="6413"/>
                </a:lnTo>
                <a:lnTo>
                  <a:pt x="202538" y="7647"/>
                </a:lnTo>
                <a:lnTo>
                  <a:pt x="162342" y="8967"/>
                </a:lnTo>
                <a:lnTo>
                  <a:pt x="93918" y="11841"/>
                </a:lnTo>
                <a:lnTo>
                  <a:pt x="42897" y="14989"/>
                </a:lnTo>
                <a:lnTo>
                  <a:pt x="2789" y="20130"/>
                </a:lnTo>
                <a:lnTo>
                  <a:pt x="0" y="21932"/>
                </a:lnTo>
                <a:lnTo>
                  <a:pt x="2789" y="23760"/>
                </a:lnTo>
                <a:lnTo>
                  <a:pt x="42897" y="28956"/>
                </a:lnTo>
                <a:lnTo>
                  <a:pt x="93918" y="32127"/>
                </a:lnTo>
                <a:lnTo>
                  <a:pt x="162342" y="35015"/>
                </a:lnTo>
                <a:lnTo>
                  <a:pt x="202538" y="36339"/>
                </a:lnTo>
                <a:lnTo>
                  <a:pt x="246435" y="37576"/>
                </a:lnTo>
                <a:lnTo>
                  <a:pt x="293816" y="38720"/>
                </a:lnTo>
                <a:lnTo>
                  <a:pt x="344463" y="39767"/>
                </a:lnTo>
                <a:lnTo>
                  <a:pt x="398161" y="40711"/>
                </a:lnTo>
                <a:lnTo>
                  <a:pt x="454692" y="41546"/>
                </a:lnTo>
                <a:lnTo>
                  <a:pt x="513841" y="42267"/>
                </a:lnTo>
                <a:lnTo>
                  <a:pt x="575389" y="42869"/>
                </a:lnTo>
                <a:lnTo>
                  <a:pt x="639120" y="43347"/>
                </a:lnTo>
                <a:lnTo>
                  <a:pt x="704818" y="43695"/>
                </a:lnTo>
                <a:lnTo>
                  <a:pt x="772266" y="43908"/>
                </a:lnTo>
                <a:lnTo>
                  <a:pt x="841248" y="43980"/>
                </a:lnTo>
                <a:close/>
              </a:path>
            </a:pathLst>
          </a:custGeom>
          <a:solidFill>
            <a:srgbClr val="0088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64" name="object 781"/>
          <p:cNvSpPr>
            <a:spLocks/>
          </p:cNvSpPr>
          <p:nvPr/>
        </p:nvSpPr>
        <p:spPr bwMode="auto">
          <a:xfrm flipV="1">
            <a:off x="4756150" y="6248400"/>
            <a:ext cx="4273550" cy="76200"/>
          </a:xfrm>
          <a:custGeom>
            <a:avLst/>
            <a:gdLst>
              <a:gd name="T0" fmla="*/ 2147483647 w 2010727"/>
              <a:gd name="T1" fmla="*/ 0 h 43980"/>
              <a:gd name="T2" fmla="*/ 0 w 2010727"/>
              <a:gd name="T3" fmla="*/ 0 h 43980"/>
              <a:gd name="T4" fmla="*/ 0 w 2010727"/>
              <a:gd name="T5" fmla="*/ 2147483647 h 43980"/>
              <a:gd name="T6" fmla="*/ 2147483647 w 2010727"/>
              <a:gd name="T7" fmla="*/ 2147483647 h 43980"/>
              <a:gd name="T8" fmla="*/ 2147483647 w 2010727"/>
              <a:gd name="T9" fmla="*/ 2147483647 h 43980"/>
              <a:gd name="T10" fmla="*/ 2147483647 w 2010727"/>
              <a:gd name="T11" fmla="*/ 2147483647 h 43980"/>
              <a:gd name="T12" fmla="*/ 2147483647 w 2010727"/>
              <a:gd name="T13" fmla="*/ 2147483647 h 43980"/>
              <a:gd name="T14" fmla="*/ 2147483647 w 2010727"/>
              <a:gd name="T15" fmla="*/ 2147483647 h 43980"/>
              <a:gd name="T16" fmla="*/ 2147483647 w 2010727"/>
              <a:gd name="T17" fmla="*/ 2147483647 h 43980"/>
              <a:gd name="T18" fmla="*/ 2147483647 w 2010727"/>
              <a:gd name="T19" fmla="*/ 2147483647 h 43980"/>
              <a:gd name="T20" fmla="*/ 2147483647 w 2010727"/>
              <a:gd name="T21" fmla="*/ 2147483647 h 43980"/>
              <a:gd name="T22" fmla="*/ 2147483647 w 2010727"/>
              <a:gd name="T23" fmla="*/ 2147483647 h 43980"/>
              <a:gd name="T24" fmla="*/ 2147483647 w 2010727"/>
              <a:gd name="T25" fmla="*/ 2147483647 h 43980"/>
              <a:gd name="T26" fmla="*/ 2147483647 w 2010727"/>
              <a:gd name="T27" fmla="*/ 2147483647 h 43980"/>
              <a:gd name="T28" fmla="*/ 2147483647 w 2010727"/>
              <a:gd name="T29" fmla="*/ 2147483647 h 43980"/>
              <a:gd name="T30" fmla="*/ 2147483647 w 2010727"/>
              <a:gd name="T31" fmla="*/ 2147483647 h 43980"/>
              <a:gd name="T32" fmla="*/ 2147483647 w 2010727"/>
              <a:gd name="T33" fmla="*/ 2147483647 h 43980"/>
              <a:gd name="T34" fmla="*/ 2147483647 w 2010727"/>
              <a:gd name="T35" fmla="*/ 2147483647 h 43980"/>
              <a:gd name="T36" fmla="*/ 2147483647 w 2010727"/>
              <a:gd name="T37" fmla="*/ 2147483647 h 43980"/>
              <a:gd name="T38" fmla="*/ 2147483647 w 2010727"/>
              <a:gd name="T39" fmla="*/ 2147483647 h 43980"/>
              <a:gd name="T40" fmla="*/ 2147483647 w 2010727"/>
              <a:gd name="T41" fmla="*/ 2147483647 h 43980"/>
              <a:gd name="T42" fmla="*/ 2147483647 w 2010727"/>
              <a:gd name="T43" fmla="*/ 2147483647 h 43980"/>
              <a:gd name="T44" fmla="*/ 2147483647 w 2010727"/>
              <a:gd name="T45" fmla="*/ 2147483647 h 43980"/>
              <a:gd name="T46" fmla="*/ 2147483647 w 2010727"/>
              <a:gd name="T47" fmla="*/ 2147483647 h 43980"/>
              <a:gd name="T48" fmla="*/ 2147483647 w 2010727"/>
              <a:gd name="T49" fmla="*/ 2147483647 h 43980"/>
              <a:gd name="T50" fmla="*/ 2147483647 w 2010727"/>
              <a:gd name="T51" fmla="*/ 2147483647 h 43980"/>
              <a:gd name="T52" fmla="*/ 2147483647 w 2010727"/>
              <a:gd name="T53" fmla="*/ 2147483647 h 43980"/>
              <a:gd name="T54" fmla="*/ 2147483647 w 2010727"/>
              <a:gd name="T55" fmla="*/ 1772053304 h 43980"/>
              <a:gd name="T56" fmla="*/ 2147483647 w 2010727"/>
              <a:gd name="T57" fmla="*/ 1320624581 h 43980"/>
              <a:gd name="T58" fmla="*/ 2147483647 w 2010727"/>
              <a:gd name="T59" fmla="*/ 930434298 h 43980"/>
              <a:gd name="T60" fmla="*/ 2147483647 w 2010727"/>
              <a:gd name="T61" fmla="*/ 603679790 h 43980"/>
              <a:gd name="T62" fmla="*/ 2147483647 w 2010727"/>
              <a:gd name="T63" fmla="*/ 344350492 h 43980"/>
              <a:gd name="T64" fmla="*/ 2147483647 w 2010727"/>
              <a:gd name="T65" fmla="*/ 154872054 h 43980"/>
              <a:gd name="T66" fmla="*/ 2147483647 w 2010727"/>
              <a:gd name="T67" fmla="*/ 38940873 h 43980"/>
              <a:gd name="T68" fmla="*/ 2147483647 w 2010727"/>
              <a:gd name="T69" fmla="*/ 0 h 439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10727" h="43980">
                <a:moveTo>
                  <a:pt x="1168336" y="0"/>
                </a:moveTo>
                <a:lnTo>
                  <a:pt x="0" y="0"/>
                </a:lnTo>
                <a:lnTo>
                  <a:pt x="0" y="43980"/>
                </a:lnTo>
                <a:lnTo>
                  <a:pt x="1237420" y="43908"/>
                </a:lnTo>
                <a:lnTo>
                  <a:pt x="1304967" y="43695"/>
                </a:lnTo>
                <a:lnTo>
                  <a:pt x="1370760" y="43347"/>
                </a:lnTo>
                <a:lnTo>
                  <a:pt x="1434582" y="42869"/>
                </a:lnTo>
                <a:lnTo>
                  <a:pt x="1496216" y="42267"/>
                </a:lnTo>
                <a:lnTo>
                  <a:pt x="1555446" y="41546"/>
                </a:lnTo>
                <a:lnTo>
                  <a:pt x="1612054" y="40711"/>
                </a:lnTo>
                <a:lnTo>
                  <a:pt x="1665824" y="39767"/>
                </a:lnTo>
                <a:lnTo>
                  <a:pt x="1716539" y="38720"/>
                </a:lnTo>
                <a:lnTo>
                  <a:pt x="1763982" y="37576"/>
                </a:lnTo>
                <a:lnTo>
                  <a:pt x="1807936" y="36339"/>
                </a:lnTo>
                <a:lnTo>
                  <a:pt x="1848183" y="35015"/>
                </a:lnTo>
                <a:lnTo>
                  <a:pt x="1916694" y="32127"/>
                </a:lnTo>
                <a:lnTo>
                  <a:pt x="1967778" y="28956"/>
                </a:lnTo>
                <a:lnTo>
                  <a:pt x="2007934" y="23760"/>
                </a:lnTo>
                <a:lnTo>
                  <a:pt x="2010727" y="21932"/>
                </a:lnTo>
                <a:lnTo>
                  <a:pt x="2007934" y="20147"/>
                </a:lnTo>
                <a:lnTo>
                  <a:pt x="1967778" y="15038"/>
                </a:lnTo>
                <a:lnTo>
                  <a:pt x="1916694" y="11897"/>
                </a:lnTo>
                <a:lnTo>
                  <a:pt x="1848183" y="9022"/>
                </a:lnTo>
                <a:lnTo>
                  <a:pt x="1807936" y="7699"/>
                </a:lnTo>
                <a:lnTo>
                  <a:pt x="1763982" y="6461"/>
                </a:lnTo>
                <a:lnTo>
                  <a:pt x="1716539" y="5312"/>
                </a:lnTo>
                <a:lnTo>
                  <a:pt x="1665824" y="4260"/>
                </a:lnTo>
                <a:lnTo>
                  <a:pt x="1612054" y="3309"/>
                </a:lnTo>
                <a:lnTo>
                  <a:pt x="1555446" y="2466"/>
                </a:lnTo>
                <a:lnTo>
                  <a:pt x="1496216" y="1737"/>
                </a:lnTo>
                <a:lnTo>
                  <a:pt x="1434582" y="1127"/>
                </a:lnTo>
                <a:lnTo>
                  <a:pt x="1370760" y="643"/>
                </a:lnTo>
                <a:lnTo>
                  <a:pt x="1304967" y="289"/>
                </a:lnTo>
                <a:lnTo>
                  <a:pt x="1237420" y="73"/>
                </a:lnTo>
                <a:lnTo>
                  <a:pt x="1168336" y="0"/>
                </a:lnTo>
                <a:close/>
              </a:path>
            </a:pathLst>
          </a:custGeom>
          <a:solidFill>
            <a:srgbClr val="D32D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65" name="object 57"/>
          <p:cNvSpPr txBox="1">
            <a:spLocks noChangeArrowheads="1"/>
          </p:cNvSpPr>
          <p:nvPr/>
        </p:nvSpPr>
        <p:spPr bwMode="auto">
          <a:xfrm flipV="1">
            <a:off x="0" y="1144588"/>
            <a:ext cx="915828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66" name="object 56"/>
          <p:cNvSpPr txBox="1">
            <a:spLocks noChangeArrowheads="1"/>
          </p:cNvSpPr>
          <p:nvPr/>
        </p:nvSpPr>
        <p:spPr bwMode="auto">
          <a:xfrm flipV="1">
            <a:off x="0" y="1181100"/>
            <a:ext cx="9158288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67" name="object 825"/>
          <p:cNvSpPr>
            <a:spLocks/>
          </p:cNvSpPr>
          <p:nvPr/>
        </p:nvSpPr>
        <p:spPr bwMode="auto">
          <a:xfrm>
            <a:off x="-165100" y="1177925"/>
            <a:ext cx="9463088" cy="98425"/>
          </a:xfrm>
          <a:custGeom>
            <a:avLst/>
            <a:gdLst>
              <a:gd name="T0" fmla="*/ 952267 w 10447858"/>
              <a:gd name="T1" fmla="*/ 0 h 98513"/>
              <a:gd name="T2" fmla="*/ 15576 w 10447858"/>
              <a:gd name="T3" fmla="*/ 0 h 98513"/>
              <a:gd name="T4" fmla="*/ 15576 w 10447858"/>
              <a:gd name="T5" fmla="*/ 1 h 98513"/>
              <a:gd name="T6" fmla="*/ 952267 w 10447858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58" h="98513">
                <a:moveTo>
                  <a:pt x="10247638" y="0"/>
                </a:moveTo>
                <a:lnTo>
                  <a:pt x="167636" y="0"/>
                </a:lnTo>
              </a:path>
              <a:path w="10447858" h="98513">
                <a:moveTo>
                  <a:pt x="167636" y="1"/>
                </a:moveTo>
                <a:lnTo>
                  <a:pt x="10247638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68" name="object 824"/>
          <p:cNvSpPr>
            <a:spLocks/>
          </p:cNvSpPr>
          <p:nvPr/>
        </p:nvSpPr>
        <p:spPr bwMode="auto">
          <a:xfrm>
            <a:off x="-166688" y="1265238"/>
            <a:ext cx="9463088" cy="98425"/>
          </a:xfrm>
          <a:custGeom>
            <a:avLst/>
            <a:gdLst>
              <a:gd name="T0" fmla="*/ 952359 w 10447870"/>
              <a:gd name="T1" fmla="*/ 0 h 98513"/>
              <a:gd name="T2" fmla="*/ 15696 w 10447870"/>
              <a:gd name="T3" fmla="*/ 0 h 98513"/>
              <a:gd name="T4" fmla="*/ 15696 w 10447870"/>
              <a:gd name="T5" fmla="*/ 1 h 98513"/>
              <a:gd name="T6" fmla="*/ 952359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8903" y="0"/>
                </a:moveTo>
                <a:lnTo>
                  <a:pt x="168901" y="0"/>
                </a:lnTo>
              </a:path>
              <a:path w="10447870" h="98513">
                <a:moveTo>
                  <a:pt x="168901" y="1"/>
                </a:moveTo>
                <a:lnTo>
                  <a:pt x="10248903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69" name="object 823"/>
          <p:cNvSpPr>
            <a:spLocks/>
          </p:cNvSpPr>
          <p:nvPr/>
        </p:nvSpPr>
        <p:spPr bwMode="auto">
          <a:xfrm>
            <a:off x="-166688" y="1360488"/>
            <a:ext cx="9463088" cy="98425"/>
          </a:xfrm>
          <a:custGeom>
            <a:avLst/>
            <a:gdLst>
              <a:gd name="T0" fmla="*/ 952377 w 10447858"/>
              <a:gd name="T1" fmla="*/ 0 h 98513"/>
              <a:gd name="T2" fmla="*/ 15687 w 10447858"/>
              <a:gd name="T3" fmla="*/ 0 h 98513"/>
              <a:gd name="T4" fmla="*/ 15687 w 10447858"/>
              <a:gd name="T5" fmla="*/ 1 h 98513"/>
              <a:gd name="T6" fmla="*/ 952377 w 10447858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58" h="98513">
                <a:moveTo>
                  <a:pt x="10248817" y="0"/>
                </a:moveTo>
                <a:lnTo>
                  <a:pt x="168814" y="0"/>
                </a:lnTo>
              </a:path>
              <a:path w="10447858" h="98513">
                <a:moveTo>
                  <a:pt x="168814" y="1"/>
                </a:moveTo>
                <a:lnTo>
                  <a:pt x="10248817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0" name="object 822"/>
          <p:cNvSpPr>
            <a:spLocks/>
          </p:cNvSpPr>
          <p:nvPr/>
        </p:nvSpPr>
        <p:spPr bwMode="auto">
          <a:xfrm>
            <a:off x="-165100" y="1449388"/>
            <a:ext cx="9461500" cy="98425"/>
          </a:xfrm>
          <a:custGeom>
            <a:avLst/>
            <a:gdLst>
              <a:gd name="T0" fmla="*/ 948487 w 10447870"/>
              <a:gd name="T1" fmla="*/ 0 h 98513"/>
              <a:gd name="T2" fmla="*/ 15590 w 10447870"/>
              <a:gd name="T3" fmla="*/ 0 h 98513"/>
              <a:gd name="T4" fmla="*/ 15590 w 10447870"/>
              <a:gd name="T5" fmla="*/ 1 h 98513"/>
              <a:gd name="T6" fmla="*/ 948487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8445" y="0"/>
                </a:moveTo>
                <a:lnTo>
                  <a:pt x="168442" y="0"/>
                </a:lnTo>
              </a:path>
              <a:path w="10447870" h="98513">
                <a:moveTo>
                  <a:pt x="168442" y="1"/>
                </a:moveTo>
                <a:lnTo>
                  <a:pt x="10248445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1" name="object 821"/>
          <p:cNvSpPr>
            <a:spLocks/>
          </p:cNvSpPr>
          <p:nvPr/>
        </p:nvSpPr>
        <p:spPr bwMode="auto">
          <a:xfrm>
            <a:off x="-165100" y="1539875"/>
            <a:ext cx="9461500" cy="98425"/>
          </a:xfrm>
          <a:custGeom>
            <a:avLst/>
            <a:gdLst>
              <a:gd name="T0" fmla="*/ 948459 w 10447870"/>
              <a:gd name="T1" fmla="*/ 0 h 98513"/>
              <a:gd name="T2" fmla="*/ 15563 w 10447870"/>
              <a:gd name="T3" fmla="*/ 0 h 98513"/>
              <a:gd name="T4" fmla="*/ 15563 w 10447870"/>
              <a:gd name="T5" fmla="*/ 1 h 98513"/>
              <a:gd name="T6" fmla="*/ 948459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8141" y="0"/>
                </a:moveTo>
                <a:lnTo>
                  <a:pt x="168139" y="0"/>
                </a:lnTo>
              </a:path>
              <a:path w="10447870" h="98513">
                <a:moveTo>
                  <a:pt x="168139" y="1"/>
                </a:moveTo>
                <a:lnTo>
                  <a:pt x="10248141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2" name="object 820"/>
          <p:cNvSpPr>
            <a:spLocks/>
          </p:cNvSpPr>
          <p:nvPr/>
        </p:nvSpPr>
        <p:spPr bwMode="auto">
          <a:xfrm>
            <a:off x="-165100" y="1628775"/>
            <a:ext cx="9461500" cy="98425"/>
          </a:xfrm>
          <a:custGeom>
            <a:avLst/>
            <a:gdLst>
              <a:gd name="T0" fmla="*/ 948435 w 10447870"/>
              <a:gd name="T1" fmla="*/ 0 h 98513"/>
              <a:gd name="T2" fmla="*/ 15536 w 10447870"/>
              <a:gd name="T3" fmla="*/ 0 h 98513"/>
              <a:gd name="T4" fmla="*/ 15536 w 10447870"/>
              <a:gd name="T5" fmla="*/ 1 h 98513"/>
              <a:gd name="T6" fmla="*/ 948435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7875" y="0"/>
                </a:moveTo>
                <a:lnTo>
                  <a:pt x="167872" y="0"/>
                </a:lnTo>
              </a:path>
              <a:path w="10447870" h="98513">
                <a:moveTo>
                  <a:pt x="167872" y="1"/>
                </a:moveTo>
                <a:lnTo>
                  <a:pt x="10247875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3" name="object 819"/>
          <p:cNvSpPr>
            <a:spLocks/>
          </p:cNvSpPr>
          <p:nvPr/>
        </p:nvSpPr>
        <p:spPr bwMode="auto">
          <a:xfrm>
            <a:off x="-165100" y="1719263"/>
            <a:ext cx="9463088" cy="98425"/>
          </a:xfrm>
          <a:custGeom>
            <a:avLst/>
            <a:gdLst>
              <a:gd name="T0" fmla="*/ 952248 w 10447870"/>
              <a:gd name="T1" fmla="*/ 0 h 98513"/>
              <a:gd name="T2" fmla="*/ 15583 w 10447870"/>
              <a:gd name="T3" fmla="*/ 0 h 98513"/>
              <a:gd name="T4" fmla="*/ 15583 w 10447870"/>
              <a:gd name="T5" fmla="*/ 1 h 98513"/>
              <a:gd name="T6" fmla="*/ 952248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7725" y="0"/>
                </a:moveTo>
                <a:lnTo>
                  <a:pt x="167722" y="0"/>
                </a:lnTo>
              </a:path>
              <a:path w="10447870" h="98513">
                <a:moveTo>
                  <a:pt x="167722" y="1"/>
                </a:moveTo>
                <a:lnTo>
                  <a:pt x="10247725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4" name="object 807"/>
          <p:cNvSpPr>
            <a:spLocks/>
          </p:cNvSpPr>
          <p:nvPr/>
        </p:nvSpPr>
        <p:spPr bwMode="auto">
          <a:xfrm>
            <a:off x="-166688" y="2798763"/>
            <a:ext cx="9461501" cy="98425"/>
          </a:xfrm>
          <a:custGeom>
            <a:avLst/>
            <a:gdLst>
              <a:gd name="T0" fmla="*/ 948634 w 10447858"/>
              <a:gd name="T1" fmla="*/ 0 h 98513"/>
              <a:gd name="T2" fmla="*/ 15707 w 10447858"/>
              <a:gd name="T3" fmla="*/ 0 h 98513"/>
              <a:gd name="T4" fmla="*/ 15707 w 10447858"/>
              <a:gd name="T5" fmla="*/ 1 h 98513"/>
              <a:gd name="T6" fmla="*/ 948634 w 10447858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58" h="98513">
                <a:moveTo>
                  <a:pt x="10249716" y="0"/>
                </a:moveTo>
                <a:lnTo>
                  <a:pt x="169713" y="0"/>
                </a:lnTo>
              </a:path>
              <a:path w="10447858" h="98513">
                <a:moveTo>
                  <a:pt x="169713" y="1"/>
                </a:moveTo>
                <a:lnTo>
                  <a:pt x="10249716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5" name="object 806"/>
          <p:cNvSpPr>
            <a:spLocks/>
          </p:cNvSpPr>
          <p:nvPr/>
        </p:nvSpPr>
        <p:spPr bwMode="auto">
          <a:xfrm>
            <a:off x="-166688" y="2890838"/>
            <a:ext cx="9461501" cy="98425"/>
          </a:xfrm>
          <a:custGeom>
            <a:avLst/>
            <a:gdLst>
              <a:gd name="T0" fmla="*/ 948572 w 10447870"/>
              <a:gd name="T1" fmla="*/ 0 h 98513"/>
              <a:gd name="T2" fmla="*/ 15672 w 10447870"/>
              <a:gd name="T3" fmla="*/ 0 h 98513"/>
              <a:gd name="T4" fmla="*/ 15672 w 10447870"/>
              <a:gd name="T5" fmla="*/ 1 h 98513"/>
              <a:gd name="T6" fmla="*/ 948572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9338" y="0"/>
                </a:moveTo>
                <a:lnTo>
                  <a:pt x="169335" y="0"/>
                </a:lnTo>
              </a:path>
              <a:path w="10447870" h="98513">
                <a:moveTo>
                  <a:pt x="169335" y="1"/>
                </a:moveTo>
                <a:lnTo>
                  <a:pt x="10249338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6" name="object 805"/>
          <p:cNvSpPr>
            <a:spLocks/>
          </p:cNvSpPr>
          <p:nvPr/>
        </p:nvSpPr>
        <p:spPr bwMode="auto">
          <a:xfrm>
            <a:off x="-166688" y="2979738"/>
            <a:ext cx="9463088" cy="98425"/>
          </a:xfrm>
          <a:custGeom>
            <a:avLst/>
            <a:gdLst>
              <a:gd name="T0" fmla="*/ 952370 w 10447870"/>
              <a:gd name="T1" fmla="*/ 0 h 98513"/>
              <a:gd name="T2" fmla="*/ 15706 w 10447870"/>
              <a:gd name="T3" fmla="*/ 0 h 98513"/>
              <a:gd name="T4" fmla="*/ 15706 w 10447870"/>
              <a:gd name="T5" fmla="*/ 1 h 98513"/>
              <a:gd name="T6" fmla="*/ 952370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9034" y="0"/>
                </a:moveTo>
                <a:lnTo>
                  <a:pt x="169031" y="0"/>
                </a:lnTo>
              </a:path>
              <a:path w="10447870" h="98513">
                <a:moveTo>
                  <a:pt x="169031" y="1"/>
                </a:moveTo>
                <a:lnTo>
                  <a:pt x="10249034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7" name="object 804"/>
          <p:cNvSpPr>
            <a:spLocks/>
          </p:cNvSpPr>
          <p:nvPr/>
        </p:nvSpPr>
        <p:spPr bwMode="auto">
          <a:xfrm>
            <a:off x="-165100" y="3068638"/>
            <a:ext cx="9461500" cy="98425"/>
          </a:xfrm>
          <a:custGeom>
            <a:avLst/>
            <a:gdLst>
              <a:gd name="T0" fmla="*/ 948471 w 10447858"/>
              <a:gd name="T1" fmla="*/ 0 h 98513"/>
              <a:gd name="T2" fmla="*/ 15546 w 10447858"/>
              <a:gd name="T3" fmla="*/ 0 h 98513"/>
              <a:gd name="T4" fmla="*/ 15546 w 10447858"/>
              <a:gd name="T5" fmla="*/ 1 h 98513"/>
              <a:gd name="T6" fmla="*/ 948471 w 10447858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58" h="98513">
                <a:moveTo>
                  <a:pt x="10247980" y="0"/>
                </a:moveTo>
                <a:lnTo>
                  <a:pt x="167977" y="0"/>
                </a:lnTo>
              </a:path>
              <a:path w="10447858" h="98513">
                <a:moveTo>
                  <a:pt x="167977" y="1"/>
                </a:moveTo>
                <a:lnTo>
                  <a:pt x="10247980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8" name="object 803"/>
          <p:cNvSpPr>
            <a:spLocks/>
          </p:cNvSpPr>
          <p:nvPr/>
        </p:nvSpPr>
        <p:spPr bwMode="auto">
          <a:xfrm>
            <a:off x="-166688" y="3162300"/>
            <a:ext cx="9461501" cy="98425"/>
          </a:xfrm>
          <a:custGeom>
            <a:avLst/>
            <a:gdLst>
              <a:gd name="T0" fmla="*/ 948579 w 10447870"/>
              <a:gd name="T1" fmla="*/ 0 h 98513"/>
              <a:gd name="T2" fmla="*/ 15679 w 10447870"/>
              <a:gd name="T3" fmla="*/ 0 h 98513"/>
              <a:gd name="T4" fmla="*/ 15679 w 10447870"/>
              <a:gd name="T5" fmla="*/ 1 h 98513"/>
              <a:gd name="T6" fmla="*/ 948579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9413" y="0"/>
                </a:moveTo>
                <a:lnTo>
                  <a:pt x="169410" y="0"/>
                </a:lnTo>
              </a:path>
              <a:path w="10447870" h="98513">
                <a:moveTo>
                  <a:pt x="169410" y="1"/>
                </a:moveTo>
                <a:lnTo>
                  <a:pt x="10249413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79" name="object 802"/>
          <p:cNvSpPr>
            <a:spLocks/>
          </p:cNvSpPr>
          <p:nvPr/>
        </p:nvSpPr>
        <p:spPr bwMode="auto">
          <a:xfrm>
            <a:off x="-166688" y="3251200"/>
            <a:ext cx="9461501" cy="98425"/>
          </a:xfrm>
          <a:custGeom>
            <a:avLst/>
            <a:gdLst>
              <a:gd name="T0" fmla="*/ 948607 w 10447870"/>
              <a:gd name="T1" fmla="*/ 0 h 98513"/>
              <a:gd name="T2" fmla="*/ 15706 w 10447870"/>
              <a:gd name="T3" fmla="*/ 0 h 98513"/>
              <a:gd name="T4" fmla="*/ 15706 w 10447870"/>
              <a:gd name="T5" fmla="*/ 1 h 98513"/>
              <a:gd name="T6" fmla="*/ 948607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9703" y="0"/>
                </a:moveTo>
                <a:lnTo>
                  <a:pt x="169701" y="0"/>
                </a:lnTo>
              </a:path>
              <a:path w="10447870" h="98513">
                <a:moveTo>
                  <a:pt x="169701" y="1"/>
                </a:moveTo>
                <a:lnTo>
                  <a:pt x="10249703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80" name="object 55"/>
          <p:cNvSpPr txBox="1">
            <a:spLocks noChangeArrowheads="1"/>
          </p:cNvSpPr>
          <p:nvPr/>
        </p:nvSpPr>
        <p:spPr bwMode="auto">
          <a:xfrm>
            <a:off x="3175" y="1220788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1" name="object 54"/>
          <p:cNvSpPr txBox="1">
            <a:spLocks noChangeArrowheads="1"/>
          </p:cNvSpPr>
          <p:nvPr/>
        </p:nvSpPr>
        <p:spPr bwMode="auto">
          <a:xfrm>
            <a:off x="3175" y="1309688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2" name="object 53"/>
          <p:cNvSpPr txBox="1">
            <a:spLocks noChangeArrowheads="1"/>
          </p:cNvSpPr>
          <p:nvPr/>
        </p:nvSpPr>
        <p:spPr bwMode="auto">
          <a:xfrm>
            <a:off x="3175" y="1400175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3" name="object 52"/>
          <p:cNvSpPr txBox="1">
            <a:spLocks noChangeArrowheads="1"/>
          </p:cNvSpPr>
          <p:nvPr/>
        </p:nvSpPr>
        <p:spPr bwMode="auto">
          <a:xfrm>
            <a:off x="3175" y="1489075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4" name="object 51"/>
          <p:cNvSpPr txBox="1">
            <a:spLocks noChangeArrowheads="1"/>
          </p:cNvSpPr>
          <p:nvPr/>
        </p:nvSpPr>
        <p:spPr bwMode="auto">
          <a:xfrm>
            <a:off x="3175" y="1579563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5" name="object 50"/>
          <p:cNvSpPr txBox="1">
            <a:spLocks noChangeArrowheads="1"/>
          </p:cNvSpPr>
          <p:nvPr/>
        </p:nvSpPr>
        <p:spPr bwMode="auto">
          <a:xfrm>
            <a:off x="3175" y="1668463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6" name="object 37"/>
          <p:cNvSpPr txBox="1">
            <a:spLocks noChangeArrowheads="1"/>
          </p:cNvSpPr>
          <p:nvPr/>
        </p:nvSpPr>
        <p:spPr bwMode="auto">
          <a:xfrm>
            <a:off x="3175" y="2840038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7" name="object 36"/>
          <p:cNvSpPr txBox="1">
            <a:spLocks noChangeArrowheads="1"/>
          </p:cNvSpPr>
          <p:nvPr/>
        </p:nvSpPr>
        <p:spPr bwMode="auto">
          <a:xfrm>
            <a:off x="3175" y="2928938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8" name="object 35"/>
          <p:cNvSpPr txBox="1">
            <a:spLocks noChangeArrowheads="1"/>
          </p:cNvSpPr>
          <p:nvPr/>
        </p:nvSpPr>
        <p:spPr bwMode="auto">
          <a:xfrm>
            <a:off x="3175" y="3022600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89" name="object 34"/>
          <p:cNvSpPr txBox="1">
            <a:spLocks noChangeArrowheads="1"/>
          </p:cNvSpPr>
          <p:nvPr/>
        </p:nvSpPr>
        <p:spPr bwMode="auto">
          <a:xfrm>
            <a:off x="3175" y="3111500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90" name="object 33"/>
          <p:cNvSpPr txBox="1">
            <a:spLocks noChangeArrowheads="1"/>
          </p:cNvSpPr>
          <p:nvPr/>
        </p:nvSpPr>
        <p:spPr bwMode="auto">
          <a:xfrm>
            <a:off x="3175" y="3198813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91" name="object 32"/>
          <p:cNvSpPr txBox="1">
            <a:spLocks noChangeArrowheads="1"/>
          </p:cNvSpPr>
          <p:nvPr/>
        </p:nvSpPr>
        <p:spPr bwMode="auto">
          <a:xfrm>
            <a:off x="3175" y="3290888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92" name="object 807"/>
          <p:cNvSpPr>
            <a:spLocks/>
          </p:cNvSpPr>
          <p:nvPr/>
        </p:nvSpPr>
        <p:spPr bwMode="auto">
          <a:xfrm>
            <a:off x="-134938" y="5187950"/>
            <a:ext cx="9461501" cy="98425"/>
          </a:xfrm>
          <a:custGeom>
            <a:avLst/>
            <a:gdLst>
              <a:gd name="T0" fmla="*/ 948634 w 10447858"/>
              <a:gd name="T1" fmla="*/ 0 h 98513"/>
              <a:gd name="T2" fmla="*/ 15707 w 10447858"/>
              <a:gd name="T3" fmla="*/ 0 h 98513"/>
              <a:gd name="T4" fmla="*/ 15707 w 10447858"/>
              <a:gd name="T5" fmla="*/ 1 h 98513"/>
              <a:gd name="T6" fmla="*/ 948634 w 10447858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58" h="98513">
                <a:moveTo>
                  <a:pt x="10249716" y="0"/>
                </a:moveTo>
                <a:lnTo>
                  <a:pt x="169713" y="0"/>
                </a:lnTo>
              </a:path>
              <a:path w="10447858" h="98513">
                <a:moveTo>
                  <a:pt x="169713" y="1"/>
                </a:moveTo>
                <a:lnTo>
                  <a:pt x="10249716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93" name="object 806"/>
          <p:cNvSpPr>
            <a:spLocks/>
          </p:cNvSpPr>
          <p:nvPr/>
        </p:nvSpPr>
        <p:spPr bwMode="auto">
          <a:xfrm>
            <a:off x="-134938" y="5280025"/>
            <a:ext cx="9461501" cy="98425"/>
          </a:xfrm>
          <a:custGeom>
            <a:avLst/>
            <a:gdLst>
              <a:gd name="T0" fmla="*/ 948572 w 10447870"/>
              <a:gd name="T1" fmla="*/ 0 h 98513"/>
              <a:gd name="T2" fmla="*/ 15672 w 10447870"/>
              <a:gd name="T3" fmla="*/ 0 h 98513"/>
              <a:gd name="T4" fmla="*/ 15672 w 10447870"/>
              <a:gd name="T5" fmla="*/ 1 h 98513"/>
              <a:gd name="T6" fmla="*/ 948572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9338" y="0"/>
                </a:moveTo>
                <a:lnTo>
                  <a:pt x="169335" y="0"/>
                </a:lnTo>
              </a:path>
              <a:path w="10447870" h="98513">
                <a:moveTo>
                  <a:pt x="169335" y="1"/>
                </a:moveTo>
                <a:lnTo>
                  <a:pt x="10249338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94" name="object 805"/>
          <p:cNvSpPr>
            <a:spLocks/>
          </p:cNvSpPr>
          <p:nvPr/>
        </p:nvSpPr>
        <p:spPr bwMode="auto">
          <a:xfrm>
            <a:off x="-134938" y="5368925"/>
            <a:ext cx="9463088" cy="98425"/>
          </a:xfrm>
          <a:custGeom>
            <a:avLst/>
            <a:gdLst>
              <a:gd name="T0" fmla="*/ 952370 w 10447870"/>
              <a:gd name="T1" fmla="*/ 0 h 98513"/>
              <a:gd name="T2" fmla="*/ 15706 w 10447870"/>
              <a:gd name="T3" fmla="*/ 0 h 98513"/>
              <a:gd name="T4" fmla="*/ 15706 w 10447870"/>
              <a:gd name="T5" fmla="*/ 1 h 98513"/>
              <a:gd name="T6" fmla="*/ 952370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9034" y="0"/>
                </a:moveTo>
                <a:lnTo>
                  <a:pt x="169031" y="0"/>
                </a:lnTo>
              </a:path>
              <a:path w="10447870" h="98513">
                <a:moveTo>
                  <a:pt x="169031" y="1"/>
                </a:moveTo>
                <a:lnTo>
                  <a:pt x="10249034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95" name="object 804"/>
          <p:cNvSpPr>
            <a:spLocks/>
          </p:cNvSpPr>
          <p:nvPr/>
        </p:nvSpPr>
        <p:spPr bwMode="auto">
          <a:xfrm>
            <a:off x="-133350" y="5457825"/>
            <a:ext cx="9461500" cy="98425"/>
          </a:xfrm>
          <a:custGeom>
            <a:avLst/>
            <a:gdLst>
              <a:gd name="T0" fmla="*/ 948471 w 10447858"/>
              <a:gd name="T1" fmla="*/ 0 h 98513"/>
              <a:gd name="T2" fmla="*/ 15546 w 10447858"/>
              <a:gd name="T3" fmla="*/ 0 h 98513"/>
              <a:gd name="T4" fmla="*/ 15546 w 10447858"/>
              <a:gd name="T5" fmla="*/ 1 h 98513"/>
              <a:gd name="T6" fmla="*/ 948471 w 10447858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58" h="98513">
                <a:moveTo>
                  <a:pt x="10247980" y="0"/>
                </a:moveTo>
                <a:lnTo>
                  <a:pt x="167977" y="0"/>
                </a:lnTo>
              </a:path>
              <a:path w="10447858" h="98513">
                <a:moveTo>
                  <a:pt x="167977" y="1"/>
                </a:moveTo>
                <a:lnTo>
                  <a:pt x="10247980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96" name="object 803"/>
          <p:cNvSpPr>
            <a:spLocks/>
          </p:cNvSpPr>
          <p:nvPr/>
        </p:nvSpPr>
        <p:spPr bwMode="auto">
          <a:xfrm>
            <a:off x="-134938" y="5551488"/>
            <a:ext cx="9461501" cy="98425"/>
          </a:xfrm>
          <a:custGeom>
            <a:avLst/>
            <a:gdLst>
              <a:gd name="T0" fmla="*/ 948579 w 10447870"/>
              <a:gd name="T1" fmla="*/ 0 h 98513"/>
              <a:gd name="T2" fmla="*/ 15679 w 10447870"/>
              <a:gd name="T3" fmla="*/ 0 h 98513"/>
              <a:gd name="T4" fmla="*/ 15679 w 10447870"/>
              <a:gd name="T5" fmla="*/ 1 h 98513"/>
              <a:gd name="T6" fmla="*/ 948579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9413" y="0"/>
                </a:moveTo>
                <a:lnTo>
                  <a:pt x="169410" y="0"/>
                </a:lnTo>
              </a:path>
              <a:path w="10447870" h="98513">
                <a:moveTo>
                  <a:pt x="169410" y="1"/>
                </a:moveTo>
                <a:lnTo>
                  <a:pt x="10249413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97" name="object 802"/>
          <p:cNvSpPr>
            <a:spLocks/>
          </p:cNvSpPr>
          <p:nvPr/>
        </p:nvSpPr>
        <p:spPr bwMode="auto">
          <a:xfrm>
            <a:off x="-134938" y="5640388"/>
            <a:ext cx="9461501" cy="98425"/>
          </a:xfrm>
          <a:custGeom>
            <a:avLst/>
            <a:gdLst>
              <a:gd name="T0" fmla="*/ 948607 w 10447870"/>
              <a:gd name="T1" fmla="*/ 0 h 98513"/>
              <a:gd name="T2" fmla="*/ 15706 w 10447870"/>
              <a:gd name="T3" fmla="*/ 0 h 98513"/>
              <a:gd name="T4" fmla="*/ 15706 w 10447870"/>
              <a:gd name="T5" fmla="*/ 1 h 98513"/>
              <a:gd name="T6" fmla="*/ 948607 w 10447870"/>
              <a:gd name="T7" fmla="*/ 0 h 985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47870" h="98513">
                <a:moveTo>
                  <a:pt x="10249703" y="0"/>
                </a:moveTo>
                <a:lnTo>
                  <a:pt x="169701" y="0"/>
                </a:lnTo>
              </a:path>
              <a:path w="10447870" h="98513">
                <a:moveTo>
                  <a:pt x="169701" y="1"/>
                </a:moveTo>
                <a:lnTo>
                  <a:pt x="10249703" y="0"/>
                </a:lnTo>
              </a:path>
            </a:pathLst>
          </a:custGeom>
          <a:noFill/>
          <a:ln w="12700">
            <a:solidFill>
              <a:srgbClr val="D1D2D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15398" name="object 37"/>
          <p:cNvSpPr txBox="1">
            <a:spLocks noChangeArrowheads="1"/>
          </p:cNvSpPr>
          <p:nvPr/>
        </p:nvSpPr>
        <p:spPr bwMode="auto">
          <a:xfrm>
            <a:off x="34925" y="5229225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399" name="object 36"/>
          <p:cNvSpPr txBox="1">
            <a:spLocks noChangeArrowheads="1"/>
          </p:cNvSpPr>
          <p:nvPr/>
        </p:nvSpPr>
        <p:spPr bwMode="auto">
          <a:xfrm>
            <a:off x="34925" y="5318125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400" name="object 35"/>
          <p:cNvSpPr txBox="1">
            <a:spLocks noChangeArrowheads="1"/>
          </p:cNvSpPr>
          <p:nvPr/>
        </p:nvSpPr>
        <p:spPr bwMode="auto">
          <a:xfrm>
            <a:off x="34925" y="5411788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401" name="object 34"/>
          <p:cNvSpPr txBox="1">
            <a:spLocks noChangeArrowheads="1"/>
          </p:cNvSpPr>
          <p:nvPr/>
        </p:nvSpPr>
        <p:spPr bwMode="auto">
          <a:xfrm>
            <a:off x="34925" y="5500688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402" name="object 33"/>
          <p:cNvSpPr txBox="1">
            <a:spLocks noChangeArrowheads="1"/>
          </p:cNvSpPr>
          <p:nvPr/>
        </p:nvSpPr>
        <p:spPr bwMode="auto">
          <a:xfrm>
            <a:off x="34925" y="5588000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  <p:sp>
        <p:nvSpPr>
          <p:cNvPr id="15403" name="object 32"/>
          <p:cNvSpPr txBox="1">
            <a:spLocks noChangeArrowheads="1"/>
          </p:cNvSpPr>
          <p:nvPr/>
        </p:nvSpPr>
        <p:spPr bwMode="auto">
          <a:xfrm>
            <a:off x="34925" y="5680075"/>
            <a:ext cx="91281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endParaRPr lang="es-MX" altLang="es-MX" sz="10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2320925" y="1470025"/>
            <a:ext cx="4562475" cy="106203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marL="2857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300"/>
              </a:spcAft>
              <a:defRPr/>
            </a:pPr>
            <a:endParaRPr lang="es-MX" altLang="es-MX" sz="400" b="1" u="none" dirty="0" smtClean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altLang="es-MX" sz="2000" b="1" u="none" dirty="0" smtClean="0">
                <a:solidFill>
                  <a:schemeClr val="bg1"/>
                </a:solidFill>
                <a:latin typeface="Arial" charset="0"/>
                <a:cs typeface="+mn-cs"/>
              </a:rPr>
              <a:t>PLAN NACIONAL DE DESARROLLO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altLang="es-MX" sz="2000" b="1" u="none" dirty="0" smtClean="0">
                <a:solidFill>
                  <a:schemeClr val="bg1"/>
                </a:solidFill>
                <a:latin typeface="Arial" charset="0"/>
                <a:cs typeface="+mn-cs"/>
              </a:rPr>
              <a:t>META IV. México Próspero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defRPr/>
            </a:pPr>
            <a:endParaRPr lang="es-MX" altLang="es-MX" sz="400" b="1" u="none" dirty="0" smtClean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47625" y="276225"/>
            <a:ext cx="7461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b="1" u="none">
                <a:latin typeface="Arial" charset="0"/>
              </a:rPr>
              <a:t>   </a:t>
            </a:r>
            <a:r>
              <a:rPr lang="es-MX" altLang="es-MX" sz="3200" b="1" u="none">
                <a:solidFill>
                  <a:srgbClr val="C00000"/>
                </a:solidFill>
                <a:latin typeface="Arial" charset="0"/>
              </a:rPr>
              <a:t>A</a:t>
            </a:r>
            <a:r>
              <a:rPr lang="es-MX" altLang="es-MX" b="1" u="none">
                <a:solidFill>
                  <a:srgbClr val="292929"/>
                </a:solidFill>
                <a:latin typeface="Arial" charset="0"/>
              </a:rPr>
              <a:t>LINEACIÓN DE LAS </a:t>
            </a:r>
            <a:r>
              <a:rPr lang="es-MX" altLang="es-MX" sz="3200" b="1" u="none">
                <a:solidFill>
                  <a:srgbClr val="C00000"/>
                </a:solidFill>
                <a:latin typeface="Arial" charset="0"/>
              </a:rPr>
              <a:t>M</a:t>
            </a:r>
            <a:r>
              <a:rPr lang="es-MX" altLang="es-MX" b="1" u="none">
                <a:latin typeface="Arial" charset="0"/>
              </a:rPr>
              <a:t>ETAS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sz="3200" b="1" u="none">
                <a:solidFill>
                  <a:srgbClr val="C00000"/>
                </a:solidFill>
                <a:latin typeface="Arial" charset="0"/>
              </a:rPr>
              <a:t>N</a:t>
            </a:r>
            <a:r>
              <a:rPr lang="es-MX" altLang="es-MX" b="1" u="none">
                <a:latin typeface="Arial" charset="0"/>
              </a:rPr>
              <a:t>ACIONALES</a:t>
            </a:r>
            <a:endParaRPr lang="es-ES" altLang="es-MX" b="1" u="none">
              <a:latin typeface="Arial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55613" y="4089400"/>
            <a:ext cx="8280400" cy="377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1850" b="1" u="none" dirty="0">
                <a:latin typeface="Arial" charset="0"/>
                <a:cs typeface="+mn-cs"/>
              </a:rPr>
              <a:t>Estrategias del Objetivo de la Meta Nacional</a:t>
            </a: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490788" y="2914650"/>
            <a:ext cx="4237037" cy="7397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marL="2857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altLang="es-MX" sz="1850" b="1" u="none" dirty="0" smtClean="0">
                <a:solidFill>
                  <a:schemeClr val="bg1"/>
                </a:solidFill>
                <a:latin typeface="Arial" charset="0"/>
                <a:cs typeface="+mn-cs"/>
              </a:rPr>
              <a:t>Objetivo de la Meta Nacional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altLang="es-MX" sz="1850" b="1" u="none" dirty="0" smtClean="0">
                <a:solidFill>
                  <a:schemeClr val="bg1"/>
                </a:solidFill>
                <a:latin typeface="Arial" charset="0"/>
                <a:cs typeface="+mn-cs"/>
              </a:rPr>
              <a:t>4.3 Promover el empleo de calidad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446088" y="4584700"/>
            <a:ext cx="2106612" cy="13541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b="1" u="none" dirty="0">
                <a:latin typeface="Arial" charset="0"/>
                <a:cs typeface="+mn-cs"/>
              </a:rPr>
              <a:t>4.3.1 Procurar el equilibrio entre los factores de la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b="1" u="none" dirty="0">
                <a:latin typeface="Arial" charset="0"/>
                <a:cs typeface="+mn-cs"/>
              </a:rPr>
              <a:t>producción para preservar la paz laboral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2589213" y="4584700"/>
            <a:ext cx="2028825" cy="135413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1300" b="1" u="none" dirty="0">
                <a:solidFill>
                  <a:schemeClr val="bg1"/>
                </a:solidFill>
                <a:latin typeface="Arial" charset="0"/>
                <a:cs typeface="+mn-cs"/>
              </a:rPr>
              <a:t>4.3.2 Promover el trabajo digno o decente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4665663" y="4584700"/>
            <a:ext cx="2058987" cy="13541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1200" b="1" u="none" dirty="0">
                <a:latin typeface="Arial" charset="0"/>
                <a:cs typeface="+mn-cs"/>
              </a:rPr>
              <a:t>4.3.3 Promover el incremento de la productividad con beneficios compartidos, la empleabilidad y la capacitación en el trabajo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6772275" y="4584700"/>
            <a:ext cx="1954213" cy="13541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1200" b="1" u="none" dirty="0">
                <a:latin typeface="Arial" charset="0"/>
                <a:cs typeface="+mn-cs"/>
              </a:rPr>
              <a:t>4.3.4 Perfeccionar los sistemas y procedimientos de protección de los derechos de los trabajadores</a:t>
            </a:r>
          </a:p>
        </p:txBody>
      </p:sp>
      <p:cxnSp>
        <p:nvCxnSpPr>
          <p:cNvPr id="56" name="55 Conector recto de flecha"/>
          <p:cNvCxnSpPr>
            <a:cxnSpLocks noChangeShapeType="1"/>
            <a:stCxn id="14" idx="2"/>
            <a:endCxn id="10" idx="0"/>
          </p:cNvCxnSpPr>
          <p:nvPr/>
        </p:nvCxnSpPr>
        <p:spPr bwMode="auto">
          <a:xfrm>
            <a:off x="4602163" y="2532063"/>
            <a:ext cx="6350" cy="382587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57 Conector recto de flecha"/>
          <p:cNvCxnSpPr>
            <a:cxnSpLocks noChangeShapeType="1"/>
          </p:cNvCxnSpPr>
          <p:nvPr/>
        </p:nvCxnSpPr>
        <p:spPr bwMode="auto">
          <a:xfrm>
            <a:off x="4598988" y="3644900"/>
            <a:ext cx="7937" cy="43180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2" grpId="0" animBg="1"/>
      <p:bldP spid="10" grpId="0" animBg="1"/>
      <p:bldP spid="22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458788" y="1366838"/>
            <a:ext cx="2106612" cy="26241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1400" b="1" u="none" dirty="0">
                <a:latin typeface="Arial" charset="0"/>
                <a:cs typeface="+mn-cs"/>
              </a:rPr>
              <a:t>1. Impulsar el empleo de calidad e intermediar en el mercado laboral para favorecer, la empleabilidad, la protección social y la ocupación productiva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2589213" y="2012950"/>
            <a:ext cx="2028825" cy="2625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1400" b="1" u="none" dirty="0">
                <a:latin typeface="Arial" charset="0"/>
                <a:cs typeface="+mn-cs"/>
              </a:rPr>
              <a:t>2. Democratizar la productividad laboral, la capacitación y el adiestramiento de los trabajadores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4656138" y="2814638"/>
            <a:ext cx="2058987" cy="2633662"/>
          </a:xfrm>
          <a:prstGeom prst="rect">
            <a:avLst/>
          </a:prstGeom>
          <a:solidFill>
            <a:srgbClr val="003300"/>
          </a:solidFill>
          <a:ln w="57150"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1400" b="1" u="none" dirty="0">
                <a:solidFill>
                  <a:schemeClr val="bg1"/>
                </a:solidFill>
                <a:latin typeface="Arial" charset="0"/>
                <a:cs typeface="+mn-cs"/>
              </a:rPr>
              <a:t>3. Salvaguardar los derechos de los trabajadores y personas en situación de vulnerabilidad y vigilar el cumplimiento de  la normatividad laboral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6753225" y="3519488"/>
            <a:ext cx="1982788" cy="26431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1400" b="1" u="none" dirty="0">
                <a:latin typeface="Arial" charset="0"/>
                <a:cs typeface="+mn-cs"/>
              </a:rPr>
              <a:t>4. Conservar la paz laboral, así como fortalecer la conciliación, procuración e impartición de justicia laboral</a:t>
            </a: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47625" y="276225"/>
            <a:ext cx="7461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b="1" u="none">
                <a:latin typeface="Arial" charset="0"/>
              </a:rPr>
              <a:t>   </a:t>
            </a:r>
            <a:r>
              <a:rPr lang="es-MX" altLang="es-MX" sz="3200" b="1" u="none">
                <a:solidFill>
                  <a:srgbClr val="C00000"/>
                </a:solidFill>
                <a:latin typeface="Arial" charset="0"/>
              </a:rPr>
              <a:t>O</a:t>
            </a:r>
            <a:r>
              <a:rPr lang="es-MX" altLang="es-MX" b="1" u="none">
                <a:solidFill>
                  <a:srgbClr val="292929"/>
                </a:solidFill>
                <a:latin typeface="Arial" charset="0"/>
              </a:rPr>
              <a:t>BJETIVOS </a:t>
            </a:r>
            <a:r>
              <a:rPr lang="es-MX" altLang="es-MX" sz="3200" b="1" u="none">
                <a:solidFill>
                  <a:srgbClr val="C00000"/>
                </a:solidFill>
                <a:latin typeface="Arial" charset="0"/>
              </a:rPr>
              <a:t>S</a:t>
            </a:r>
            <a:r>
              <a:rPr lang="es-MX" altLang="es-MX" b="1" u="none">
                <a:latin typeface="Arial" charset="0"/>
              </a:rPr>
              <a:t>ECTORIALES</a:t>
            </a:r>
            <a:r>
              <a:rPr lang="es-MX" altLang="es-MX" b="1" u="none">
                <a:solidFill>
                  <a:srgbClr val="C00000"/>
                </a:solidFill>
                <a:latin typeface="Arial" charset="0"/>
              </a:rPr>
              <a:t> </a:t>
            </a:r>
            <a:r>
              <a:rPr lang="es-MX" altLang="es-MX" b="1" u="none">
                <a:latin typeface="Arial" charset="0"/>
              </a:rPr>
              <a:t>DE LA </a:t>
            </a:r>
            <a:r>
              <a:rPr lang="es-MX" altLang="es-MX" sz="3200" b="1" u="none">
                <a:solidFill>
                  <a:srgbClr val="C00000"/>
                </a:solidFill>
                <a:latin typeface="Arial" charset="0"/>
              </a:rPr>
              <a:t>STPS</a:t>
            </a:r>
            <a:endParaRPr lang="es-ES" altLang="es-MX" b="1" u="none"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33" grpId="0" animBg="1"/>
      <p:bldP spid="34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458788" y="1149350"/>
            <a:ext cx="82772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P</a:t>
            </a:r>
            <a:r>
              <a:rPr lang="es-MX" altLang="es-MX" sz="1900" b="1" u="none">
                <a:latin typeface="Arial" charset="0"/>
                <a:cs typeface="Times New Roman" pitchFamily="18" charset="0"/>
              </a:rPr>
              <a:t>ropiciar trabajo digno o decente, para brindar empleo en condiciones óptimas de seguridad, y prevenir riesgos de trabajo.</a:t>
            </a: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0325" y="276225"/>
            <a:ext cx="746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sz="2800" b="1" u="none">
                <a:latin typeface="Arial" charset="0"/>
              </a:rPr>
              <a:t> 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E</a:t>
            </a:r>
            <a:r>
              <a:rPr lang="es-MX" altLang="es-MX" sz="2800" b="1" u="none">
                <a:solidFill>
                  <a:srgbClr val="292929"/>
                </a:solidFill>
                <a:latin typeface="Arial" charset="0"/>
              </a:rPr>
              <a:t>STRATEGIA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3.5</a:t>
            </a:r>
            <a:endParaRPr lang="es-ES" altLang="es-MX" sz="3600" b="1" u="none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58788" y="2012950"/>
            <a:ext cx="82772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57300" indent="-12573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es-MX" altLang="es-MX" sz="23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3" action="ppaction://hlinksldjump"/>
              </a:rPr>
              <a:t>A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3" action="ppaction://hlinksldjump"/>
              </a:rPr>
              <a:t>cción 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3" action="ppaction://hlinksldjump"/>
              </a:rPr>
              <a:t>3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3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3" action="ppaction://hlinksldjump"/>
              </a:rPr>
              <a:t>5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3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3" action="ppaction://hlinksldjump"/>
              </a:rPr>
              <a:t>1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   </a:t>
            </a:r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P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articipar con los factores de producción en la ejecución de         </a:t>
            </a:r>
          </a:p>
          <a:p>
            <a:pPr algn="just"/>
            <a:r>
              <a:rPr lang="es-MX" altLang="es-MX" sz="1700" b="1" u="none">
                <a:latin typeface="Arial" charset="0"/>
                <a:cs typeface="Times New Roman" pitchFamily="18" charset="0"/>
              </a:rPr>
              <a:t>                         las políticas públicas de seguridad y salud en el trabajo.</a:t>
            </a:r>
          </a:p>
          <a:p>
            <a:pPr algn="just"/>
            <a:endParaRPr lang="es-MX" altLang="es-MX" sz="1200" b="1" u="none">
              <a:latin typeface="Arial" charset="0"/>
              <a:cs typeface="Times New Roman" pitchFamily="18" charset="0"/>
            </a:endParaRPr>
          </a:p>
          <a:p>
            <a:pPr algn="just"/>
            <a:r>
              <a:rPr lang="es-MX" altLang="es-MX" sz="23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4" action="ppaction://hlinksldjump"/>
              </a:rPr>
              <a:t>A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4" action="ppaction://hlinksldjump"/>
              </a:rPr>
              <a:t>cción 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4" action="ppaction://hlinksldjump"/>
              </a:rPr>
              <a:t>3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4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4" action="ppaction://hlinksldjump"/>
              </a:rPr>
              <a:t>5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4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4" action="ppaction://hlinksldjump"/>
              </a:rPr>
              <a:t>2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   </a:t>
            </a:r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ctualizar la regulación en seguridad y salud en el trabajo     </a:t>
            </a:r>
          </a:p>
          <a:p>
            <a:pPr algn="just"/>
            <a:r>
              <a:rPr lang="es-MX" altLang="es-MX" sz="1700" b="1" u="none">
                <a:latin typeface="Arial" charset="0"/>
                <a:cs typeface="Times New Roman" pitchFamily="18" charset="0"/>
              </a:rPr>
              <a:t>                         para la prevención de riesgos laborales.</a:t>
            </a:r>
          </a:p>
          <a:p>
            <a:pPr algn="just"/>
            <a:endParaRPr lang="es-MX" altLang="es-MX" sz="1200" b="1" u="none">
              <a:latin typeface="Arial" charset="0"/>
              <a:cs typeface="Times New Roman" pitchFamily="18" charset="0"/>
            </a:endParaRPr>
          </a:p>
          <a:p>
            <a:pPr algn="just"/>
            <a:r>
              <a:rPr lang="es-MX" altLang="es-MX" sz="23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5" action="ppaction://hlinksldjump"/>
              </a:rPr>
              <a:t>A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5" action="ppaction://hlinksldjump"/>
              </a:rPr>
              <a:t>cción 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5" action="ppaction://hlinksldjump"/>
              </a:rPr>
              <a:t>3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5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5" action="ppaction://hlinksldjump"/>
              </a:rPr>
              <a:t>5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5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5" action="ppaction://hlinksldjump"/>
              </a:rPr>
              <a:t>3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   </a:t>
            </a:r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S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uministrar los medios para facilitar el conocimiento y la </a:t>
            </a:r>
          </a:p>
          <a:p>
            <a:pPr algn="just"/>
            <a:r>
              <a:rPr lang="es-MX" altLang="es-MX" sz="1700" b="1" u="none">
                <a:latin typeface="Arial" charset="0"/>
                <a:cs typeface="Times New Roman" pitchFamily="18" charset="0"/>
              </a:rPr>
              <a:t>                         autogestión de la regulación en seguridad y salud en el trabajo.</a:t>
            </a:r>
          </a:p>
          <a:p>
            <a:pPr algn="just"/>
            <a:endParaRPr lang="es-MX" altLang="es-MX" sz="1200" b="1" u="none">
              <a:latin typeface="Arial" charset="0"/>
              <a:cs typeface="Times New Roman" pitchFamily="18" charset="0"/>
            </a:endParaRPr>
          </a:p>
          <a:p>
            <a:pPr algn="just"/>
            <a:r>
              <a:rPr lang="es-MX" altLang="es-MX" sz="23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6" action="ppaction://hlinksldjump"/>
              </a:rPr>
              <a:t>A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6" action="ppaction://hlinksldjump"/>
              </a:rPr>
              <a:t>cción 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6" action="ppaction://hlinksldjump"/>
              </a:rPr>
              <a:t>3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6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6" action="ppaction://hlinksldjump"/>
              </a:rPr>
              <a:t>5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6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6" action="ppaction://hlinksldjump"/>
              </a:rPr>
              <a:t>4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   </a:t>
            </a:r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I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mpulsar el establecimiento de condiciones seguras y     </a:t>
            </a:r>
          </a:p>
          <a:p>
            <a:pPr algn="just"/>
            <a:r>
              <a:rPr lang="es-MX" altLang="es-MX" sz="1700" b="1" u="none">
                <a:latin typeface="Arial" charset="0"/>
                <a:cs typeface="Times New Roman" pitchFamily="18" charset="0"/>
              </a:rPr>
              <a:t>	    saludables en los centros de trabajo.</a:t>
            </a:r>
          </a:p>
          <a:p>
            <a:pPr algn="just"/>
            <a:endParaRPr lang="es-MX" altLang="es-MX" sz="1200" b="1" u="none">
              <a:latin typeface="Arial" charset="0"/>
              <a:cs typeface="Times New Roman" pitchFamily="18" charset="0"/>
            </a:endParaRPr>
          </a:p>
          <a:p>
            <a:pPr algn="just"/>
            <a:r>
              <a:rPr lang="es-MX" altLang="es-MX" sz="23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7" action="ppaction://hlinksldjump"/>
              </a:rPr>
              <a:t>A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7" action="ppaction://hlinksldjump"/>
              </a:rPr>
              <a:t>cción 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7" action="ppaction://hlinksldjump"/>
              </a:rPr>
              <a:t>3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7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7" action="ppaction://hlinksldjump"/>
              </a:rPr>
              <a:t>5</a:t>
            </a:r>
            <a:r>
              <a:rPr lang="es-MX" altLang="es-MX" sz="1700" b="1" u="none">
                <a:latin typeface="Arial" charset="0"/>
                <a:cs typeface="Times New Roman" pitchFamily="18" charset="0"/>
                <a:hlinkClick r:id="rId7" action="ppaction://hlinksldjump"/>
              </a:rPr>
              <a:t>.</a:t>
            </a:r>
            <a:r>
              <a:rPr lang="es-MX" altLang="es-MX" sz="1700" b="1" u="none">
                <a:solidFill>
                  <a:srgbClr val="C00000"/>
                </a:solidFill>
                <a:latin typeface="Arial" charset="0"/>
                <a:cs typeface="Times New Roman" pitchFamily="18" charset="0"/>
                <a:hlinkClick r:id="rId7" action="ppaction://hlinksldjump"/>
              </a:rPr>
              <a:t>5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   </a:t>
            </a:r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F</a:t>
            </a:r>
            <a:r>
              <a:rPr lang="es-MX" altLang="es-MX" sz="1700" b="1" u="none">
                <a:latin typeface="Arial" charset="0"/>
                <a:cs typeface="Times New Roman" pitchFamily="18" charset="0"/>
              </a:rPr>
              <a:t>ortalecer el control de organismos privados para la  </a:t>
            </a:r>
          </a:p>
          <a:p>
            <a:pPr algn="just"/>
            <a:r>
              <a:rPr lang="es-MX" altLang="es-MX" sz="1700" b="1" u="none">
                <a:latin typeface="Arial" charset="0"/>
                <a:cs typeface="Times New Roman" pitchFamily="18" charset="0"/>
              </a:rPr>
              <a:t>                         evaluación de la conformidad con las NOM´s de seguridad y   </a:t>
            </a:r>
          </a:p>
          <a:p>
            <a:pPr algn="just"/>
            <a:r>
              <a:rPr lang="es-MX" altLang="es-MX" sz="1700" b="1" u="none">
                <a:latin typeface="Arial" charset="0"/>
                <a:cs typeface="Times New Roman" pitchFamily="18" charset="0"/>
              </a:rPr>
              <a:t>                         salud en el trabajo.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6046788" y="5145088"/>
            <a:ext cx="1755775" cy="1304925"/>
            <a:chOff x="3111500" y="2132856"/>
            <a:chExt cx="2921000" cy="2190750"/>
          </a:xfrm>
        </p:grpSpPr>
        <p:pic>
          <p:nvPicPr>
            <p:cNvPr id="8205" name="Picture 2" descr="C:\Users\miguelangel.miranda\Desktop\e9659839_5032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500" y="2132856"/>
              <a:ext cx="2921000" cy="2190750"/>
            </a:xfrm>
            <a:prstGeom prst="rect">
              <a:avLst/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Elipse"/>
            <p:cNvSpPr/>
            <p:nvPr/>
          </p:nvSpPr>
          <p:spPr>
            <a:xfrm>
              <a:off x="3996251" y="2780486"/>
              <a:ext cx="1080190" cy="359796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60325" y="276225"/>
            <a:ext cx="746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sz="2800" b="1" u="none">
                <a:latin typeface="Arial" charset="0"/>
              </a:rPr>
              <a:t> 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A</a:t>
            </a:r>
            <a:r>
              <a:rPr lang="es-MX" altLang="es-MX" sz="2800" b="1" u="none">
                <a:solidFill>
                  <a:srgbClr val="292929"/>
                </a:solidFill>
                <a:latin typeface="Arial" charset="0"/>
              </a:rPr>
              <a:t>CCIÓN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3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5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1</a:t>
            </a:r>
            <a:endParaRPr lang="es-ES" altLang="es-MX" sz="3600" b="1" u="none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58788" y="1149350"/>
            <a:ext cx="8277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57300" indent="-12573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P</a:t>
            </a:r>
            <a:r>
              <a:rPr lang="es-MX" altLang="es-MX" sz="2000" b="1" u="none">
                <a:latin typeface="Arial" charset="0"/>
                <a:cs typeface="Times New Roman" pitchFamily="18" charset="0"/>
              </a:rPr>
              <a:t>articipar con los factores de producción en la ejecución de las       </a:t>
            </a:r>
          </a:p>
          <a:p>
            <a:pPr algn="just"/>
            <a:r>
              <a:rPr lang="es-MX" altLang="es-MX" sz="2000" b="1" u="none">
                <a:latin typeface="Arial" charset="0"/>
                <a:cs typeface="Times New Roman" pitchFamily="18" charset="0"/>
              </a:rPr>
              <a:t>políticas públicas de seguridad y salud en el trabajo.</a:t>
            </a:r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2206625" y="3746500"/>
            <a:ext cx="65405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28625" indent="-3429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ES" altLang="es-MX" sz="2000" b="1" u="none">
                <a:latin typeface="Arial" charset="0"/>
                <a:cs typeface="Times New Roman" pitchFamily="18" charset="0"/>
              </a:rPr>
              <a:t>Comité Consultivo Nacional de Normalización de Seguridad y Salud en el Trabajo, encargado de elaborar los proyectos Normas Oficiales Mexicanas en materia de seguridad y salud en el trabajo.</a:t>
            </a:r>
            <a:endParaRPr lang="es-MX" altLang="es-MX" sz="2000" b="1" u="none">
              <a:latin typeface="Arial" charset="0"/>
              <a:cs typeface="Times New Roman" pitchFamily="18" charset="0"/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268288" y="5783263"/>
            <a:ext cx="5349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28625" indent="-3429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ES" altLang="es-MX" sz="2000" b="1" u="none">
                <a:latin typeface="Arial" charset="0"/>
                <a:cs typeface="Times New Roman" pitchFamily="18" charset="0"/>
              </a:rPr>
              <a:t>Foros de Consulta y Mesas Redondas.</a:t>
            </a:r>
            <a:endParaRPr lang="es-MX" altLang="es-MX" sz="2000" b="1" u="none">
              <a:latin typeface="Arial" charset="0"/>
              <a:cs typeface="Times New Roman" pitchFamily="18" charset="0"/>
            </a:endParaRPr>
          </a:p>
        </p:txBody>
      </p:sp>
      <p:pic>
        <p:nvPicPr>
          <p:cNvPr id="17" name="Picture 13" descr="C:\Users\miguelangel.miranda\Desktop\Untitled1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453" y="2389187"/>
            <a:ext cx="1705059" cy="4794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266700" y="2120900"/>
            <a:ext cx="6632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28625" indent="-3429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ES" altLang="es-MX" sz="2000" b="1" u="none" dirty="0">
                <a:latin typeface="Arial" charset="0"/>
                <a:cs typeface="Times New Roman" pitchFamily="18" charset="0"/>
              </a:rPr>
              <a:t>Comisión Consultiva Nacional de Seguridad y Salud en el Trabajo, la </a:t>
            </a:r>
            <a:r>
              <a:rPr lang="es-ES" altLang="es-MX" sz="2000" b="1" u="none" dirty="0" smtClean="0">
                <a:latin typeface="Arial" charset="0"/>
                <a:cs typeface="Times New Roman" pitchFamily="18" charset="0"/>
              </a:rPr>
              <a:t>cual el 28 </a:t>
            </a:r>
            <a:r>
              <a:rPr lang="es-ES" altLang="es-MX" sz="2000" b="1" u="none" dirty="0">
                <a:latin typeface="Arial" charset="0"/>
                <a:cs typeface="Times New Roman" pitchFamily="18" charset="0"/>
              </a:rPr>
              <a:t>de </a:t>
            </a:r>
            <a:r>
              <a:rPr lang="es-ES" altLang="es-MX" sz="2000" b="1" u="none" dirty="0" smtClean="0">
                <a:latin typeface="Arial" charset="0"/>
                <a:cs typeface="Times New Roman" pitchFamily="18" charset="0"/>
              </a:rPr>
              <a:t>abril </a:t>
            </a:r>
            <a:r>
              <a:rPr lang="es-ES" altLang="es-MX" sz="2000" b="1" u="none" dirty="0" smtClean="0">
                <a:latin typeface="Arial" charset="0"/>
                <a:cs typeface="Times New Roman" pitchFamily="18" charset="0"/>
              </a:rPr>
              <a:t>del presente, se </a:t>
            </a:r>
            <a:r>
              <a:rPr lang="es-ES" altLang="es-MX" sz="2000" b="1" u="none" dirty="0">
                <a:latin typeface="Arial" charset="0"/>
                <a:cs typeface="Times New Roman" pitchFamily="18" charset="0"/>
              </a:rPr>
              <a:t>pondrá en marcha y las Comisiones Estatales respectivas.</a:t>
            </a:r>
            <a:endParaRPr lang="es-MX" altLang="es-MX" sz="2000" b="1" u="none" dirty="0">
              <a:latin typeface="Arial" charset="0"/>
              <a:cs typeface="Times New Roman" pitchFamily="18" charset="0"/>
            </a:endParaRPr>
          </a:p>
        </p:txBody>
      </p:sp>
      <p:pic>
        <p:nvPicPr>
          <p:cNvPr id="18" name="Picture 2" descr="C:\Users\miguelangel.miranda\Desktop\EFECTIVO ESTATALES 2 CAMBIO ROJO CCCCN_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117975"/>
            <a:ext cx="1671638" cy="769938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9 Flecha derecha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0800000">
            <a:off x="8058912" y="6132576"/>
            <a:ext cx="522224" cy="348044"/>
          </a:xfrm>
          <a:prstGeom prst="rightArrow">
            <a:avLst>
              <a:gd name="adj1" fmla="val 50000"/>
              <a:gd name="adj2" fmla="val 50002"/>
            </a:avLst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s-MX" altLang="es-MX" u="non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1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38" y="3843147"/>
            <a:ext cx="1550988" cy="22621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60325" y="276225"/>
            <a:ext cx="746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sz="2800" b="1" u="none">
                <a:latin typeface="Arial" charset="0"/>
              </a:rPr>
              <a:t> 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A</a:t>
            </a:r>
            <a:r>
              <a:rPr lang="es-MX" altLang="es-MX" sz="2800" b="1" u="none">
                <a:solidFill>
                  <a:srgbClr val="292929"/>
                </a:solidFill>
                <a:latin typeface="Arial" charset="0"/>
              </a:rPr>
              <a:t>CCIÓN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3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5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2</a:t>
            </a:r>
            <a:endParaRPr lang="es-ES" altLang="es-MX" sz="3600" b="1" u="none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8788" y="1149350"/>
            <a:ext cx="8277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57300" indent="-12573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s-MX" altLang="es-MX" sz="2000" b="1" u="none">
                <a:latin typeface="Arial" charset="0"/>
                <a:cs typeface="Times New Roman" pitchFamily="18" charset="0"/>
              </a:rPr>
              <a:t>ctualizar la regulación en seguridad y salud en el trabajo para la</a:t>
            </a:r>
          </a:p>
          <a:p>
            <a:pPr algn="just"/>
            <a:r>
              <a:rPr lang="es-MX" altLang="es-MX" sz="2000" b="1" u="none">
                <a:latin typeface="Arial" charset="0"/>
                <a:cs typeface="Times New Roman" pitchFamily="18" charset="0"/>
              </a:rPr>
              <a:t>prevención de riesgos laborales.</a:t>
            </a:r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2286000" y="2282825"/>
            <a:ext cx="64500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28625" indent="-3429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ES" altLang="es-MX" sz="2000" b="1" u="none" dirty="0">
                <a:latin typeface="Arial" charset="0"/>
                <a:cs typeface="Times New Roman" pitchFamily="18" charset="0"/>
              </a:rPr>
              <a:t>Se incluirán procedimientos de evaluación de la conformidad en aquellas Normas que les haga falta. Se emitirán los Proyectos de Normas en </a:t>
            </a:r>
            <a:r>
              <a:rPr lang="es-ES" altLang="es-MX" sz="2000" b="1" u="none" dirty="0" smtClean="0">
                <a:latin typeface="Arial" charset="0"/>
                <a:cs typeface="Times New Roman" pitchFamily="18" charset="0"/>
              </a:rPr>
              <a:t>materia de Accesibilidad, </a:t>
            </a:r>
            <a:r>
              <a:rPr lang="es-ES" altLang="es-MX" sz="2000" b="1" u="none" dirty="0">
                <a:latin typeface="Arial" charset="0"/>
                <a:cs typeface="Times New Roman" pitchFamily="18" charset="0"/>
              </a:rPr>
              <a:t>de Factores de Riesgo Ergonómico y Psicosocial.</a:t>
            </a:r>
            <a:endParaRPr lang="es-MX" altLang="es-MX" sz="2000" b="1" u="none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430213" y="4468813"/>
            <a:ext cx="64500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28625" indent="-3429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ES" altLang="es-MX" sz="2000" b="1" u="none">
                <a:latin typeface="Arial" charset="0"/>
                <a:cs typeface="Times New Roman" pitchFamily="18" charset="0"/>
              </a:rPr>
              <a:t>Se </a:t>
            </a:r>
            <a:r>
              <a:rPr lang="es-MX" altLang="es-MX" sz="2000" b="1" u="none">
                <a:latin typeface="Arial" charset="0"/>
                <a:cs typeface="Times New Roman" pitchFamily="18" charset="0"/>
              </a:rPr>
              <a:t>publicó el 13 de noviembre del año anterior el nuevo Reglamento Federal de Seguridad y Salud en el Trabajo, el cual entro en vigor el 13 de febrero del año en curso.</a:t>
            </a:r>
          </a:p>
        </p:txBody>
      </p:sp>
      <p:pic>
        <p:nvPicPr>
          <p:cNvPr id="12" name="Picture 2" descr="C:\Users\miguelangel.miranda\Documents\Presentaciones\Presentación Estrategias innovadoras\Imagenes\N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2466976"/>
            <a:ext cx="1509400" cy="12826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9 Flecha derecha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10800000">
            <a:off x="8058912" y="6132576"/>
            <a:ext cx="522224" cy="348044"/>
          </a:xfrm>
          <a:prstGeom prst="rightArrow">
            <a:avLst>
              <a:gd name="adj1" fmla="val 50000"/>
              <a:gd name="adj2" fmla="val 50002"/>
            </a:avLst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s-MX" altLang="es-MX" u="non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60325" y="276225"/>
            <a:ext cx="746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sz="2800" b="1" u="none">
                <a:latin typeface="Arial" charset="0"/>
              </a:rPr>
              <a:t> 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A</a:t>
            </a:r>
            <a:r>
              <a:rPr lang="es-MX" altLang="es-MX" sz="2800" b="1" u="none">
                <a:solidFill>
                  <a:srgbClr val="292929"/>
                </a:solidFill>
                <a:latin typeface="Arial" charset="0"/>
              </a:rPr>
              <a:t>CCIÓN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3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5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3</a:t>
            </a:r>
            <a:endParaRPr lang="es-ES" altLang="es-MX" sz="3600" b="1" u="none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58788" y="1149350"/>
            <a:ext cx="8277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S</a:t>
            </a:r>
            <a:r>
              <a:rPr lang="es-MX" altLang="es-MX" sz="2000" b="1" u="none">
                <a:latin typeface="Arial" charset="0"/>
                <a:cs typeface="Times New Roman" pitchFamily="18" charset="0"/>
              </a:rPr>
              <a:t>uministrar los medios para facilitar el conocimiento y la autogestión de la regulación en seguridad y salud en el trabajo.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58788" y="2054225"/>
            <a:ext cx="82772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s-MX" altLang="es-MX" sz="2000" b="1" u="none" dirty="0" smtClean="0">
                <a:latin typeface="Arial" charset="0"/>
                <a:cs typeface="Times New Roman" pitchFamily="18" charset="0"/>
              </a:rPr>
              <a:t>Se han desarrollado 8 módulos de apoyo informáticos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endParaRPr lang="es-MX" altLang="es-MX" sz="2000" b="1" u="none" dirty="0">
              <a:latin typeface="Arial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endParaRPr lang="es-MX" altLang="es-MX" sz="2000" b="1" u="none" dirty="0" smtClean="0">
              <a:latin typeface="Arial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endParaRPr lang="es-MX" altLang="es-MX" sz="2000" b="1" u="none" dirty="0" smtClean="0">
              <a:latin typeface="Arial" charset="0"/>
              <a:cs typeface="Times New Roman" pitchFamily="18" charset="0"/>
            </a:endParaRPr>
          </a:p>
          <a:p>
            <a:pPr algn="just">
              <a:defRPr/>
            </a:pPr>
            <a:endParaRPr lang="es-MX" altLang="es-MX" sz="2000" b="1" u="none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287338" y="5265738"/>
            <a:ext cx="5846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Char char="ü"/>
            </a:pPr>
            <a:r>
              <a:rPr lang="es-MX" altLang="es-MX" sz="2000" b="1" u="none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25 Cursos multimedia sobre las Normas Oficiales Mexicanas de seguridad y salud en el trabajo.</a:t>
            </a:r>
          </a:p>
        </p:txBody>
      </p:sp>
      <p:grpSp>
        <p:nvGrpSpPr>
          <p:cNvPr id="8" name="3 Grupo"/>
          <p:cNvGrpSpPr>
            <a:grpSpLocks/>
          </p:cNvGrpSpPr>
          <p:nvPr/>
        </p:nvGrpSpPr>
        <p:grpSpPr bwMode="auto">
          <a:xfrm>
            <a:off x="3895725" y="3467100"/>
            <a:ext cx="2171700" cy="1552575"/>
            <a:chOff x="-1" y="0"/>
            <a:chExt cx="7505700" cy="5638800"/>
          </a:xfrm>
        </p:grpSpPr>
        <p:pic>
          <p:nvPicPr>
            <p:cNvPr id="1025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9" t="20444" r="22639" b="13779"/>
            <a:stretch>
              <a:fillRect/>
            </a:stretch>
          </p:blipFill>
          <p:spPr bwMode="auto">
            <a:xfrm>
              <a:off x="-1" y="0"/>
              <a:ext cx="7505700" cy="5638800"/>
            </a:xfrm>
            <a:prstGeom prst="rect">
              <a:avLst/>
            </a:prstGeom>
            <a:noFill/>
            <a:ln>
              <a:noFill/>
            </a:ln>
            <a:effectLst>
              <a:outerShdw dist="107950" dir="189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8" t="62421" r="22768" b="21289"/>
            <a:stretch>
              <a:fillRect/>
            </a:stretch>
          </p:blipFill>
          <p:spPr bwMode="auto">
            <a:xfrm>
              <a:off x="19051" y="4147732"/>
              <a:ext cx="7470475" cy="149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1 Grupo"/>
          <p:cNvGrpSpPr>
            <a:grpSpLocks/>
          </p:cNvGrpSpPr>
          <p:nvPr/>
        </p:nvGrpSpPr>
        <p:grpSpPr bwMode="auto">
          <a:xfrm>
            <a:off x="6324600" y="4324350"/>
            <a:ext cx="2247900" cy="1638300"/>
            <a:chOff x="145741" y="-28742"/>
            <a:chExt cx="7579895" cy="5725725"/>
          </a:xfrm>
        </p:grpSpPr>
        <p:pic>
          <p:nvPicPr>
            <p:cNvPr id="1025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6" t="20491" r="22281" b="12984"/>
            <a:stretch>
              <a:fillRect/>
            </a:stretch>
          </p:blipFill>
          <p:spPr bwMode="auto">
            <a:xfrm>
              <a:off x="145741" y="-28742"/>
              <a:ext cx="7579895" cy="5702969"/>
            </a:xfrm>
            <a:prstGeom prst="rect">
              <a:avLst/>
            </a:prstGeom>
            <a:noFill/>
            <a:ln>
              <a:noFill/>
            </a:ln>
            <a:effectLst>
              <a:outerShdw dist="107950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12" y="3970750"/>
              <a:ext cx="7579124" cy="172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15 Grupo"/>
          <p:cNvGrpSpPr>
            <a:grpSpLocks/>
          </p:cNvGrpSpPr>
          <p:nvPr/>
        </p:nvGrpSpPr>
        <p:grpSpPr bwMode="auto">
          <a:xfrm>
            <a:off x="6238875" y="2628900"/>
            <a:ext cx="2230438" cy="1457325"/>
            <a:chOff x="-907594" y="6783387"/>
            <a:chExt cx="2829600" cy="2160492"/>
          </a:xfrm>
        </p:grpSpPr>
        <p:pic>
          <p:nvPicPr>
            <p:cNvPr id="1025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1" t="20493" r="22281" b="13824"/>
            <a:stretch>
              <a:fillRect/>
            </a:stretch>
          </p:blipFill>
          <p:spPr bwMode="auto">
            <a:xfrm>
              <a:off x="-906164" y="6783387"/>
              <a:ext cx="2826739" cy="2160491"/>
            </a:xfrm>
            <a:prstGeom prst="rect">
              <a:avLst/>
            </a:prstGeom>
            <a:noFill/>
            <a:ln>
              <a:noFill/>
            </a:ln>
            <a:effectLst>
              <a:outerShdw dist="107950" dir="2700000" algn="ctr" rotWithShape="0">
                <a:srgbClr val="808080">
                  <a:alpha val="49802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3" t="62250" r="22974" b="20882"/>
            <a:stretch>
              <a:fillRect/>
            </a:stretch>
          </p:blipFill>
          <p:spPr bwMode="auto">
            <a:xfrm>
              <a:off x="-907594" y="8289919"/>
              <a:ext cx="2829600" cy="653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 descr="http://images.slideplayer.es/5/1598653/slides/slide_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2809875"/>
            <a:ext cx="2465387" cy="184785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9 Flecha derecha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0800000">
            <a:off x="8058912" y="6132576"/>
            <a:ext cx="522224" cy="348044"/>
          </a:xfrm>
          <a:prstGeom prst="rightArrow">
            <a:avLst>
              <a:gd name="adj1" fmla="val 50000"/>
              <a:gd name="adj2" fmla="val 50002"/>
            </a:avLst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s-MX" altLang="es-MX" u="non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60325" y="276225"/>
            <a:ext cx="746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sz="2800" b="1" u="none">
                <a:latin typeface="Arial" charset="0"/>
              </a:rPr>
              <a:t> 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A</a:t>
            </a:r>
            <a:r>
              <a:rPr lang="es-MX" altLang="es-MX" sz="2800" b="1" u="none">
                <a:solidFill>
                  <a:srgbClr val="292929"/>
                </a:solidFill>
                <a:latin typeface="Arial" charset="0"/>
              </a:rPr>
              <a:t>CCIÓN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3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5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4</a:t>
            </a:r>
            <a:endParaRPr lang="es-ES" altLang="es-MX" sz="3600" b="1" u="none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58788" y="1149350"/>
            <a:ext cx="8277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I</a:t>
            </a:r>
            <a:r>
              <a:rPr lang="es-MX" altLang="es-MX" sz="2000" b="1" u="none">
                <a:latin typeface="Arial" charset="0"/>
                <a:cs typeface="Times New Roman" pitchFamily="18" charset="0"/>
              </a:rPr>
              <a:t>mpulsar el establecimiento de condiciones seguras y saludables en los centros de trabajo.</a:t>
            </a:r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458788" y="2090738"/>
            <a:ext cx="82772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MX" altLang="es-MX" sz="2000" b="1" u="none">
                <a:latin typeface="Arial" charset="0"/>
                <a:cs typeface="Times New Roman" pitchFamily="18" charset="0"/>
              </a:rPr>
              <a:t>Institucionalización de mecanismos para la autoevaluación del cumplimiento de la normatividad en seguridad y salud en el trabajo y se </a:t>
            </a:r>
            <a:r>
              <a:rPr lang="es-ES" altLang="es-MX" sz="2000" b="1" u="none">
                <a:latin typeface="Arial" charset="0"/>
                <a:cs typeface="Times New Roman" pitchFamily="18" charset="0"/>
              </a:rPr>
              <a:t>impulsa el funcionamiento de centros de trabajo seguros y saludables. (PASST)</a:t>
            </a:r>
            <a:endParaRPr lang="es-MX" altLang="es-MX" sz="2000" b="1" u="none">
              <a:latin typeface="Arial" charset="0"/>
              <a:cs typeface="Times New Roman" pitchFamily="18" charset="0"/>
            </a:endParaRPr>
          </a:p>
        </p:txBody>
      </p:sp>
      <p:pic>
        <p:nvPicPr>
          <p:cNvPr id="6" name="Picture 5" descr="passt_1ver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3340100"/>
            <a:ext cx="22415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pellea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3676650"/>
            <a:ext cx="2897187" cy="22225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9 Flecha derecha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10800000">
            <a:off x="8058912" y="6132576"/>
            <a:ext cx="522224" cy="348044"/>
          </a:xfrm>
          <a:prstGeom prst="rightArrow">
            <a:avLst>
              <a:gd name="adj1" fmla="val 50000"/>
              <a:gd name="adj2" fmla="val 50002"/>
            </a:avLst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B/>
          </a:sp3d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es-MX" altLang="es-MX" u="none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60325" y="276225"/>
            <a:ext cx="746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MX" sz="2800" b="1" u="none">
                <a:latin typeface="Arial" charset="0"/>
              </a:rPr>
              <a:t> 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A</a:t>
            </a:r>
            <a:r>
              <a:rPr lang="es-MX" altLang="es-MX" sz="2800" b="1" u="none">
                <a:solidFill>
                  <a:srgbClr val="292929"/>
                </a:solidFill>
                <a:latin typeface="Arial" charset="0"/>
              </a:rPr>
              <a:t>CCIÓN  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3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5</a:t>
            </a:r>
            <a:r>
              <a:rPr lang="es-MX" altLang="es-MX" sz="3600" b="1" u="none">
                <a:latin typeface="Arial" charset="0"/>
              </a:rPr>
              <a:t>.</a:t>
            </a:r>
            <a:r>
              <a:rPr lang="es-MX" altLang="es-MX" sz="3600" b="1" u="none">
                <a:solidFill>
                  <a:srgbClr val="C00000"/>
                </a:solidFill>
                <a:latin typeface="Arial" charset="0"/>
              </a:rPr>
              <a:t>5</a:t>
            </a:r>
            <a:endParaRPr lang="es-ES" altLang="es-MX" sz="3600" b="1" u="none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58788" y="1149350"/>
            <a:ext cx="82772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es-MX" altLang="es-MX" sz="2800" b="1" u="none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F</a:t>
            </a:r>
            <a:r>
              <a:rPr lang="es-MX" altLang="es-MX" sz="2000" b="1" u="none">
                <a:latin typeface="Arial" charset="0"/>
                <a:cs typeface="Times New Roman" pitchFamily="18" charset="0"/>
              </a:rPr>
              <a:t>ortalecer el control de organismos privados para la evaluación de la conformidad con las NOM´s de seguridad y salud en el trabajo.</a:t>
            </a:r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469900" y="2406650"/>
            <a:ext cx="82772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MX" altLang="es-MX" sz="2000" b="1" u="none">
                <a:latin typeface="Arial" charset="0"/>
                <a:cs typeface="Times New Roman" pitchFamily="18" charset="0"/>
              </a:rPr>
              <a:t>Se ha incrementado la participación de las unidades de verificación, los laboratorios de pruebas y los organismos de certificación, con el propósito de favorecer el cumplimiento de las obligaciones establecidas en materia de seguridad y salud en el trabajo.</a:t>
            </a:r>
          </a:p>
        </p:txBody>
      </p:sp>
      <p:pic>
        <p:nvPicPr>
          <p:cNvPr id="6" name="Picture 9" descr="C:\Users\miguelangel.miranda\Desktop\occupational-healt-and-safety-a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4429126"/>
            <a:ext cx="6502400" cy="1792288"/>
          </a:xfrm>
          <a:prstGeom prst="rect">
            <a:avLst/>
          </a:prstGeom>
          <a:noFill/>
          <a:effectLst>
            <a:glow rad="152400">
              <a:srgbClr val="00DA63">
                <a:alpha val="5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" grpId="0"/>
    </p:bld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esentación en blanc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21482</TotalTime>
  <Words>781</Words>
  <Application>Microsoft Office PowerPoint</Application>
  <PresentationFormat>Presentación en pantalla (4:3)</PresentationFormat>
  <Paragraphs>80</Paragraphs>
  <Slides>12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Presentación en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Secretaría del Trabajo y Previsión Social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Angel Miranda</dc:creator>
  <cp:lastModifiedBy>José Adán Ignacio Rubí Salazar</cp:lastModifiedBy>
  <cp:revision>1231</cp:revision>
  <cp:lastPrinted>2015-04-07T15:50:49Z</cp:lastPrinted>
  <dcterms:created xsi:type="dcterms:W3CDTF">2006-12-05T23:41:02Z</dcterms:created>
  <dcterms:modified xsi:type="dcterms:W3CDTF">2015-04-22T23:00:51Z</dcterms:modified>
</cp:coreProperties>
</file>