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9" r:id="rId3"/>
    <p:sldId id="257" r:id="rId4"/>
    <p:sldId id="259" r:id="rId5"/>
    <p:sldId id="262" r:id="rId6"/>
    <p:sldId id="280" r:id="rId7"/>
    <p:sldId id="261" r:id="rId8"/>
    <p:sldId id="260" r:id="rId9"/>
    <p:sldId id="263" r:id="rId10"/>
    <p:sldId id="264" r:id="rId11"/>
    <p:sldId id="267" r:id="rId12"/>
    <p:sldId id="270" r:id="rId13"/>
    <p:sldId id="268" r:id="rId14"/>
    <p:sldId id="282" r:id="rId15"/>
    <p:sldId id="277" r:id="rId16"/>
    <p:sldId id="275" r:id="rId17"/>
    <p:sldId id="283" r:id="rId18"/>
    <p:sldId id="273" r:id="rId19"/>
    <p:sldId id="279" r:id="rId20"/>
    <p:sldId id="285" r:id="rId2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98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393216-2B13-4553-A1D4-A76D548922EE}" type="datetimeFigureOut">
              <a:rPr lang="es-MX" smtClean="0"/>
              <a:pPr/>
              <a:t>19/05/2015</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F1CE2-54B0-4E18-A0B1-A5C60E39FDFC}" type="slidenum">
              <a:rPr lang="es-MX" smtClean="0"/>
              <a:pPr/>
              <a:t>‹Nº›</a:t>
            </a:fld>
            <a:endParaRPr lang="es-MX"/>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068B875C-413D-40AF-A77B-1082E1F23F4F}" type="slidenum">
              <a:rPr lang="es-MX"/>
              <a:pPr/>
              <a:t>6</a:t>
            </a:fld>
            <a:endParaRPr lang="es-MX"/>
          </a:p>
        </p:txBody>
      </p:sp>
      <p:sp>
        <p:nvSpPr>
          <p:cNvPr id="175107" name="1 Marcador de imagen de diapositiva"/>
          <p:cNvSpPr>
            <a:spLocks noGrp="1" noRot="1" noChangeAspect="1" noTextEdit="1"/>
          </p:cNvSpPr>
          <p:nvPr>
            <p:ph type="sldImg"/>
          </p:nvPr>
        </p:nvSpPr>
        <p:spPr>
          <a:ln/>
        </p:spPr>
      </p:sp>
      <p:sp>
        <p:nvSpPr>
          <p:cNvPr id="175108" name="2 Marcador de notas"/>
          <p:cNvSpPr>
            <a:spLocks noGrp="1"/>
          </p:cNvSpPr>
          <p:nvPr>
            <p:ph type="body" idx="1"/>
          </p:nvPr>
        </p:nvSpPr>
        <p:spPr>
          <a:noFill/>
          <a:ln/>
        </p:spPr>
        <p:txBody>
          <a:bodyPr lIns="91422" tIns="45711" rIns="91422" bIns="45711"/>
          <a:lstStyle/>
          <a:p>
            <a:pPr algn="just" eaLnBrk="1" hangingPunct="1">
              <a:spcBef>
                <a:spcPct val="0"/>
              </a:spcBef>
            </a:pPr>
            <a:endParaRPr lang="es-ES" smtClean="0"/>
          </a:p>
        </p:txBody>
      </p:sp>
      <p:sp>
        <p:nvSpPr>
          <p:cNvPr id="175109"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lIns="91422" tIns="45711" rIns="91422" bIns="45711" anchor="b"/>
          <a:lstStyle/>
          <a:p>
            <a:pPr algn="r" defTabSz="895267"/>
            <a:fld id="{1B24F92C-5E5B-4B74-9BAD-DB29BBAB7FE0}" type="slidenum">
              <a:rPr lang="es-MX" sz="1200">
                <a:latin typeface="Calibri" pitchFamily="34" charset="0"/>
              </a:rPr>
              <a:pPr algn="r" defTabSz="895267"/>
              <a:t>6</a:t>
            </a:fld>
            <a:endParaRPr lang="es-MX" sz="1200" dirty="0">
              <a:latin typeface="Calibri" pitchFamily="34" charset="0"/>
            </a:endParaRPr>
          </a:p>
        </p:txBody>
      </p:sp>
    </p:spTree>
    <p:extLst>
      <p:ext uri="{BB962C8B-B14F-4D97-AF65-F5344CB8AC3E}">
        <p14:creationId xmlns="" xmlns:p14="http://schemas.microsoft.com/office/powerpoint/2010/main" val="217651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FB767A8-FD3C-4983-A892-2FA08241EAC6}" type="slidenum">
              <a:rPr lang="en-US"/>
              <a:pPr/>
              <a:t>18</a:t>
            </a:fld>
            <a:endParaRPr lang="en-US"/>
          </a:p>
        </p:txBody>
      </p:sp>
      <p:sp>
        <p:nvSpPr>
          <p:cNvPr id="4372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F742A346-B7E1-41D2-810C-61D8E2452B7F}" type="slidenum">
              <a:rPr lang="en-US" sz="1200"/>
              <a:pPr algn="r" eaLnBrk="1" hangingPunct="1"/>
              <a:t>18</a:t>
            </a:fld>
            <a:endParaRPr lang="en-US" sz="120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p:txBody>
          <a:bodyPr/>
          <a:lstStyle/>
          <a:p>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5391CC09-932F-4B24-92CD-8439DB188CFA}" type="slidenum">
              <a:rPr lang="es-MX"/>
              <a:pPr/>
              <a:t>8</a:t>
            </a:fld>
            <a:endParaRPr lang="es-MX"/>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s-MX" smtClean="0"/>
          </a:p>
        </p:txBody>
      </p:sp>
    </p:spTree>
    <p:extLst>
      <p:ext uri="{BB962C8B-B14F-4D97-AF65-F5344CB8AC3E}">
        <p14:creationId xmlns="" xmlns:p14="http://schemas.microsoft.com/office/powerpoint/2010/main" val="1352266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F5E54213-16D5-4401-80F9-78F73EC55EFA}" type="slidenum">
              <a:rPr lang="es-ES" smtClean="0"/>
              <a:pPr/>
              <a:t>9</a:t>
            </a:fld>
            <a:endParaRPr lang="es-ES"/>
          </a:p>
        </p:txBody>
      </p:sp>
    </p:spTree>
    <p:extLst>
      <p:ext uri="{BB962C8B-B14F-4D97-AF65-F5344CB8AC3E}">
        <p14:creationId xmlns="" xmlns:p14="http://schemas.microsoft.com/office/powerpoint/2010/main" val="3258740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C23A4582-428A-4C34-A760-31C53D252D74}" type="slidenum">
              <a:rPr lang="es-MX" smtClean="0"/>
              <a:pPr/>
              <a:t>10</a:t>
            </a:fld>
            <a:endParaRPr lang="es-MX"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r>
              <a:rPr lang="en-US" dirty="0" smtClean="0"/>
              <a:t>Although some studies suggest alterations of mu and NOP receptors as a result of epilepsy, no evidence exist indicating changes in signal transduction mechanisms downstream of the mu opioid and NOP receptors in the human epileptic </a:t>
            </a:r>
            <a:r>
              <a:rPr lang="en-US" dirty="0" err="1" smtClean="0"/>
              <a:t>neocortex</a:t>
            </a:r>
            <a:r>
              <a:rPr lang="en-US" dirty="0" smtClean="0"/>
              <a:t>. </a:t>
            </a:r>
            <a:endParaRPr lang="es-ES" dirty="0" smtClean="0"/>
          </a:p>
        </p:txBody>
      </p:sp>
    </p:spTree>
    <p:extLst>
      <p:ext uri="{BB962C8B-B14F-4D97-AF65-F5344CB8AC3E}">
        <p14:creationId xmlns="" xmlns:p14="http://schemas.microsoft.com/office/powerpoint/2010/main" val="3198280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7597B66-54F1-4865-A927-D6246C93F392}" type="slidenum">
              <a:rPr lang="es-MX"/>
              <a:pPr/>
              <a:t>11</a:t>
            </a:fld>
            <a:endParaRPr lang="es-MX"/>
          </a:p>
        </p:txBody>
      </p:sp>
      <p:sp>
        <p:nvSpPr>
          <p:cNvPr id="7065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B874AD73-9F83-4333-8C72-C13E1ABDAE2B}" type="slidenum">
              <a:rPr lang="en-US" sz="1200"/>
              <a:pPr algn="r" eaLnBrk="1" hangingPunct="1"/>
              <a:t>11</a:t>
            </a:fld>
            <a:endParaRPr lang="en-US" sz="1200"/>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p:spPr>
        <p:txBody>
          <a:bodyPr/>
          <a:lstStyle/>
          <a:p>
            <a:pPr eaLnBrk="1" hangingPunct="1"/>
            <a:r>
              <a:rPr lang="en-US" smtClean="0"/>
              <a:t>In patients with mesial temporal lobe epilepsy (MTLE), positron emission tomography (PET) with specific opiate receptor ligands has revealed a regionally specific increase of opioid receptor availability in the temporal pole ipsilateral to the seizure focus immediately after spontaneous seizures, with a gradual return to basal levels during the interictal period. </a:t>
            </a:r>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35A25B4-7CB6-4190-8E26-C9EABF265F4C}" type="slidenum">
              <a:rPr lang="en-US"/>
              <a:pPr/>
              <a:t>12</a:t>
            </a:fld>
            <a:endParaRPr lang="en-US"/>
          </a:p>
        </p:txBody>
      </p:sp>
      <p:sp>
        <p:nvSpPr>
          <p:cNvPr id="3942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2B068C2-9D40-4454-A469-752ECFC7063E}" type="slidenum">
              <a:rPr lang="en-US" sz="1200"/>
              <a:pPr algn="r" eaLnBrk="1" hangingPunct="1"/>
              <a:t>12</a:t>
            </a:fld>
            <a:endParaRPr lang="en-US" sz="120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p:txBody>
          <a:bodyPr/>
          <a:lstStyle/>
          <a:p>
            <a:r>
              <a:rPr lang="en-US"/>
              <a:t>Interictal PET has revealed increases in both mu and delta opioid receptors in neocortex overlying limbic structures of patients with MTLE. These changes correlates with hypometabolic activity in the same area. </a:t>
            </a:r>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95476E9-C255-49D5-BDED-3D3D56F06971}" type="slidenum">
              <a:rPr lang="es-MX"/>
              <a:pPr/>
              <a:t>13</a:t>
            </a:fld>
            <a:endParaRPr lang="es-MX"/>
          </a:p>
        </p:txBody>
      </p:sp>
      <p:sp>
        <p:nvSpPr>
          <p:cNvPr id="72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68C73BCC-F884-489F-8833-F96F6D739F07}" type="slidenum">
              <a:rPr lang="en-US" sz="1200"/>
              <a:pPr algn="r" eaLnBrk="1" hangingPunct="1"/>
              <a:t>13</a:t>
            </a:fld>
            <a:endParaRPr lang="en-US" sz="1200"/>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a:ln/>
        </p:spPr>
        <p:txBody>
          <a:bodyPr/>
          <a:lstStyle/>
          <a:p>
            <a:pPr eaLnBrk="1" hangingPunct="1"/>
            <a:r>
              <a:rPr lang="en-US" smtClean="0"/>
              <a:t>All of these evidences led to support that the patients with MTLE present interictal enhanced opioid receptor binding in neocortex. This situation represents a compensatory mechanism that prevents the spread of seizure activity originating in limbic structures.</a:t>
            </a:r>
            <a:r>
              <a:rPr lang="es-ES" smtClean="0"/>
              <a:t> </a:t>
            </a:r>
          </a:p>
          <a:p>
            <a:pPr eaLnBrk="1" hangingPunct="1"/>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Photomicrographs from </a:t>
            </a:r>
            <a:r>
              <a:rPr lang="en-US" sz="1200" kern="1200" baseline="0" dirty="0" err="1" smtClean="0">
                <a:solidFill>
                  <a:schemeClr val="tx1"/>
                </a:solidFill>
                <a:latin typeface="+mn-lt"/>
                <a:ea typeface="+mn-ea"/>
                <a:cs typeface="+mn-cs"/>
              </a:rPr>
              <a:t>Nissl</a:t>
            </a:r>
            <a:r>
              <a:rPr lang="en-US" sz="1200" kern="1200" baseline="0" dirty="0" smtClean="0">
                <a:solidFill>
                  <a:schemeClr val="tx1"/>
                </a:solidFill>
                <a:latin typeface="+mn-lt"/>
                <a:ea typeface="+mn-ea"/>
                <a:cs typeface="+mn-cs"/>
              </a:rPr>
              <a:t>-stained sections (A, D) and distribution of mu </a:t>
            </a:r>
            <a:r>
              <a:rPr lang="en-US" sz="1200" kern="1200" baseline="0" dirty="0" err="1" smtClean="0">
                <a:solidFill>
                  <a:schemeClr val="tx1"/>
                </a:solidFill>
                <a:latin typeface="+mn-lt"/>
                <a:ea typeface="+mn-ea"/>
                <a:cs typeface="+mn-cs"/>
              </a:rPr>
              <a:t>opioid</a:t>
            </a:r>
            <a:r>
              <a:rPr lang="en-US" sz="1200" kern="1200" baseline="0" dirty="0" smtClean="0">
                <a:solidFill>
                  <a:schemeClr val="tx1"/>
                </a:solidFill>
                <a:latin typeface="+mn-lt"/>
                <a:ea typeface="+mn-ea"/>
                <a:cs typeface="+mn-cs"/>
              </a:rPr>
              <a:t> bind</a:t>
            </a:r>
          </a:p>
          <a:p>
            <a:r>
              <a:rPr lang="es-MX" sz="1200" kern="1200" baseline="0" dirty="0" smtClean="0">
                <a:solidFill>
                  <a:schemeClr val="tx1"/>
                </a:solidFill>
                <a:latin typeface="+mn-lt"/>
                <a:ea typeface="+mn-ea"/>
                <a:cs typeface="+mn-cs"/>
              </a:rPr>
              <a:t>^</a:t>
            </a:r>
          </a:p>
          <a:p>
            <a:r>
              <a:rPr lang="en-US" sz="1200" kern="1200" baseline="0" dirty="0" err="1" smtClean="0">
                <a:solidFill>
                  <a:schemeClr val="tx1"/>
                </a:solidFill>
                <a:latin typeface="+mn-lt"/>
                <a:ea typeface="+mn-ea"/>
                <a:cs typeface="+mn-cs"/>
              </a:rPr>
              <a:t>ing</a:t>
            </a:r>
            <a:r>
              <a:rPr lang="en-US" sz="1200" kern="1200" baseline="0" dirty="0" smtClean="0">
                <a:solidFill>
                  <a:schemeClr val="tx1"/>
                </a:solidFill>
                <a:latin typeface="+mn-lt"/>
                <a:ea typeface="+mn-ea"/>
                <a:cs typeface="+mn-cs"/>
              </a:rPr>
              <a:t> labeled with [3H]DAMGO (B, E) and [35S]</a:t>
            </a:r>
            <a:r>
              <a:rPr lang="en-US" sz="1200" kern="1200" baseline="0" dirty="0" err="1" smtClean="0">
                <a:solidFill>
                  <a:schemeClr val="tx1"/>
                </a:solidFill>
                <a:latin typeface="+mn-lt"/>
                <a:ea typeface="+mn-ea"/>
                <a:cs typeface="+mn-cs"/>
              </a:rPr>
              <a:t>GTPγS</a:t>
            </a:r>
            <a:r>
              <a:rPr lang="en-US" sz="1200" kern="1200" baseline="0" dirty="0" smtClean="0">
                <a:solidFill>
                  <a:schemeClr val="tx1"/>
                </a:solidFill>
                <a:latin typeface="+mn-lt"/>
                <a:ea typeface="+mn-ea"/>
                <a:cs typeface="+mn-cs"/>
              </a:rPr>
              <a:t> binding stimulation by DAMGO (C,</a:t>
            </a:r>
          </a:p>
          <a:p>
            <a:r>
              <a:rPr lang="en-US" sz="1200" kern="1200" baseline="0" dirty="0" smtClean="0">
                <a:solidFill>
                  <a:schemeClr val="tx1"/>
                </a:solidFill>
                <a:latin typeface="+mn-lt"/>
                <a:ea typeface="+mn-ea"/>
                <a:cs typeface="+mn-cs"/>
              </a:rPr>
              <a:t>F) in neocortical sections of an autopsy sample (A–C) and of a patient with MTLE (D–F). High binding appears as black and gray areas, whereas white areas indicate regions with low</a:t>
            </a:r>
          </a:p>
          <a:p>
            <a:r>
              <a:rPr lang="en-US" sz="1200" kern="1200" baseline="0" dirty="0" smtClean="0">
                <a:solidFill>
                  <a:schemeClr val="tx1"/>
                </a:solidFill>
                <a:latin typeface="+mn-lt"/>
                <a:ea typeface="+mn-ea"/>
                <a:cs typeface="+mn-cs"/>
              </a:rPr>
              <a:t>binding. Notice high [3H]DAMGO binding and low [35S]</a:t>
            </a:r>
            <a:r>
              <a:rPr lang="en-US" sz="1200" kern="1200" baseline="0" dirty="0" err="1" smtClean="0">
                <a:solidFill>
                  <a:schemeClr val="tx1"/>
                </a:solidFill>
                <a:latin typeface="+mn-lt"/>
                <a:ea typeface="+mn-ea"/>
                <a:cs typeface="+mn-cs"/>
              </a:rPr>
              <a:t>GTPγS</a:t>
            </a:r>
            <a:r>
              <a:rPr lang="en-US" sz="1200" kern="1200" baseline="0" dirty="0" smtClean="0">
                <a:solidFill>
                  <a:schemeClr val="tx1"/>
                </a:solidFill>
                <a:latin typeface="+mn-lt"/>
                <a:ea typeface="+mn-ea"/>
                <a:cs typeface="+mn-cs"/>
              </a:rPr>
              <a:t> binding stimulation by DAMGO in sections of a patient with MTLE. Scale bar=100 </a:t>
            </a:r>
            <a:r>
              <a:rPr lang="en-US" sz="1200" kern="1200" baseline="0" dirty="0" err="1" smtClean="0">
                <a:solidFill>
                  <a:schemeClr val="tx1"/>
                </a:solidFill>
                <a:latin typeface="+mn-lt"/>
                <a:ea typeface="+mn-ea"/>
                <a:cs typeface="+mn-cs"/>
              </a:rPr>
              <a:t>μm</a:t>
            </a:r>
            <a:r>
              <a:rPr lang="en-US" sz="1200" kern="1200" baseline="0" dirty="0" smtClean="0">
                <a:solidFill>
                  <a:schemeClr val="tx1"/>
                </a:solidFill>
                <a:latin typeface="+mn-lt"/>
                <a:ea typeface="+mn-ea"/>
                <a:cs typeface="+mn-cs"/>
              </a:rPr>
              <a:t> in A (applies to A–</a:t>
            </a:r>
          </a:p>
          <a:p>
            <a:r>
              <a:rPr lang="es-MX" sz="1200" kern="1200" baseline="0" dirty="0" smtClean="0">
                <a:solidFill>
                  <a:schemeClr val="tx1"/>
                </a:solidFill>
                <a:latin typeface="+mn-lt"/>
                <a:ea typeface="+mn-ea"/>
                <a:cs typeface="+mn-cs"/>
              </a:rPr>
              <a:t>^</a:t>
            </a:r>
          </a:p>
          <a:p>
            <a:r>
              <a:rPr lang="es-MX" sz="1200" kern="1200" baseline="0" dirty="0" smtClean="0">
                <a:solidFill>
                  <a:schemeClr val="tx1"/>
                </a:solidFill>
                <a:latin typeface="+mn-lt"/>
                <a:ea typeface="+mn-ea"/>
                <a:cs typeface="+mn-cs"/>
              </a:rPr>
              <a:t>F).</a:t>
            </a:r>
            <a:endParaRPr lang="es-MX" dirty="0"/>
          </a:p>
        </p:txBody>
      </p:sp>
      <p:sp>
        <p:nvSpPr>
          <p:cNvPr id="4" name="3 Marcador de número de diapositiva"/>
          <p:cNvSpPr>
            <a:spLocks noGrp="1"/>
          </p:cNvSpPr>
          <p:nvPr>
            <p:ph type="sldNum" sz="quarter" idx="10"/>
          </p:nvPr>
        </p:nvSpPr>
        <p:spPr/>
        <p:txBody>
          <a:bodyPr/>
          <a:lstStyle/>
          <a:p>
            <a:fld id="{F37F1CE2-54B0-4E18-A0B1-A5C60E39FDFC}" type="slidenum">
              <a:rPr lang="es-MX" smtClean="0"/>
              <a:pPr/>
              <a:t>15</a:t>
            </a:fld>
            <a:endParaRPr lang="es-MX"/>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C23A4582-428A-4C34-A760-31C53D252D74}" type="slidenum">
              <a:rPr lang="es-MX" smtClean="0"/>
              <a:pPr/>
              <a:t>17</a:t>
            </a:fld>
            <a:endParaRPr lang="es-MX"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r>
              <a:rPr lang="en-US" dirty="0" smtClean="0"/>
              <a:t>Although some studies suggest alterations of mu and NOP receptors as a result of epilepsy, no evidence exist indicating changes in signal transduction mechanisms downstream of the mu opioid and NOP receptors in the human epileptic </a:t>
            </a:r>
            <a:r>
              <a:rPr lang="en-US" dirty="0" err="1" smtClean="0"/>
              <a:t>neocortex</a:t>
            </a:r>
            <a:r>
              <a:rPr lang="en-US" dirty="0" smtClean="0"/>
              <a:t>. </a:t>
            </a:r>
            <a:endParaRPr lang="es-ES" dirty="0" smtClean="0"/>
          </a:p>
        </p:txBody>
      </p:sp>
    </p:spTree>
    <p:extLst>
      <p:ext uri="{BB962C8B-B14F-4D97-AF65-F5344CB8AC3E}">
        <p14:creationId xmlns="" xmlns:p14="http://schemas.microsoft.com/office/powerpoint/2010/main" val="3198280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19/05/2015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19/05/2015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google.es/url?sa=i&amp;rct=j&amp;q=&amp;esrc=s&amp;source=images&amp;cd=&amp;cad=rja&amp;uact=8&amp;ved=0CAcQjRw&amp;url=http://conmedge.s5.com/&amp;ei=P-5VVYyrJIGLsAWUvoCwBg&amp;bvm=bv.93564037,d.b2w&amp;psig=AFQjCNHZoOXRMTV1AllCyX-dirHD7xj5Vg&amp;ust=143178130844285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1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file:///C:\Users\dell\Desktop\ANM-2015\sequence4.m1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s.wikipedia.org/wiki/Archivo:PET-schema.png" TargetMode="Externa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es.wikipedia.org/wiki/Archivo:PET-image.jp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463031"/>
            <a:ext cx="7772400" cy="1470025"/>
          </a:xfrm>
        </p:spPr>
        <p:txBody>
          <a:bodyPr>
            <a:normAutofit fontScale="90000"/>
          </a:bodyPr>
          <a:lstStyle/>
          <a:p>
            <a:r>
              <a:rPr lang="es-MX" b="1" dirty="0" smtClean="0"/>
              <a:t>EVALUACIÓN DE RECEPTORES EN LA EPILEPSIA DE DIFÍCIL CONTROL: PET vs AUTORRADIOGRAFIA</a:t>
            </a:r>
            <a:endParaRPr lang="es-MX" b="1" dirty="0"/>
          </a:p>
        </p:txBody>
      </p:sp>
      <p:sp>
        <p:nvSpPr>
          <p:cNvPr id="3" name="2 Subtítulo"/>
          <p:cNvSpPr>
            <a:spLocks noGrp="1"/>
          </p:cNvSpPr>
          <p:nvPr>
            <p:ph type="subTitle" idx="1"/>
          </p:nvPr>
        </p:nvSpPr>
        <p:spPr>
          <a:xfrm>
            <a:off x="144016" y="4916760"/>
            <a:ext cx="8892480" cy="1752600"/>
          </a:xfrm>
        </p:spPr>
        <p:txBody>
          <a:bodyPr>
            <a:normAutofit/>
          </a:bodyPr>
          <a:lstStyle/>
          <a:p>
            <a:r>
              <a:rPr lang="es-MX" sz="4000" b="1" dirty="0" smtClean="0">
                <a:solidFill>
                  <a:schemeClr val="tx1"/>
                </a:solidFill>
              </a:rPr>
              <a:t>Dra. Luisa Rocha</a:t>
            </a:r>
          </a:p>
          <a:p>
            <a:r>
              <a:rPr lang="es-MX" sz="3000" b="1" dirty="0" smtClean="0">
                <a:solidFill>
                  <a:schemeClr val="tx1"/>
                </a:solidFill>
              </a:rPr>
              <a:t>Centro de Investigación y de Estudios Avanzados</a:t>
            </a:r>
            <a:endParaRPr lang="es-MX" sz="3000" b="1" dirty="0">
              <a:solidFill>
                <a:schemeClr val="tx1"/>
              </a:solidFill>
            </a:endParaRPr>
          </a:p>
        </p:txBody>
      </p:sp>
      <p:pic>
        <p:nvPicPr>
          <p:cNvPr id="2050" name="Picture 2" descr="http://conmedge.s5.com/images/acadmedicina.png">
            <a:hlinkClick r:id="rId2"/>
          </p:cNvPr>
          <p:cNvPicPr>
            <a:picLocks noChangeAspect="1" noChangeArrowheads="1"/>
          </p:cNvPicPr>
          <p:nvPr/>
        </p:nvPicPr>
        <p:blipFill>
          <a:blip r:embed="rId3" cstate="print"/>
          <a:srcRect/>
          <a:stretch>
            <a:fillRect/>
          </a:stretch>
        </p:blipFill>
        <p:spPr bwMode="auto">
          <a:xfrm>
            <a:off x="251520" y="146323"/>
            <a:ext cx="1895475" cy="19145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trimericG"/>
          <p:cNvPicPr>
            <a:picLocks noChangeAspect="1" noChangeArrowheads="1" noCrop="1"/>
          </p:cNvPicPr>
          <p:nvPr/>
        </p:nvPicPr>
        <p:blipFill>
          <a:blip r:embed="rId3" cstate="print"/>
          <a:srcRect/>
          <a:stretch>
            <a:fillRect/>
          </a:stretch>
        </p:blipFill>
        <p:spPr bwMode="auto">
          <a:xfrm>
            <a:off x="358080" y="2041544"/>
            <a:ext cx="8534400" cy="4102100"/>
          </a:xfrm>
          <a:prstGeom prst="rect">
            <a:avLst/>
          </a:prstGeom>
          <a:noFill/>
          <a:ln w="9525">
            <a:noFill/>
            <a:miter lim="800000"/>
            <a:headEnd/>
            <a:tailEnd/>
          </a:ln>
        </p:spPr>
      </p:pic>
      <p:sp>
        <p:nvSpPr>
          <p:cNvPr id="4" name="Elipse 3"/>
          <p:cNvSpPr/>
          <p:nvPr/>
        </p:nvSpPr>
        <p:spPr>
          <a:xfrm>
            <a:off x="2195736" y="3933056"/>
            <a:ext cx="2088232" cy="17281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1849433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1258888" y="1125538"/>
            <a:ext cx="7154862" cy="5343525"/>
          </a:xfrm>
          <a:prstGeom prst="rect">
            <a:avLst/>
          </a:prstGeom>
          <a:noFill/>
          <a:ln w="9525">
            <a:noFill/>
            <a:miter lim="800000"/>
            <a:headEnd/>
            <a:tailEnd/>
          </a:ln>
        </p:spPr>
      </p:pic>
      <p:sp>
        <p:nvSpPr>
          <p:cNvPr id="69635" name="Text Box 5"/>
          <p:cNvSpPr txBox="1">
            <a:spLocks noChangeArrowheads="1"/>
          </p:cNvSpPr>
          <p:nvPr/>
        </p:nvSpPr>
        <p:spPr bwMode="auto">
          <a:xfrm>
            <a:off x="6084888" y="6415088"/>
            <a:ext cx="2808287" cy="336550"/>
          </a:xfrm>
          <a:prstGeom prst="rect">
            <a:avLst/>
          </a:prstGeom>
          <a:noFill/>
          <a:ln w="9525">
            <a:noFill/>
            <a:miter lim="800000"/>
            <a:headEnd/>
            <a:tailEnd/>
          </a:ln>
        </p:spPr>
        <p:txBody>
          <a:bodyPr>
            <a:spAutoFit/>
          </a:bodyPr>
          <a:lstStyle/>
          <a:p>
            <a:pPr algn="ctr">
              <a:spcBef>
                <a:spcPct val="50000"/>
              </a:spcBef>
            </a:pPr>
            <a:r>
              <a:rPr lang="es-MX" sz="1600" b="1"/>
              <a:t>Hammers et al., 2007</a:t>
            </a:r>
            <a:endParaRPr lang="es-ES" sz="1600" b="1"/>
          </a:p>
        </p:txBody>
      </p:sp>
      <p:sp>
        <p:nvSpPr>
          <p:cNvPr id="69636" name="Text Box 4"/>
          <p:cNvSpPr txBox="1">
            <a:spLocks noChangeArrowheads="1"/>
          </p:cNvSpPr>
          <p:nvPr/>
        </p:nvSpPr>
        <p:spPr bwMode="auto">
          <a:xfrm>
            <a:off x="1116013" y="44450"/>
            <a:ext cx="7848600" cy="1079500"/>
          </a:xfrm>
          <a:prstGeom prst="rect">
            <a:avLst/>
          </a:prstGeom>
          <a:noFill/>
          <a:ln w="9525">
            <a:noFill/>
            <a:miter lim="800000"/>
            <a:headEnd/>
            <a:tailEnd/>
          </a:ln>
        </p:spPr>
        <p:txBody>
          <a:bodyPr lIns="90000" tIns="46800" rIns="90000" bIns="46800">
            <a:spAutoFit/>
          </a:bodyPr>
          <a:lstStyle/>
          <a:p>
            <a:pPr algn="ctr" eaLnBrk="1" hangingPunct="1">
              <a:spcBef>
                <a:spcPct val="50000"/>
              </a:spcBef>
            </a:pPr>
            <a:r>
              <a:rPr lang="es-MX" sz="3200" dirty="0"/>
              <a:t>Receptores a </a:t>
            </a:r>
            <a:r>
              <a:rPr lang="es-MX" sz="3200" dirty="0" err="1"/>
              <a:t>Opioides</a:t>
            </a:r>
            <a:r>
              <a:rPr lang="es-MX" sz="3200" dirty="0"/>
              <a:t> en Cerebro de Pacientes Epilépticos</a:t>
            </a:r>
            <a:endParaRPr lang="el-GR" sz="3200" dirty="0">
              <a:cs typeface="Times New Roman"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4"/>
          <p:cNvPicPr>
            <a:picLocks noChangeAspect="1" noChangeArrowheads="1"/>
          </p:cNvPicPr>
          <p:nvPr/>
        </p:nvPicPr>
        <p:blipFill>
          <a:blip r:embed="rId3" cstate="print"/>
          <a:srcRect/>
          <a:stretch>
            <a:fillRect/>
          </a:stretch>
        </p:blipFill>
        <p:spPr bwMode="auto">
          <a:xfrm>
            <a:off x="31750" y="1268413"/>
            <a:ext cx="9078913" cy="4960937"/>
          </a:xfrm>
          <a:prstGeom prst="rect">
            <a:avLst/>
          </a:prstGeom>
          <a:noFill/>
          <a:ln w="9525">
            <a:noFill/>
            <a:miter lim="800000"/>
            <a:headEnd/>
            <a:tailEnd/>
          </a:ln>
        </p:spPr>
      </p:pic>
      <p:sp>
        <p:nvSpPr>
          <p:cNvPr id="393219" name="Text Box 5"/>
          <p:cNvSpPr txBox="1">
            <a:spLocks noChangeArrowheads="1"/>
          </p:cNvSpPr>
          <p:nvPr/>
        </p:nvSpPr>
        <p:spPr bwMode="auto">
          <a:xfrm>
            <a:off x="5795963" y="6308725"/>
            <a:ext cx="2160587" cy="336550"/>
          </a:xfrm>
          <a:prstGeom prst="rect">
            <a:avLst/>
          </a:prstGeom>
          <a:noFill/>
          <a:ln w="9525">
            <a:noFill/>
            <a:miter lim="800000"/>
            <a:headEnd/>
            <a:tailEnd/>
          </a:ln>
        </p:spPr>
        <p:txBody>
          <a:bodyPr>
            <a:spAutoFit/>
          </a:bodyPr>
          <a:lstStyle/>
          <a:p>
            <a:pPr algn="ctr">
              <a:spcBef>
                <a:spcPct val="50000"/>
              </a:spcBef>
            </a:pPr>
            <a:r>
              <a:rPr lang="es-MX" sz="1600" b="1">
                <a:solidFill>
                  <a:srgbClr val="0000CC"/>
                </a:solidFill>
              </a:rPr>
              <a:t>Madar et al., 1997</a:t>
            </a:r>
            <a:endParaRPr lang="es-ES" sz="1600" b="1">
              <a:solidFill>
                <a:srgbClr val="0000CC"/>
              </a:solidFill>
            </a:endParaRPr>
          </a:p>
        </p:txBody>
      </p:sp>
      <p:sp>
        <p:nvSpPr>
          <p:cNvPr id="393220" name="Line 7"/>
          <p:cNvSpPr>
            <a:spLocks noChangeShapeType="1"/>
          </p:cNvSpPr>
          <p:nvPr/>
        </p:nvSpPr>
        <p:spPr bwMode="auto">
          <a:xfrm flipH="1" flipV="1">
            <a:off x="3492500" y="3716338"/>
            <a:ext cx="360363" cy="142875"/>
          </a:xfrm>
          <a:prstGeom prst="line">
            <a:avLst/>
          </a:prstGeom>
          <a:noFill/>
          <a:ln w="57150">
            <a:solidFill>
              <a:schemeClr val="bg1"/>
            </a:solidFill>
            <a:round/>
            <a:headEnd/>
            <a:tailEnd type="triangle" w="med" len="med"/>
          </a:ln>
        </p:spPr>
        <p:txBody>
          <a:bodyPr/>
          <a:lstStyle/>
          <a:p>
            <a:endParaRPr lang="es-MX"/>
          </a:p>
        </p:txBody>
      </p:sp>
      <p:sp>
        <p:nvSpPr>
          <p:cNvPr id="393221" name="Line 8"/>
          <p:cNvSpPr>
            <a:spLocks noChangeShapeType="1"/>
          </p:cNvSpPr>
          <p:nvPr/>
        </p:nvSpPr>
        <p:spPr bwMode="auto">
          <a:xfrm flipH="1" flipV="1">
            <a:off x="6732588" y="3644900"/>
            <a:ext cx="360362" cy="142875"/>
          </a:xfrm>
          <a:prstGeom prst="line">
            <a:avLst/>
          </a:prstGeom>
          <a:noFill/>
          <a:ln w="57150">
            <a:solidFill>
              <a:schemeClr val="bg1"/>
            </a:solidFill>
            <a:round/>
            <a:headEnd/>
            <a:tailEnd type="triangle" w="med" len="med"/>
          </a:ln>
        </p:spPr>
        <p:txBody>
          <a:bodyPr/>
          <a:lstStyle/>
          <a:p>
            <a:endParaRPr lang="es-MX"/>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76375" y="1752600"/>
            <a:ext cx="7199313" cy="7724775"/>
            <a:chOff x="930" y="1104"/>
            <a:chExt cx="4535" cy="4866"/>
          </a:xfrm>
        </p:grpSpPr>
        <p:pic>
          <p:nvPicPr>
            <p:cNvPr id="71684" name="Picture 4"/>
            <p:cNvPicPr>
              <a:picLocks noChangeAspect="1" noChangeArrowheads="1"/>
            </p:cNvPicPr>
            <p:nvPr/>
          </p:nvPicPr>
          <p:blipFill>
            <a:blip r:embed="rId3" cstate="print"/>
            <a:srcRect/>
            <a:stretch>
              <a:fillRect/>
            </a:stretch>
          </p:blipFill>
          <p:spPr bwMode="auto">
            <a:xfrm>
              <a:off x="1202" y="1162"/>
              <a:ext cx="3859" cy="4808"/>
            </a:xfrm>
            <a:prstGeom prst="rect">
              <a:avLst/>
            </a:prstGeom>
            <a:noFill/>
            <a:ln w="9525">
              <a:noFill/>
              <a:miter lim="800000"/>
              <a:headEnd/>
              <a:tailEnd/>
            </a:ln>
          </p:spPr>
        </p:pic>
        <p:sp>
          <p:nvSpPr>
            <p:cNvPr id="71685" name="Rectangle 5"/>
            <p:cNvSpPr>
              <a:spLocks noChangeArrowheads="1"/>
            </p:cNvSpPr>
            <p:nvPr/>
          </p:nvSpPr>
          <p:spPr bwMode="auto">
            <a:xfrm>
              <a:off x="930" y="2832"/>
              <a:ext cx="4535" cy="1723"/>
            </a:xfrm>
            <a:prstGeom prst="rect">
              <a:avLst/>
            </a:prstGeom>
            <a:solidFill>
              <a:schemeClr val="bg1"/>
            </a:solidFill>
            <a:ln w="9525">
              <a:noFill/>
              <a:miter lim="800000"/>
              <a:headEnd/>
              <a:tailEnd/>
            </a:ln>
          </p:spPr>
          <p:txBody>
            <a:bodyPr wrap="none" anchor="ctr"/>
            <a:lstStyle/>
            <a:p>
              <a:pPr eaLnBrk="1" hangingPunct="1"/>
              <a:endParaRPr lang="it-IT" sz="3800" b="1">
                <a:solidFill>
                  <a:srgbClr val="000066"/>
                </a:solidFill>
              </a:endParaRPr>
            </a:p>
          </p:txBody>
        </p:sp>
        <p:sp>
          <p:nvSpPr>
            <p:cNvPr id="71686" name="AutoShape 6"/>
            <p:cNvSpPr>
              <a:spLocks noChangeArrowheads="1"/>
            </p:cNvSpPr>
            <p:nvPr/>
          </p:nvSpPr>
          <p:spPr bwMode="auto">
            <a:xfrm>
              <a:off x="3879" y="2432"/>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87" name="AutoShape 7"/>
            <p:cNvSpPr>
              <a:spLocks noChangeArrowheads="1"/>
            </p:cNvSpPr>
            <p:nvPr/>
          </p:nvSpPr>
          <p:spPr bwMode="auto">
            <a:xfrm>
              <a:off x="3969" y="2341"/>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88" name="AutoShape 8"/>
            <p:cNvSpPr>
              <a:spLocks noChangeArrowheads="1"/>
            </p:cNvSpPr>
            <p:nvPr/>
          </p:nvSpPr>
          <p:spPr bwMode="auto">
            <a:xfrm>
              <a:off x="4060" y="2432"/>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89" name="AutoShape 9"/>
            <p:cNvSpPr>
              <a:spLocks noChangeArrowheads="1"/>
            </p:cNvSpPr>
            <p:nvPr/>
          </p:nvSpPr>
          <p:spPr bwMode="auto">
            <a:xfrm>
              <a:off x="4196" y="2310"/>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90" name="AutoShape 10"/>
            <p:cNvSpPr>
              <a:spLocks noChangeArrowheads="1"/>
            </p:cNvSpPr>
            <p:nvPr/>
          </p:nvSpPr>
          <p:spPr bwMode="auto">
            <a:xfrm>
              <a:off x="4332" y="2400"/>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91" name="AutoShape 11"/>
            <p:cNvSpPr>
              <a:spLocks noChangeArrowheads="1"/>
            </p:cNvSpPr>
            <p:nvPr/>
          </p:nvSpPr>
          <p:spPr bwMode="auto">
            <a:xfrm>
              <a:off x="4423" y="2310"/>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92" name="AutoShape 12"/>
            <p:cNvSpPr>
              <a:spLocks noChangeArrowheads="1"/>
            </p:cNvSpPr>
            <p:nvPr/>
          </p:nvSpPr>
          <p:spPr bwMode="auto">
            <a:xfrm>
              <a:off x="4287" y="2160"/>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93" name="AutoShape 13"/>
            <p:cNvSpPr>
              <a:spLocks noChangeArrowheads="1"/>
            </p:cNvSpPr>
            <p:nvPr/>
          </p:nvSpPr>
          <p:spPr bwMode="auto">
            <a:xfrm>
              <a:off x="4423" y="2160"/>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94" name="AutoShape 14"/>
            <p:cNvSpPr>
              <a:spLocks noChangeArrowheads="1"/>
            </p:cNvSpPr>
            <p:nvPr/>
          </p:nvSpPr>
          <p:spPr bwMode="auto">
            <a:xfrm>
              <a:off x="4196" y="2024"/>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95" name="AutoShape 15"/>
            <p:cNvSpPr>
              <a:spLocks noChangeArrowheads="1"/>
            </p:cNvSpPr>
            <p:nvPr/>
          </p:nvSpPr>
          <p:spPr bwMode="auto">
            <a:xfrm>
              <a:off x="4332" y="1979"/>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96" name="AutoShape 16"/>
            <p:cNvSpPr>
              <a:spLocks noChangeArrowheads="1"/>
            </p:cNvSpPr>
            <p:nvPr/>
          </p:nvSpPr>
          <p:spPr bwMode="auto">
            <a:xfrm>
              <a:off x="4423" y="1842"/>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97" name="AutoShape 17"/>
            <p:cNvSpPr>
              <a:spLocks noChangeArrowheads="1"/>
            </p:cNvSpPr>
            <p:nvPr/>
          </p:nvSpPr>
          <p:spPr bwMode="auto">
            <a:xfrm>
              <a:off x="4514" y="1992"/>
              <a:ext cx="90" cy="168"/>
            </a:xfrm>
            <a:prstGeom prst="irregularSeal1">
              <a:avLst/>
            </a:prstGeom>
            <a:solidFill>
              <a:srgbClr val="FFFF00"/>
            </a:solidFill>
            <a:ln w="9525">
              <a:noFill/>
              <a:miter lim="800000"/>
              <a:headEnd/>
              <a:tailEnd/>
            </a:ln>
          </p:spPr>
          <p:txBody>
            <a:bodyPr wrap="none" anchor="ctr"/>
            <a:lstStyle/>
            <a:p>
              <a:pPr eaLnBrk="1" hangingPunct="1"/>
              <a:endParaRPr lang="it-IT" sz="3800" b="1">
                <a:solidFill>
                  <a:srgbClr val="000066"/>
                </a:solidFill>
              </a:endParaRPr>
            </a:p>
          </p:txBody>
        </p:sp>
        <p:sp>
          <p:nvSpPr>
            <p:cNvPr id="71698" name="Line 18"/>
            <p:cNvSpPr>
              <a:spLocks noChangeShapeType="1"/>
            </p:cNvSpPr>
            <p:nvPr/>
          </p:nvSpPr>
          <p:spPr bwMode="auto">
            <a:xfrm flipV="1">
              <a:off x="3742" y="2023"/>
              <a:ext cx="137" cy="273"/>
            </a:xfrm>
            <a:prstGeom prst="line">
              <a:avLst/>
            </a:prstGeom>
            <a:noFill/>
            <a:ln w="76200">
              <a:solidFill>
                <a:srgbClr val="FF0000"/>
              </a:solidFill>
              <a:round/>
              <a:headEnd/>
              <a:tailEnd type="triangle" w="med" len="med"/>
            </a:ln>
          </p:spPr>
          <p:txBody>
            <a:bodyPr/>
            <a:lstStyle/>
            <a:p>
              <a:endParaRPr lang="es-MX"/>
            </a:p>
          </p:txBody>
        </p:sp>
        <p:sp>
          <p:nvSpPr>
            <p:cNvPr id="71699" name="Line 21"/>
            <p:cNvSpPr>
              <a:spLocks noChangeShapeType="1"/>
            </p:cNvSpPr>
            <p:nvPr/>
          </p:nvSpPr>
          <p:spPr bwMode="auto">
            <a:xfrm>
              <a:off x="3742" y="2296"/>
              <a:ext cx="272" cy="0"/>
            </a:xfrm>
            <a:prstGeom prst="line">
              <a:avLst/>
            </a:prstGeom>
            <a:noFill/>
            <a:ln w="76200">
              <a:solidFill>
                <a:srgbClr val="FF0000"/>
              </a:solidFill>
              <a:round/>
              <a:headEnd/>
              <a:tailEnd type="triangle" w="med" len="med"/>
            </a:ln>
          </p:spPr>
          <p:txBody>
            <a:bodyPr/>
            <a:lstStyle/>
            <a:p>
              <a:endParaRPr lang="es-MX"/>
            </a:p>
          </p:txBody>
        </p:sp>
        <p:sp>
          <p:nvSpPr>
            <p:cNvPr id="71700" name="Line 22"/>
            <p:cNvSpPr>
              <a:spLocks noChangeShapeType="1"/>
            </p:cNvSpPr>
            <p:nvPr/>
          </p:nvSpPr>
          <p:spPr bwMode="auto">
            <a:xfrm>
              <a:off x="3742" y="2252"/>
              <a:ext cx="0" cy="271"/>
            </a:xfrm>
            <a:prstGeom prst="line">
              <a:avLst/>
            </a:prstGeom>
            <a:noFill/>
            <a:ln w="76200">
              <a:solidFill>
                <a:srgbClr val="FF0000"/>
              </a:solidFill>
              <a:round/>
              <a:headEnd/>
              <a:tailEnd type="triangle" w="med" len="med"/>
            </a:ln>
          </p:spPr>
          <p:txBody>
            <a:bodyPr/>
            <a:lstStyle/>
            <a:p>
              <a:endParaRPr lang="es-MX"/>
            </a:p>
          </p:txBody>
        </p:sp>
        <p:sp>
          <p:nvSpPr>
            <p:cNvPr id="71701" name="Line 23"/>
            <p:cNvSpPr>
              <a:spLocks noChangeShapeType="1"/>
            </p:cNvSpPr>
            <p:nvPr/>
          </p:nvSpPr>
          <p:spPr bwMode="auto">
            <a:xfrm flipH="1" flipV="1">
              <a:off x="3560" y="2115"/>
              <a:ext cx="181" cy="181"/>
            </a:xfrm>
            <a:prstGeom prst="line">
              <a:avLst/>
            </a:prstGeom>
            <a:noFill/>
            <a:ln w="76200">
              <a:solidFill>
                <a:srgbClr val="FF0000"/>
              </a:solidFill>
              <a:round/>
              <a:headEnd/>
              <a:tailEnd type="triangle" w="med" len="med"/>
            </a:ln>
          </p:spPr>
          <p:txBody>
            <a:bodyPr/>
            <a:lstStyle/>
            <a:p>
              <a:endParaRPr lang="es-MX"/>
            </a:p>
          </p:txBody>
        </p:sp>
        <p:sp>
          <p:nvSpPr>
            <p:cNvPr id="71702" name="Line 24"/>
            <p:cNvSpPr>
              <a:spLocks noChangeShapeType="1"/>
            </p:cNvSpPr>
            <p:nvPr/>
          </p:nvSpPr>
          <p:spPr bwMode="auto">
            <a:xfrm flipH="1">
              <a:off x="3470" y="2296"/>
              <a:ext cx="318" cy="45"/>
            </a:xfrm>
            <a:prstGeom prst="line">
              <a:avLst/>
            </a:prstGeom>
            <a:noFill/>
            <a:ln w="76200">
              <a:solidFill>
                <a:srgbClr val="FF0000"/>
              </a:solidFill>
              <a:round/>
              <a:headEnd/>
              <a:tailEnd type="triangle" w="med" len="med"/>
            </a:ln>
          </p:spPr>
          <p:txBody>
            <a:bodyPr/>
            <a:lstStyle/>
            <a:p>
              <a:endParaRPr lang="es-MX"/>
            </a:p>
          </p:txBody>
        </p:sp>
        <p:sp>
          <p:nvSpPr>
            <p:cNvPr id="71703" name="Rectangle 22"/>
            <p:cNvSpPr>
              <a:spLocks noChangeArrowheads="1"/>
            </p:cNvSpPr>
            <p:nvPr/>
          </p:nvSpPr>
          <p:spPr bwMode="auto">
            <a:xfrm>
              <a:off x="4752" y="1152"/>
              <a:ext cx="480" cy="1872"/>
            </a:xfrm>
            <a:prstGeom prst="rect">
              <a:avLst/>
            </a:prstGeom>
            <a:solidFill>
              <a:schemeClr val="bg1"/>
            </a:solidFill>
            <a:ln w="9525">
              <a:noFill/>
              <a:miter lim="800000"/>
              <a:headEnd/>
              <a:tailEnd/>
            </a:ln>
          </p:spPr>
          <p:txBody>
            <a:bodyPr wrap="none" anchor="ctr"/>
            <a:lstStyle/>
            <a:p>
              <a:pPr eaLnBrk="1" hangingPunct="1"/>
              <a:endParaRPr lang="pt-BR"/>
            </a:p>
          </p:txBody>
        </p:sp>
        <p:sp>
          <p:nvSpPr>
            <p:cNvPr id="71704" name="Rectangle 23"/>
            <p:cNvSpPr>
              <a:spLocks noChangeArrowheads="1"/>
            </p:cNvSpPr>
            <p:nvPr/>
          </p:nvSpPr>
          <p:spPr bwMode="auto">
            <a:xfrm>
              <a:off x="1056" y="1152"/>
              <a:ext cx="480" cy="1872"/>
            </a:xfrm>
            <a:prstGeom prst="rect">
              <a:avLst/>
            </a:prstGeom>
            <a:solidFill>
              <a:schemeClr val="bg1"/>
            </a:solidFill>
            <a:ln w="9525">
              <a:noFill/>
              <a:miter lim="800000"/>
              <a:headEnd/>
              <a:tailEnd/>
            </a:ln>
          </p:spPr>
          <p:txBody>
            <a:bodyPr wrap="none" anchor="ctr"/>
            <a:lstStyle/>
            <a:p>
              <a:pPr eaLnBrk="1" hangingPunct="1"/>
              <a:endParaRPr lang="pt-BR"/>
            </a:p>
          </p:txBody>
        </p:sp>
        <p:sp>
          <p:nvSpPr>
            <p:cNvPr id="71705" name="Rectangle 24"/>
            <p:cNvSpPr>
              <a:spLocks noChangeArrowheads="1"/>
            </p:cNvSpPr>
            <p:nvPr/>
          </p:nvSpPr>
          <p:spPr bwMode="auto">
            <a:xfrm>
              <a:off x="1488" y="1104"/>
              <a:ext cx="3312" cy="192"/>
            </a:xfrm>
            <a:prstGeom prst="rect">
              <a:avLst/>
            </a:prstGeom>
            <a:solidFill>
              <a:schemeClr val="bg1"/>
            </a:solidFill>
            <a:ln w="9525">
              <a:noFill/>
              <a:miter lim="800000"/>
              <a:headEnd/>
              <a:tailEnd/>
            </a:ln>
          </p:spPr>
          <p:txBody>
            <a:bodyPr wrap="none" anchor="ctr"/>
            <a:lstStyle/>
            <a:p>
              <a:pPr eaLnBrk="1" hangingPunct="1"/>
              <a:endParaRPr lang="pt-BR"/>
            </a:p>
          </p:txBody>
        </p:sp>
        <p:sp>
          <p:nvSpPr>
            <p:cNvPr id="71706" name="Rectangle 25"/>
            <p:cNvSpPr>
              <a:spLocks noChangeArrowheads="1"/>
            </p:cNvSpPr>
            <p:nvPr/>
          </p:nvSpPr>
          <p:spPr bwMode="auto">
            <a:xfrm>
              <a:off x="1488" y="2736"/>
              <a:ext cx="3312" cy="192"/>
            </a:xfrm>
            <a:prstGeom prst="rect">
              <a:avLst/>
            </a:prstGeom>
            <a:solidFill>
              <a:schemeClr val="bg1"/>
            </a:solidFill>
            <a:ln w="9525">
              <a:noFill/>
              <a:miter lim="800000"/>
              <a:headEnd/>
              <a:tailEnd/>
            </a:ln>
          </p:spPr>
          <p:txBody>
            <a:bodyPr wrap="none" anchor="ctr"/>
            <a:lstStyle/>
            <a:p>
              <a:pPr eaLnBrk="1" hangingPunct="1"/>
              <a:endParaRPr lang="pt-BR"/>
            </a:p>
          </p:txBody>
        </p:sp>
      </p:grpSp>
      <p:sp>
        <p:nvSpPr>
          <p:cNvPr id="71683" name="Text Box 26"/>
          <p:cNvSpPr txBox="1">
            <a:spLocks noChangeArrowheads="1"/>
          </p:cNvSpPr>
          <p:nvPr/>
        </p:nvSpPr>
        <p:spPr bwMode="auto">
          <a:xfrm>
            <a:off x="971550" y="417513"/>
            <a:ext cx="7848600" cy="1079500"/>
          </a:xfrm>
          <a:prstGeom prst="rect">
            <a:avLst/>
          </a:prstGeom>
          <a:noFill/>
          <a:ln w="9525">
            <a:noFill/>
            <a:miter lim="800000"/>
            <a:headEnd/>
            <a:tailEnd/>
          </a:ln>
        </p:spPr>
        <p:txBody>
          <a:bodyPr lIns="90000" tIns="46800" rIns="90000" bIns="46800">
            <a:spAutoFit/>
          </a:bodyPr>
          <a:lstStyle/>
          <a:p>
            <a:pPr algn="ctr" eaLnBrk="1" hangingPunct="1">
              <a:spcBef>
                <a:spcPct val="50000"/>
              </a:spcBef>
            </a:pPr>
            <a:r>
              <a:rPr lang="es-MX" sz="3200" dirty="0"/>
              <a:t>Receptores a </a:t>
            </a:r>
            <a:r>
              <a:rPr lang="es-MX" sz="3200" dirty="0" err="1"/>
              <a:t>Opioides</a:t>
            </a:r>
            <a:r>
              <a:rPr lang="es-MX" sz="3200" dirty="0"/>
              <a:t> </a:t>
            </a:r>
            <a:r>
              <a:rPr lang="es-MX" sz="3200" dirty="0" smtClean="0"/>
              <a:t>Mu en </a:t>
            </a:r>
            <a:r>
              <a:rPr lang="es-MX" sz="3200" dirty="0"/>
              <a:t>Cerebro de Pacientes </a:t>
            </a:r>
            <a:r>
              <a:rPr lang="es-MX" sz="3200" dirty="0" smtClean="0"/>
              <a:t>con Epilepsia del Lóbulo Temporal</a:t>
            </a:r>
            <a:endParaRPr lang="el-GR" sz="3200" dirty="0">
              <a:cs typeface="Times New Roman"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ANM-2015-Rocha.tif"/>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ANM-2015-Rocha.tif"/>
          <p:cNvPicPr>
            <a:picLocks noChangeAspect="1"/>
          </p:cNvPicPr>
          <p:nvPr/>
        </p:nvPicPr>
        <p:blipFill>
          <a:blip r:embed="rId3" cstate="print"/>
          <a:stretch>
            <a:fillRect/>
          </a:stretch>
        </p:blipFill>
        <p:spPr>
          <a:xfrm>
            <a:off x="4788024" y="2204864"/>
            <a:ext cx="4919531" cy="3689648"/>
          </a:xfrm>
          <a:prstGeom prst="rect">
            <a:avLst/>
          </a:prstGeom>
        </p:spPr>
      </p:pic>
      <p:pic>
        <p:nvPicPr>
          <p:cNvPr id="5" name="4 Imagen" descr="Fig.2.tif"/>
          <p:cNvPicPr>
            <a:picLocks noChangeAspect="1"/>
          </p:cNvPicPr>
          <p:nvPr/>
        </p:nvPicPr>
        <p:blipFill>
          <a:blip r:embed="rId4" cstate="print"/>
          <a:stretch>
            <a:fillRect/>
          </a:stretch>
        </p:blipFill>
        <p:spPr>
          <a:xfrm>
            <a:off x="0" y="1484784"/>
            <a:ext cx="6468211" cy="4851158"/>
          </a:xfrm>
          <a:prstGeom prst="rect">
            <a:avLst/>
          </a:prstGeom>
        </p:spPr>
      </p:pic>
      <p:sp>
        <p:nvSpPr>
          <p:cNvPr id="6" name="5 CuadroTexto"/>
          <p:cNvSpPr txBox="1"/>
          <p:nvPr/>
        </p:nvSpPr>
        <p:spPr>
          <a:xfrm>
            <a:off x="1979712" y="764704"/>
            <a:ext cx="1224136" cy="369332"/>
          </a:xfrm>
          <a:prstGeom prst="rect">
            <a:avLst/>
          </a:prstGeom>
          <a:noFill/>
        </p:spPr>
        <p:txBody>
          <a:bodyPr wrap="square" rtlCol="0">
            <a:spAutoFit/>
          </a:bodyPr>
          <a:lstStyle/>
          <a:p>
            <a:r>
              <a:rPr lang="es-MX" b="1" dirty="0" smtClean="0">
                <a:latin typeface="Arial" pitchFamily="34" charset="0"/>
                <a:cs typeface="Arial" pitchFamily="34" charset="0"/>
              </a:rPr>
              <a:t>Autopsia</a:t>
            </a:r>
            <a:endParaRPr lang="es-MX" b="1" dirty="0">
              <a:latin typeface="Arial" pitchFamily="34" charset="0"/>
              <a:cs typeface="Arial" pitchFamily="34" charset="0"/>
            </a:endParaRPr>
          </a:p>
        </p:txBody>
      </p:sp>
      <p:sp>
        <p:nvSpPr>
          <p:cNvPr id="7" name="6 CuadroTexto"/>
          <p:cNvSpPr txBox="1"/>
          <p:nvPr/>
        </p:nvSpPr>
        <p:spPr>
          <a:xfrm>
            <a:off x="4716016" y="764704"/>
            <a:ext cx="720080" cy="369332"/>
          </a:xfrm>
          <a:prstGeom prst="rect">
            <a:avLst/>
          </a:prstGeom>
          <a:noFill/>
        </p:spPr>
        <p:txBody>
          <a:bodyPr wrap="square" rtlCol="0">
            <a:spAutoFit/>
          </a:bodyPr>
          <a:lstStyle/>
          <a:p>
            <a:r>
              <a:rPr lang="es-MX" b="1" dirty="0" smtClean="0">
                <a:latin typeface="Arial" pitchFamily="34" charset="0"/>
                <a:cs typeface="Arial" pitchFamily="34" charset="0"/>
              </a:rPr>
              <a:t>ELT</a:t>
            </a:r>
            <a:endParaRPr lang="es-MX" b="1" dirty="0">
              <a:latin typeface="Arial" pitchFamily="34" charset="0"/>
              <a:cs typeface="Arial" pitchFamily="34" charset="0"/>
            </a:endParaRPr>
          </a:p>
        </p:txBody>
      </p:sp>
      <p:sp>
        <p:nvSpPr>
          <p:cNvPr id="8" name="7 CuadroTexto"/>
          <p:cNvSpPr txBox="1"/>
          <p:nvPr/>
        </p:nvSpPr>
        <p:spPr>
          <a:xfrm>
            <a:off x="1259632" y="303039"/>
            <a:ext cx="6768752" cy="461665"/>
          </a:xfrm>
          <a:prstGeom prst="rect">
            <a:avLst/>
          </a:prstGeom>
          <a:noFill/>
        </p:spPr>
        <p:txBody>
          <a:bodyPr wrap="square" rtlCol="0">
            <a:spAutoFit/>
          </a:bodyPr>
          <a:lstStyle/>
          <a:p>
            <a:r>
              <a:rPr lang="es-MX" sz="2400" b="1" dirty="0" smtClean="0">
                <a:latin typeface="Arial" pitchFamily="34" charset="0"/>
                <a:cs typeface="Arial" pitchFamily="34" charset="0"/>
              </a:rPr>
              <a:t>Receptores Mu en </a:t>
            </a:r>
            <a:r>
              <a:rPr lang="es-MX" sz="2400" b="1" dirty="0" err="1" smtClean="0">
                <a:latin typeface="Arial" pitchFamily="34" charset="0"/>
                <a:cs typeface="Arial" pitchFamily="34" charset="0"/>
              </a:rPr>
              <a:t>Cx</a:t>
            </a:r>
            <a:r>
              <a:rPr lang="es-MX" sz="2400" b="1" dirty="0" smtClean="0">
                <a:latin typeface="Arial" pitchFamily="34" charset="0"/>
                <a:cs typeface="Arial" pitchFamily="34" charset="0"/>
              </a:rPr>
              <a:t> de pacientes con ELT</a:t>
            </a:r>
            <a:endParaRPr lang="es-MX" sz="2400" b="1" dirty="0">
              <a:latin typeface="Arial" pitchFamily="34" charset="0"/>
              <a:cs typeface="Arial" pitchFamily="34" charset="0"/>
            </a:endParaRPr>
          </a:p>
        </p:txBody>
      </p:sp>
      <p:sp>
        <p:nvSpPr>
          <p:cNvPr id="10" name="9 CuadroTexto"/>
          <p:cNvSpPr txBox="1"/>
          <p:nvPr/>
        </p:nvSpPr>
        <p:spPr>
          <a:xfrm>
            <a:off x="7164288" y="2204864"/>
            <a:ext cx="576064" cy="369332"/>
          </a:xfrm>
          <a:prstGeom prst="rect">
            <a:avLst/>
          </a:prstGeom>
          <a:noFill/>
        </p:spPr>
        <p:txBody>
          <a:bodyPr wrap="square" rtlCol="0">
            <a:spAutoFit/>
          </a:bodyPr>
          <a:lstStyle/>
          <a:p>
            <a:r>
              <a:rPr lang="es-MX" b="1" dirty="0" smtClean="0"/>
              <a:t>+++</a:t>
            </a:r>
            <a:endParaRPr lang="es-MX" b="1" dirty="0"/>
          </a:p>
        </p:txBody>
      </p:sp>
      <p:sp>
        <p:nvSpPr>
          <p:cNvPr id="11" name="10 CuadroTexto"/>
          <p:cNvSpPr txBox="1"/>
          <p:nvPr/>
        </p:nvSpPr>
        <p:spPr>
          <a:xfrm>
            <a:off x="8028384" y="5085184"/>
            <a:ext cx="576064" cy="461665"/>
          </a:xfrm>
          <a:prstGeom prst="rect">
            <a:avLst/>
          </a:prstGeom>
          <a:noFill/>
        </p:spPr>
        <p:txBody>
          <a:bodyPr wrap="square" rtlCol="0">
            <a:spAutoFit/>
          </a:bodyPr>
          <a:lstStyle/>
          <a:p>
            <a:r>
              <a:rPr lang="es-MX" sz="2400" b="1" dirty="0" smtClean="0">
                <a:latin typeface="Arial" pitchFamily="34" charset="0"/>
                <a:cs typeface="Arial" pitchFamily="34" charset="0"/>
              </a:rPr>
              <a:t>---</a:t>
            </a:r>
            <a:endParaRPr lang="es-MX" sz="2400" b="1" dirty="0">
              <a:latin typeface="Arial" pitchFamily="34" charset="0"/>
              <a:cs typeface="Arial" pitchFamily="34" charset="0"/>
            </a:endParaRPr>
          </a:p>
        </p:txBody>
      </p:sp>
      <p:sp>
        <p:nvSpPr>
          <p:cNvPr id="13" name="12 Proceso"/>
          <p:cNvSpPr/>
          <p:nvPr/>
        </p:nvSpPr>
        <p:spPr>
          <a:xfrm>
            <a:off x="1187624" y="1484784"/>
            <a:ext cx="504056" cy="28803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13 Proceso"/>
          <p:cNvSpPr/>
          <p:nvPr/>
        </p:nvSpPr>
        <p:spPr>
          <a:xfrm>
            <a:off x="1259632" y="3861048"/>
            <a:ext cx="504056" cy="28803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Proceso"/>
          <p:cNvSpPr/>
          <p:nvPr/>
        </p:nvSpPr>
        <p:spPr>
          <a:xfrm>
            <a:off x="3779912" y="3933056"/>
            <a:ext cx="504056" cy="28803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Proceso"/>
          <p:cNvSpPr/>
          <p:nvPr/>
        </p:nvSpPr>
        <p:spPr>
          <a:xfrm>
            <a:off x="3635896" y="1484784"/>
            <a:ext cx="504056" cy="28803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16 CuadroTexto"/>
          <p:cNvSpPr txBox="1"/>
          <p:nvPr/>
        </p:nvSpPr>
        <p:spPr>
          <a:xfrm>
            <a:off x="2627784" y="1268760"/>
            <a:ext cx="2376264" cy="369332"/>
          </a:xfrm>
          <a:prstGeom prst="rect">
            <a:avLst/>
          </a:prstGeom>
          <a:noFill/>
        </p:spPr>
        <p:txBody>
          <a:bodyPr wrap="square" rtlCol="0">
            <a:spAutoFit/>
          </a:bodyPr>
          <a:lstStyle/>
          <a:p>
            <a:r>
              <a:rPr lang="es-MX" b="1" dirty="0" smtClean="0">
                <a:latin typeface="Arial" pitchFamily="34" charset="0"/>
                <a:cs typeface="Arial" pitchFamily="34" charset="0"/>
              </a:rPr>
              <a:t>Unión a Receptores</a:t>
            </a:r>
            <a:endParaRPr lang="es-MX" b="1" dirty="0">
              <a:latin typeface="Arial" pitchFamily="34" charset="0"/>
              <a:cs typeface="Arial" pitchFamily="34" charset="0"/>
            </a:endParaRPr>
          </a:p>
        </p:txBody>
      </p:sp>
      <p:sp>
        <p:nvSpPr>
          <p:cNvPr id="18" name="17 CuadroTexto"/>
          <p:cNvSpPr txBox="1"/>
          <p:nvPr/>
        </p:nvSpPr>
        <p:spPr>
          <a:xfrm>
            <a:off x="2843808" y="3923764"/>
            <a:ext cx="1728192" cy="369332"/>
          </a:xfrm>
          <a:prstGeom prst="rect">
            <a:avLst/>
          </a:prstGeom>
          <a:noFill/>
        </p:spPr>
        <p:txBody>
          <a:bodyPr wrap="square" rtlCol="0">
            <a:spAutoFit/>
          </a:bodyPr>
          <a:lstStyle/>
          <a:p>
            <a:r>
              <a:rPr lang="es-MX" b="1" dirty="0" smtClean="0">
                <a:latin typeface="Arial" pitchFamily="34" charset="0"/>
                <a:cs typeface="Arial" pitchFamily="34" charset="0"/>
              </a:rPr>
              <a:t>Proteínas </a:t>
            </a:r>
            <a:r>
              <a:rPr lang="es-MX" b="1" dirty="0" err="1" smtClean="0">
                <a:latin typeface="Arial" pitchFamily="34" charset="0"/>
                <a:cs typeface="Arial" pitchFamily="34" charset="0"/>
              </a:rPr>
              <a:t>Gi</a:t>
            </a:r>
            <a:endParaRPr lang="es-MX"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Figure-2.tif"/>
          <p:cNvPicPr>
            <a:picLocks noChangeAspect="1"/>
          </p:cNvPicPr>
          <p:nvPr/>
        </p:nvPicPr>
        <p:blipFill>
          <a:blip r:embed="rId2"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trimericG"/>
          <p:cNvPicPr>
            <a:picLocks noChangeAspect="1" noChangeArrowheads="1" noCrop="1"/>
          </p:cNvPicPr>
          <p:nvPr/>
        </p:nvPicPr>
        <p:blipFill>
          <a:blip r:embed="rId3" cstate="print"/>
          <a:srcRect/>
          <a:stretch>
            <a:fillRect/>
          </a:stretch>
        </p:blipFill>
        <p:spPr bwMode="auto">
          <a:xfrm>
            <a:off x="358080" y="2041544"/>
            <a:ext cx="8534400" cy="4102100"/>
          </a:xfrm>
          <a:prstGeom prst="rect">
            <a:avLst/>
          </a:prstGeom>
          <a:noFill/>
          <a:ln w="9525">
            <a:noFill/>
            <a:miter lim="800000"/>
            <a:headEnd/>
            <a:tailEnd/>
          </a:ln>
        </p:spPr>
      </p:pic>
      <p:sp>
        <p:nvSpPr>
          <p:cNvPr id="5" name="Text Box 23"/>
          <p:cNvSpPr txBox="1">
            <a:spLocks noChangeArrowheads="1"/>
          </p:cNvSpPr>
          <p:nvPr/>
        </p:nvSpPr>
        <p:spPr bwMode="auto">
          <a:xfrm>
            <a:off x="4155577" y="5661248"/>
            <a:ext cx="2160015" cy="923330"/>
          </a:xfrm>
          <a:prstGeom prst="rect">
            <a:avLst/>
          </a:prstGeom>
          <a:noFill/>
          <a:ln w="9525">
            <a:noFill/>
            <a:miter lim="800000"/>
            <a:headEnd/>
            <a:tailEnd/>
          </a:ln>
        </p:spPr>
        <p:txBody>
          <a:bodyPr wrap="none">
            <a:spAutoFit/>
          </a:bodyPr>
          <a:lstStyle/>
          <a:p>
            <a:pPr algn="ctr"/>
            <a:r>
              <a:rPr lang="es-ES" b="1" dirty="0" smtClean="0">
                <a:solidFill>
                  <a:srgbClr val="000066"/>
                </a:solidFill>
              </a:rPr>
              <a:t>Desacople funcional </a:t>
            </a:r>
          </a:p>
          <a:p>
            <a:pPr algn="ctr"/>
            <a:r>
              <a:rPr lang="es-ES" b="1" dirty="0" smtClean="0">
                <a:solidFill>
                  <a:srgbClr val="000066"/>
                </a:solidFill>
              </a:rPr>
              <a:t>del receptor con </a:t>
            </a:r>
          </a:p>
          <a:p>
            <a:pPr algn="ctr"/>
            <a:r>
              <a:rPr lang="es-ES" b="1" dirty="0" smtClean="0">
                <a:solidFill>
                  <a:srgbClr val="000066"/>
                </a:solidFill>
              </a:rPr>
              <a:t>la  proteína G</a:t>
            </a:r>
            <a:endParaRPr lang="es-ES" b="1" dirty="0">
              <a:solidFill>
                <a:srgbClr val="000066"/>
              </a:solidFill>
            </a:endParaRPr>
          </a:p>
        </p:txBody>
      </p:sp>
      <p:sp>
        <p:nvSpPr>
          <p:cNvPr id="6" name="Rectangle 24"/>
          <p:cNvSpPr>
            <a:spLocks noChangeArrowheads="1"/>
          </p:cNvSpPr>
          <p:nvPr/>
        </p:nvSpPr>
        <p:spPr bwMode="auto">
          <a:xfrm>
            <a:off x="3924300" y="5589588"/>
            <a:ext cx="2592388" cy="1008062"/>
          </a:xfrm>
          <a:prstGeom prst="rect">
            <a:avLst/>
          </a:prstGeom>
          <a:noFill/>
          <a:ln w="57150">
            <a:solidFill>
              <a:srgbClr val="FF0000"/>
            </a:solidFill>
            <a:prstDash val="dash"/>
            <a:miter lim="800000"/>
            <a:headEnd/>
            <a:tailEnd/>
          </a:ln>
        </p:spPr>
        <p:txBody>
          <a:bodyPr wrap="none" anchor="ctr"/>
          <a:lstStyle/>
          <a:p>
            <a:pPr eaLnBrk="1" hangingPunct="1"/>
            <a:endParaRPr lang="it-IT" sz="3800" b="1">
              <a:solidFill>
                <a:srgbClr val="000066"/>
              </a:solidFill>
            </a:endParaRPr>
          </a:p>
        </p:txBody>
      </p:sp>
      <p:sp>
        <p:nvSpPr>
          <p:cNvPr id="7" name="Line 14"/>
          <p:cNvSpPr>
            <a:spLocks noChangeShapeType="1"/>
          </p:cNvSpPr>
          <p:nvPr/>
        </p:nvSpPr>
        <p:spPr bwMode="auto">
          <a:xfrm flipV="1">
            <a:off x="1067784" y="1268760"/>
            <a:ext cx="0" cy="1079500"/>
          </a:xfrm>
          <a:prstGeom prst="line">
            <a:avLst/>
          </a:prstGeom>
          <a:noFill/>
          <a:ln w="76200">
            <a:solidFill>
              <a:srgbClr val="0000FF"/>
            </a:solidFill>
            <a:round/>
            <a:headEnd/>
            <a:tailEnd type="triangle" w="med" len="med"/>
          </a:ln>
        </p:spPr>
        <p:txBody>
          <a:bodyPr/>
          <a:lstStyle/>
          <a:p>
            <a:endParaRPr lang="es-MX"/>
          </a:p>
        </p:txBody>
      </p:sp>
      <p:sp>
        <p:nvSpPr>
          <p:cNvPr id="8" name="Text Box 22"/>
          <p:cNvSpPr txBox="1">
            <a:spLocks noChangeArrowheads="1"/>
          </p:cNvSpPr>
          <p:nvPr/>
        </p:nvSpPr>
        <p:spPr bwMode="auto">
          <a:xfrm>
            <a:off x="1120770" y="1562447"/>
            <a:ext cx="1579022" cy="646331"/>
          </a:xfrm>
          <a:prstGeom prst="rect">
            <a:avLst/>
          </a:prstGeom>
          <a:noFill/>
          <a:ln w="9525">
            <a:noFill/>
            <a:miter lim="800000"/>
            <a:headEnd/>
            <a:tailEnd/>
          </a:ln>
        </p:spPr>
        <p:txBody>
          <a:bodyPr wrap="none">
            <a:spAutoFit/>
          </a:bodyPr>
          <a:lstStyle/>
          <a:p>
            <a:pPr algn="ctr"/>
            <a:r>
              <a:rPr lang="es-MX" b="1" dirty="0" smtClean="0">
                <a:solidFill>
                  <a:srgbClr val="000066"/>
                </a:solidFill>
              </a:rPr>
              <a:t>Unión a </a:t>
            </a:r>
          </a:p>
          <a:p>
            <a:pPr algn="ctr"/>
            <a:r>
              <a:rPr lang="es-MX" b="1" dirty="0" smtClean="0">
                <a:solidFill>
                  <a:srgbClr val="000066"/>
                </a:solidFill>
              </a:rPr>
              <a:t>receptores Mu</a:t>
            </a:r>
          </a:p>
        </p:txBody>
      </p:sp>
      <p:sp>
        <p:nvSpPr>
          <p:cNvPr id="9" name="8 Multiplicar"/>
          <p:cNvSpPr/>
          <p:nvPr/>
        </p:nvSpPr>
        <p:spPr>
          <a:xfrm>
            <a:off x="2195736" y="4149080"/>
            <a:ext cx="1188000" cy="1152000"/>
          </a:xfrm>
          <a:prstGeom prst="mathMultiply">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Tree>
    <p:extLst>
      <p:ext uri="{BB962C8B-B14F-4D97-AF65-F5344CB8AC3E}">
        <p14:creationId xmlns="" xmlns:p14="http://schemas.microsoft.com/office/powerpoint/2010/main" val="21849433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4"/>
          <p:cNvPicPr>
            <a:picLocks noChangeAspect="1" noChangeArrowheads="1"/>
          </p:cNvPicPr>
          <p:nvPr/>
        </p:nvPicPr>
        <p:blipFill>
          <a:blip r:embed="rId3" cstate="print"/>
          <a:srcRect/>
          <a:stretch>
            <a:fillRect/>
          </a:stretch>
        </p:blipFill>
        <p:spPr bwMode="auto">
          <a:xfrm>
            <a:off x="611188" y="1916113"/>
            <a:ext cx="8213725" cy="4008437"/>
          </a:xfrm>
          <a:prstGeom prst="rect">
            <a:avLst/>
          </a:prstGeom>
          <a:noFill/>
          <a:ln w="9525">
            <a:noFill/>
            <a:miter lim="800000"/>
            <a:headEnd/>
            <a:tailEnd/>
          </a:ln>
        </p:spPr>
      </p:pic>
      <p:sp>
        <p:nvSpPr>
          <p:cNvPr id="436227" name="Text Box 5"/>
          <p:cNvSpPr txBox="1">
            <a:spLocks noChangeArrowheads="1"/>
          </p:cNvSpPr>
          <p:nvPr/>
        </p:nvSpPr>
        <p:spPr bwMode="auto">
          <a:xfrm>
            <a:off x="4356100" y="6237288"/>
            <a:ext cx="3095625" cy="366712"/>
          </a:xfrm>
          <a:prstGeom prst="rect">
            <a:avLst/>
          </a:prstGeom>
          <a:noFill/>
          <a:ln w="9525">
            <a:noFill/>
            <a:miter lim="800000"/>
            <a:headEnd/>
            <a:tailEnd/>
          </a:ln>
        </p:spPr>
        <p:txBody>
          <a:bodyPr>
            <a:spAutoFit/>
          </a:bodyPr>
          <a:lstStyle/>
          <a:p>
            <a:pPr algn="ctr">
              <a:spcBef>
                <a:spcPct val="50000"/>
              </a:spcBef>
            </a:pPr>
            <a:r>
              <a:rPr lang="es-ES" b="1"/>
              <a:t>Sim-Selley et al., 2000</a:t>
            </a:r>
            <a:endParaRPr lang="es-MX"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6957" y="306245"/>
            <a:ext cx="9144000" cy="6477000"/>
          </a:xfrm>
          <a:prstGeom prst="rect">
            <a:avLst/>
          </a:prstGeom>
        </p:spPr>
      </p:pic>
      <p:sp>
        <p:nvSpPr>
          <p:cNvPr id="3" name="Flecha abajo 2"/>
          <p:cNvSpPr/>
          <p:nvPr/>
        </p:nvSpPr>
        <p:spPr>
          <a:xfrm flipV="1">
            <a:off x="4262002" y="2434044"/>
            <a:ext cx="576064" cy="115212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CuadroTexto 3"/>
          <p:cNvSpPr txBox="1"/>
          <p:nvPr/>
        </p:nvSpPr>
        <p:spPr>
          <a:xfrm>
            <a:off x="1403648" y="332655"/>
            <a:ext cx="2088232" cy="523220"/>
          </a:xfrm>
          <a:prstGeom prst="rect">
            <a:avLst/>
          </a:prstGeom>
          <a:noFill/>
        </p:spPr>
        <p:txBody>
          <a:bodyPr wrap="square" rtlCol="0">
            <a:spAutoFit/>
          </a:bodyPr>
          <a:lstStyle/>
          <a:p>
            <a:r>
              <a:rPr lang="es-MX" sz="2800" b="1" dirty="0" smtClean="0">
                <a:latin typeface="Arial" panose="020B0604020202020204" pitchFamily="34" charset="0"/>
                <a:cs typeface="Arial" panose="020B0604020202020204" pitchFamily="34" charset="0"/>
              </a:rPr>
              <a:t>NORMAL</a:t>
            </a:r>
            <a:endParaRPr lang="en-US" sz="2800" b="1" dirty="0">
              <a:latin typeface="Arial" panose="020B0604020202020204" pitchFamily="34" charset="0"/>
              <a:cs typeface="Arial" panose="020B0604020202020204" pitchFamily="34" charset="0"/>
            </a:endParaRPr>
          </a:p>
        </p:txBody>
      </p:sp>
      <p:sp>
        <p:nvSpPr>
          <p:cNvPr id="5" name="CuadroTexto 4"/>
          <p:cNvSpPr txBox="1"/>
          <p:nvPr/>
        </p:nvSpPr>
        <p:spPr>
          <a:xfrm>
            <a:off x="4139952" y="332656"/>
            <a:ext cx="2952328" cy="523220"/>
          </a:xfrm>
          <a:prstGeom prst="rect">
            <a:avLst/>
          </a:prstGeom>
          <a:noFill/>
        </p:spPr>
        <p:txBody>
          <a:bodyPr wrap="square" rtlCol="0">
            <a:spAutoFit/>
          </a:bodyPr>
          <a:lstStyle/>
          <a:p>
            <a:r>
              <a:rPr lang="es-MX" sz="2800" b="1" dirty="0" smtClean="0">
                <a:latin typeface="Arial" panose="020B0604020202020204" pitchFamily="34" charset="0"/>
                <a:cs typeface="Arial" panose="020B0604020202020204" pitchFamily="34" charset="0"/>
              </a:rPr>
              <a:t>DEPRESION</a:t>
            </a:r>
            <a:endParaRPr lang="en-US" sz="2800" b="1" dirty="0">
              <a:latin typeface="Arial" panose="020B0604020202020204" pitchFamily="34" charset="0"/>
              <a:cs typeface="Arial" panose="020B0604020202020204" pitchFamily="34" charset="0"/>
            </a:endParaRPr>
          </a:p>
        </p:txBody>
      </p:sp>
      <p:sp>
        <p:nvSpPr>
          <p:cNvPr id="6" name="Arco de bloque 5"/>
          <p:cNvSpPr/>
          <p:nvPr/>
        </p:nvSpPr>
        <p:spPr>
          <a:xfrm>
            <a:off x="4860032" y="4365104"/>
            <a:ext cx="576064" cy="504056"/>
          </a:xfrm>
          <a:prstGeom prst="blockArc">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8" name="Flecha abajo 7"/>
          <p:cNvSpPr/>
          <p:nvPr/>
        </p:nvSpPr>
        <p:spPr>
          <a:xfrm rot="10800000" flipV="1">
            <a:off x="5064374" y="3270364"/>
            <a:ext cx="167379" cy="1146371"/>
          </a:xfrm>
          <a:prstGeom prst="downArrow">
            <a:avLst/>
          </a:prstGeom>
          <a:solidFill>
            <a:schemeClr val="tx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31"/>
          <p:cNvSpPr>
            <a:spLocks noChangeArrowheads="1"/>
          </p:cNvSpPr>
          <p:nvPr/>
        </p:nvSpPr>
        <p:spPr bwMode="auto">
          <a:xfrm>
            <a:off x="3094960" y="6212720"/>
            <a:ext cx="3205232" cy="523220"/>
          </a:xfrm>
          <a:prstGeom prst="rect">
            <a:avLst/>
          </a:prstGeom>
          <a:noFill/>
          <a:ln w="9525">
            <a:noFill/>
            <a:miter lim="800000"/>
            <a:headEnd/>
            <a:tailEnd/>
          </a:ln>
        </p:spPr>
        <p:txBody>
          <a:bodyPr wrap="square" anchor="ctr">
            <a:spAutoFit/>
          </a:bodyPr>
          <a:lstStyle/>
          <a:p>
            <a:pPr algn="just"/>
            <a:r>
              <a:rPr lang="es-MX" sz="2800" b="1" dirty="0" err="1" smtClean="0">
                <a:latin typeface="Arial" panose="020B0604020202020204" pitchFamily="34" charset="0"/>
                <a:cs typeface="Arial" panose="020B0604020202020204" pitchFamily="34" charset="0"/>
              </a:rPr>
              <a:t>Pei</a:t>
            </a:r>
            <a:r>
              <a:rPr lang="es-MX" sz="2800" b="1" dirty="0" smtClean="0">
                <a:latin typeface="Arial" panose="020B0604020202020204" pitchFamily="34" charset="0"/>
                <a:cs typeface="Arial" panose="020B0604020202020204" pitchFamily="34" charset="0"/>
              </a:rPr>
              <a:t> and </a:t>
            </a:r>
            <a:r>
              <a:rPr lang="es-MX" sz="2800" b="1" dirty="0" err="1" smtClean="0">
                <a:latin typeface="Arial" panose="020B0604020202020204" pitchFamily="34" charset="0"/>
                <a:cs typeface="Arial" panose="020B0604020202020204" pitchFamily="34" charset="0"/>
              </a:rPr>
              <a:t>Liu</a:t>
            </a:r>
            <a:r>
              <a:rPr lang="es-MX" sz="2800" b="1" dirty="0" smtClean="0">
                <a:latin typeface="Arial" panose="020B0604020202020204" pitchFamily="34" charset="0"/>
                <a:cs typeface="Arial" panose="020B0604020202020204" pitchFamily="34" charset="0"/>
              </a:rPr>
              <a:t>., 2010</a:t>
            </a:r>
            <a:endParaRPr lang="en-US" sz="2800" b="1" dirty="0" smtClean="0">
              <a:latin typeface="Arial" panose="020B0604020202020204" pitchFamily="34" charset="0"/>
              <a:cs typeface="Arial" panose="020B0604020202020204" pitchFamily="34" charset="0"/>
            </a:endParaRPr>
          </a:p>
        </p:txBody>
      </p:sp>
      <p:sp>
        <p:nvSpPr>
          <p:cNvPr id="7" name="CuadroTexto 6"/>
          <p:cNvSpPr txBox="1"/>
          <p:nvPr/>
        </p:nvSpPr>
        <p:spPr>
          <a:xfrm>
            <a:off x="3131840" y="1196752"/>
            <a:ext cx="2592288" cy="584775"/>
          </a:xfrm>
          <a:prstGeom prst="rect">
            <a:avLst/>
          </a:prstGeom>
          <a:noFill/>
        </p:spPr>
        <p:txBody>
          <a:bodyPr wrap="square" rtlCol="0">
            <a:spAutoFit/>
          </a:bodyPr>
          <a:lstStyle/>
          <a:p>
            <a:r>
              <a:rPr lang="es-MX" sz="3200" b="1" dirty="0" smtClean="0">
                <a:latin typeface="Arial" panose="020B0604020202020204" pitchFamily="34" charset="0"/>
                <a:cs typeface="Arial" panose="020B0604020202020204" pitchFamily="34" charset="0"/>
              </a:rPr>
              <a:t>Epilepsia</a:t>
            </a:r>
            <a:endParaRPr lang="en-US" sz="3200" b="1" dirty="0">
              <a:latin typeface="Arial" panose="020B0604020202020204" pitchFamily="34" charset="0"/>
              <a:cs typeface="Arial" panose="020B0604020202020204" pitchFamily="34" charset="0"/>
            </a:endParaRPr>
          </a:p>
        </p:txBody>
      </p:sp>
      <p:sp>
        <p:nvSpPr>
          <p:cNvPr id="10" name="CuadroTexto 9"/>
          <p:cNvSpPr txBox="1"/>
          <p:nvPr/>
        </p:nvSpPr>
        <p:spPr>
          <a:xfrm>
            <a:off x="2627784" y="901169"/>
            <a:ext cx="504056" cy="1015663"/>
          </a:xfrm>
          <a:prstGeom prst="rect">
            <a:avLst/>
          </a:prstGeom>
          <a:noFill/>
        </p:spPr>
        <p:txBody>
          <a:bodyPr wrap="square" rtlCol="0">
            <a:spAutoFit/>
          </a:bodyPr>
          <a:lstStyle/>
          <a:p>
            <a:r>
              <a:rPr lang="es-MX" sz="6000" b="1" dirty="0" smtClean="0">
                <a:solidFill>
                  <a:srgbClr val="FF0000"/>
                </a:solidFill>
                <a:latin typeface="Arial" panose="020B0604020202020204" pitchFamily="34" charset="0"/>
                <a:cs typeface="Arial" panose="020B0604020202020204" pitchFamily="34" charset="0"/>
              </a:rPr>
              <a:t>?</a:t>
            </a:r>
            <a:endParaRPr lang="en-US" sz="6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9857302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10AA1C24-94BF-4FA4-8173-645B7D57CA77}" type="slidenum">
              <a:rPr lang="es-ES" smtClean="0"/>
              <a:pPr/>
              <a:t>2</a:t>
            </a:fld>
            <a:endParaRPr lang="es-ES"/>
          </a:p>
        </p:txBody>
      </p:sp>
      <p:pic>
        <p:nvPicPr>
          <p:cNvPr id="6" name="Imagen 5"/>
          <p:cNvPicPr>
            <a:picLocks noChangeAspect="1"/>
          </p:cNvPicPr>
          <p:nvPr/>
        </p:nvPicPr>
        <p:blipFill>
          <a:blip r:embed="rId2" cstate="print"/>
          <a:stretch>
            <a:fillRect/>
          </a:stretch>
        </p:blipFill>
        <p:spPr>
          <a:xfrm>
            <a:off x="188733" y="476672"/>
            <a:ext cx="3385913" cy="4114527"/>
          </a:xfrm>
          <a:prstGeom prst="rect">
            <a:avLst/>
          </a:prstGeom>
        </p:spPr>
      </p:pic>
      <p:pic>
        <p:nvPicPr>
          <p:cNvPr id="7" name="Imagen 6"/>
          <p:cNvPicPr>
            <a:picLocks noChangeAspect="1"/>
          </p:cNvPicPr>
          <p:nvPr/>
        </p:nvPicPr>
        <p:blipFill>
          <a:blip r:embed="rId3" cstate="print"/>
          <a:stretch>
            <a:fillRect/>
          </a:stretch>
        </p:blipFill>
        <p:spPr>
          <a:xfrm>
            <a:off x="4360543" y="332656"/>
            <a:ext cx="3046073" cy="2597930"/>
          </a:xfrm>
          <a:prstGeom prst="rect">
            <a:avLst/>
          </a:prstGeom>
        </p:spPr>
      </p:pic>
      <p:pic>
        <p:nvPicPr>
          <p:cNvPr id="3" name="Imagen 2"/>
          <p:cNvPicPr>
            <a:picLocks noChangeAspect="1"/>
          </p:cNvPicPr>
          <p:nvPr/>
        </p:nvPicPr>
        <p:blipFill>
          <a:blip r:embed="rId4" cstate="print"/>
          <a:stretch>
            <a:fillRect/>
          </a:stretch>
        </p:blipFill>
        <p:spPr>
          <a:xfrm>
            <a:off x="1331640" y="3694348"/>
            <a:ext cx="3282880" cy="3084112"/>
          </a:xfrm>
          <a:prstGeom prst="rect">
            <a:avLst/>
          </a:prstGeom>
        </p:spPr>
      </p:pic>
      <p:pic>
        <p:nvPicPr>
          <p:cNvPr id="8" name="Imagen 7" descr="journal.pone.0015707.g003.png"/>
          <p:cNvPicPr>
            <a:picLocks noChangeAspect="1"/>
          </p:cNvPicPr>
          <p:nvPr/>
        </p:nvPicPr>
        <p:blipFill rotWithShape="1">
          <a:blip r:embed="rId5" cstate="print">
            <a:extLst>
              <a:ext uri="{28A0092B-C50C-407E-A947-70E740481C1C}">
                <a14:useLocalDpi xmlns:a14="http://schemas.microsoft.com/office/drawing/2010/main" xmlns="" val="0"/>
              </a:ext>
            </a:extLst>
          </a:blip>
          <a:srcRect t="3433" r="41343" b="44554"/>
          <a:stretch/>
        </p:blipFill>
        <p:spPr>
          <a:xfrm>
            <a:off x="4481866" y="3284984"/>
            <a:ext cx="4490282" cy="2345141"/>
          </a:xfrm>
          <a:prstGeom prst="rect">
            <a:avLst/>
          </a:prstGeom>
        </p:spPr>
      </p:pic>
    </p:spTree>
    <p:extLst>
      <p:ext uri="{BB962C8B-B14F-4D97-AF65-F5344CB8AC3E}">
        <p14:creationId xmlns:p14="http://schemas.microsoft.com/office/powerpoint/2010/main" xmlns="" val="17287639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eporteolimpico.com/wp-content/uploads/2012/03/prohibido-dar-la-mano-en-los-juegos-olimpicos.jpg"/>
          <p:cNvPicPr>
            <a:picLocks noChangeAspect="1" noChangeArrowheads="1"/>
          </p:cNvPicPr>
          <p:nvPr/>
        </p:nvPicPr>
        <p:blipFill>
          <a:blip r:embed="rId2" cstate="print"/>
          <a:srcRect/>
          <a:stretch>
            <a:fillRect/>
          </a:stretch>
        </p:blipFill>
        <p:spPr bwMode="auto">
          <a:xfrm>
            <a:off x="755576" y="1124744"/>
            <a:ext cx="7776864" cy="5294186"/>
          </a:xfrm>
          <a:prstGeom prst="rect">
            <a:avLst/>
          </a:prstGeom>
          <a:noFill/>
        </p:spPr>
      </p:pic>
      <p:sp>
        <p:nvSpPr>
          <p:cNvPr id="3" name="2 CuadroTexto"/>
          <p:cNvSpPr txBox="1"/>
          <p:nvPr/>
        </p:nvSpPr>
        <p:spPr>
          <a:xfrm>
            <a:off x="971600" y="5517232"/>
            <a:ext cx="3024336" cy="523220"/>
          </a:xfrm>
          <a:prstGeom prst="rect">
            <a:avLst/>
          </a:prstGeom>
          <a:noFill/>
        </p:spPr>
        <p:txBody>
          <a:bodyPr wrap="square" rtlCol="0">
            <a:spAutoFit/>
          </a:bodyPr>
          <a:lstStyle/>
          <a:p>
            <a:r>
              <a:rPr lang="es-MX" sz="2800" dirty="0" smtClean="0">
                <a:solidFill>
                  <a:schemeClr val="bg1"/>
                </a:solidFill>
                <a:latin typeface="Arial" pitchFamily="34" charset="0"/>
                <a:cs typeface="Arial" pitchFamily="34" charset="0"/>
              </a:rPr>
              <a:t>Ciencias Básicas</a:t>
            </a:r>
            <a:endParaRPr lang="es-MX" sz="2800" dirty="0">
              <a:solidFill>
                <a:schemeClr val="bg1"/>
              </a:solidFill>
              <a:latin typeface="Arial" pitchFamily="34" charset="0"/>
              <a:cs typeface="Arial" pitchFamily="34" charset="0"/>
            </a:endParaRPr>
          </a:p>
        </p:txBody>
      </p:sp>
      <p:sp>
        <p:nvSpPr>
          <p:cNvPr id="4" name="3 CuadroTexto"/>
          <p:cNvSpPr txBox="1"/>
          <p:nvPr/>
        </p:nvSpPr>
        <p:spPr>
          <a:xfrm>
            <a:off x="6876256" y="5517232"/>
            <a:ext cx="1512168" cy="523220"/>
          </a:xfrm>
          <a:prstGeom prst="rect">
            <a:avLst/>
          </a:prstGeom>
          <a:noFill/>
        </p:spPr>
        <p:txBody>
          <a:bodyPr wrap="square" rtlCol="0">
            <a:spAutoFit/>
          </a:bodyPr>
          <a:lstStyle/>
          <a:p>
            <a:r>
              <a:rPr lang="es-MX" sz="2800" dirty="0" smtClean="0">
                <a:solidFill>
                  <a:schemeClr val="bg1"/>
                </a:solidFill>
                <a:latin typeface="Arial" pitchFamily="34" charset="0"/>
                <a:cs typeface="Arial" pitchFamily="34" charset="0"/>
              </a:rPr>
              <a:t>Clínica</a:t>
            </a:r>
            <a:endParaRPr lang="es-MX" sz="28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quence4.m1v">
            <a:hlinkClick r:id="" action="ppaction://media"/>
          </p:cNvPr>
          <p:cNvPicPr>
            <a:picLocks noRot="1" noChangeAspect="1"/>
          </p:cNvPicPr>
          <p:nvPr>
            <a:videoFile r:link="rId1"/>
          </p:nvPr>
        </p:nvPicPr>
        <p:blipFill>
          <a:blip r:embed="rId3" cstate="print"/>
          <a:stretch>
            <a:fillRect/>
          </a:stretch>
        </p:blipFill>
        <p:spPr>
          <a:xfrm>
            <a:off x="35496" y="44624"/>
            <a:ext cx="9004832" cy="6655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9552" y="173142"/>
            <a:ext cx="7929225" cy="6387241"/>
          </a:xfrm>
          <a:prstGeom prst="rect">
            <a:avLst/>
          </a:prstGeom>
        </p:spPr>
      </p:pic>
      <p:sp>
        <p:nvSpPr>
          <p:cNvPr id="6" name="5 Rectángulo"/>
          <p:cNvSpPr/>
          <p:nvPr/>
        </p:nvSpPr>
        <p:spPr>
          <a:xfrm>
            <a:off x="467544" y="764704"/>
            <a:ext cx="7776864" cy="1440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475908" y="5451867"/>
            <a:ext cx="8056512" cy="1412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995936" y="2204864"/>
            <a:ext cx="1584176" cy="646331"/>
          </a:xfrm>
          <a:prstGeom prst="rect">
            <a:avLst/>
          </a:prstGeom>
          <a:solidFill>
            <a:schemeClr val="bg1"/>
          </a:solidFill>
          <a:ln>
            <a:solidFill>
              <a:srgbClr val="FFFFFF"/>
            </a:solidFill>
          </a:ln>
        </p:spPr>
        <p:txBody>
          <a:bodyPr wrap="square" rtlCol="0">
            <a:spAutoFit/>
          </a:bodyPr>
          <a:lstStyle/>
          <a:p>
            <a:r>
              <a:rPr lang="es-MX" b="1" dirty="0" smtClean="0">
                <a:latin typeface="Arial" pitchFamily="34" charset="0"/>
                <a:cs typeface="Arial" pitchFamily="34" charset="0"/>
              </a:rPr>
              <a:t>Sitio de unión a BDZ</a:t>
            </a:r>
            <a:endParaRPr lang="es-MX" b="1" dirty="0">
              <a:latin typeface="Arial" pitchFamily="34" charset="0"/>
              <a:cs typeface="Arial" pitchFamily="34" charset="0"/>
            </a:endParaRPr>
          </a:p>
        </p:txBody>
      </p:sp>
      <p:sp>
        <p:nvSpPr>
          <p:cNvPr id="9" name="8 CuadroTexto"/>
          <p:cNvSpPr txBox="1"/>
          <p:nvPr/>
        </p:nvSpPr>
        <p:spPr>
          <a:xfrm>
            <a:off x="2547392" y="116632"/>
            <a:ext cx="3536776" cy="646331"/>
          </a:xfrm>
          <a:prstGeom prst="rect">
            <a:avLst/>
          </a:prstGeom>
          <a:solidFill>
            <a:schemeClr val="bg1"/>
          </a:solidFill>
          <a:ln>
            <a:solidFill>
              <a:srgbClr val="FFFFFF"/>
            </a:solidFill>
          </a:ln>
        </p:spPr>
        <p:txBody>
          <a:bodyPr wrap="square" rtlCol="0">
            <a:spAutoFit/>
          </a:bodyPr>
          <a:lstStyle/>
          <a:p>
            <a:r>
              <a:rPr lang="es-MX" sz="3600" b="1" dirty="0" smtClean="0">
                <a:latin typeface="Arial" pitchFamily="34" charset="0"/>
                <a:cs typeface="Arial" pitchFamily="34" charset="0"/>
              </a:rPr>
              <a:t>Sistema GABA</a:t>
            </a:r>
            <a:endParaRPr lang="es-MX" sz="3600" b="1" dirty="0">
              <a:latin typeface="Arial" pitchFamily="34" charset="0"/>
              <a:cs typeface="Arial" pitchFamily="34" charset="0"/>
            </a:endParaRPr>
          </a:p>
        </p:txBody>
      </p:sp>
      <p:sp>
        <p:nvSpPr>
          <p:cNvPr id="10" name="9 Conector"/>
          <p:cNvSpPr/>
          <p:nvPr/>
        </p:nvSpPr>
        <p:spPr>
          <a:xfrm>
            <a:off x="1259632" y="1484784"/>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Conector"/>
          <p:cNvSpPr/>
          <p:nvPr/>
        </p:nvSpPr>
        <p:spPr>
          <a:xfrm>
            <a:off x="2339752" y="1556792"/>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Conector"/>
          <p:cNvSpPr/>
          <p:nvPr/>
        </p:nvSpPr>
        <p:spPr>
          <a:xfrm>
            <a:off x="2987824" y="2060848"/>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Conector"/>
          <p:cNvSpPr/>
          <p:nvPr/>
        </p:nvSpPr>
        <p:spPr>
          <a:xfrm>
            <a:off x="3203848" y="1052736"/>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13 Conector"/>
          <p:cNvSpPr/>
          <p:nvPr/>
        </p:nvSpPr>
        <p:spPr>
          <a:xfrm>
            <a:off x="3923928" y="1916832"/>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Conector"/>
          <p:cNvSpPr/>
          <p:nvPr/>
        </p:nvSpPr>
        <p:spPr>
          <a:xfrm>
            <a:off x="4716016" y="1268760"/>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Conector"/>
          <p:cNvSpPr/>
          <p:nvPr/>
        </p:nvSpPr>
        <p:spPr>
          <a:xfrm>
            <a:off x="5724128" y="1844824"/>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16 Conector"/>
          <p:cNvSpPr/>
          <p:nvPr/>
        </p:nvSpPr>
        <p:spPr>
          <a:xfrm>
            <a:off x="6732240" y="1268760"/>
            <a:ext cx="216024" cy="21602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Flecha abajo 2"/>
          <p:cNvSpPr/>
          <p:nvPr/>
        </p:nvSpPr>
        <p:spPr>
          <a:xfrm>
            <a:off x="2159732" y="2205160"/>
            <a:ext cx="335495" cy="99003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echa abajo 17"/>
          <p:cNvSpPr/>
          <p:nvPr/>
        </p:nvSpPr>
        <p:spPr>
          <a:xfrm>
            <a:off x="6180721" y="1916832"/>
            <a:ext cx="335495" cy="99003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ayo 18"/>
          <p:cNvSpPr/>
          <p:nvPr/>
        </p:nvSpPr>
        <p:spPr>
          <a:xfrm>
            <a:off x="2495227" y="4653136"/>
            <a:ext cx="492597" cy="1080416"/>
          </a:xfrm>
          <a:prstGeom prst="lightningBol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ayo 19"/>
          <p:cNvSpPr/>
          <p:nvPr/>
        </p:nvSpPr>
        <p:spPr>
          <a:xfrm>
            <a:off x="6527675" y="4805536"/>
            <a:ext cx="492597" cy="1080416"/>
          </a:xfrm>
          <a:prstGeom prst="lightningBol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41098970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path" presetSubtype="0" accel="50000" decel="50000" fill="hold" grpId="0" nodeType="clickEffect">
                                  <p:stCondLst>
                                    <p:cond delay="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6" dur="2000" fill="hold"/>
                                        <p:tgtEl>
                                          <p:spTgt spid="17"/>
                                        </p:tgtEl>
                                        <p:attrNameLst>
                                          <p:attrName>ppt_x</p:attrName>
                                          <p:attrName>ppt_y</p:attrName>
                                        </p:attrNameLst>
                                      </p:cBhvr>
                                    </p:animMotion>
                                  </p:childTnLst>
                                </p:cTn>
                              </p:par>
                              <p:par>
                                <p:cTn id="7" presetID="51" presetClass="path" presetSubtype="0" accel="50000" decel="50000" fill="hold" grpId="0" nodeType="withEffect">
                                  <p:stCondLst>
                                    <p:cond delay="0"/>
                                  </p:stCondLst>
                                  <p:childTnLst>
                                    <p:animMotion origin="layout" path="M 0 0 L -0.04 0.067 C -0.049 0.081 -0.054 0.102 -0.054 0.124 C -0.054 0.149 -0.049 0.169 -0.04 0.183 L 0 0.25 E" pathEditMode="relative" ptsTypes="">
                                      <p:cBhvr>
                                        <p:cTn id="8" dur="2000" fill="hold"/>
                                        <p:tgtEl>
                                          <p:spTgt spid="15"/>
                                        </p:tgtEl>
                                        <p:attrNameLst>
                                          <p:attrName>ppt_x</p:attrName>
                                          <p:attrName>ppt_y</p:attrName>
                                        </p:attrNameLst>
                                      </p:cBhvr>
                                    </p:animMotion>
                                  </p:childTnLst>
                                </p:cTn>
                              </p:par>
                              <p:par>
                                <p:cTn id="9" presetID="61" presetClass="path" presetSubtype="0" accel="50000" decel="50000" fill="hold" grpId="0"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10" dur="2000" fill="hold"/>
                                        <p:tgtEl>
                                          <p:spTgt spid="11"/>
                                        </p:tgtEl>
                                        <p:attrNameLst>
                                          <p:attrName>ppt_x</p:attrName>
                                          <p:attrName>ppt_y</p:attrName>
                                        </p:attrNameLst>
                                      </p:cBhvr>
                                    </p:animMotion>
                                  </p:childTnLst>
                                </p:cTn>
                              </p:par>
                              <p:par>
                                <p:cTn id="11" presetID="3" presetClass="path" presetSubtype="0" accel="50000" decel="50000" fill="hold" grpId="0" nodeType="withEffect">
                                  <p:stCondLst>
                                    <p:cond delay="0"/>
                                  </p:stCondLst>
                                  <p:childTnLst>
                                    <p:animMotion origin="layout" path="M 0 0 L 0.125 -0.084 L 0.25 0 L 0.125 0.084 L 0 0 Z" pathEditMode="relative" ptsTypes="">
                                      <p:cBhvr>
                                        <p:cTn id="12" dur="2000" fill="hold"/>
                                        <p:tgtEl>
                                          <p:spTgt spid="13"/>
                                        </p:tgtEl>
                                        <p:attrNameLst>
                                          <p:attrName>ppt_x</p:attrName>
                                          <p:attrName>ppt_y</p:attrName>
                                        </p:attrNameLst>
                                      </p:cBhvr>
                                    </p:animMotion>
                                  </p:childTnLst>
                                </p:cTn>
                              </p:par>
                              <p:par>
                                <p:cTn id="13" presetID="15" presetClass="path" presetSubtype="0" accel="50000" decel="50000" fill="hold" grpId="0" nodeType="withEffect">
                                  <p:stCondLst>
                                    <p:cond delay="0"/>
                                  </p:stCondLst>
                                  <p:childTnLst>
                                    <p:animMotion origin="layout" path="M -0.00677 4.07407E-6 L 0.11823 0.09097 L 0.07031 0.23796 L -0.08385 0.23796 L -0.13177 0.09097 L -0.00677 4.07407E-6 Z " pathEditMode="relative" rAng="0" ptsTypes="AAAAAA">
                                      <p:cBhvr>
                                        <p:cTn id="14" dur="2000" fill="hold"/>
                                        <p:tgtEl>
                                          <p:spTgt spid="10"/>
                                        </p:tgtEl>
                                        <p:attrNameLst>
                                          <p:attrName>ppt_x</p:attrName>
                                          <p:attrName>ppt_y</p:attrName>
                                        </p:attrNameLst>
                                      </p:cBhvr>
                                      <p:rCtr x="0" y="11898"/>
                                    </p:animMotion>
                                  </p:childTnLst>
                                </p:cTn>
                              </p:par>
                              <p:par>
                                <p:cTn id="15" presetID="16" presetClass="path" presetSubtype="0" accel="50000" decel="50000" fill="hold" grpId="0" nodeType="withEffect">
                                  <p:stCondLst>
                                    <p:cond delay="0"/>
                                  </p:stCondLst>
                                  <p:childTnLst>
                                    <p:animMotion origin="layout" path="M 0 0 L 0.091 -0.034 L 0.125 -0.125 L 0.158 -0.034 L 0.249 0 L 0.158 0.034 L 0.125 0.125 L 0.091 0.034 L 0 0 Z" pathEditMode="relative" ptsTypes="">
                                      <p:cBhvr>
                                        <p:cTn id="16" dur="2000" fill="hold"/>
                                        <p:tgtEl>
                                          <p:spTgt spid="16"/>
                                        </p:tgtEl>
                                        <p:attrNameLst>
                                          <p:attrName>ppt_x</p:attrName>
                                          <p:attrName>ppt_y</p:attrName>
                                        </p:attrNameLst>
                                      </p:cBhvr>
                                    </p:animMotion>
                                  </p:childTnLst>
                                </p:cTn>
                              </p:par>
                              <p:par>
                                <p:cTn id="17" presetID="6" presetClass="path" presetSubtype="0" accel="50000" decel="50000" fill="hold" grpId="0" nodeType="withEffect">
                                  <p:stCondLst>
                                    <p:cond delay="0"/>
                                  </p:stCondLst>
                                  <p:childTnLst>
                                    <p:animMotion origin="layout" path="M 0 0 C -0.014 -0.005 -0.029 -0.009 -0.044 -0.009 C -0.114 -0.009 -0.169 0.048 -0.169 0.117 C -0.169 0.185 -0.114 0.241 -0.044 0.241 C -0.029 0.241 -0.014 0.238 0 0.233 C -0.047 0.215 -0.08 0.17 -0.08 0.117 C -0.08 0.063 -0.047 0.018 0 0 Z" pathEditMode="relative" ptsTypes="">
                                      <p:cBhvr>
                                        <p:cTn id="18" dur="2000" fill="hold"/>
                                        <p:tgtEl>
                                          <p:spTgt spid="14"/>
                                        </p:tgtEl>
                                        <p:attrNameLst>
                                          <p:attrName>ppt_x</p:attrName>
                                          <p:attrName>ppt_y</p:attrName>
                                        </p:attrNameLst>
                                      </p:cBhvr>
                                    </p:animMotion>
                                  </p:childTnLst>
                                </p:cTn>
                              </p:par>
                              <p:par>
                                <p:cTn id="19" presetID="7" presetClass="path" presetSubtype="0" accel="50000" decel="50000" fill="hold" grpId="0" nodeType="withEffect">
                                  <p:stCondLst>
                                    <p:cond delay="0"/>
                                  </p:stCondLst>
                                  <p:childTnLst>
                                    <p:animMotion origin="layout" path="M 0 0 L 0.25 0 L 0.25 0.25 L 0 0.25 L 0 0 Z" pathEditMode="relative" ptsTypes="">
                                      <p:cBhvr>
                                        <p:cTn id="20" dur="2000" fill="hold"/>
                                        <p:tgtEl>
                                          <p:spTgt spid="12"/>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3.88889E-6 5.55112E-17 L -3.88889E-6 0.25 " pathEditMode="relative" rAng="0" ptsTypes="AA">
                                      <p:cBhvr>
                                        <p:cTn id="24" dur="2000" fill="hold"/>
                                        <p:tgtEl>
                                          <p:spTgt spid="3"/>
                                        </p:tgtEl>
                                        <p:attrNameLst>
                                          <p:attrName>ppt_x</p:attrName>
                                          <p:attrName>ppt_y</p:attrName>
                                        </p:attrNameLst>
                                      </p:cBhvr>
                                      <p:rCtr x="0" y="12500"/>
                                    </p:animMotion>
                                  </p:childTnLst>
                                </p:cTn>
                              </p:par>
                              <p:par>
                                <p:cTn id="25" presetID="42" presetClass="path" presetSubtype="0" accel="50000" decel="50000" fill="hold" grpId="0" nodeType="withEffect">
                                  <p:stCondLst>
                                    <p:cond delay="0"/>
                                  </p:stCondLst>
                                  <p:childTnLst>
                                    <p:animMotion origin="layout" path="M -8.33333E-7 -3.7037E-7 L -8.33333E-7 0.25 " pathEditMode="relative" rAng="0" ptsTypes="AA">
                                      <p:cBhvr>
                                        <p:cTn id="26" dur="2000" fill="hold"/>
                                        <p:tgtEl>
                                          <p:spTgt spid="18"/>
                                        </p:tgtEl>
                                        <p:attrNameLst>
                                          <p:attrName>ppt_x</p:attrName>
                                          <p:attrName>ppt_y</p:attrName>
                                        </p:attrNameLst>
                                      </p:cBhvr>
                                      <p:rCtr x="0" y="1250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3"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43084" y="274638"/>
            <a:ext cx="5972188" cy="1143000"/>
          </a:xfrm>
        </p:spPr>
        <p:txBody>
          <a:bodyPr>
            <a:normAutofit fontScale="90000"/>
          </a:bodyPr>
          <a:lstStyle/>
          <a:p>
            <a:r>
              <a:rPr lang="en-US" b="1" dirty="0" err="1" smtClean="0"/>
              <a:t>Tomografía</a:t>
            </a:r>
            <a:r>
              <a:rPr lang="en-US" b="1" dirty="0" smtClean="0"/>
              <a:t> de </a:t>
            </a:r>
            <a:r>
              <a:rPr lang="en-US" b="1" dirty="0" err="1" smtClean="0"/>
              <a:t>Emisión</a:t>
            </a:r>
            <a:r>
              <a:rPr lang="en-US" b="1" dirty="0" smtClean="0"/>
              <a:t> de </a:t>
            </a:r>
            <a:r>
              <a:rPr lang="en-US" b="1" dirty="0" err="1" smtClean="0"/>
              <a:t>Positrones</a:t>
            </a:r>
            <a:endParaRPr lang="en-US" b="1" dirty="0"/>
          </a:p>
        </p:txBody>
      </p:sp>
      <p:pic>
        <p:nvPicPr>
          <p:cNvPr id="378882" name="Picture 2" descr="http://upload.wikimedia.org/wikipedia/commons/thumb/c/c1/PET-schema.png/220px-PET-schema.png">
            <a:hlinkClick r:id="rId2"/>
          </p:cNvPr>
          <p:cNvPicPr>
            <a:picLocks noChangeAspect="1" noChangeArrowheads="1"/>
          </p:cNvPicPr>
          <p:nvPr/>
        </p:nvPicPr>
        <p:blipFill>
          <a:blip r:embed="rId3" cstate="print"/>
          <a:srcRect/>
          <a:stretch>
            <a:fillRect/>
          </a:stretch>
        </p:blipFill>
        <p:spPr bwMode="auto">
          <a:xfrm>
            <a:off x="214282" y="1428736"/>
            <a:ext cx="4593047" cy="3361278"/>
          </a:xfrm>
          <a:prstGeom prst="rect">
            <a:avLst/>
          </a:prstGeom>
          <a:noFill/>
        </p:spPr>
      </p:pic>
      <p:pic>
        <p:nvPicPr>
          <p:cNvPr id="378886" name="Picture 6" descr="http://upload.wikimedia.org/wikipedia/commons/thumb/c/c6/PET-image.jpg/220px-PET-image.jpg">
            <a:hlinkClick r:id="rId4"/>
          </p:cNvPr>
          <p:cNvPicPr>
            <a:picLocks noChangeAspect="1" noChangeArrowheads="1"/>
          </p:cNvPicPr>
          <p:nvPr/>
        </p:nvPicPr>
        <p:blipFill>
          <a:blip r:embed="rId5" cstate="print"/>
          <a:srcRect/>
          <a:stretch>
            <a:fillRect/>
          </a:stretch>
        </p:blipFill>
        <p:spPr bwMode="auto">
          <a:xfrm>
            <a:off x="6119250" y="1857365"/>
            <a:ext cx="2524715" cy="2857520"/>
          </a:xfrm>
          <a:prstGeom prst="rect">
            <a:avLst/>
          </a:prstGeom>
          <a:noFill/>
        </p:spPr>
      </p:pic>
      <p:pic>
        <p:nvPicPr>
          <p:cNvPr id="378888" name="Picture 8" descr="Imagen por PET/TAC"/>
          <p:cNvPicPr>
            <a:picLocks noChangeAspect="1" noChangeArrowheads="1"/>
          </p:cNvPicPr>
          <p:nvPr/>
        </p:nvPicPr>
        <p:blipFill>
          <a:blip r:embed="rId6" cstate="print"/>
          <a:srcRect/>
          <a:stretch>
            <a:fillRect/>
          </a:stretch>
        </p:blipFill>
        <p:spPr bwMode="auto">
          <a:xfrm>
            <a:off x="4214810" y="3929066"/>
            <a:ext cx="2071702" cy="274052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9"/>
          <p:cNvGrpSpPr>
            <a:grpSpLocks/>
          </p:cNvGrpSpPr>
          <p:nvPr/>
        </p:nvGrpSpPr>
        <p:grpSpPr bwMode="auto">
          <a:xfrm>
            <a:off x="502521" y="1271296"/>
            <a:ext cx="8000140" cy="5261813"/>
            <a:chOff x="45" y="540"/>
            <a:chExt cx="5670" cy="3650"/>
          </a:xfrm>
        </p:grpSpPr>
        <p:pic>
          <p:nvPicPr>
            <p:cNvPr id="1026" name="Picture 2" descr="http://www.monografias.com/trabajos56/bulimia-multipersonalidad/Image45.gif"/>
            <p:cNvPicPr>
              <a:picLocks noChangeAspect="1" noChangeArrowheads="1"/>
            </p:cNvPicPr>
            <p:nvPr/>
          </p:nvPicPr>
          <p:blipFill>
            <a:blip r:embed="rId3" cstate="print"/>
            <a:srcRect b="2940"/>
            <a:stretch>
              <a:fillRect/>
            </a:stretch>
          </p:blipFill>
          <p:spPr bwMode="auto">
            <a:xfrm>
              <a:off x="1980" y="540"/>
              <a:ext cx="1800" cy="1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4" cstate="print"/>
            <a:srcRect l="1908" t="1908" r="2671" b="2671"/>
            <a:stretch>
              <a:fillRect/>
            </a:stretch>
          </p:blipFill>
          <p:spPr bwMode="auto">
            <a:xfrm>
              <a:off x="45" y="2295"/>
              <a:ext cx="1890" cy="18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5" cstate="print"/>
            <a:srcRect/>
            <a:stretch>
              <a:fillRect/>
            </a:stretch>
          </p:blipFill>
          <p:spPr bwMode="auto">
            <a:xfrm>
              <a:off x="3825" y="2295"/>
              <a:ext cx="1890" cy="1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704" name="8 Flecha doblada"/>
            <p:cNvPicPr>
              <a:picLocks noChangeArrowheads="1"/>
            </p:cNvPicPr>
            <p:nvPr/>
          </p:nvPicPr>
          <p:blipFill>
            <a:blip r:embed="rId6" cstate="print"/>
            <a:srcRect/>
            <a:stretch>
              <a:fillRect/>
            </a:stretch>
          </p:blipFill>
          <p:spPr bwMode="auto">
            <a:xfrm>
              <a:off x="3775" y="1248"/>
              <a:ext cx="860" cy="776"/>
            </a:xfrm>
            <a:prstGeom prst="rect">
              <a:avLst/>
            </a:prstGeom>
            <a:noFill/>
            <a:ln w="9525">
              <a:noFill/>
              <a:miter lim="800000"/>
              <a:headEnd/>
              <a:tailEnd/>
            </a:ln>
          </p:spPr>
        </p:pic>
        <p:sp>
          <p:nvSpPr>
            <p:cNvPr id="71705" name="Text Box 8"/>
            <p:cNvSpPr txBox="1">
              <a:spLocks noChangeArrowheads="1"/>
            </p:cNvSpPr>
            <p:nvPr/>
          </p:nvSpPr>
          <p:spPr bwMode="auto">
            <a:xfrm rot="3642957">
              <a:off x="3770" y="1409"/>
              <a:ext cx="932" cy="523"/>
            </a:xfrm>
            <a:prstGeom prst="rect">
              <a:avLst/>
            </a:prstGeom>
            <a:noFill/>
            <a:ln w="9525">
              <a:noFill/>
              <a:miter lim="800000"/>
              <a:headEnd/>
              <a:tailEnd/>
            </a:ln>
          </p:spPr>
          <p:txBody>
            <a:bodyPr rot="10800000" vert="eaVert"/>
            <a:lstStyle/>
            <a:p>
              <a:pPr eaLnBrk="0" hangingPunct="0"/>
              <a:endParaRPr lang="es-ES">
                <a:solidFill>
                  <a:schemeClr val="bg1"/>
                </a:solidFill>
                <a:latin typeface="Century Gothic" pitchFamily="34" charset="0"/>
              </a:endParaRPr>
            </a:p>
          </p:txBody>
        </p:sp>
        <p:pic>
          <p:nvPicPr>
            <p:cNvPr id="71706" name="9 Flecha doblada"/>
            <p:cNvPicPr>
              <a:picLocks noChangeArrowheads="1"/>
            </p:cNvPicPr>
            <p:nvPr/>
          </p:nvPicPr>
          <p:blipFill>
            <a:blip r:embed="rId7" cstate="print"/>
            <a:srcRect/>
            <a:stretch>
              <a:fillRect/>
            </a:stretch>
          </p:blipFill>
          <p:spPr bwMode="auto">
            <a:xfrm>
              <a:off x="1087" y="1271"/>
              <a:ext cx="898" cy="891"/>
            </a:xfrm>
            <a:prstGeom prst="rect">
              <a:avLst/>
            </a:prstGeom>
            <a:noFill/>
            <a:ln w="9525">
              <a:noFill/>
              <a:miter lim="800000"/>
              <a:headEnd/>
              <a:tailEnd/>
            </a:ln>
          </p:spPr>
        </p:pic>
        <p:sp>
          <p:nvSpPr>
            <p:cNvPr id="71707" name="Text Box 11"/>
            <p:cNvSpPr txBox="1">
              <a:spLocks noChangeArrowheads="1"/>
            </p:cNvSpPr>
            <p:nvPr/>
          </p:nvSpPr>
          <p:spPr bwMode="auto">
            <a:xfrm rot="-4033244">
              <a:off x="1001" y="1446"/>
              <a:ext cx="1013" cy="599"/>
            </a:xfrm>
            <a:prstGeom prst="rect">
              <a:avLst/>
            </a:prstGeom>
            <a:noFill/>
            <a:ln w="9525">
              <a:noFill/>
              <a:miter lim="800000"/>
              <a:headEnd/>
              <a:tailEnd/>
            </a:ln>
          </p:spPr>
          <p:txBody>
            <a:bodyPr vert="eaVert"/>
            <a:lstStyle/>
            <a:p>
              <a:pPr eaLnBrk="0" hangingPunct="0"/>
              <a:endParaRPr lang="es-ES">
                <a:solidFill>
                  <a:schemeClr val="bg1"/>
                </a:solidFill>
                <a:latin typeface="Century Gothic" pitchFamily="34" charset="0"/>
              </a:endParaRPr>
            </a:p>
          </p:txBody>
        </p:sp>
        <p:sp>
          <p:nvSpPr>
            <p:cNvPr id="71708" name="10 CuadroTexto"/>
            <p:cNvSpPr txBox="1">
              <a:spLocks noChangeArrowheads="1"/>
            </p:cNvSpPr>
            <p:nvPr/>
          </p:nvSpPr>
          <p:spPr bwMode="auto">
            <a:xfrm>
              <a:off x="2520" y="2304"/>
              <a:ext cx="675" cy="234"/>
            </a:xfrm>
            <a:prstGeom prst="rect">
              <a:avLst/>
            </a:prstGeom>
            <a:noFill/>
            <a:ln w="9525">
              <a:noFill/>
              <a:miter lim="800000"/>
              <a:headEnd/>
              <a:tailEnd/>
            </a:ln>
          </p:spPr>
          <p:txBody>
            <a:bodyPr anchor="ctr">
              <a:spAutoFit/>
            </a:bodyPr>
            <a:lstStyle/>
            <a:p>
              <a:pPr algn="ctr"/>
              <a:r>
                <a:rPr lang="es-MX" sz="1600" b="1" u="sng">
                  <a:solidFill>
                    <a:srgbClr val="080808"/>
                  </a:solidFill>
                  <a:cs typeface="Times New Roman" pitchFamily="18" charset="0"/>
                </a:rPr>
                <a:t>Normal</a:t>
              </a:r>
            </a:p>
          </p:txBody>
        </p:sp>
        <p:sp>
          <p:nvSpPr>
            <p:cNvPr id="71722" name="28 CuadroTexto"/>
            <p:cNvSpPr txBox="1">
              <a:spLocks noChangeArrowheads="1"/>
            </p:cNvSpPr>
            <p:nvPr/>
          </p:nvSpPr>
          <p:spPr bwMode="auto">
            <a:xfrm>
              <a:off x="1124" y="3336"/>
              <a:ext cx="181" cy="191"/>
            </a:xfrm>
            <a:prstGeom prst="rect">
              <a:avLst/>
            </a:prstGeom>
            <a:noFill/>
            <a:ln w="9525">
              <a:noFill/>
              <a:miter lim="800000"/>
              <a:headEnd/>
              <a:tailEnd/>
            </a:ln>
          </p:spPr>
          <p:txBody>
            <a:bodyPr>
              <a:spAutoFit/>
            </a:bodyPr>
            <a:lstStyle/>
            <a:p>
              <a:endParaRPr lang="es-MX" sz="1200" b="1" dirty="0">
                <a:solidFill>
                  <a:schemeClr val="bg1"/>
                </a:solidFill>
                <a:latin typeface="Trebuchet MS" pitchFamily="34" charset="0"/>
              </a:endParaRPr>
            </a:p>
          </p:txBody>
        </p:sp>
        <p:pic>
          <p:nvPicPr>
            <p:cNvPr id="71729" name="38 Imagen"/>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25" y="2295"/>
              <a:ext cx="270" cy="398"/>
            </a:xfrm>
            <a:prstGeom prst="rect">
              <a:avLst/>
            </a:prstGeom>
            <a:noFill/>
            <a:ln w="9525">
              <a:noFill/>
              <a:miter lim="800000"/>
              <a:headEnd/>
              <a:tailEnd/>
            </a:ln>
          </p:spPr>
        </p:pic>
        <p:pic>
          <p:nvPicPr>
            <p:cNvPr id="71731" name="40 Imagen"/>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205" y="540"/>
              <a:ext cx="270" cy="398"/>
            </a:xfrm>
            <a:prstGeom prst="rect">
              <a:avLst/>
            </a:prstGeom>
            <a:noFill/>
            <a:ln w="9525">
              <a:noFill/>
              <a:miter lim="800000"/>
              <a:headEnd/>
              <a:tailEnd/>
            </a:ln>
          </p:spPr>
        </p:pic>
        <p:pic>
          <p:nvPicPr>
            <p:cNvPr id="71733" name="42 Imagen"/>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915" y="2295"/>
              <a:ext cx="270" cy="398"/>
            </a:xfrm>
            <a:prstGeom prst="rect">
              <a:avLst/>
            </a:prstGeom>
            <a:noFill/>
            <a:ln w="9525">
              <a:noFill/>
              <a:miter lim="800000"/>
              <a:headEnd/>
              <a:tailEnd/>
            </a:ln>
          </p:spPr>
        </p:pic>
        <p:pic>
          <p:nvPicPr>
            <p:cNvPr id="71735"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05" y="855"/>
              <a:ext cx="135" cy="148"/>
            </a:xfrm>
            <a:prstGeom prst="rect">
              <a:avLst/>
            </a:prstGeom>
            <a:noFill/>
            <a:ln w="9525">
              <a:noFill/>
              <a:miter lim="800000"/>
              <a:headEnd/>
              <a:tailEnd/>
            </a:ln>
          </p:spPr>
        </p:pic>
        <p:pic>
          <p:nvPicPr>
            <p:cNvPr id="71736"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01" y="886"/>
              <a:ext cx="135" cy="149"/>
            </a:xfrm>
            <a:prstGeom prst="rect">
              <a:avLst/>
            </a:prstGeom>
            <a:noFill/>
            <a:ln w="9525">
              <a:noFill/>
              <a:miter lim="800000"/>
              <a:headEnd/>
              <a:tailEnd/>
            </a:ln>
          </p:spPr>
        </p:pic>
        <p:pic>
          <p:nvPicPr>
            <p:cNvPr id="71737"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115" y="900"/>
              <a:ext cx="135" cy="148"/>
            </a:xfrm>
            <a:prstGeom prst="rect">
              <a:avLst/>
            </a:prstGeom>
            <a:noFill/>
            <a:ln w="9525">
              <a:noFill/>
              <a:miter lim="800000"/>
              <a:headEnd/>
              <a:tailEnd/>
            </a:ln>
          </p:spPr>
        </p:pic>
        <p:pic>
          <p:nvPicPr>
            <p:cNvPr id="71738"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05" y="945"/>
              <a:ext cx="135" cy="148"/>
            </a:xfrm>
            <a:prstGeom prst="rect">
              <a:avLst/>
            </a:prstGeom>
            <a:noFill/>
            <a:ln w="9525">
              <a:noFill/>
              <a:miter lim="800000"/>
              <a:headEnd/>
              <a:tailEnd/>
            </a:ln>
          </p:spPr>
        </p:pic>
        <p:pic>
          <p:nvPicPr>
            <p:cNvPr id="71739"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385" y="855"/>
              <a:ext cx="135" cy="148"/>
            </a:xfrm>
            <a:prstGeom prst="rect">
              <a:avLst/>
            </a:prstGeom>
            <a:noFill/>
            <a:ln w="9525">
              <a:noFill/>
              <a:miter lim="800000"/>
              <a:headEnd/>
              <a:tailEnd/>
            </a:ln>
          </p:spPr>
        </p:pic>
        <p:pic>
          <p:nvPicPr>
            <p:cNvPr id="71741"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21" y="2700"/>
              <a:ext cx="135" cy="149"/>
            </a:xfrm>
            <a:prstGeom prst="rect">
              <a:avLst/>
            </a:prstGeom>
            <a:noFill/>
            <a:ln w="9525">
              <a:noFill/>
              <a:miter lim="800000"/>
              <a:headEnd/>
              <a:tailEnd/>
            </a:ln>
          </p:spPr>
        </p:pic>
        <p:pic>
          <p:nvPicPr>
            <p:cNvPr id="71742"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870" y="2655"/>
              <a:ext cx="135" cy="149"/>
            </a:xfrm>
            <a:prstGeom prst="rect">
              <a:avLst/>
            </a:prstGeom>
            <a:noFill/>
            <a:ln w="9525">
              <a:noFill/>
              <a:miter lim="800000"/>
              <a:headEnd/>
              <a:tailEnd/>
            </a:ln>
          </p:spPr>
        </p:pic>
        <p:pic>
          <p:nvPicPr>
            <p:cNvPr id="71743"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005" y="2642"/>
              <a:ext cx="135" cy="148"/>
            </a:xfrm>
            <a:prstGeom prst="rect">
              <a:avLst/>
            </a:prstGeom>
            <a:noFill/>
            <a:ln w="9525">
              <a:noFill/>
              <a:miter lim="800000"/>
              <a:headEnd/>
              <a:tailEnd/>
            </a:ln>
          </p:spPr>
        </p:pic>
        <p:pic>
          <p:nvPicPr>
            <p:cNvPr id="71744"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101" y="2700"/>
              <a:ext cx="135" cy="149"/>
            </a:xfrm>
            <a:prstGeom prst="rect">
              <a:avLst/>
            </a:prstGeom>
            <a:noFill/>
            <a:ln w="9525">
              <a:noFill/>
              <a:miter lim="800000"/>
              <a:headEnd/>
              <a:tailEnd/>
            </a:ln>
          </p:spPr>
        </p:pic>
        <p:pic>
          <p:nvPicPr>
            <p:cNvPr id="71745"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005" y="2777"/>
              <a:ext cx="135" cy="148"/>
            </a:xfrm>
            <a:prstGeom prst="rect">
              <a:avLst/>
            </a:prstGeom>
            <a:noFill/>
            <a:ln w="9525">
              <a:noFill/>
              <a:miter lim="800000"/>
              <a:headEnd/>
              <a:tailEnd/>
            </a:ln>
          </p:spPr>
        </p:pic>
        <p:pic>
          <p:nvPicPr>
            <p:cNvPr id="71746"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15" y="2732"/>
              <a:ext cx="135" cy="148"/>
            </a:xfrm>
            <a:prstGeom prst="rect">
              <a:avLst/>
            </a:prstGeom>
            <a:noFill/>
            <a:ln w="9525">
              <a:noFill/>
              <a:miter lim="800000"/>
              <a:headEnd/>
              <a:tailEnd/>
            </a:ln>
          </p:spPr>
        </p:pic>
        <p:pic>
          <p:nvPicPr>
            <p:cNvPr id="71747"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15" y="2822"/>
              <a:ext cx="135" cy="148"/>
            </a:xfrm>
            <a:prstGeom prst="rect">
              <a:avLst/>
            </a:prstGeom>
            <a:noFill/>
            <a:ln w="9525">
              <a:noFill/>
              <a:miter lim="800000"/>
              <a:headEnd/>
              <a:tailEnd/>
            </a:ln>
          </p:spPr>
        </p:pic>
        <p:pic>
          <p:nvPicPr>
            <p:cNvPr id="71748"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825" y="2745"/>
              <a:ext cx="135" cy="149"/>
            </a:xfrm>
            <a:prstGeom prst="rect">
              <a:avLst/>
            </a:prstGeom>
            <a:noFill/>
            <a:ln w="9525">
              <a:noFill/>
              <a:miter lim="800000"/>
              <a:headEnd/>
              <a:tailEnd/>
            </a:ln>
          </p:spPr>
        </p:pic>
        <p:pic>
          <p:nvPicPr>
            <p:cNvPr id="71749"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825" y="2867"/>
              <a:ext cx="135" cy="148"/>
            </a:xfrm>
            <a:prstGeom prst="rect">
              <a:avLst/>
            </a:prstGeom>
            <a:noFill/>
            <a:ln w="9525">
              <a:noFill/>
              <a:miter lim="800000"/>
              <a:headEnd/>
              <a:tailEnd/>
            </a:ln>
          </p:spPr>
        </p:pic>
        <p:pic>
          <p:nvPicPr>
            <p:cNvPr id="71750"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960" y="2700"/>
              <a:ext cx="135" cy="149"/>
            </a:xfrm>
            <a:prstGeom prst="rect">
              <a:avLst/>
            </a:prstGeom>
            <a:noFill/>
            <a:ln w="9525">
              <a:noFill/>
              <a:miter lim="800000"/>
              <a:headEnd/>
              <a:tailEnd/>
            </a:ln>
          </p:spPr>
        </p:pic>
        <p:pic>
          <p:nvPicPr>
            <p:cNvPr id="71751"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825" y="2565"/>
              <a:ext cx="135" cy="149"/>
            </a:xfrm>
            <a:prstGeom prst="rect">
              <a:avLst/>
            </a:prstGeom>
            <a:noFill/>
            <a:ln w="9525">
              <a:noFill/>
              <a:miter lim="800000"/>
              <a:headEnd/>
              <a:tailEnd/>
            </a:ln>
          </p:spPr>
        </p:pic>
        <p:pic>
          <p:nvPicPr>
            <p:cNvPr id="71752"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140" y="2642"/>
              <a:ext cx="135" cy="148"/>
            </a:xfrm>
            <a:prstGeom prst="rect">
              <a:avLst/>
            </a:prstGeom>
            <a:noFill/>
            <a:ln w="9525">
              <a:noFill/>
              <a:miter lim="800000"/>
              <a:headEnd/>
              <a:tailEnd/>
            </a:ln>
          </p:spPr>
        </p:pic>
        <p:pic>
          <p:nvPicPr>
            <p:cNvPr id="71753"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25" y="2732"/>
              <a:ext cx="135" cy="148"/>
            </a:xfrm>
            <a:prstGeom prst="rect">
              <a:avLst/>
            </a:prstGeom>
            <a:noFill/>
            <a:ln w="9525">
              <a:noFill/>
              <a:miter lim="800000"/>
              <a:headEnd/>
              <a:tailEnd/>
            </a:ln>
          </p:spPr>
        </p:pic>
      </p:grpSp>
      <p:sp>
        <p:nvSpPr>
          <p:cNvPr id="71683" name="Text Box 60"/>
          <p:cNvSpPr txBox="1">
            <a:spLocks noChangeArrowheads="1"/>
          </p:cNvSpPr>
          <p:nvPr/>
        </p:nvSpPr>
        <p:spPr bwMode="auto">
          <a:xfrm>
            <a:off x="539750" y="58738"/>
            <a:ext cx="8351838" cy="1066800"/>
          </a:xfrm>
          <a:prstGeom prst="rect">
            <a:avLst/>
          </a:prstGeom>
          <a:noFill/>
          <a:ln w="9525">
            <a:noFill/>
            <a:miter lim="800000"/>
            <a:headEnd/>
            <a:tailEnd/>
          </a:ln>
        </p:spPr>
        <p:txBody>
          <a:bodyPr lIns="90000" tIns="46800" rIns="90000" bIns="46800">
            <a:spAutoFit/>
          </a:bodyPr>
          <a:lstStyle/>
          <a:p>
            <a:pPr algn="ctr">
              <a:spcBef>
                <a:spcPct val="50000"/>
              </a:spcBef>
            </a:pPr>
            <a:r>
              <a:rPr lang="es-MX" sz="3200"/>
              <a:t>Efectos de la Administración Repetida de Fármacos</a:t>
            </a:r>
            <a:endParaRPr lang="es-ES" sz="3200"/>
          </a:p>
        </p:txBody>
      </p:sp>
      <p:sp>
        <p:nvSpPr>
          <p:cNvPr id="71684" name="Text Box 61"/>
          <p:cNvSpPr txBox="1">
            <a:spLocks noChangeArrowheads="1"/>
          </p:cNvSpPr>
          <p:nvPr/>
        </p:nvSpPr>
        <p:spPr bwMode="auto">
          <a:xfrm>
            <a:off x="1260847" y="6524625"/>
            <a:ext cx="1366937" cy="340735"/>
          </a:xfrm>
          <a:prstGeom prst="rect">
            <a:avLst/>
          </a:prstGeom>
          <a:noFill/>
          <a:ln w="9525">
            <a:noFill/>
            <a:miter lim="800000"/>
            <a:headEnd/>
            <a:tailEnd/>
          </a:ln>
        </p:spPr>
        <p:txBody>
          <a:bodyPr wrap="square" lIns="90000" tIns="46800" rIns="90000" bIns="46800">
            <a:spAutoFit/>
          </a:bodyPr>
          <a:lstStyle/>
          <a:p>
            <a:pPr>
              <a:spcBef>
                <a:spcPct val="50000"/>
              </a:spcBef>
            </a:pPr>
            <a:r>
              <a:rPr lang="es-MX" sz="1600" b="1" dirty="0" smtClean="0"/>
              <a:t>Mayor Unión</a:t>
            </a:r>
            <a:endParaRPr lang="es-ES" sz="1600" b="1" dirty="0"/>
          </a:p>
        </p:txBody>
      </p:sp>
      <p:sp>
        <p:nvSpPr>
          <p:cNvPr id="71685" name="Text Box 62"/>
          <p:cNvSpPr txBox="1">
            <a:spLocks noChangeArrowheads="1"/>
          </p:cNvSpPr>
          <p:nvPr/>
        </p:nvSpPr>
        <p:spPr bwMode="auto">
          <a:xfrm>
            <a:off x="6517382" y="6524625"/>
            <a:ext cx="1366986" cy="340735"/>
          </a:xfrm>
          <a:prstGeom prst="rect">
            <a:avLst/>
          </a:prstGeom>
          <a:noFill/>
          <a:ln w="9525">
            <a:noFill/>
            <a:miter lim="800000"/>
            <a:headEnd/>
            <a:tailEnd/>
          </a:ln>
        </p:spPr>
        <p:txBody>
          <a:bodyPr wrap="square" lIns="90000" tIns="46800" rIns="90000" bIns="46800">
            <a:spAutoFit/>
          </a:bodyPr>
          <a:lstStyle/>
          <a:p>
            <a:pPr>
              <a:spcBef>
                <a:spcPct val="50000"/>
              </a:spcBef>
            </a:pPr>
            <a:r>
              <a:rPr lang="es-MX" sz="1600" b="1" dirty="0" smtClean="0"/>
              <a:t>Menor Unión</a:t>
            </a:r>
            <a:endParaRPr lang="es-ES" sz="1600" b="1" dirty="0"/>
          </a:p>
        </p:txBody>
      </p:sp>
      <p:sp>
        <p:nvSpPr>
          <p:cNvPr id="59" name="58 Elipse"/>
          <p:cNvSpPr/>
          <p:nvPr/>
        </p:nvSpPr>
        <p:spPr>
          <a:xfrm>
            <a:off x="1763688" y="5301208"/>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2" name="61 Elipse"/>
          <p:cNvSpPr/>
          <p:nvPr/>
        </p:nvSpPr>
        <p:spPr>
          <a:xfrm>
            <a:off x="1835696" y="4653136"/>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3" name="62 Elipse"/>
          <p:cNvSpPr/>
          <p:nvPr/>
        </p:nvSpPr>
        <p:spPr>
          <a:xfrm>
            <a:off x="4499992" y="2060848"/>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4" name="63 Elipse"/>
          <p:cNvSpPr/>
          <p:nvPr/>
        </p:nvSpPr>
        <p:spPr>
          <a:xfrm>
            <a:off x="1763688" y="5013176"/>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7" name="66 Elipse"/>
          <p:cNvSpPr/>
          <p:nvPr/>
        </p:nvSpPr>
        <p:spPr>
          <a:xfrm>
            <a:off x="4427984" y="2924944"/>
            <a:ext cx="215900" cy="1952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8" name="67 Elipse"/>
          <p:cNvSpPr/>
          <p:nvPr/>
        </p:nvSpPr>
        <p:spPr>
          <a:xfrm>
            <a:off x="4427984" y="2348880"/>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69" name="68 Elipse"/>
          <p:cNvSpPr/>
          <p:nvPr/>
        </p:nvSpPr>
        <p:spPr>
          <a:xfrm>
            <a:off x="4427984" y="2636912"/>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4" name="73 Elipse"/>
          <p:cNvSpPr/>
          <p:nvPr/>
        </p:nvSpPr>
        <p:spPr>
          <a:xfrm>
            <a:off x="7164288" y="4868863"/>
            <a:ext cx="215900" cy="1952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5" name="74 Elipse"/>
          <p:cNvSpPr/>
          <p:nvPr/>
        </p:nvSpPr>
        <p:spPr>
          <a:xfrm>
            <a:off x="7164288" y="5683597"/>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6" name="75 Elipse"/>
          <p:cNvSpPr/>
          <p:nvPr/>
        </p:nvSpPr>
        <p:spPr>
          <a:xfrm>
            <a:off x="7164288" y="5178425"/>
            <a:ext cx="215900" cy="1952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7" name="76 Elipse"/>
          <p:cNvSpPr/>
          <p:nvPr/>
        </p:nvSpPr>
        <p:spPr>
          <a:xfrm>
            <a:off x="7164288" y="4653062"/>
            <a:ext cx="215900" cy="1952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8" name="77 Elipse"/>
          <p:cNvSpPr/>
          <p:nvPr/>
        </p:nvSpPr>
        <p:spPr>
          <a:xfrm>
            <a:off x="7164288" y="5517232"/>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79" name="78 Elipse"/>
          <p:cNvSpPr/>
          <p:nvPr/>
        </p:nvSpPr>
        <p:spPr>
          <a:xfrm>
            <a:off x="7164288" y="4962624"/>
            <a:ext cx="215900" cy="1952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1" name="80 Elipse"/>
          <p:cNvSpPr/>
          <p:nvPr/>
        </p:nvSpPr>
        <p:spPr>
          <a:xfrm>
            <a:off x="1835820" y="5589240"/>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2" name="81 Elipse"/>
          <p:cNvSpPr/>
          <p:nvPr/>
        </p:nvSpPr>
        <p:spPr>
          <a:xfrm>
            <a:off x="7164288" y="5373216"/>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3" name="82 Elipse"/>
          <p:cNvSpPr/>
          <p:nvPr/>
        </p:nvSpPr>
        <p:spPr>
          <a:xfrm>
            <a:off x="7316688" y="4509120"/>
            <a:ext cx="215900" cy="1952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4" name="83 Elipse"/>
          <p:cNvSpPr/>
          <p:nvPr/>
        </p:nvSpPr>
        <p:spPr>
          <a:xfrm>
            <a:off x="7452444" y="5683597"/>
            <a:ext cx="215900" cy="1936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87" name="86 Multiplicar"/>
          <p:cNvSpPr/>
          <p:nvPr/>
        </p:nvSpPr>
        <p:spPr>
          <a:xfrm>
            <a:off x="1619672" y="4581128"/>
            <a:ext cx="288032" cy="360040"/>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8" name="87 Multiplicar"/>
          <p:cNvSpPr/>
          <p:nvPr/>
        </p:nvSpPr>
        <p:spPr>
          <a:xfrm>
            <a:off x="1619672" y="4941168"/>
            <a:ext cx="288032" cy="360040"/>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9" name="88 Multiplicar"/>
          <p:cNvSpPr/>
          <p:nvPr/>
        </p:nvSpPr>
        <p:spPr>
          <a:xfrm>
            <a:off x="1619672" y="5229200"/>
            <a:ext cx="288032" cy="360040"/>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89 Multiplicar"/>
          <p:cNvSpPr/>
          <p:nvPr/>
        </p:nvSpPr>
        <p:spPr>
          <a:xfrm>
            <a:off x="1691680" y="5517232"/>
            <a:ext cx="288032" cy="360040"/>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1" name="90 Multiplicar"/>
          <p:cNvSpPr/>
          <p:nvPr/>
        </p:nvSpPr>
        <p:spPr>
          <a:xfrm>
            <a:off x="4355976" y="1988840"/>
            <a:ext cx="288032" cy="360040"/>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2" name="91 Multiplicar"/>
          <p:cNvSpPr/>
          <p:nvPr/>
        </p:nvSpPr>
        <p:spPr>
          <a:xfrm>
            <a:off x="4283968" y="2564904"/>
            <a:ext cx="288032" cy="360040"/>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3" name="92 Multiplicar"/>
          <p:cNvSpPr/>
          <p:nvPr/>
        </p:nvSpPr>
        <p:spPr>
          <a:xfrm>
            <a:off x="7020272" y="5085184"/>
            <a:ext cx="288032" cy="360040"/>
          </a:xfrm>
          <a:prstGeom prst="mathMultiply">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León-GABA-Fig.tif"/>
          <p:cNvPicPr>
            <a:picLocks noChangeAspect="1"/>
          </p:cNvPicPr>
          <p:nvPr/>
        </p:nvPicPr>
        <p:blipFill>
          <a:blip r:embed="rId2" cstate="print"/>
          <a:stretch>
            <a:fillRect/>
          </a:stretch>
        </p:blipFill>
        <p:spPr>
          <a:xfrm>
            <a:off x="0" y="-27384"/>
            <a:ext cx="9144000" cy="6858000"/>
          </a:xfrm>
          <a:prstGeom prst="rect">
            <a:avLst/>
          </a:prstGeom>
        </p:spPr>
      </p:pic>
      <p:sp>
        <p:nvSpPr>
          <p:cNvPr id="3" name="2 CuadroTexto"/>
          <p:cNvSpPr txBox="1"/>
          <p:nvPr/>
        </p:nvSpPr>
        <p:spPr>
          <a:xfrm>
            <a:off x="683568" y="3356992"/>
            <a:ext cx="1584176" cy="646331"/>
          </a:xfrm>
          <a:prstGeom prst="rect">
            <a:avLst/>
          </a:prstGeom>
          <a:noFill/>
        </p:spPr>
        <p:txBody>
          <a:bodyPr wrap="square" rtlCol="0">
            <a:spAutoFit/>
          </a:bodyPr>
          <a:lstStyle/>
          <a:p>
            <a:pPr algn="ctr"/>
            <a:r>
              <a:rPr lang="es-MX" b="1" baseline="30000" dirty="0" smtClean="0"/>
              <a:t>3</a:t>
            </a:r>
            <a:r>
              <a:rPr lang="es-MX" b="1" dirty="0" smtClean="0"/>
              <a:t>H-Muscimol (GABA</a:t>
            </a:r>
            <a:r>
              <a:rPr lang="es-MX" b="1" baseline="-25000" dirty="0" smtClean="0"/>
              <a:t>A</a:t>
            </a:r>
            <a:r>
              <a:rPr lang="es-MX" b="1" dirty="0" smtClean="0"/>
              <a:t>)</a:t>
            </a:r>
            <a:endParaRPr lang="es-MX" b="1" dirty="0"/>
          </a:p>
        </p:txBody>
      </p:sp>
      <p:sp>
        <p:nvSpPr>
          <p:cNvPr id="4" name="3 CuadroTexto"/>
          <p:cNvSpPr txBox="1"/>
          <p:nvPr/>
        </p:nvSpPr>
        <p:spPr>
          <a:xfrm>
            <a:off x="4427984" y="3789040"/>
            <a:ext cx="2160240" cy="646331"/>
          </a:xfrm>
          <a:prstGeom prst="rect">
            <a:avLst/>
          </a:prstGeom>
          <a:noFill/>
        </p:spPr>
        <p:txBody>
          <a:bodyPr wrap="square" rtlCol="0">
            <a:spAutoFit/>
          </a:bodyPr>
          <a:lstStyle/>
          <a:p>
            <a:pPr algn="ctr"/>
            <a:r>
              <a:rPr lang="es-MX" b="1" baseline="30000" dirty="0" smtClean="0"/>
              <a:t>3</a:t>
            </a:r>
            <a:r>
              <a:rPr lang="es-MX" b="1" dirty="0" smtClean="0"/>
              <a:t>H-Flunitrazepam (BDZ)</a:t>
            </a:r>
            <a:endParaRPr lang="es-MX" b="1" dirty="0"/>
          </a:p>
        </p:txBody>
      </p:sp>
      <p:sp>
        <p:nvSpPr>
          <p:cNvPr id="6" name="5 CuadroTexto"/>
          <p:cNvSpPr txBox="1"/>
          <p:nvPr/>
        </p:nvSpPr>
        <p:spPr>
          <a:xfrm>
            <a:off x="395536" y="5561945"/>
            <a:ext cx="3096344" cy="1323439"/>
          </a:xfrm>
          <a:prstGeom prst="rect">
            <a:avLst/>
          </a:prstGeom>
          <a:solidFill>
            <a:schemeClr val="bg1"/>
          </a:solidFill>
          <a:ln>
            <a:solidFill>
              <a:schemeClr val="tx1"/>
            </a:solidFill>
          </a:ln>
        </p:spPr>
        <p:txBody>
          <a:bodyPr wrap="square" rtlCol="0">
            <a:spAutoFit/>
          </a:bodyPr>
          <a:lstStyle/>
          <a:p>
            <a:pPr algn="ctr"/>
            <a:r>
              <a:rPr lang="es-MX" sz="2000" b="1" dirty="0" smtClean="0">
                <a:latin typeface="Arial" pitchFamily="34" charset="0"/>
                <a:cs typeface="Arial" pitchFamily="34" charset="0"/>
              </a:rPr>
              <a:t>Inhibición Tónica: receptores GABA</a:t>
            </a:r>
            <a:r>
              <a:rPr lang="es-MX" sz="2000" b="1" baseline="-25000" dirty="0" smtClean="0">
                <a:latin typeface="Arial" pitchFamily="34" charset="0"/>
                <a:cs typeface="Arial" pitchFamily="34" charset="0"/>
              </a:rPr>
              <a:t>A </a:t>
            </a:r>
            <a:r>
              <a:rPr lang="es-MX" sz="2000" b="1" dirty="0" smtClean="0">
                <a:latin typeface="Arial" pitchFamily="34" charset="0"/>
                <a:cs typeface="Arial" pitchFamily="34" charset="0"/>
              </a:rPr>
              <a:t> conteniendo subunidades </a:t>
            </a:r>
            <a:r>
              <a:rPr lang="en-US" sz="2000" b="1" dirty="0" smtClean="0">
                <a:latin typeface="Arial" pitchFamily="34" charset="0"/>
                <a:cs typeface="Arial" pitchFamily="34" charset="0"/>
              </a:rPr>
              <a:t>δ y α4  </a:t>
            </a:r>
            <a:endParaRPr lang="es-MX" sz="2000" b="1" dirty="0">
              <a:latin typeface="Arial" pitchFamily="34" charset="0"/>
              <a:cs typeface="Arial" pitchFamily="34" charset="0"/>
            </a:endParaRPr>
          </a:p>
        </p:txBody>
      </p:sp>
      <p:sp>
        <p:nvSpPr>
          <p:cNvPr id="7" name="6 CuadroTexto"/>
          <p:cNvSpPr txBox="1"/>
          <p:nvPr/>
        </p:nvSpPr>
        <p:spPr>
          <a:xfrm>
            <a:off x="971600" y="5085184"/>
            <a:ext cx="2520280" cy="461665"/>
          </a:xfrm>
          <a:prstGeom prst="rect">
            <a:avLst/>
          </a:prstGeom>
          <a:solidFill>
            <a:schemeClr val="bg1"/>
          </a:solidFill>
        </p:spPr>
        <p:txBody>
          <a:bodyPr wrap="square" rtlCol="0">
            <a:spAutoFit/>
          </a:bodyPr>
          <a:lstStyle/>
          <a:p>
            <a:r>
              <a:rPr lang="es-MX" sz="2400" b="1" dirty="0" err="1" smtClean="0">
                <a:latin typeface="Arial" pitchFamily="34" charset="0"/>
                <a:cs typeface="Arial" pitchFamily="34" charset="0"/>
              </a:rPr>
              <a:t>Extrasinápticos</a:t>
            </a:r>
            <a:endParaRPr lang="es-MX" sz="2400" b="1" dirty="0">
              <a:latin typeface="Arial" pitchFamily="34" charset="0"/>
              <a:cs typeface="Arial" pitchFamily="34" charset="0"/>
            </a:endParaRPr>
          </a:p>
        </p:txBody>
      </p:sp>
      <p:sp>
        <p:nvSpPr>
          <p:cNvPr id="8" name="7 CuadroTexto"/>
          <p:cNvSpPr txBox="1"/>
          <p:nvPr/>
        </p:nvSpPr>
        <p:spPr>
          <a:xfrm>
            <a:off x="3635896" y="5550331"/>
            <a:ext cx="2232248" cy="461665"/>
          </a:xfrm>
          <a:prstGeom prst="rect">
            <a:avLst/>
          </a:prstGeom>
          <a:solidFill>
            <a:schemeClr val="bg1"/>
          </a:solidFill>
        </p:spPr>
        <p:txBody>
          <a:bodyPr wrap="square" rtlCol="0">
            <a:spAutoFit/>
          </a:bodyPr>
          <a:lstStyle/>
          <a:p>
            <a:endParaRPr lang="es-MX" sz="2400" b="1" dirty="0">
              <a:latin typeface="Arial" pitchFamily="34" charset="0"/>
              <a:cs typeface="Arial" pitchFamily="34" charset="0"/>
            </a:endParaRPr>
          </a:p>
        </p:txBody>
      </p:sp>
      <p:sp>
        <p:nvSpPr>
          <p:cNvPr id="9" name="8 CuadroTexto"/>
          <p:cNvSpPr txBox="1"/>
          <p:nvPr/>
        </p:nvSpPr>
        <p:spPr>
          <a:xfrm>
            <a:off x="5148065" y="5563892"/>
            <a:ext cx="3933942" cy="1015663"/>
          </a:xfrm>
          <a:prstGeom prst="rect">
            <a:avLst/>
          </a:prstGeom>
          <a:solidFill>
            <a:schemeClr val="bg1"/>
          </a:solidFill>
          <a:ln>
            <a:solidFill>
              <a:schemeClr val="tx1"/>
            </a:solidFill>
          </a:ln>
        </p:spPr>
        <p:txBody>
          <a:bodyPr wrap="square" rtlCol="0">
            <a:spAutoFit/>
          </a:bodyPr>
          <a:lstStyle/>
          <a:p>
            <a:pPr algn="ctr"/>
            <a:r>
              <a:rPr lang="es-MX" sz="2000" b="1" dirty="0" smtClean="0">
                <a:latin typeface="Arial" pitchFamily="34" charset="0"/>
                <a:cs typeface="Arial" pitchFamily="34" charset="0"/>
              </a:rPr>
              <a:t>Inhibición </a:t>
            </a:r>
            <a:r>
              <a:rPr lang="es-MX" sz="2000" b="1" dirty="0" err="1" smtClean="0">
                <a:latin typeface="Arial" pitchFamily="34" charset="0"/>
                <a:cs typeface="Arial" pitchFamily="34" charset="0"/>
              </a:rPr>
              <a:t>fásica</a:t>
            </a:r>
            <a:r>
              <a:rPr lang="es-MX" sz="2000" b="1" dirty="0" smtClean="0">
                <a:latin typeface="Arial" pitchFamily="34" charset="0"/>
                <a:cs typeface="Arial" pitchFamily="34" charset="0"/>
              </a:rPr>
              <a:t>: receptores GABA</a:t>
            </a:r>
            <a:r>
              <a:rPr lang="es-MX" sz="2000" b="1" baseline="-25000" dirty="0" smtClean="0">
                <a:latin typeface="Arial" pitchFamily="34" charset="0"/>
                <a:cs typeface="Arial" pitchFamily="34" charset="0"/>
              </a:rPr>
              <a:t>A</a:t>
            </a:r>
            <a:r>
              <a:rPr lang="es-MX" sz="2000" b="1" dirty="0" smtClean="0">
                <a:latin typeface="Arial" pitchFamily="34" charset="0"/>
                <a:cs typeface="Arial" pitchFamily="34" charset="0"/>
              </a:rPr>
              <a:t> conteniendo subunidades </a:t>
            </a:r>
            <a:r>
              <a:rPr lang="en-US" sz="2000" b="1" dirty="0" smtClean="0">
                <a:latin typeface="Arial" pitchFamily="34" charset="0"/>
                <a:cs typeface="Arial" pitchFamily="34" charset="0"/>
              </a:rPr>
              <a:t>γ2 y α1-3 (BDZ)</a:t>
            </a:r>
            <a:endParaRPr lang="es-MX" sz="2000" b="1" dirty="0">
              <a:latin typeface="Arial" pitchFamily="34" charset="0"/>
              <a:cs typeface="Arial" pitchFamily="34" charset="0"/>
            </a:endParaRPr>
          </a:p>
        </p:txBody>
      </p:sp>
      <p:sp>
        <p:nvSpPr>
          <p:cNvPr id="10" name="9 CuadroTexto"/>
          <p:cNvSpPr txBox="1"/>
          <p:nvPr/>
        </p:nvSpPr>
        <p:spPr>
          <a:xfrm>
            <a:off x="6444208" y="5085184"/>
            <a:ext cx="1728192" cy="461665"/>
          </a:xfrm>
          <a:prstGeom prst="rect">
            <a:avLst/>
          </a:prstGeom>
          <a:solidFill>
            <a:schemeClr val="bg1"/>
          </a:solidFill>
        </p:spPr>
        <p:txBody>
          <a:bodyPr wrap="square" rtlCol="0">
            <a:spAutoFit/>
          </a:bodyPr>
          <a:lstStyle/>
          <a:p>
            <a:r>
              <a:rPr lang="es-MX" sz="2400" b="1" dirty="0" smtClean="0">
                <a:latin typeface="Arial" pitchFamily="34" charset="0"/>
                <a:cs typeface="Arial" pitchFamily="34" charset="0"/>
              </a:rPr>
              <a:t>Sinápticos</a:t>
            </a:r>
            <a:endParaRPr lang="es-MX" sz="2400" b="1" dirty="0">
              <a:latin typeface="Arial" pitchFamily="34" charset="0"/>
              <a:cs typeface="Arial" pitchFamily="34" charset="0"/>
            </a:endParaRPr>
          </a:p>
        </p:txBody>
      </p:sp>
    </p:spTree>
    <p:extLst>
      <p:ext uri="{BB962C8B-B14F-4D97-AF65-F5344CB8AC3E}">
        <p14:creationId xmlns="" xmlns:p14="http://schemas.microsoft.com/office/powerpoint/2010/main" val="90539799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Epilepsy Surgery"/>
          <p:cNvPicPr>
            <a:picLocks noChangeAspect="1" noChangeArrowheads="1"/>
          </p:cNvPicPr>
          <p:nvPr/>
        </p:nvPicPr>
        <p:blipFill>
          <a:blip r:embed="rId3" cstate="print"/>
          <a:srcRect/>
          <a:stretch>
            <a:fillRect/>
          </a:stretch>
        </p:blipFill>
        <p:spPr bwMode="auto">
          <a:xfrm>
            <a:off x="1500188" y="1476375"/>
            <a:ext cx="6600825" cy="5229225"/>
          </a:xfrm>
          <a:prstGeom prst="rect">
            <a:avLst/>
          </a:prstGeom>
          <a:noFill/>
          <a:ln w="9525">
            <a:noFill/>
            <a:miter lim="800000"/>
            <a:headEnd/>
            <a:tailEnd/>
          </a:ln>
        </p:spPr>
      </p:pic>
      <p:sp>
        <p:nvSpPr>
          <p:cNvPr id="47107" name="Text Box 3"/>
          <p:cNvSpPr txBox="1">
            <a:spLocks noChangeArrowheads="1"/>
          </p:cNvSpPr>
          <p:nvPr/>
        </p:nvSpPr>
        <p:spPr bwMode="auto">
          <a:xfrm>
            <a:off x="2843808" y="546100"/>
            <a:ext cx="4141440" cy="584775"/>
          </a:xfrm>
          <a:prstGeom prst="rect">
            <a:avLst/>
          </a:prstGeom>
          <a:noFill/>
          <a:ln w="9525">
            <a:noFill/>
            <a:miter lim="800000"/>
            <a:headEnd/>
            <a:tailEnd/>
          </a:ln>
        </p:spPr>
        <p:txBody>
          <a:bodyPr wrap="square">
            <a:spAutoFit/>
          </a:bodyPr>
          <a:lstStyle/>
          <a:p>
            <a:pPr>
              <a:spcBef>
                <a:spcPct val="50000"/>
              </a:spcBef>
            </a:pPr>
            <a:r>
              <a:rPr lang="es-MX" sz="3200" b="1" dirty="0" smtClean="0"/>
              <a:t>Cirugía de Epilepsia</a:t>
            </a:r>
            <a:endParaRPr lang="es-MX" sz="3200" b="1"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CuadroTexto"/>
          <p:cNvSpPr txBox="1"/>
          <p:nvPr/>
        </p:nvSpPr>
        <p:spPr>
          <a:xfrm>
            <a:off x="2915816" y="4057908"/>
            <a:ext cx="3960440" cy="584775"/>
          </a:xfrm>
          <a:prstGeom prst="rect">
            <a:avLst/>
          </a:prstGeom>
          <a:noFill/>
        </p:spPr>
        <p:txBody>
          <a:bodyPr wrap="square" rtlCol="0">
            <a:spAutoFit/>
          </a:bodyPr>
          <a:lstStyle/>
          <a:p>
            <a:pPr algn="ctr"/>
            <a:r>
              <a:rPr lang="es-ES" sz="1600" dirty="0" smtClean="0">
                <a:latin typeface="Georgia" pitchFamily="18" charset="0"/>
              </a:rPr>
              <a:t>Estándares [</a:t>
            </a:r>
            <a:r>
              <a:rPr lang="es-ES" sz="1600" baseline="40000" dirty="0" smtClean="0">
                <a:latin typeface="Georgia" pitchFamily="18" charset="0"/>
              </a:rPr>
              <a:t>14</a:t>
            </a:r>
            <a:r>
              <a:rPr lang="es-ES" sz="1600" dirty="0" smtClean="0">
                <a:latin typeface="Georgia" pitchFamily="18" charset="0"/>
              </a:rPr>
              <a:t>C] </a:t>
            </a:r>
            <a:r>
              <a:rPr lang="es-ES" sz="1000" dirty="0" smtClean="0">
                <a:latin typeface="Georgia" pitchFamily="18" charset="0"/>
              </a:rPr>
              <a:t>(American </a:t>
            </a:r>
            <a:r>
              <a:rPr lang="es-ES" sz="1000" dirty="0" err="1" smtClean="0">
                <a:latin typeface="Georgia" pitchFamily="18" charset="0"/>
              </a:rPr>
              <a:t>Radiolabeled</a:t>
            </a:r>
            <a:r>
              <a:rPr lang="es-ES" sz="1000" dirty="0" smtClean="0">
                <a:latin typeface="Georgia" pitchFamily="18" charset="0"/>
              </a:rPr>
              <a:t> </a:t>
            </a:r>
            <a:r>
              <a:rPr lang="es-ES" sz="1000" dirty="0" err="1" smtClean="0">
                <a:latin typeface="Georgia" pitchFamily="18" charset="0"/>
              </a:rPr>
              <a:t>Chemicals</a:t>
            </a:r>
            <a:r>
              <a:rPr lang="es-ES" sz="1000" dirty="0" smtClean="0">
                <a:latin typeface="Georgia" pitchFamily="18" charset="0"/>
              </a:rPr>
              <a:t>)</a:t>
            </a:r>
          </a:p>
          <a:p>
            <a:pPr algn="ctr"/>
            <a:r>
              <a:rPr lang="es-ES" sz="1600" dirty="0" smtClean="0">
                <a:latin typeface="Georgia" pitchFamily="18" charset="0"/>
              </a:rPr>
              <a:t> Película sensible a [</a:t>
            </a:r>
            <a:r>
              <a:rPr lang="es-ES" sz="1600" baseline="40000" dirty="0" smtClean="0">
                <a:latin typeface="Georgia" pitchFamily="18" charset="0"/>
              </a:rPr>
              <a:t>35</a:t>
            </a:r>
            <a:r>
              <a:rPr lang="es-ES" sz="1600" dirty="0" smtClean="0">
                <a:latin typeface="Georgia" pitchFamily="18" charset="0"/>
              </a:rPr>
              <a:t>S] </a:t>
            </a:r>
            <a:r>
              <a:rPr lang="es-ES" sz="1000" dirty="0" smtClean="0">
                <a:latin typeface="Georgia" pitchFamily="18" charset="0"/>
              </a:rPr>
              <a:t>(Kodak MR)</a:t>
            </a:r>
            <a:endParaRPr lang="es-ES" sz="1000" dirty="0">
              <a:latin typeface="Georgia" pitchFamily="18" charset="0"/>
            </a:endParaRPr>
          </a:p>
        </p:txBody>
      </p:sp>
      <p:pic>
        <p:nvPicPr>
          <p:cNvPr id="24" name="Picture 3"/>
          <p:cNvPicPr>
            <a:picLocks noChangeAspect="1" noChangeArrowheads="1"/>
          </p:cNvPicPr>
          <p:nvPr/>
        </p:nvPicPr>
        <p:blipFill>
          <a:blip r:embed="rId3" cstate="print"/>
          <a:srcRect/>
          <a:stretch>
            <a:fillRect/>
          </a:stretch>
        </p:blipFill>
        <p:spPr bwMode="auto">
          <a:xfrm>
            <a:off x="107504" y="1844824"/>
            <a:ext cx="2125649" cy="1754177"/>
          </a:xfrm>
          <a:prstGeom prst="rect">
            <a:avLst/>
          </a:prstGeom>
          <a:noFill/>
          <a:ln w="9525">
            <a:noFill/>
            <a:miter lim="800000"/>
            <a:headEnd/>
            <a:tailEnd/>
          </a:ln>
          <a:effectLst>
            <a:softEdge rad="63500"/>
          </a:effectLst>
        </p:spPr>
      </p:pic>
      <p:grpSp>
        <p:nvGrpSpPr>
          <p:cNvPr id="2" name="25 Grupo"/>
          <p:cNvGrpSpPr/>
          <p:nvPr/>
        </p:nvGrpSpPr>
        <p:grpSpPr>
          <a:xfrm>
            <a:off x="3347864" y="1484784"/>
            <a:ext cx="3045599" cy="2439269"/>
            <a:chOff x="4818111" y="2165970"/>
            <a:chExt cx="3426297" cy="2365946"/>
          </a:xfrm>
        </p:grpSpPr>
        <p:grpSp>
          <p:nvGrpSpPr>
            <p:cNvPr id="3" name="21 Grupo"/>
            <p:cNvGrpSpPr/>
            <p:nvPr/>
          </p:nvGrpSpPr>
          <p:grpSpPr>
            <a:xfrm>
              <a:off x="4818111" y="2165970"/>
              <a:ext cx="3426297" cy="2343150"/>
              <a:chOff x="4818111" y="2165970"/>
              <a:chExt cx="3426297" cy="2343150"/>
            </a:xfrm>
          </p:grpSpPr>
          <p:pic>
            <p:nvPicPr>
              <p:cNvPr id="30" name="Picture 2"/>
              <p:cNvPicPr>
                <a:picLocks noChangeAspect="1" noChangeArrowheads="1"/>
              </p:cNvPicPr>
              <p:nvPr/>
            </p:nvPicPr>
            <p:blipFill>
              <a:blip r:embed="rId4" cstate="print"/>
              <a:srcRect/>
              <a:stretch>
                <a:fillRect/>
              </a:stretch>
            </p:blipFill>
            <p:spPr bwMode="auto">
              <a:xfrm>
                <a:off x="4948758" y="2165970"/>
                <a:ext cx="3295650" cy="2343150"/>
              </a:xfrm>
              <a:prstGeom prst="rect">
                <a:avLst/>
              </a:prstGeom>
              <a:ln>
                <a:noFill/>
              </a:ln>
              <a:effectLst>
                <a:outerShdw blurRad="292100" dist="139700" dir="2700000" algn="tl" rotWithShape="0">
                  <a:srgbClr val="333333">
                    <a:alpha val="65000"/>
                  </a:srgbClr>
                </a:outerShdw>
                <a:softEdge rad="63500"/>
              </a:effectLst>
            </p:spPr>
          </p:pic>
          <p:sp>
            <p:nvSpPr>
              <p:cNvPr id="31" name="30 CuadroTexto"/>
              <p:cNvSpPr txBox="1"/>
              <p:nvPr/>
            </p:nvSpPr>
            <p:spPr>
              <a:xfrm>
                <a:off x="5860142" y="3393863"/>
                <a:ext cx="924103" cy="238820"/>
              </a:xfrm>
              <a:prstGeom prst="rect">
                <a:avLst/>
              </a:prstGeom>
              <a:noFill/>
            </p:spPr>
            <p:txBody>
              <a:bodyPr wrap="square" rtlCol="0">
                <a:spAutoFit/>
              </a:bodyPr>
              <a:lstStyle/>
              <a:p>
                <a:r>
                  <a:rPr lang="es-ES" sz="1000" b="1" dirty="0" smtClean="0"/>
                  <a:t>película</a:t>
                </a:r>
                <a:endParaRPr lang="es-ES" sz="1000" b="1" dirty="0"/>
              </a:p>
            </p:txBody>
          </p:sp>
          <p:sp>
            <p:nvSpPr>
              <p:cNvPr id="32" name="31 CuadroTexto"/>
              <p:cNvSpPr txBox="1"/>
              <p:nvPr/>
            </p:nvSpPr>
            <p:spPr>
              <a:xfrm>
                <a:off x="6948265" y="2420888"/>
                <a:ext cx="1080120" cy="238820"/>
              </a:xfrm>
              <a:prstGeom prst="rect">
                <a:avLst/>
              </a:prstGeom>
              <a:noFill/>
            </p:spPr>
            <p:txBody>
              <a:bodyPr wrap="square" rtlCol="0">
                <a:spAutoFit/>
              </a:bodyPr>
              <a:lstStyle/>
              <a:p>
                <a:r>
                  <a:rPr lang="es-ES" sz="1000" b="1" i="1" dirty="0" smtClean="0"/>
                  <a:t>Magazines</a:t>
                </a:r>
                <a:endParaRPr lang="es-ES" sz="1000" b="1" i="1" dirty="0"/>
              </a:p>
            </p:txBody>
          </p:sp>
          <p:sp>
            <p:nvSpPr>
              <p:cNvPr id="33" name="32 CuadroTexto"/>
              <p:cNvSpPr txBox="1"/>
              <p:nvPr/>
            </p:nvSpPr>
            <p:spPr>
              <a:xfrm>
                <a:off x="4818111" y="3846240"/>
                <a:ext cx="1227827" cy="244997"/>
              </a:xfrm>
              <a:prstGeom prst="rect">
                <a:avLst/>
              </a:prstGeom>
              <a:noFill/>
            </p:spPr>
            <p:txBody>
              <a:bodyPr wrap="square" rtlCol="0">
                <a:spAutoFit/>
              </a:bodyPr>
              <a:lstStyle/>
              <a:p>
                <a:r>
                  <a:rPr lang="es-ES" sz="1000" b="1" dirty="0" smtClean="0"/>
                  <a:t>Laminillas</a:t>
                </a:r>
                <a:endParaRPr lang="es-ES" sz="1000" b="1" dirty="0"/>
              </a:p>
            </p:txBody>
          </p:sp>
        </p:grpSp>
        <p:sp>
          <p:nvSpPr>
            <p:cNvPr id="28" name="27 CuadroTexto"/>
            <p:cNvSpPr txBox="1"/>
            <p:nvPr/>
          </p:nvSpPr>
          <p:spPr>
            <a:xfrm>
              <a:off x="5763214" y="4293096"/>
              <a:ext cx="1728193" cy="238820"/>
            </a:xfrm>
            <a:prstGeom prst="rect">
              <a:avLst/>
            </a:prstGeom>
            <a:noFill/>
          </p:spPr>
          <p:txBody>
            <a:bodyPr wrap="square" rtlCol="0">
              <a:spAutoFit/>
            </a:bodyPr>
            <a:lstStyle/>
            <a:p>
              <a:r>
                <a:rPr lang="es-ES" sz="1000" b="1" dirty="0" smtClean="0"/>
                <a:t>Cubierta película</a:t>
              </a:r>
              <a:endParaRPr lang="es-ES" sz="1000" b="1" dirty="0"/>
            </a:p>
          </p:txBody>
        </p:sp>
      </p:grpSp>
      <p:sp>
        <p:nvSpPr>
          <p:cNvPr id="35" name="34 Flecha derecha"/>
          <p:cNvSpPr/>
          <p:nvPr/>
        </p:nvSpPr>
        <p:spPr>
          <a:xfrm>
            <a:off x="2339752" y="2564904"/>
            <a:ext cx="720080" cy="288032"/>
          </a:xfrm>
          <a:prstGeom prst="rightArrow">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6" name="35 CuadroTexto"/>
          <p:cNvSpPr txBox="1"/>
          <p:nvPr/>
        </p:nvSpPr>
        <p:spPr>
          <a:xfrm>
            <a:off x="631043" y="2996952"/>
            <a:ext cx="1008112" cy="276999"/>
          </a:xfrm>
          <a:prstGeom prst="rect">
            <a:avLst/>
          </a:prstGeom>
          <a:noFill/>
        </p:spPr>
        <p:txBody>
          <a:bodyPr wrap="square" rtlCol="0">
            <a:spAutoFit/>
          </a:bodyPr>
          <a:lstStyle/>
          <a:p>
            <a:pPr algn="ctr"/>
            <a:r>
              <a:rPr lang="es-ES" sz="1200" dirty="0" smtClean="0"/>
              <a:t>Lavado</a:t>
            </a:r>
            <a:endParaRPr lang="es-ES" sz="1200" dirty="0"/>
          </a:p>
        </p:txBody>
      </p:sp>
      <p:sp>
        <p:nvSpPr>
          <p:cNvPr id="37" name="36 CuadroTexto"/>
          <p:cNvSpPr txBox="1"/>
          <p:nvPr/>
        </p:nvSpPr>
        <p:spPr>
          <a:xfrm>
            <a:off x="2267744" y="2276872"/>
            <a:ext cx="792088" cy="276999"/>
          </a:xfrm>
          <a:prstGeom prst="rect">
            <a:avLst/>
          </a:prstGeom>
          <a:noFill/>
        </p:spPr>
        <p:txBody>
          <a:bodyPr wrap="square" rtlCol="0">
            <a:spAutoFit/>
          </a:bodyPr>
          <a:lstStyle/>
          <a:p>
            <a:pPr algn="ctr"/>
            <a:r>
              <a:rPr lang="es-ES" sz="1200" dirty="0" smtClean="0">
                <a:latin typeface="Georgia" pitchFamily="18" charset="0"/>
              </a:rPr>
              <a:t>Secado</a:t>
            </a:r>
            <a:endParaRPr lang="es-ES" sz="1200" dirty="0">
              <a:latin typeface="Georgia" pitchFamily="18" charset="0"/>
            </a:endParaRPr>
          </a:p>
        </p:txBody>
      </p:sp>
      <p:sp>
        <p:nvSpPr>
          <p:cNvPr id="38" name="Rectangle 5"/>
          <p:cNvSpPr>
            <a:spLocks noChangeArrowheads="1"/>
          </p:cNvSpPr>
          <p:nvPr/>
        </p:nvSpPr>
        <p:spPr bwMode="auto">
          <a:xfrm>
            <a:off x="126987" y="3284984"/>
            <a:ext cx="72008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s-MX" altLang="ko-KR" sz="1400" b="0" i="0" u="none" strike="noStrike" cap="none" normalizeH="0" baseline="0" dirty="0" smtClean="0">
                <a:ln>
                  <a:noFill/>
                </a:ln>
                <a:solidFill>
                  <a:schemeClr val="tx1"/>
                </a:solidFill>
                <a:effectLst/>
                <a:latin typeface="Georgia" pitchFamily="18" charset="0"/>
                <a:ea typeface="Batang" pitchFamily="18" charset="-127"/>
                <a:cs typeface="Arial" pitchFamily="34" charset="0"/>
              </a:rPr>
              <a:t> </a:t>
            </a:r>
            <a:r>
              <a:rPr lang="es-MX" altLang="ko-KR" sz="1400" dirty="0" smtClean="0">
                <a:latin typeface="Georgia" pitchFamily="18" charset="0"/>
                <a:ea typeface="Batang" pitchFamily="18" charset="-127"/>
                <a:cs typeface="Arial" pitchFamily="34" charset="0"/>
              </a:rPr>
              <a:t>3 min</a:t>
            </a:r>
          </a:p>
        </p:txBody>
      </p:sp>
      <p:sp>
        <p:nvSpPr>
          <p:cNvPr id="39" name="38 Rectángulo"/>
          <p:cNvSpPr/>
          <p:nvPr/>
        </p:nvSpPr>
        <p:spPr>
          <a:xfrm>
            <a:off x="1783171" y="3284984"/>
            <a:ext cx="558166" cy="307777"/>
          </a:xfrm>
          <a:prstGeom prst="rect">
            <a:avLst/>
          </a:prstGeom>
        </p:spPr>
        <p:txBody>
          <a:bodyPr wrap="none">
            <a:spAutoFit/>
          </a:bodyPr>
          <a:lstStyle/>
          <a:p>
            <a:r>
              <a:rPr lang="es-MX" altLang="ko-KR" sz="1400" dirty="0" smtClean="0">
                <a:latin typeface="Georgia" pitchFamily="18" charset="0"/>
                <a:ea typeface="Batang" pitchFamily="18" charset="-127"/>
                <a:cs typeface="Arial" pitchFamily="34" charset="0"/>
              </a:rPr>
              <a:t>30 s</a:t>
            </a:r>
            <a:r>
              <a:rPr lang="es-ES" altLang="ko-KR" sz="1400" dirty="0" smtClean="0">
                <a:latin typeface="Georgia" pitchFamily="18" charset="0"/>
                <a:cs typeface="Arial" pitchFamily="34" charset="0"/>
              </a:rPr>
              <a:t> </a:t>
            </a:r>
            <a:endParaRPr lang="es-ES" sz="1400" dirty="0">
              <a:latin typeface="Georgia" pitchFamily="18" charset="0"/>
            </a:endParaRPr>
          </a:p>
        </p:txBody>
      </p:sp>
      <p:sp>
        <p:nvSpPr>
          <p:cNvPr id="40" name="Rectangle 2"/>
          <p:cNvSpPr>
            <a:spLocks noChangeArrowheads="1"/>
          </p:cNvSpPr>
          <p:nvPr/>
        </p:nvSpPr>
        <p:spPr bwMode="auto">
          <a:xfrm>
            <a:off x="611560" y="1628800"/>
            <a:ext cx="72008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s-MX" altLang="ko-KR" sz="1400" dirty="0" smtClean="0">
                <a:latin typeface="Georgia" pitchFamily="18" charset="0"/>
                <a:ea typeface="Batang" pitchFamily="18" charset="-127"/>
                <a:cs typeface="Arial" pitchFamily="34" charset="0"/>
              </a:rPr>
              <a:t>4</a:t>
            </a:r>
            <a:r>
              <a:rPr lang="es-MX" altLang="ko-KR" sz="1400" baseline="40000" dirty="0" smtClean="0">
                <a:latin typeface="Georgia" pitchFamily="18" charset="0"/>
                <a:ea typeface="Batang" pitchFamily="18" charset="-127"/>
                <a:cs typeface="Arial" pitchFamily="34" charset="0"/>
              </a:rPr>
              <a:t>o</a:t>
            </a:r>
            <a:r>
              <a:rPr lang="es-MX" altLang="ko-KR" sz="1400" dirty="0" smtClean="0">
                <a:latin typeface="Georgia" pitchFamily="18" charset="0"/>
                <a:ea typeface="Batang" pitchFamily="18" charset="-127"/>
                <a:cs typeface="Arial" pitchFamily="34" charset="0"/>
              </a:rPr>
              <a:t> C </a:t>
            </a:r>
            <a:endParaRPr kumimoji="0" lang="es-ES" altLang="ko-KR" sz="1400" b="0" i="0" u="none" strike="noStrike" cap="none" normalizeH="0" baseline="0" dirty="0" smtClean="0">
              <a:ln>
                <a:noFill/>
              </a:ln>
              <a:solidFill>
                <a:schemeClr val="tx1"/>
              </a:solidFill>
              <a:effectLst/>
              <a:latin typeface="Georgia" pitchFamily="18" charset="0"/>
              <a:cs typeface="Arial" pitchFamily="34" charset="0"/>
            </a:endParaRPr>
          </a:p>
        </p:txBody>
      </p:sp>
      <p:sp>
        <p:nvSpPr>
          <p:cNvPr id="42" name="41 Flecha derecha"/>
          <p:cNvSpPr/>
          <p:nvPr/>
        </p:nvSpPr>
        <p:spPr>
          <a:xfrm>
            <a:off x="6516216" y="2564904"/>
            <a:ext cx="720080" cy="288032"/>
          </a:xfrm>
          <a:prstGeom prst="rightArrow">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44" name="43 CuadroTexto"/>
          <p:cNvSpPr txBox="1"/>
          <p:nvPr/>
        </p:nvSpPr>
        <p:spPr>
          <a:xfrm>
            <a:off x="7200800" y="2060848"/>
            <a:ext cx="1728192" cy="338554"/>
          </a:xfrm>
          <a:prstGeom prst="rect">
            <a:avLst/>
          </a:prstGeom>
          <a:noFill/>
        </p:spPr>
        <p:txBody>
          <a:bodyPr wrap="square" rtlCol="0">
            <a:spAutoFit/>
          </a:bodyPr>
          <a:lstStyle/>
          <a:p>
            <a:pPr algn="ctr"/>
            <a:r>
              <a:rPr lang="es-ES" sz="1600" b="1" dirty="0" smtClean="0">
                <a:latin typeface="Georgia" pitchFamily="18" charset="0"/>
              </a:rPr>
              <a:t>Revelado</a:t>
            </a:r>
            <a:endParaRPr lang="es-ES" sz="1600" b="1" dirty="0">
              <a:latin typeface="Georgia" pitchFamily="18" charset="0"/>
            </a:endParaRPr>
          </a:p>
        </p:txBody>
      </p:sp>
      <p:sp>
        <p:nvSpPr>
          <p:cNvPr id="22" name="21 Flecha abajo"/>
          <p:cNvSpPr/>
          <p:nvPr/>
        </p:nvSpPr>
        <p:spPr>
          <a:xfrm>
            <a:off x="7992888" y="3068960"/>
            <a:ext cx="288032" cy="504056"/>
          </a:xfrm>
          <a:prstGeom prst="downArrow">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23" name="22 CuadroTexto"/>
          <p:cNvSpPr txBox="1"/>
          <p:nvPr/>
        </p:nvSpPr>
        <p:spPr>
          <a:xfrm>
            <a:off x="7128792" y="3789040"/>
            <a:ext cx="1979712" cy="584775"/>
          </a:xfrm>
          <a:prstGeom prst="rect">
            <a:avLst/>
          </a:prstGeom>
          <a:noFill/>
        </p:spPr>
        <p:txBody>
          <a:bodyPr wrap="square" rtlCol="0">
            <a:spAutoFit/>
          </a:bodyPr>
          <a:lstStyle/>
          <a:p>
            <a:pPr algn="ctr"/>
            <a:r>
              <a:rPr lang="es-ES" sz="1600" dirty="0" smtClean="0">
                <a:latin typeface="Georgia" pitchFamily="18" charset="0"/>
              </a:rPr>
              <a:t>Análisis de los Resultados</a:t>
            </a:r>
            <a:endParaRPr lang="es-ES" sz="1600" dirty="0">
              <a:latin typeface="Georgia" pitchFamily="18" charset="0"/>
            </a:endParaRPr>
          </a:p>
        </p:txBody>
      </p:sp>
      <p:sp>
        <p:nvSpPr>
          <p:cNvPr id="34" name="33 Flecha abajo"/>
          <p:cNvSpPr/>
          <p:nvPr/>
        </p:nvSpPr>
        <p:spPr>
          <a:xfrm>
            <a:off x="7992888" y="4509120"/>
            <a:ext cx="288032" cy="504056"/>
          </a:xfrm>
          <a:prstGeom prst="downArrow">
            <a:avLst/>
          </a:prstGeom>
          <a:effectLst>
            <a:glow rad="635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43" name="42 CuadroTexto"/>
          <p:cNvSpPr txBox="1"/>
          <p:nvPr/>
        </p:nvSpPr>
        <p:spPr>
          <a:xfrm>
            <a:off x="7128792" y="5076473"/>
            <a:ext cx="1979712" cy="584775"/>
          </a:xfrm>
          <a:prstGeom prst="rect">
            <a:avLst/>
          </a:prstGeom>
          <a:noFill/>
        </p:spPr>
        <p:txBody>
          <a:bodyPr wrap="square" rtlCol="0">
            <a:spAutoFit/>
          </a:bodyPr>
          <a:lstStyle/>
          <a:p>
            <a:pPr algn="ctr"/>
            <a:r>
              <a:rPr lang="es-ES" sz="1600" dirty="0" smtClean="0">
                <a:latin typeface="Georgia" pitchFamily="18" charset="0"/>
              </a:rPr>
              <a:t>Determinación </a:t>
            </a:r>
            <a:r>
              <a:rPr lang="es-ES" sz="1600" dirty="0" err="1" smtClean="0">
                <a:latin typeface="Georgia" pitchFamily="18" charset="0"/>
              </a:rPr>
              <a:t>fmol</a:t>
            </a:r>
            <a:r>
              <a:rPr lang="es-ES" sz="1600" dirty="0" smtClean="0">
                <a:latin typeface="Georgia" pitchFamily="18" charset="0"/>
              </a:rPr>
              <a:t>/mg</a:t>
            </a:r>
            <a:endParaRPr lang="es-ES" sz="1600" dirty="0">
              <a:latin typeface="Georgia" pitchFamily="18" charset="0"/>
            </a:endParaRPr>
          </a:p>
        </p:txBody>
      </p:sp>
      <p:sp>
        <p:nvSpPr>
          <p:cNvPr id="45" name="44 CuadroTexto"/>
          <p:cNvSpPr txBox="1"/>
          <p:nvPr/>
        </p:nvSpPr>
        <p:spPr>
          <a:xfrm>
            <a:off x="6588224" y="6490211"/>
            <a:ext cx="2880320" cy="323165"/>
          </a:xfrm>
          <a:prstGeom prst="rect">
            <a:avLst/>
          </a:prstGeom>
          <a:noFill/>
        </p:spPr>
        <p:txBody>
          <a:bodyPr wrap="square" rtlCol="0">
            <a:spAutoFit/>
          </a:bodyPr>
          <a:lstStyle/>
          <a:p>
            <a:pPr algn="ctr"/>
            <a:r>
              <a:rPr lang="es-ES" sz="1500" dirty="0" err="1" smtClean="0"/>
              <a:t>Sim</a:t>
            </a:r>
            <a:r>
              <a:rPr lang="es-ES" sz="1500" dirty="0" smtClean="0"/>
              <a:t> y </a:t>
            </a:r>
            <a:r>
              <a:rPr lang="es-ES" sz="1500" dirty="0" err="1" smtClean="0"/>
              <a:t>Childers</a:t>
            </a:r>
            <a:r>
              <a:rPr lang="es-ES" sz="1500" dirty="0" smtClean="0"/>
              <a:t> , 1997</a:t>
            </a:r>
            <a:endParaRPr lang="es-ES" sz="1500" dirty="0"/>
          </a:p>
        </p:txBody>
      </p:sp>
      <p:sp>
        <p:nvSpPr>
          <p:cNvPr id="46" name="45 CuadroTexto"/>
          <p:cNvSpPr txBox="1"/>
          <p:nvPr/>
        </p:nvSpPr>
        <p:spPr>
          <a:xfrm>
            <a:off x="7200800" y="2412177"/>
            <a:ext cx="1800200" cy="584775"/>
          </a:xfrm>
          <a:prstGeom prst="rect">
            <a:avLst/>
          </a:prstGeom>
          <a:noFill/>
        </p:spPr>
        <p:txBody>
          <a:bodyPr wrap="square" rtlCol="0">
            <a:spAutoFit/>
          </a:bodyPr>
          <a:lstStyle/>
          <a:p>
            <a:pPr algn="ctr"/>
            <a:r>
              <a:rPr lang="es-ES" sz="1600" dirty="0" smtClean="0">
                <a:latin typeface="Georgia" pitchFamily="18" charset="0"/>
              </a:rPr>
              <a:t>Revelador D-11 </a:t>
            </a:r>
          </a:p>
          <a:p>
            <a:pPr algn="ctr"/>
            <a:r>
              <a:rPr lang="es-ES" sz="1600" dirty="0" smtClean="0">
                <a:latin typeface="Georgia" pitchFamily="18" charset="0"/>
              </a:rPr>
              <a:t>Fijador rápido</a:t>
            </a:r>
            <a:endParaRPr lang="es-ES" sz="1600" dirty="0">
              <a:latin typeface="Georgia" pitchFamily="18" charset="0"/>
            </a:endParaRPr>
          </a:p>
        </p:txBody>
      </p:sp>
      <p:grpSp>
        <p:nvGrpSpPr>
          <p:cNvPr id="4" name="52 Grupo"/>
          <p:cNvGrpSpPr/>
          <p:nvPr/>
        </p:nvGrpSpPr>
        <p:grpSpPr>
          <a:xfrm>
            <a:off x="179512" y="4777407"/>
            <a:ext cx="1315329" cy="1531913"/>
            <a:chOff x="251520" y="5281463"/>
            <a:chExt cx="1315329" cy="1531913"/>
          </a:xfrm>
        </p:grpSpPr>
        <p:pic>
          <p:nvPicPr>
            <p:cNvPr id="1028" name="Picture 4"/>
            <p:cNvPicPr>
              <a:picLocks noChangeAspect="1" noChangeArrowheads="1"/>
            </p:cNvPicPr>
            <p:nvPr/>
          </p:nvPicPr>
          <p:blipFill>
            <a:blip r:embed="rId5" cstate="print"/>
            <a:srcRect/>
            <a:stretch>
              <a:fillRect/>
            </a:stretch>
          </p:blipFill>
          <p:spPr bwMode="auto">
            <a:xfrm>
              <a:off x="258479" y="5569495"/>
              <a:ext cx="1219200" cy="790575"/>
            </a:xfrm>
            <a:prstGeom prst="rect">
              <a:avLst/>
            </a:prstGeom>
            <a:noFill/>
            <a:ln w="9525">
              <a:noFill/>
              <a:miter lim="800000"/>
              <a:headEnd/>
              <a:tailEnd/>
            </a:ln>
          </p:spPr>
        </p:pic>
        <p:sp>
          <p:nvSpPr>
            <p:cNvPr id="48" name="47 Rectángulo"/>
            <p:cNvSpPr/>
            <p:nvPr/>
          </p:nvSpPr>
          <p:spPr>
            <a:xfrm>
              <a:off x="258479" y="6505599"/>
              <a:ext cx="1308370" cy="307777"/>
            </a:xfrm>
            <a:prstGeom prst="rect">
              <a:avLst/>
            </a:prstGeom>
          </p:spPr>
          <p:txBody>
            <a:bodyPr wrap="none">
              <a:spAutoFit/>
            </a:bodyPr>
            <a:lstStyle/>
            <a:p>
              <a:pPr algn="ctr"/>
              <a:r>
                <a:rPr lang="es-ES" sz="1400" b="1" dirty="0" smtClean="0">
                  <a:latin typeface="Georgia" pitchFamily="18" charset="0"/>
                </a:rPr>
                <a:t>Unión Basal</a:t>
              </a:r>
            </a:p>
          </p:txBody>
        </p:sp>
        <p:sp>
          <p:nvSpPr>
            <p:cNvPr id="50" name="49 Rectángulo"/>
            <p:cNvSpPr/>
            <p:nvPr/>
          </p:nvSpPr>
          <p:spPr>
            <a:xfrm>
              <a:off x="251520" y="5281463"/>
              <a:ext cx="1135246" cy="307777"/>
            </a:xfrm>
            <a:prstGeom prst="rect">
              <a:avLst/>
            </a:prstGeom>
          </p:spPr>
          <p:txBody>
            <a:bodyPr wrap="none">
              <a:spAutoFit/>
            </a:bodyPr>
            <a:lstStyle/>
            <a:p>
              <a:pPr algn="ctr"/>
              <a:r>
                <a:rPr lang="es-MX" altLang="ko-KR" sz="1400" dirty="0" smtClean="0">
                  <a:ea typeface="Batang" pitchFamily="18" charset="-127"/>
                  <a:cs typeface="Arial" pitchFamily="34" charset="0"/>
                </a:rPr>
                <a:t>[</a:t>
              </a:r>
              <a:r>
                <a:rPr lang="es-MX" altLang="ko-KR" sz="1400" baseline="46000" dirty="0" smtClean="0">
                  <a:ea typeface="Batang" pitchFamily="18" charset="-127"/>
                  <a:cs typeface="Arial" pitchFamily="34" charset="0"/>
                </a:rPr>
                <a:t>35</a:t>
              </a:r>
              <a:r>
                <a:rPr lang="es-MX" altLang="ko-KR" sz="1400" dirty="0" smtClean="0">
                  <a:ea typeface="Batang" pitchFamily="18" charset="-127"/>
                  <a:cs typeface="Arial" pitchFamily="34" charset="0"/>
                </a:rPr>
                <a:t>S]GTP</a:t>
              </a:r>
              <a:r>
                <a:rPr lang="el-GR" altLang="ko-KR" sz="1400" dirty="0" smtClean="0">
                  <a:ea typeface="Batang" pitchFamily="18" charset="-127"/>
                  <a:cs typeface="Arial" pitchFamily="34" charset="0"/>
                </a:rPr>
                <a:t>γ</a:t>
              </a:r>
              <a:r>
                <a:rPr lang="es-MX" altLang="ko-KR" sz="1400" dirty="0" smtClean="0">
                  <a:ea typeface="Batang" pitchFamily="18" charset="-127"/>
                  <a:cs typeface="Arial" pitchFamily="34" charset="0"/>
                </a:rPr>
                <a:t>S </a:t>
              </a:r>
            </a:p>
          </p:txBody>
        </p:sp>
      </p:grpSp>
      <p:grpSp>
        <p:nvGrpSpPr>
          <p:cNvPr id="5" name="51 Grupo"/>
          <p:cNvGrpSpPr/>
          <p:nvPr/>
        </p:nvGrpSpPr>
        <p:grpSpPr>
          <a:xfrm>
            <a:off x="1619672" y="4467890"/>
            <a:ext cx="1440160" cy="1841430"/>
            <a:chOff x="1835696" y="4962654"/>
            <a:chExt cx="1440160" cy="1841430"/>
          </a:xfrm>
        </p:grpSpPr>
        <p:pic>
          <p:nvPicPr>
            <p:cNvPr id="1029" name="Picture 5"/>
            <p:cNvPicPr>
              <a:picLocks noChangeAspect="1" noChangeArrowheads="1"/>
            </p:cNvPicPr>
            <p:nvPr/>
          </p:nvPicPr>
          <p:blipFill>
            <a:blip r:embed="rId6" cstate="print"/>
            <a:srcRect/>
            <a:stretch>
              <a:fillRect/>
            </a:stretch>
          </p:blipFill>
          <p:spPr bwMode="auto">
            <a:xfrm>
              <a:off x="1968304" y="5569495"/>
              <a:ext cx="1152525" cy="800100"/>
            </a:xfrm>
            <a:prstGeom prst="rect">
              <a:avLst/>
            </a:prstGeom>
            <a:noFill/>
            <a:ln w="9525">
              <a:noFill/>
              <a:miter lim="800000"/>
              <a:headEnd/>
              <a:tailEnd/>
            </a:ln>
          </p:spPr>
        </p:pic>
        <p:sp>
          <p:nvSpPr>
            <p:cNvPr id="49" name="48 Rectángulo"/>
            <p:cNvSpPr/>
            <p:nvPr/>
          </p:nvSpPr>
          <p:spPr>
            <a:xfrm>
              <a:off x="1861686" y="6496307"/>
              <a:ext cx="1414170" cy="307777"/>
            </a:xfrm>
            <a:prstGeom prst="rect">
              <a:avLst/>
            </a:prstGeom>
          </p:spPr>
          <p:txBody>
            <a:bodyPr wrap="none">
              <a:spAutoFit/>
            </a:bodyPr>
            <a:lstStyle/>
            <a:p>
              <a:pPr algn="ctr"/>
              <a:r>
                <a:rPr lang="es-ES" sz="1400" b="1" dirty="0" smtClean="0">
                  <a:latin typeface="Georgia" pitchFamily="18" charset="0"/>
                </a:rPr>
                <a:t>Estimulación</a:t>
              </a:r>
            </a:p>
          </p:txBody>
        </p:sp>
        <p:sp>
          <p:nvSpPr>
            <p:cNvPr id="51" name="50 Rectángulo"/>
            <p:cNvSpPr/>
            <p:nvPr/>
          </p:nvSpPr>
          <p:spPr>
            <a:xfrm>
              <a:off x="1835696" y="4962654"/>
              <a:ext cx="1440160" cy="646331"/>
            </a:xfrm>
            <a:prstGeom prst="rect">
              <a:avLst/>
            </a:prstGeom>
          </p:spPr>
          <p:txBody>
            <a:bodyPr wrap="square">
              <a:spAutoFit/>
            </a:bodyPr>
            <a:lstStyle/>
            <a:p>
              <a:pPr algn="ctr"/>
              <a:r>
                <a:rPr lang="es-MX" altLang="ko-KR" sz="1200" dirty="0" smtClean="0">
                  <a:ea typeface="Batang" pitchFamily="18" charset="-127"/>
                  <a:cs typeface="Arial" pitchFamily="34" charset="0"/>
                </a:rPr>
                <a:t>[</a:t>
              </a:r>
              <a:r>
                <a:rPr lang="es-MX" altLang="ko-KR" sz="1200" baseline="46000" dirty="0" smtClean="0">
                  <a:ea typeface="Batang" pitchFamily="18" charset="-127"/>
                  <a:cs typeface="Arial" pitchFamily="34" charset="0"/>
                </a:rPr>
                <a:t>35</a:t>
              </a:r>
              <a:r>
                <a:rPr lang="es-MX" altLang="ko-KR" sz="1200" dirty="0" smtClean="0">
                  <a:ea typeface="Batang" pitchFamily="18" charset="-127"/>
                  <a:cs typeface="Arial" pitchFamily="34" charset="0"/>
                </a:rPr>
                <a:t>S]GTP</a:t>
              </a:r>
              <a:r>
                <a:rPr lang="el-GR" altLang="ko-KR" sz="1200" dirty="0" smtClean="0">
                  <a:ea typeface="Batang" pitchFamily="18" charset="-127"/>
                  <a:cs typeface="Arial" pitchFamily="34" charset="0"/>
                </a:rPr>
                <a:t>γ</a:t>
              </a:r>
              <a:r>
                <a:rPr lang="es-MX" altLang="ko-KR" sz="1200" dirty="0" smtClean="0">
                  <a:ea typeface="Batang" pitchFamily="18" charset="-127"/>
                  <a:cs typeface="Arial" pitchFamily="34" charset="0"/>
                </a:rPr>
                <a:t>S </a:t>
              </a:r>
            </a:p>
            <a:p>
              <a:pPr algn="ctr"/>
              <a:r>
                <a:rPr lang="es-MX" altLang="ko-KR" sz="1200" dirty="0" smtClean="0">
                  <a:ea typeface="Batang" pitchFamily="18" charset="-127"/>
                  <a:cs typeface="Arial" pitchFamily="34" charset="0"/>
                </a:rPr>
                <a:t>+ </a:t>
              </a:r>
            </a:p>
            <a:p>
              <a:pPr algn="ctr"/>
              <a:r>
                <a:rPr lang="es-MX" altLang="ko-KR" sz="1200" dirty="0" smtClean="0">
                  <a:ea typeface="Batang" pitchFamily="18" charset="-127"/>
                  <a:cs typeface="Arial" pitchFamily="34" charset="0"/>
                </a:rPr>
                <a:t>Agonista </a:t>
              </a:r>
            </a:p>
          </p:txBody>
        </p:sp>
      </p:grpSp>
      <p:pic>
        <p:nvPicPr>
          <p:cNvPr id="58" name="Picture 4"/>
          <p:cNvPicPr>
            <a:picLocks noChangeAspect="1" noChangeArrowheads="1"/>
          </p:cNvPicPr>
          <p:nvPr/>
        </p:nvPicPr>
        <p:blipFill>
          <a:blip r:embed="rId5" cstate="print"/>
          <a:srcRect/>
          <a:stretch>
            <a:fillRect/>
          </a:stretch>
        </p:blipFill>
        <p:spPr bwMode="auto">
          <a:xfrm>
            <a:off x="3347864" y="5086697"/>
            <a:ext cx="1219200" cy="790575"/>
          </a:xfrm>
          <a:prstGeom prst="rect">
            <a:avLst/>
          </a:prstGeom>
          <a:noFill/>
          <a:ln w="9525">
            <a:noFill/>
            <a:miter lim="800000"/>
            <a:headEnd/>
            <a:tailEnd/>
          </a:ln>
        </p:spPr>
      </p:pic>
      <p:sp>
        <p:nvSpPr>
          <p:cNvPr id="60" name="59 CuadroTexto"/>
          <p:cNvSpPr txBox="1"/>
          <p:nvPr/>
        </p:nvSpPr>
        <p:spPr>
          <a:xfrm>
            <a:off x="2987824" y="5877272"/>
            <a:ext cx="1944216" cy="523220"/>
          </a:xfrm>
          <a:prstGeom prst="rect">
            <a:avLst/>
          </a:prstGeom>
          <a:noFill/>
        </p:spPr>
        <p:txBody>
          <a:bodyPr wrap="square" rtlCol="0">
            <a:spAutoFit/>
          </a:bodyPr>
          <a:lstStyle/>
          <a:p>
            <a:pPr algn="ctr"/>
            <a:r>
              <a:rPr lang="es-ES" sz="1400" b="1" dirty="0" smtClean="0">
                <a:latin typeface="Georgia" pitchFamily="18" charset="0"/>
              </a:rPr>
              <a:t>Bloqueo de la estimulación</a:t>
            </a:r>
            <a:endParaRPr lang="es-ES" sz="1400" b="1" dirty="0">
              <a:latin typeface="Georgia" pitchFamily="18" charset="0"/>
            </a:endParaRPr>
          </a:p>
        </p:txBody>
      </p:sp>
      <p:pic>
        <p:nvPicPr>
          <p:cNvPr id="1031" name="Picture 7"/>
          <p:cNvPicPr>
            <a:picLocks noChangeAspect="1" noChangeArrowheads="1"/>
          </p:cNvPicPr>
          <p:nvPr/>
        </p:nvPicPr>
        <p:blipFill>
          <a:blip r:embed="rId7" cstate="print"/>
          <a:srcRect t="12994" r="11765"/>
          <a:stretch>
            <a:fillRect/>
          </a:stretch>
        </p:blipFill>
        <p:spPr bwMode="auto">
          <a:xfrm>
            <a:off x="5004048" y="5085184"/>
            <a:ext cx="1152128" cy="792088"/>
          </a:xfrm>
          <a:prstGeom prst="rect">
            <a:avLst/>
          </a:prstGeom>
          <a:noFill/>
          <a:ln w="9525">
            <a:noFill/>
            <a:miter lim="800000"/>
            <a:headEnd/>
            <a:tailEnd/>
          </a:ln>
        </p:spPr>
      </p:pic>
      <p:sp>
        <p:nvSpPr>
          <p:cNvPr id="66" name="65 CuadroTexto"/>
          <p:cNvSpPr txBox="1"/>
          <p:nvPr/>
        </p:nvSpPr>
        <p:spPr>
          <a:xfrm>
            <a:off x="4860032" y="5858108"/>
            <a:ext cx="1512168" cy="523220"/>
          </a:xfrm>
          <a:prstGeom prst="rect">
            <a:avLst/>
          </a:prstGeom>
          <a:noFill/>
        </p:spPr>
        <p:txBody>
          <a:bodyPr wrap="square" rtlCol="0">
            <a:spAutoFit/>
          </a:bodyPr>
          <a:lstStyle/>
          <a:p>
            <a:pPr algn="ctr"/>
            <a:r>
              <a:rPr lang="es-ES" sz="1400" b="1" dirty="0" smtClean="0">
                <a:latin typeface="Georgia" pitchFamily="18" charset="0"/>
              </a:rPr>
              <a:t>Unión inespecífica</a:t>
            </a:r>
            <a:endParaRPr lang="es-ES" sz="1400" b="1" dirty="0">
              <a:latin typeface="Georgia" pitchFamily="18" charset="0"/>
            </a:endParaRPr>
          </a:p>
        </p:txBody>
      </p:sp>
      <p:sp>
        <p:nvSpPr>
          <p:cNvPr id="67" name="66 Rectángulo"/>
          <p:cNvSpPr/>
          <p:nvPr/>
        </p:nvSpPr>
        <p:spPr>
          <a:xfrm>
            <a:off x="5168787" y="4797152"/>
            <a:ext cx="771365" cy="307777"/>
          </a:xfrm>
          <a:prstGeom prst="rect">
            <a:avLst/>
          </a:prstGeom>
        </p:spPr>
        <p:txBody>
          <a:bodyPr wrap="none">
            <a:spAutoFit/>
          </a:bodyPr>
          <a:lstStyle/>
          <a:p>
            <a:pPr algn="ctr"/>
            <a:r>
              <a:rPr lang="es-MX" altLang="ko-KR" sz="1400" dirty="0" smtClean="0">
                <a:latin typeface="Georgia" pitchFamily="18" charset="0"/>
                <a:ea typeface="Batang" pitchFamily="18" charset="-127"/>
                <a:cs typeface="Arial" pitchFamily="34" charset="0"/>
              </a:rPr>
              <a:t>GTP</a:t>
            </a:r>
            <a:r>
              <a:rPr lang="el-GR" altLang="ko-KR" sz="1400" dirty="0" smtClean="0">
                <a:latin typeface="Georgia" pitchFamily="18" charset="0"/>
                <a:ea typeface="Batang" pitchFamily="18" charset="-127"/>
                <a:cs typeface="Arial" pitchFamily="34" charset="0"/>
              </a:rPr>
              <a:t>γ</a:t>
            </a:r>
            <a:r>
              <a:rPr lang="es-MX" altLang="ko-KR" sz="1400" dirty="0" smtClean="0">
                <a:latin typeface="Georgia" pitchFamily="18" charset="0"/>
                <a:ea typeface="Batang" pitchFamily="18" charset="-127"/>
                <a:cs typeface="Arial" pitchFamily="34" charset="0"/>
              </a:rPr>
              <a:t>S </a:t>
            </a:r>
          </a:p>
        </p:txBody>
      </p:sp>
      <p:sp>
        <p:nvSpPr>
          <p:cNvPr id="47" name="46 CuadroTexto"/>
          <p:cNvSpPr txBox="1"/>
          <p:nvPr/>
        </p:nvSpPr>
        <p:spPr>
          <a:xfrm>
            <a:off x="2771800" y="428604"/>
            <a:ext cx="4032448" cy="707886"/>
          </a:xfrm>
          <a:prstGeom prst="rect">
            <a:avLst/>
          </a:prstGeom>
          <a:noFill/>
        </p:spPr>
        <p:txBody>
          <a:bodyPr wrap="square" rtlCol="0">
            <a:spAutoFit/>
          </a:bodyPr>
          <a:lstStyle/>
          <a:p>
            <a:r>
              <a:rPr lang="es-MX" sz="4000" dirty="0" err="1" smtClean="0"/>
              <a:t>Autorradiografía</a:t>
            </a:r>
            <a:endParaRPr lang="es-MX" sz="4000" dirty="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TotalTime>
  <Words>566</Words>
  <Application>Microsoft Office PowerPoint</Application>
  <PresentationFormat>Presentación en pantalla (4:3)</PresentationFormat>
  <Paragraphs>96</Paragraphs>
  <Slides>20</Slides>
  <Notes>10</Notes>
  <HiddenSlides>0</HiddenSlides>
  <MMClips>1</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Tema de Office</vt:lpstr>
      <vt:lpstr>EVALUACIÓN DE RECEPTORES EN LA EPILEPSIA DE DIFÍCIL CONTROL: PET vs AUTORRADIOGRAFIA</vt:lpstr>
      <vt:lpstr>Diapositiva 2</vt:lpstr>
      <vt:lpstr>Diapositiva 3</vt:lpstr>
      <vt:lpstr>Diapositiva 4</vt:lpstr>
      <vt:lpstr>Tomografía de Emisión de Positrones</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dell</dc:creator>
  <cp:lastModifiedBy>dell</cp:lastModifiedBy>
  <cp:revision>54</cp:revision>
  <dcterms:created xsi:type="dcterms:W3CDTF">2015-05-15T13:03:59Z</dcterms:created>
  <dcterms:modified xsi:type="dcterms:W3CDTF">2015-05-20T03:11:15Z</dcterms:modified>
</cp:coreProperties>
</file>