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sldIdLst>
    <p:sldId id="297" r:id="rId2"/>
    <p:sldId id="343" r:id="rId3"/>
    <p:sldId id="317" r:id="rId4"/>
    <p:sldId id="319" r:id="rId5"/>
    <p:sldId id="318" r:id="rId6"/>
    <p:sldId id="309" r:id="rId7"/>
    <p:sldId id="310" r:id="rId8"/>
    <p:sldId id="344" r:id="rId9"/>
    <p:sldId id="345" r:id="rId10"/>
    <p:sldId id="301" r:id="rId11"/>
    <p:sldId id="346" r:id="rId12"/>
    <p:sldId id="302" r:id="rId13"/>
    <p:sldId id="336" r:id="rId14"/>
    <p:sldId id="335" r:id="rId15"/>
    <p:sldId id="337" r:id="rId16"/>
    <p:sldId id="338" r:id="rId17"/>
    <p:sldId id="307" r:id="rId18"/>
    <p:sldId id="308" r:id="rId19"/>
    <p:sldId id="326" r:id="rId20"/>
    <p:sldId id="287" r:id="rId21"/>
    <p:sldId id="347" r:id="rId22"/>
    <p:sldId id="350" r:id="rId23"/>
    <p:sldId id="348" r:id="rId24"/>
    <p:sldId id="349" r:id="rId25"/>
    <p:sldId id="351" r:id="rId26"/>
    <p:sldId id="342" r:id="rId27"/>
    <p:sldId id="340" r:id="rId28"/>
    <p:sldId id="341" r:id="rId29"/>
    <p:sldId id="293" r:id="rId30"/>
    <p:sldId id="352" r:id="rId31"/>
    <p:sldId id="305" r:id="rId32"/>
    <p:sldId id="353" r:id="rId33"/>
    <p:sldId id="328" r:id="rId34"/>
    <p:sldId id="303" r:id="rId35"/>
    <p:sldId id="331" r:id="rId36"/>
    <p:sldId id="332" r:id="rId37"/>
    <p:sldId id="288" r:id="rId38"/>
    <p:sldId id="289" r:id="rId39"/>
    <p:sldId id="354" r:id="rId40"/>
    <p:sldId id="355" r:id="rId41"/>
    <p:sldId id="329" r:id="rId42"/>
    <p:sldId id="330" r:id="rId43"/>
    <p:sldId id="333" r:id="rId44"/>
    <p:sldId id="304" r:id="rId45"/>
  </p:sldIdLst>
  <p:sldSz cx="9144000" cy="6858000" type="screen4x3"/>
  <p:notesSz cx="6858000" cy="9144000"/>
  <p:defaultTextStyle>
    <a:defPPr>
      <a:defRPr lang="es-ES_tradnl"/>
    </a:defPPr>
    <a:lvl1pPr algn="l" rtl="0" eaLnBrk="0" fontAlgn="base" hangingPunct="0">
      <a:spcBef>
        <a:spcPct val="0"/>
      </a:spcBef>
      <a:spcAft>
        <a:spcPct val="0"/>
      </a:spcAft>
      <a:defRPr sz="3200" b="1" kern="1200">
        <a:solidFill>
          <a:schemeClr val="tx1"/>
        </a:solidFill>
        <a:latin typeface="News Gothic MT" pitchFamily="34" charset="0"/>
        <a:ea typeface="+mn-ea"/>
        <a:cs typeface="+mn-cs"/>
      </a:defRPr>
    </a:lvl1pPr>
    <a:lvl2pPr marL="457200" algn="l" rtl="0" eaLnBrk="0" fontAlgn="base" hangingPunct="0">
      <a:spcBef>
        <a:spcPct val="0"/>
      </a:spcBef>
      <a:spcAft>
        <a:spcPct val="0"/>
      </a:spcAft>
      <a:defRPr sz="3200" b="1" kern="1200">
        <a:solidFill>
          <a:schemeClr val="tx1"/>
        </a:solidFill>
        <a:latin typeface="News Gothic MT" pitchFamily="34" charset="0"/>
        <a:ea typeface="+mn-ea"/>
        <a:cs typeface="+mn-cs"/>
      </a:defRPr>
    </a:lvl2pPr>
    <a:lvl3pPr marL="914400" algn="l" rtl="0" eaLnBrk="0" fontAlgn="base" hangingPunct="0">
      <a:spcBef>
        <a:spcPct val="0"/>
      </a:spcBef>
      <a:spcAft>
        <a:spcPct val="0"/>
      </a:spcAft>
      <a:defRPr sz="3200" b="1" kern="1200">
        <a:solidFill>
          <a:schemeClr val="tx1"/>
        </a:solidFill>
        <a:latin typeface="News Gothic MT" pitchFamily="34" charset="0"/>
        <a:ea typeface="+mn-ea"/>
        <a:cs typeface="+mn-cs"/>
      </a:defRPr>
    </a:lvl3pPr>
    <a:lvl4pPr marL="1371600" algn="l" rtl="0" eaLnBrk="0" fontAlgn="base" hangingPunct="0">
      <a:spcBef>
        <a:spcPct val="0"/>
      </a:spcBef>
      <a:spcAft>
        <a:spcPct val="0"/>
      </a:spcAft>
      <a:defRPr sz="3200" b="1" kern="1200">
        <a:solidFill>
          <a:schemeClr val="tx1"/>
        </a:solidFill>
        <a:latin typeface="News Gothic MT" pitchFamily="34" charset="0"/>
        <a:ea typeface="+mn-ea"/>
        <a:cs typeface="+mn-cs"/>
      </a:defRPr>
    </a:lvl4pPr>
    <a:lvl5pPr marL="1828800" algn="l" rtl="0" eaLnBrk="0" fontAlgn="base" hangingPunct="0">
      <a:spcBef>
        <a:spcPct val="0"/>
      </a:spcBef>
      <a:spcAft>
        <a:spcPct val="0"/>
      </a:spcAft>
      <a:defRPr sz="3200" b="1" kern="1200">
        <a:solidFill>
          <a:schemeClr val="tx1"/>
        </a:solidFill>
        <a:latin typeface="News Gothic MT" pitchFamily="34" charset="0"/>
        <a:ea typeface="+mn-ea"/>
        <a:cs typeface="+mn-cs"/>
      </a:defRPr>
    </a:lvl5pPr>
    <a:lvl6pPr marL="2286000" algn="l" defTabSz="914400" rtl="0" eaLnBrk="1" latinLnBrk="0" hangingPunct="1">
      <a:defRPr sz="3200" b="1" kern="1200">
        <a:solidFill>
          <a:schemeClr val="tx1"/>
        </a:solidFill>
        <a:latin typeface="News Gothic MT" pitchFamily="34" charset="0"/>
        <a:ea typeface="+mn-ea"/>
        <a:cs typeface="+mn-cs"/>
      </a:defRPr>
    </a:lvl6pPr>
    <a:lvl7pPr marL="2743200" algn="l" defTabSz="914400" rtl="0" eaLnBrk="1" latinLnBrk="0" hangingPunct="1">
      <a:defRPr sz="3200" b="1" kern="1200">
        <a:solidFill>
          <a:schemeClr val="tx1"/>
        </a:solidFill>
        <a:latin typeface="News Gothic MT" pitchFamily="34" charset="0"/>
        <a:ea typeface="+mn-ea"/>
        <a:cs typeface="+mn-cs"/>
      </a:defRPr>
    </a:lvl7pPr>
    <a:lvl8pPr marL="3200400" algn="l" defTabSz="914400" rtl="0" eaLnBrk="1" latinLnBrk="0" hangingPunct="1">
      <a:defRPr sz="3200" b="1" kern="1200">
        <a:solidFill>
          <a:schemeClr val="tx1"/>
        </a:solidFill>
        <a:latin typeface="News Gothic MT" pitchFamily="34" charset="0"/>
        <a:ea typeface="+mn-ea"/>
        <a:cs typeface="+mn-cs"/>
      </a:defRPr>
    </a:lvl8pPr>
    <a:lvl9pPr marL="3657600" algn="l" defTabSz="914400" rtl="0" eaLnBrk="1" latinLnBrk="0" hangingPunct="1">
      <a:defRPr sz="3200" b="1" kern="1200">
        <a:solidFill>
          <a:schemeClr val="tx1"/>
        </a:solidFill>
        <a:latin typeface="News Gothic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CC00"/>
    <a:srgbClr val="808000"/>
    <a:srgbClr val="0000CC"/>
    <a:srgbClr val="0000FF"/>
    <a:srgbClr val="800080"/>
    <a:srgbClr val="FF9999"/>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41" autoAdjust="0"/>
    <p:restoredTop sz="90929"/>
  </p:normalViewPr>
  <p:slideViewPr>
    <p:cSldViewPr>
      <p:cViewPr varScale="1">
        <p:scale>
          <a:sx n="70" d="100"/>
          <a:sy n="70" d="100"/>
        </p:scale>
        <p:origin x="-6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lang val="es-MX"/>
  <c:chart>
    <c:autoTitleDeleted val="1"/>
    <c:plotArea>
      <c:layout>
        <c:manualLayout>
          <c:layoutTarget val="inner"/>
          <c:xMode val="edge"/>
          <c:yMode val="edge"/>
          <c:x val="8.7949736371449164E-2"/>
          <c:y val="3.9152185718164582E-2"/>
          <c:w val="0.81543272245836518"/>
          <c:h val="0.69970440170390003"/>
        </c:manualLayout>
      </c:layout>
      <c:barChart>
        <c:barDir val="col"/>
        <c:grouping val="clustered"/>
        <c:ser>
          <c:idx val="0"/>
          <c:order val="0"/>
          <c:tx>
            <c:strRef>
              <c:f>Sheet1!$B$1</c:f>
              <c:strCache>
                <c:ptCount val="1"/>
                <c:pt idx="0">
                  <c:v>Number of centers</c:v>
                </c:pt>
              </c:strCache>
            </c:strRef>
          </c:tx>
          <c:spPr>
            <a:gradFill flip="none" rotWithShape="1">
              <a:gsLst>
                <a:gs pos="0">
                  <a:srgbClr val="208C03"/>
                </a:gs>
                <a:gs pos="50000">
                  <a:srgbClr val="20F703"/>
                </a:gs>
                <a:gs pos="100000">
                  <a:srgbClr val="208C03"/>
                </a:gs>
              </a:gsLst>
              <a:lin ang="10800000" scaled="1"/>
              <a:tileRect/>
            </a:gradFill>
          </c:spPr>
          <c:dLbls>
            <c:spPr>
              <a:noFill/>
              <a:ln>
                <a:noFill/>
              </a:ln>
              <a:effectLst/>
            </c:spPr>
            <c:txPr>
              <a:bodyPr/>
              <a:lstStyle/>
              <a:p>
                <a:pPr>
                  <a:defRPr sz="1600" b="1">
                    <a:solidFill>
                      <a:schemeClr val="bg2"/>
                    </a:solidFill>
                  </a:defRPr>
                </a:pPr>
                <a:endParaRPr lang="es-MX"/>
              </a:p>
            </c:txPr>
            <c:dLblPos val="ctr"/>
            <c:showVal val="1"/>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Sheet1!$B$2:$B$8</c:f>
              <c:numCache>
                <c:formatCode>General</c:formatCode>
                <c:ptCount val="7"/>
                <c:pt idx="0">
                  <c:v>57</c:v>
                </c:pt>
                <c:pt idx="1">
                  <c:v>28</c:v>
                </c:pt>
                <c:pt idx="2">
                  <c:v>44</c:v>
                </c:pt>
                <c:pt idx="3">
                  <c:v>25</c:v>
                </c:pt>
                <c:pt idx="4">
                  <c:v>17</c:v>
                </c:pt>
                <c:pt idx="5">
                  <c:v>8</c:v>
                </c:pt>
                <c:pt idx="6">
                  <c:v>9</c:v>
                </c:pt>
              </c:numCache>
            </c:numRef>
          </c:val>
        </c:ser>
        <c:gapWidth val="35"/>
        <c:axId val="139479296"/>
        <c:axId val="200616960"/>
      </c:barChart>
      <c:lineChart>
        <c:grouping val="standard"/>
        <c:ser>
          <c:idx val="1"/>
          <c:order val="1"/>
          <c:tx>
            <c:strRef>
              <c:f>Sheet1!$C$1</c:f>
              <c:strCache>
                <c:ptCount val="1"/>
                <c:pt idx="0">
                  <c:v>Percentage of transplants</c:v>
                </c:pt>
              </c:strCache>
            </c:strRef>
          </c:tx>
          <c:spPr>
            <a:ln w="41275">
              <a:solidFill>
                <a:srgbClr val="FF0000"/>
              </a:solidFill>
            </a:ln>
          </c:spPr>
          <c:marker>
            <c:spPr>
              <a:solidFill>
                <a:srgbClr val="FF0000"/>
              </a:solidFill>
              <a:ln>
                <a:solidFill>
                  <a:srgbClr val="FF0000"/>
                </a:solidFill>
              </a:ln>
            </c:spPr>
          </c:marker>
          <c:cat>
            <c:strRef>
              <c:f>Sheet1!$A$2:$A$8</c:f>
              <c:strCache>
                <c:ptCount val="7"/>
                <c:pt idx="0">
                  <c:v>1-4</c:v>
                </c:pt>
                <c:pt idx="1">
                  <c:v>5-9</c:v>
                </c:pt>
                <c:pt idx="2">
                  <c:v>10-19</c:v>
                </c:pt>
                <c:pt idx="3">
                  <c:v>20-29</c:v>
                </c:pt>
                <c:pt idx="4">
                  <c:v>30-39</c:v>
                </c:pt>
                <c:pt idx="5">
                  <c:v>40-49</c:v>
                </c:pt>
                <c:pt idx="6">
                  <c:v>50+</c:v>
                </c:pt>
              </c:strCache>
            </c:strRef>
          </c:cat>
          <c:val>
            <c:numRef>
              <c:f>Sheet1!$C$2:$C$8</c:f>
              <c:numCache>
                <c:formatCode>General</c:formatCode>
                <c:ptCount val="7"/>
                <c:pt idx="0">
                  <c:v>2.1</c:v>
                </c:pt>
                <c:pt idx="1">
                  <c:v>4.9000000000000004</c:v>
                </c:pt>
                <c:pt idx="2">
                  <c:v>19.100000000000001</c:v>
                </c:pt>
                <c:pt idx="3">
                  <c:v>20.8</c:v>
                </c:pt>
                <c:pt idx="4">
                  <c:v>18.2</c:v>
                </c:pt>
                <c:pt idx="5">
                  <c:v>12.1</c:v>
                </c:pt>
                <c:pt idx="6">
                  <c:v>22.7</c:v>
                </c:pt>
              </c:numCache>
            </c:numRef>
          </c:val>
        </c:ser>
        <c:marker val="1"/>
        <c:axId val="202067328"/>
        <c:axId val="201482240"/>
      </c:lineChart>
      <c:catAx>
        <c:axId val="139479296"/>
        <c:scaling>
          <c:orientation val="minMax"/>
        </c:scaling>
        <c:axPos val="b"/>
        <c:title>
          <c:tx>
            <c:rich>
              <a:bodyPr/>
              <a:lstStyle/>
              <a:p>
                <a:pPr>
                  <a:defRPr sz="1700"/>
                </a:pPr>
                <a:r>
                  <a:rPr lang="en-US" sz="1700" dirty="0" smtClean="0"/>
                  <a:t>Average number of lung transplants per year</a:t>
                </a:r>
                <a:endParaRPr lang="en-US" sz="1700" dirty="0"/>
              </a:p>
            </c:rich>
          </c:tx>
          <c:layout/>
        </c:title>
        <c:numFmt formatCode="General" sourceLinked="1"/>
        <c:tickLblPos val="nextTo"/>
        <c:txPr>
          <a:bodyPr rot="0"/>
          <a:lstStyle/>
          <a:p>
            <a:pPr>
              <a:defRPr sz="1500" b="1"/>
            </a:pPr>
            <a:endParaRPr lang="es-MX"/>
          </a:p>
        </c:txPr>
        <c:crossAx val="200616960"/>
        <c:crosses val="autoZero"/>
        <c:auto val="1"/>
        <c:lblAlgn val="ctr"/>
        <c:lblOffset val="100"/>
        <c:tickLblSkip val="1"/>
      </c:catAx>
      <c:valAx>
        <c:axId val="200616960"/>
        <c:scaling>
          <c:orientation val="minMax"/>
          <c:max val="60"/>
        </c:scaling>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title>
        <c:numFmt formatCode="General" sourceLinked="1"/>
        <c:tickLblPos val="nextTo"/>
        <c:txPr>
          <a:bodyPr/>
          <a:lstStyle/>
          <a:p>
            <a:pPr>
              <a:defRPr sz="1500" b="1"/>
            </a:pPr>
            <a:endParaRPr lang="es-MX"/>
          </a:p>
        </c:txPr>
        <c:crossAx val="139479296"/>
        <c:crosses val="autoZero"/>
        <c:crossBetween val="between"/>
        <c:majorUnit val="10"/>
      </c:valAx>
      <c:valAx>
        <c:axId val="201482240"/>
        <c:scaling>
          <c:orientation val="minMax"/>
          <c:max val="24"/>
        </c:scaling>
        <c:axPos val="r"/>
        <c:title>
          <c:tx>
            <c:rich>
              <a:bodyPr rot="-5400000" vert="horz"/>
              <a:lstStyle/>
              <a:p>
                <a:pPr>
                  <a:defRPr sz="1700"/>
                </a:pPr>
                <a:r>
                  <a:rPr lang="en-US" sz="1700" dirty="0" smtClean="0"/>
                  <a:t>% of Transplants</a:t>
                </a:r>
                <a:endParaRPr lang="en-US" sz="1700" dirty="0"/>
              </a:p>
            </c:rich>
          </c:tx>
          <c:layout/>
        </c:title>
        <c:numFmt formatCode="General" sourceLinked="1"/>
        <c:tickLblPos val="nextTo"/>
        <c:txPr>
          <a:bodyPr/>
          <a:lstStyle/>
          <a:p>
            <a:pPr>
              <a:defRPr sz="1500" b="1"/>
            </a:pPr>
            <a:endParaRPr lang="es-MX"/>
          </a:p>
        </c:txPr>
        <c:crossAx val="202067328"/>
        <c:crosses val="max"/>
        <c:crossBetween val="between"/>
        <c:majorUnit val="4"/>
      </c:valAx>
      <c:catAx>
        <c:axId val="202067328"/>
        <c:scaling>
          <c:orientation val="minMax"/>
        </c:scaling>
        <c:delete val="1"/>
        <c:axPos val="b"/>
        <c:numFmt formatCode="General" sourceLinked="1"/>
        <c:tickLblPos val="none"/>
        <c:crossAx val="201482240"/>
        <c:crosses val="autoZero"/>
        <c:auto val="1"/>
        <c:lblAlgn val="ctr"/>
        <c:lblOffset val="100"/>
      </c:catAx>
      <c:spPr>
        <a:solidFill>
          <a:schemeClr val="bg2"/>
        </a:solidFill>
        <a:ln>
          <a:solidFill>
            <a:schemeClr val="tx1"/>
          </a:solidFill>
        </a:ln>
      </c:spPr>
    </c:plotArea>
    <c:legend>
      <c:legendPos val="b"/>
      <c:layout/>
      <c:spPr>
        <a:ln>
          <a:solidFill>
            <a:schemeClr val="tx1"/>
          </a:solidFill>
        </a:ln>
      </c:spPr>
      <c:txPr>
        <a:bodyPr/>
        <a:lstStyle/>
        <a:p>
          <a:pPr>
            <a:defRPr sz="1500" b="1"/>
          </a:pPr>
          <a:endParaRPr lang="es-MX"/>
        </a:p>
      </c:txPr>
    </c:legend>
    <c:plotVisOnly val="1"/>
    <c:dispBlanksAs val="gap"/>
  </c:chart>
  <c:spPr>
    <a:solidFill>
      <a:schemeClr val="accent4">
        <a:lumMod val="50000"/>
        <a:lumOff val="50000"/>
      </a:schemeClr>
    </a:solidFill>
  </c:spPr>
  <c:txPr>
    <a:bodyPr/>
    <a:lstStyle/>
    <a:p>
      <a:pPr>
        <a:defRPr sz="1800"/>
      </a:pPr>
      <a:endParaRPr lang="es-MX"/>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manualLayout>
          <c:layoutTarget val="inner"/>
          <c:xMode val="edge"/>
          <c:yMode val="edge"/>
          <c:x val="0.10658060994588227"/>
          <c:y val="3.9152185718164582E-2"/>
          <c:w val="0.8056514064060718"/>
          <c:h val="0.65052407383503363"/>
        </c:manualLayout>
      </c:layout>
      <c:barChart>
        <c:barDir val="col"/>
        <c:grouping val="percentStacked"/>
        <c:ser>
          <c:idx val="0"/>
          <c:order val="0"/>
          <c:tx>
            <c:strRef>
              <c:f>Sheet1!$B$1</c:f>
              <c:strCache>
                <c:ptCount val="1"/>
                <c:pt idx="0">
                  <c:v>0-10</c:v>
                </c:pt>
              </c:strCache>
            </c:strRef>
          </c:tx>
          <c:spPr>
            <a:gradFill flip="none" rotWithShape="1">
              <a:gsLst>
                <a:gs pos="0">
                  <a:srgbClr val="208C03"/>
                </a:gs>
                <a:gs pos="50000">
                  <a:srgbClr val="20F703"/>
                </a:gs>
                <a:gs pos="100000">
                  <a:srgbClr val="208C03"/>
                </a:gs>
              </a:gsLst>
              <a:lin ang="10800000" scaled="1"/>
              <a:tileRect/>
            </a:gradFill>
            <a:ln w="9525">
              <a:solidFill>
                <a:srgbClr val="000000"/>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Sheet1!$B$2:$B$28</c:f>
              <c:numCache>
                <c:formatCode>General</c:formatCode>
                <c:ptCount val="27"/>
                <c:pt idx="0">
                  <c:v>1</c:v>
                </c:pt>
                <c:pt idx="1">
                  <c:v>2</c:v>
                </c:pt>
                <c:pt idx="2">
                  <c:v>4</c:v>
                </c:pt>
                <c:pt idx="3">
                  <c:v>6</c:v>
                </c:pt>
                <c:pt idx="4">
                  <c:v>15</c:v>
                </c:pt>
                <c:pt idx="5">
                  <c:v>17</c:v>
                </c:pt>
                <c:pt idx="6">
                  <c:v>18</c:v>
                </c:pt>
                <c:pt idx="7">
                  <c:v>18</c:v>
                </c:pt>
                <c:pt idx="8">
                  <c:v>33</c:v>
                </c:pt>
                <c:pt idx="9">
                  <c:v>22</c:v>
                </c:pt>
                <c:pt idx="10">
                  <c:v>31</c:v>
                </c:pt>
                <c:pt idx="11">
                  <c:v>33</c:v>
                </c:pt>
                <c:pt idx="12">
                  <c:v>22</c:v>
                </c:pt>
                <c:pt idx="13">
                  <c:v>19</c:v>
                </c:pt>
                <c:pt idx="14">
                  <c:v>15</c:v>
                </c:pt>
                <c:pt idx="15">
                  <c:v>21</c:v>
                </c:pt>
                <c:pt idx="16">
                  <c:v>19</c:v>
                </c:pt>
                <c:pt idx="17">
                  <c:v>16</c:v>
                </c:pt>
                <c:pt idx="18">
                  <c:v>25</c:v>
                </c:pt>
                <c:pt idx="19">
                  <c:v>29</c:v>
                </c:pt>
                <c:pt idx="20">
                  <c:v>24</c:v>
                </c:pt>
                <c:pt idx="21">
                  <c:v>25</c:v>
                </c:pt>
                <c:pt idx="22">
                  <c:v>27</c:v>
                </c:pt>
                <c:pt idx="23">
                  <c:v>37</c:v>
                </c:pt>
                <c:pt idx="24">
                  <c:v>29</c:v>
                </c:pt>
                <c:pt idx="25">
                  <c:v>21</c:v>
                </c:pt>
                <c:pt idx="26">
                  <c:v>16</c:v>
                </c:pt>
              </c:numCache>
            </c:numRef>
          </c:val>
        </c:ser>
        <c:ser>
          <c:idx val="1"/>
          <c:order val="1"/>
          <c:tx>
            <c:strRef>
              <c:f>Sheet1!$C$1</c:f>
              <c:strCache>
                <c:ptCount val="1"/>
                <c:pt idx="0">
                  <c:v>11-17</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Sheet1!$C$2:$C$28</c:f>
              <c:numCache>
                <c:formatCode>General</c:formatCode>
                <c:ptCount val="27"/>
                <c:pt idx="0">
                  <c:v>2</c:v>
                </c:pt>
                <c:pt idx="1">
                  <c:v>3</c:v>
                </c:pt>
                <c:pt idx="2">
                  <c:v>3</c:v>
                </c:pt>
                <c:pt idx="3">
                  <c:v>17</c:v>
                </c:pt>
                <c:pt idx="4">
                  <c:v>30</c:v>
                </c:pt>
                <c:pt idx="5">
                  <c:v>31</c:v>
                </c:pt>
                <c:pt idx="6">
                  <c:v>31</c:v>
                </c:pt>
                <c:pt idx="7">
                  <c:v>34</c:v>
                </c:pt>
                <c:pt idx="8">
                  <c:v>63</c:v>
                </c:pt>
                <c:pt idx="9">
                  <c:v>60</c:v>
                </c:pt>
                <c:pt idx="10">
                  <c:v>64</c:v>
                </c:pt>
                <c:pt idx="11">
                  <c:v>63</c:v>
                </c:pt>
                <c:pt idx="12">
                  <c:v>51</c:v>
                </c:pt>
                <c:pt idx="13">
                  <c:v>54</c:v>
                </c:pt>
                <c:pt idx="14">
                  <c:v>57</c:v>
                </c:pt>
                <c:pt idx="15">
                  <c:v>53</c:v>
                </c:pt>
                <c:pt idx="16">
                  <c:v>59</c:v>
                </c:pt>
                <c:pt idx="17">
                  <c:v>73</c:v>
                </c:pt>
                <c:pt idx="18">
                  <c:v>72</c:v>
                </c:pt>
                <c:pt idx="19">
                  <c:v>74</c:v>
                </c:pt>
                <c:pt idx="20">
                  <c:v>84</c:v>
                </c:pt>
                <c:pt idx="21">
                  <c:v>89</c:v>
                </c:pt>
                <c:pt idx="22">
                  <c:v>98</c:v>
                </c:pt>
                <c:pt idx="23">
                  <c:v>89</c:v>
                </c:pt>
                <c:pt idx="24">
                  <c:v>77</c:v>
                </c:pt>
                <c:pt idx="25">
                  <c:v>72</c:v>
                </c:pt>
                <c:pt idx="26">
                  <c:v>36</c:v>
                </c:pt>
              </c:numCache>
            </c:numRef>
          </c:val>
        </c:ser>
        <c:ser>
          <c:idx val="2"/>
          <c:order val="2"/>
          <c:tx>
            <c:strRef>
              <c:f>Sheet1!$D$1</c:f>
              <c:strCache>
                <c:ptCount val="1"/>
                <c:pt idx="0">
                  <c:v>18-34</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Sheet1!$D$2:$D$28</c:f>
              <c:numCache>
                <c:formatCode>General</c:formatCode>
                <c:ptCount val="27"/>
                <c:pt idx="0">
                  <c:v>5</c:v>
                </c:pt>
                <c:pt idx="1">
                  <c:v>13</c:v>
                </c:pt>
                <c:pt idx="2">
                  <c:v>51</c:v>
                </c:pt>
                <c:pt idx="3">
                  <c:v>111</c:v>
                </c:pt>
                <c:pt idx="4">
                  <c:v>169</c:v>
                </c:pt>
                <c:pt idx="5">
                  <c:v>206</c:v>
                </c:pt>
                <c:pt idx="6">
                  <c:v>246</c:v>
                </c:pt>
                <c:pt idx="7">
                  <c:v>267</c:v>
                </c:pt>
                <c:pt idx="8">
                  <c:v>286</c:v>
                </c:pt>
                <c:pt idx="9">
                  <c:v>250</c:v>
                </c:pt>
                <c:pt idx="10">
                  <c:v>261</c:v>
                </c:pt>
                <c:pt idx="11">
                  <c:v>278</c:v>
                </c:pt>
                <c:pt idx="12">
                  <c:v>262</c:v>
                </c:pt>
                <c:pt idx="13">
                  <c:v>277</c:v>
                </c:pt>
                <c:pt idx="14">
                  <c:v>290</c:v>
                </c:pt>
                <c:pt idx="15">
                  <c:v>327</c:v>
                </c:pt>
                <c:pt idx="16">
                  <c:v>346</c:v>
                </c:pt>
                <c:pt idx="17">
                  <c:v>394</c:v>
                </c:pt>
                <c:pt idx="18">
                  <c:v>398</c:v>
                </c:pt>
                <c:pt idx="19">
                  <c:v>495</c:v>
                </c:pt>
                <c:pt idx="20">
                  <c:v>484</c:v>
                </c:pt>
                <c:pt idx="21">
                  <c:v>457</c:v>
                </c:pt>
                <c:pt idx="22">
                  <c:v>494</c:v>
                </c:pt>
                <c:pt idx="23">
                  <c:v>550</c:v>
                </c:pt>
                <c:pt idx="24">
                  <c:v>608</c:v>
                </c:pt>
                <c:pt idx="25">
                  <c:v>569</c:v>
                </c:pt>
                <c:pt idx="26">
                  <c:v>188</c:v>
                </c:pt>
              </c:numCache>
            </c:numRef>
          </c:val>
        </c:ser>
        <c:ser>
          <c:idx val="3"/>
          <c:order val="3"/>
          <c:tx>
            <c:strRef>
              <c:f>Sheet1!$E$1</c:f>
              <c:strCache>
                <c:ptCount val="1"/>
                <c:pt idx="0">
                  <c:v>35-49</c:v>
                </c:pt>
              </c:strCache>
            </c:strRef>
          </c:tx>
          <c:spPr>
            <a:gradFill>
              <a:gsLst>
                <a:gs pos="0">
                  <a:srgbClr val="7030A0"/>
                </a:gs>
                <a:gs pos="50000">
                  <a:srgbClr val="9966FF"/>
                </a:gs>
                <a:gs pos="100000">
                  <a:srgbClr val="7030A0"/>
                </a:gs>
              </a:gsLst>
              <a:lin ang="10800000" scaled="1"/>
            </a:gradFill>
            <a:ln>
              <a:solidFill>
                <a:srgbClr val="000000"/>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Sheet1!$E$2:$E$28</c:f>
              <c:numCache>
                <c:formatCode>General</c:formatCode>
                <c:ptCount val="27"/>
                <c:pt idx="0">
                  <c:v>19</c:v>
                </c:pt>
                <c:pt idx="1">
                  <c:v>35</c:v>
                </c:pt>
                <c:pt idx="2">
                  <c:v>86</c:v>
                </c:pt>
                <c:pt idx="3">
                  <c:v>179</c:v>
                </c:pt>
                <c:pt idx="4">
                  <c:v>299</c:v>
                </c:pt>
                <c:pt idx="5">
                  <c:v>345</c:v>
                </c:pt>
                <c:pt idx="6">
                  <c:v>373</c:v>
                </c:pt>
                <c:pt idx="7">
                  <c:v>402</c:v>
                </c:pt>
                <c:pt idx="8">
                  <c:v>398</c:v>
                </c:pt>
                <c:pt idx="9">
                  <c:v>380</c:v>
                </c:pt>
                <c:pt idx="10">
                  <c:v>419</c:v>
                </c:pt>
                <c:pt idx="11">
                  <c:v>402</c:v>
                </c:pt>
                <c:pt idx="12">
                  <c:v>383</c:v>
                </c:pt>
                <c:pt idx="13">
                  <c:v>446</c:v>
                </c:pt>
                <c:pt idx="14">
                  <c:v>430</c:v>
                </c:pt>
                <c:pt idx="15">
                  <c:v>481</c:v>
                </c:pt>
                <c:pt idx="16">
                  <c:v>443</c:v>
                </c:pt>
                <c:pt idx="17">
                  <c:v>474</c:v>
                </c:pt>
                <c:pt idx="18">
                  <c:v>531</c:v>
                </c:pt>
                <c:pt idx="19">
                  <c:v>504</c:v>
                </c:pt>
                <c:pt idx="20">
                  <c:v>551</c:v>
                </c:pt>
                <c:pt idx="21">
                  <c:v>575</c:v>
                </c:pt>
                <c:pt idx="22">
                  <c:v>597</c:v>
                </c:pt>
                <c:pt idx="23">
                  <c:v>661</c:v>
                </c:pt>
                <c:pt idx="24">
                  <c:v>616</c:v>
                </c:pt>
                <c:pt idx="25">
                  <c:v>644</c:v>
                </c:pt>
                <c:pt idx="26">
                  <c:v>251</c:v>
                </c:pt>
              </c:numCache>
            </c:numRef>
          </c:val>
        </c:ser>
        <c:ser>
          <c:idx val="4"/>
          <c:order val="4"/>
          <c:tx>
            <c:strRef>
              <c:f>Sheet1!$F$1</c:f>
              <c:strCache>
                <c:ptCount val="1"/>
                <c:pt idx="0">
                  <c:v>50-59</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Sheet1!$F$2:$F$28</c:f>
              <c:numCache>
                <c:formatCode>General</c:formatCode>
                <c:ptCount val="27"/>
                <c:pt idx="0">
                  <c:v>8</c:v>
                </c:pt>
                <c:pt idx="1">
                  <c:v>29</c:v>
                </c:pt>
                <c:pt idx="2">
                  <c:v>55</c:v>
                </c:pt>
                <c:pt idx="3">
                  <c:v>119</c:v>
                </c:pt>
                <c:pt idx="4">
                  <c:v>209</c:v>
                </c:pt>
                <c:pt idx="5">
                  <c:v>308</c:v>
                </c:pt>
                <c:pt idx="6">
                  <c:v>388</c:v>
                </c:pt>
                <c:pt idx="7">
                  <c:v>449</c:v>
                </c:pt>
                <c:pt idx="8">
                  <c:v>478</c:v>
                </c:pt>
                <c:pt idx="9">
                  <c:v>496</c:v>
                </c:pt>
                <c:pt idx="10">
                  <c:v>541</c:v>
                </c:pt>
                <c:pt idx="11">
                  <c:v>540</c:v>
                </c:pt>
                <c:pt idx="12">
                  <c:v>565</c:v>
                </c:pt>
                <c:pt idx="13">
                  <c:v>620</c:v>
                </c:pt>
                <c:pt idx="14">
                  <c:v>619</c:v>
                </c:pt>
                <c:pt idx="15">
                  <c:v>677</c:v>
                </c:pt>
                <c:pt idx="16">
                  <c:v>714</c:v>
                </c:pt>
                <c:pt idx="17">
                  <c:v>804</c:v>
                </c:pt>
                <c:pt idx="18">
                  <c:v>932</c:v>
                </c:pt>
                <c:pt idx="19">
                  <c:v>963</c:v>
                </c:pt>
                <c:pt idx="20">
                  <c:v>947</c:v>
                </c:pt>
                <c:pt idx="21">
                  <c:v>907</c:v>
                </c:pt>
                <c:pt idx="22">
                  <c:v>1021</c:v>
                </c:pt>
                <c:pt idx="23">
                  <c:v>1047</c:v>
                </c:pt>
                <c:pt idx="24">
                  <c:v>1141</c:v>
                </c:pt>
                <c:pt idx="25">
                  <c:v>1107</c:v>
                </c:pt>
                <c:pt idx="26">
                  <c:v>509</c:v>
                </c:pt>
              </c:numCache>
            </c:numRef>
          </c:val>
        </c:ser>
        <c:ser>
          <c:idx val="5"/>
          <c:order val="5"/>
          <c:tx>
            <c:strRef>
              <c:f>Sheet1!$G$1</c:f>
              <c:strCache>
                <c:ptCount val="1"/>
                <c:pt idx="0">
                  <c:v>60-65</c:v>
                </c:pt>
              </c:strCache>
            </c:strRef>
          </c:tx>
          <c:spPr>
            <a:gradFill>
              <a:gsLst>
                <a:gs pos="0">
                  <a:srgbClr val="00004C">
                    <a:lumMod val="90000"/>
                    <a:lumOff val="10000"/>
                  </a:srgbClr>
                </a:gs>
                <a:gs pos="50000">
                  <a:srgbClr val="00004C">
                    <a:lumMod val="50000"/>
                    <a:lumOff val="50000"/>
                  </a:srgbClr>
                </a:gs>
                <a:gs pos="100000">
                  <a:schemeClr val="bg1">
                    <a:lumMod val="90000"/>
                    <a:lumOff val="10000"/>
                  </a:schemeClr>
                </a:gs>
              </a:gsLst>
              <a:lin ang="10800000" scaled="1"/>
            </a:gradFill>
            <a:ln>
              <a:solidFill>
                <a:srgbClr val="000000"/>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Sheet1!$G$2:$G$28</c:f>
              <c:numCache>
                <c:formatCode>General</c:formatCode>
                <c:ptCount val="27"/>
                <c:pt idx="0">
                  <c:v>3</c:v>
                </c:pt>
                <c:pt idx="1">
                  <c:v>7</c:v>
                </c:pt>
                <c:pt idx="2">
                  <c:v>4</c:v>
                </c:pt>
                <c:pt idx="3">
                  <c:v>20</c:v>
                </c:pt>
                <c:pt idx="4">
                  <c:v>36</c:v>
                </c:pt>
                <c:pt idx="5">
                  <c:v>66</c:v>
                </c:pt>
                <c:pt idx="6">
                  <c:v>104</c:v>
                </c:pt>
                <c:pt idx="7">
                  <c:v>112</c:v>
                </c:pt>
                <c:pt idx="8">
                  <c:v>141</c:v>
                </c:pt>
                <c:pt idx="9">
                  <c:v>160</c:v>
                </c:pt>
                <c:pt idx="10">
                  <c:v>160</c:v>
                </c:pt>
                <c:pt idx="11">
                  <c:v>207</c:v>
                </c:pt>
                <c:pt idx="12">
                  <c:v>244</c:v>
                </c:pt>
                <c:pt idx="13">
                  <c:v>258</c:v>
                </c:pt>
                <c:pt idx="14">
                  <c:v>329</c:v>
                </c:pt>
                <c:pt idx="15">
                  <c:v>374</c:v>
                </c:pt>
                <c:pt idx="16">
                  <c:v>377</c:v>
                </c:pt>
                <c:pt idx="17">
                  <c:v>398</c:v>
                </c:pt>
                <c:pt idx="18">
                  <c:v>523</c:v>
                </c:pt>
                <c:pt idx="19">
                  <c:v>615</c:v>
                </c:pt>
                <c:pt idx="20">
                  <c:v>673</c:v>
                </c:pt>
                <c:pt idx="21">
                  <c:v>691</c:v>
                </c:pt>
                <c:pt idx="22">
                  <c:v>717</c:v>
                </c:pt>
                <c:pt idx="23">
                  <c:v>776</c:v>
                </c:pt>
                <c:pt idx="24">
                  <c:v>916</c:v>
                </c:pt>
                <c:pt idx="25">
                  <c:v>947</c:v>
                </c:pt>
                <c:pt idx="26">
                  <c:v>392</c:v>
                </c:pt>
              </c:numCache>
            </c:numRef>
          </c:val>
        </c:ser>
        <c:ser>
          <c:idx val="6"/>
          <c:order val="6"/>
          <c:tx>
            <c:strRef>
              <c:f>Sheet1!$H$1</c:f>
              <c:strCache>
                <c:ptCount val="1"/>
                <c:pt idx="0">
                  <c:v>&gt;65</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Sheet1!$H$2:$H$28</c:f>
              <c:numCache>
                <c:formatCode>General</c:formatCode>
                <c:ptCount val="27"/>
                <c:pt idx="0">
                  <c:v>0</c:v>
                </c:pt>
                <c:pt idx="1">
                  <c:v>0</c:v>
                </c:pt>
                <c:pt idx="2">
                  <c:v>2</c:v>
                </c:pt>
                <c:pt idx="3">
                  <c:v>1</c:v>
                </c:pt>
                <c:pt idx="4">
                  <c:v>6</c:v>
                </c:pt>
                <c:pt idx="5">
                  <c:v>5</c:v>
                </c:pt>
                <c:pt idx="6">
                  <c:v>10</c:v>
                </c:pt>
                <c:pt idx="7">
                  <c:v>12</c:v>
                </c:pt>
                <c:pt idx="8">
                  <c:v>15</c:v>
                </c:pt>
                <c:pt idx="9">
                  <c:v>21</c:v>
                </c:pt>
                <c:pt idx="10">
                  <c:v>36</c:v>
                </c:pt>
                <c:pt idx="11">
                  <c:v>19</c:v>
                </c:pt>
                <c:pt idx="12">
                  <c:v>34</c:v>
                </c:pt>
                <c:pt idx="13">
                  <c:v>28</c:v>
                </c:pt>
                <c:pt idx="14">
                  <c:v>44</c:v>
                </c:pt>
                <c:pt idx="15">
                  <c:v>42</c:v>
                </c:pt>
                <c:pt idx="16">
                  <c:v>55</c:v>
                </c:pt>
                <c:pt idx="17">
                  <c:v>62</c:v>
                </c:pt>
                <c:pt idx="18">
                  <c:v>101</c:v>
                </c:pt>
                <c:pt idx="19">
                  <c:v>130</c:v>
                </c:pt>
                <c:pt idx="20">
                  <c:v>183</c:v>
                </c:pt>
                <c:pt idx="21">
                  <c:v>265</c:v>
                </c:pt>
                <c:pt idx="22">
                  <c:v>337</c:v>
                </c:pt>
                <c:pt idx="23">
                  <c:v>410</c:v>
                </c:pt>
                <c:pt idx="24">
                  <c:v>446</c:v>
                </c:pt>
                <c:pt idx="25">
                  <c:v>455</c:v>
                </c:pt>
                <c:pt idx="26">
                  <c:v>263</c:v>
                </c:pt>
              </c:numCache>
            </c:numRef>
          </c:val>
        </c:ser>
        <c:gapWidth val="35"/>
        <c:overlap val="100"/>
        <c:axId val="200613888"/>
        <c:axId val="200619136"/>
      </c:barChart>
      <c:lineChart>
        <c:grouping val="standard"/>
        <c:ser>
          <c:idx val="7"/>
          <c:order val="7"/>
          <c:tx>
            <c:strRef>
              <c:f>Sheet1!$I$1</c:f>
              <c:strCache>
                <c:ptCount val="1"/>
                <c:pt idx="0">
                  <c:v>Median Age</c:v>
                </c:pt>
              </c:strCache>
            </c:strRef>
          </c:tx>
          <c:spPr>
            <a:ln w="41275">
              <a:solidFill>
                <a:srgbClr val="00FFFF"/>
              </a:solidFill>
            </a:ln>
          </c:spPr>
          <c:marker>
            <c:symbol val="diamond"/>
            <c:size val="10"/>
            <c:spPr>
              <a:solidFill>
                <a:srgbClr val="00FFFF"/>
              </a:solidFill>
              <a:ln>
                <a:solidFill>
                  <a:srgbClr val="00FFFF"/>
                </a:solidFill>
              </a:ln>
            </c:spPr>
          </c:marke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Sheet1!$I$2:$I$28</c:f>
              <c:numCache>
                <c:formatCode>General</c:formatCode>
                <c:ptCount val="27"/>
                <c:pt idx="0">
                  <c:v>43</c:v>
                </c:pt>
                <c:pt idx="1">
                  <c:v>46</c:v>
                </c:pt>
                <c:pt idx="2">
                  <c:v>43</c:v>
                </c:pt>
                <c:pt idx="3">
                  <c:v>43</c:v>
                </c:pt>
                <c:pt idx="4">
                  <c:v>44</c:v>
                </c:pt>
                <c:pt idx="5">
                  <c:v>46</c:v>
                </c:pt>
                <c:pt idx="6">
                  <c:v>48</c:v>
                </c:pt>
                <c:pt idx="7">
                  <c:v>48</c:v>
                </c:pt>
                <c:pt idx="8">
                  <c:v>47</c:v>
                </c:pt>
                <c:pt idx="9">
                  <c:v>49</c:v>
                </c:pt>
                <c:pt idx="10">
                  <c:v>49</c:v>
                </c:pt>
                <c:pt idx="11">
                  <c:v>49</c:v>
                </c:pt>
                <c:pt idx="12">
                  <c:v>51</c:v>
                </c:pt>
                <c:pt idx="13">
                  <c:v>50</c:v>
                </c:pt>
                <c:pt idx="14">
                  <c:v>52</c:v>
                </c:pt>
                <c:pt idx="15">
                  <c:v>52</c:v>
                </c:pt>
                <c:pt idx="16">
                  <c:v>52</c:v>
                </c:pt>
                <c:pt idx="17">
                  <c:v>53</c:v>
                </c:pt>
                <c:pt idx="18">
                  <c:v>53</c:v>
                </c:pt>
                <c:pt idx="19">
                  <c:v>54</c:v>
                </c:pt>
                <c:pt idx="20">
                  <c:v>54</c:v>
                </c:pt>
                <c:pt idx="21">
                  <c:v>54</c:v>
                </c:pt>
                <c:pt idx="22">
                  <c:v>55</c:v>
                </c:pt>
                <c:pt idx="23">
                  <c:v>55</c:v>
                </c:pt>
                <c:pt idx="24">
                  <c:v>56</c:v>
                </c:pt>
                <c:pt idx="25">
                  <c:v>56</c:v>
                </c:pt>
                <c:pt idx="26">
                  <c:v>57</c:v>
                </c:pt>
              </c:numCache>
            </c:numRef>
          </c:val>
        </c:ser>
        <c:marker val="1"/>
        <c:axId val="211345792"/>
        <c:axId val="200621440"/>
      </c:lineChart>
      <c:catAx>
        <c:axId val="200613888"/>
        <c:scaling>
          <c:orientation val="minMax"/>
        </c:scaling>
        <c:axPos val="b"/>
        <c:title>
          <c:tx>
            <c:rich>
              <a:bodyPr/>
              <a:lstStyle/>
              <a:p>
                <a:pPr>
                  <a:defRPr sz="1700"/>
                </a:pPr>
                <a:r>
                  <a:rPr lang="en-US" sz="1700" dirty="0" smtClean="0"/>
                  <a:t>Year of Transplant</a:t>
                </a:r>
                <a:endParaRPr lang="en-US" sz="1700" dirty="0"/>
              </a:p>
            </c:rich>
          </c:tx>
          <c:layout>
            <c:manualLayout>
              <c:xMode val="edge"/>
              <c:yMode val="edge"/>
              <c:x val="0.39776542865770098"/>
              <c:y val="0.80499462157394264"/>
            </c:manualLayout>
          </c:layout>
        </c:title>
        <c:numFmt formatCode="General" sourceLinked="1"/>
        <c:tickLblPos val="nextTo"/>
        <c:txPr>
          <a:bodyPr rot="-2700000"/>
          <a:lstStyle/>
          <a:p>
            <a:pPr>
              <a:defRPr sz="1300" b="1"/>
            </a:pPr>
            <a:endParaRPr lang="es-MX"/>
          </a:p>
        </c:txPr>
        <c:crossAx val="200619136"/>
        <c:crosses val="autoZero"/>
        <c:auto val="1"/>
        <c:lblAlgn val="ctr"/>
        <c:lblOffset val="100"/>
        <c:tickLblSkip val="1"/>
      </c:catAx>
      <c:valAx>
        <c:axId val="200619136"/>
        <c:scaling>
          <c:orientation val="minMax"/>
        </c:scaling>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s-MX"/>
          </a:p>
        </c:txPr>
        <c:crossAx val="200613888"/>
        <c:crosses val="autoZero"/>
        <c:crossBetween val="between"/>
        <c:majorUnit val="0.2"/>
      </c:valAx>
      <c:valAx>
        <c:axId val="200621440"/>
        <c:scaling>
          <c:orientation val="minMax"/>
        </c:scaling>
        <c:axPos val="r"/>
        <c:title>
          <c:tx>
            <c:rich>
              <a:bodyPr rot="-5400000" vert="horz"/>
              <a:lstStyle/>
              <a:p>
                <a:pPr>
                  <a:defRPr sz="1700"/>
                </a:pPr>
                <a:r>
                  <a:rPr lang="en-US" sz="1700" dirty="0" smtClean="0"/>
                  <a:t>Median recipient age (years)</a:t>
                </a:r>
                <a:endParaRPr lang="en-US" sz="1700" dirty="0"/>
              </a:p>
            </c:rich>
          </c:tx>
          <c:layout/>
        </c:title>
        <c:numFmt formatCode="General" sourceLinked="1"/>
        <c:tickLblPos val="nextTo"/>
        <c:txPr>
          <a:bodyPr/>
          <a:lstStyle/>
          <a:p>
            <a:pPr>
              <a:defRPr sz="1500" b="1"/>
            </a:pPr>
            <a:endParaRPr lang="es-MX"/>
          </a:p>
        </c:txPr>
        <c:crossAx val="211345792"/>
        <c:crosses val="max"/>
        <c:crossBetween val="between"/>
        <c:majorUnit val="12"/>
      </c:valAx>
      <c:catAx>
        <c:axId val="211345792"/>
        <c:scaling>
          <c:orientation val="minMax"/>
        </c:scaling>
        <c:delete val="1"/>
        <c:axPos val="b"/>
        <c:numFmt formatCode="General" sourceLinked="1"/>
        <c:tickLblPos val="none"/>
        <c:crossAx val="200621440"/>
        <c:crosses val="autoZero"/>
        <c:auto val="1"/>
        <c:lblAlgn val="ctr"/>
        <c:lblOffset val="100"/>
      </c:catAx>
      <c:spPr>
        <a:solidFill>
          <a:schemeClr val="bg2"/>
        </a:solidFill>
        <a:ln>
          <a:solidFill>
            <a:schemeClr val="tx1"/>
          </a:solidFill>
        </a:ln>
      </c:spPr>
    </c:plotArea>
    <c:legend>
      <c:legendPos val="b"/>
      <c:layout>
        <c:manualLayout>
          <c:xMode val="edge"/>
          <c:yMode val="edge"/>
          <c:x val="5.2949852507373656E-2"/>
          <c:y val="0.88549481519728068"/>
          <c:w val="0.90000000000000013"/>
          <c:h val="6.7773331612237114E-2"/>
        </c:manualLayout>
      </c:layout>
      <c:spPr>
        <a:ln>
          <a:solidFill>
            <a:schemeClr val="tx1"/>
          </a:solidFill>
        </a:ln>
      </c:spPr>
      <c:txPr>
        <a:bodyPr/>
        <a:lstStyle/>
        <a:p>
          <a:pPr>
            <a:defRPr sz="1500" b="1"/>
          </a:pPr>
          <a:endParaRPr lang="es-MX"/>
        </a:p>
      </c:txPr>
    </c:legend>
    <c:plotVisOnly val="1"/>
    <c:dispBlanksAs val="gap"/>
  </c:chart>
  <c:spPr>
    <a:solidFill>
      <a:srgbClr val="000000">
        <a:lumMod val="50000"/>
        <a:lumOff val="50000"/>
      </a:srgbClr>
    </a:solidFill>
  </c:spPr>
  <c:txPr>
    <a:bodyPr/>
    <a:lstStyle/>
    <a:p>
      <a:pPr>
        <a:defRPr sz="1800"/>
      </a:pPr>
      <a:endParaRPr lang="es-MX"/>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MX"/>
  <c:chart>
    <c:autoTitleDeleted val="1"/>
    <c:plotArea>
      <c:layout>
        <c:manualLayout>
          <c:layoutTarget val="inner"/>
          <c:xMode val="edge"/>
          <c:yMode val="edge"/>
          <c:x val="0.10658060994588227"/>
          <c:y val="3.9152185718164582E-2"/>
          <c:w val="0.8056514064060718"/>
          <c:h val="0.65052407383503363"/>
        </c:manualLayout>
      </c:layout>
      <c:barChart>
        <c:barDir val="col"/>
        <c:grouping val="percentStacked"/>
        <c:ser>
          <c:idx val="0"/>
          <c:order val="0"/>
          <c:tx>
            <c:strRef>
              <c:f>Sheet1!$B$1</c:f>
              <c:strCache>
                <c:ptCount val="1"/>
                <c:pt idx="0">
                  <c:v>0-10</c:v>
                </c:pt>
              </c:strCache>
            </c:strRef>
          </c:tx>
          <c:spPr>
            <a:gradFill flip="none" rotWithShape="1">
              <a:gsLst>
                <a:gs pos="0">
                  <a:srgbClr val="208C03"/>
                </a:gs>
                <a:gs pos="50000">
                  <a:srgbClr val="20F703"/>
                </a:gs>
                <a:gs pos="100000">
                  <a:srgbClr val="208C03"/>
                </a:gs>
              </a:gsLst>
              <a:lin ang="10800000" scaled="1"/>
              <a:tileRect/>
            </a:gradFill>
            <a:ln w="9525">
              <a:solidFill>
                <a:srgbClr val="000000"/>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Sheet1!$B$2:$B$28</c:f>
              <c:numCache>
                <c:formatCode>General</c:formatCode>
                <c:ptCount val="27"/>
                <c:pt idx="0">
                  <c:v>0</c:v>
                </c:pt>
                <c:pt idx="1">
                  <c:v>0</c:v>
                </c:pt>
                <c:pt idx="2">
                  <c:v>3</c:v>
                </c:pt>
                <c:pt idx="3">
                  <c:v>5</c:v>
                </c:pt>
                <c:pt idx="4">
                  <c:v>25</c:v>
                </c:pt>
                <c:pt idx="5">
                  <c:v>26</c:v>
                </c:pt>
                <c:pt idx="6">
                  <c:v>25</c:v>
                </c:pt>
                <c:pt idx="7">
                  <c:v>32</c:v>
                </c:pt>
                <c:pt idx="8">
                  <c:v>49</c:v>
                </c:pt>
                <c:pt idx="9">
                  <c:v>46</c:v>
                </c:pt>
                <c:pt idx="10">
                  <c:v>51</c:v>
                </c:pt>
                <c:pt idx="11">
                  <c:v>53</c:v>
                </c:pt>
                <c:pt idx="12">
                  <c:v>35</c:v>
                </c:pt>
                <c:pt idx="13">
                  <c:v>38</c:v>
                </c:pt>
                <c:pt idx="14">
                  <c:v>38</c:v>
                </c:pt>
                <c:pt idx="15">
                  <c:v>39</c:v>
                </c:pt>
                <c:pt idx="16">
                  <c:v>45</c:v>
                </c:pt>
                <c:pt idx="17">
                  <c:v>37</c:v>
                </c:pt>
                <c:pt idx="18">
                  <c:v>38</c:v>
                </c:pt>
                <c:pt idx="19">
                  <c:v>44</c:v>
                </c:pt>
                <c:pt idx="20">
                  <c:v>34</c:v>
                </c:pt>
                <c:pt idx="21">
                  <c:v>42</c:v>
                </c:pt>
                <c:pt idx="22">
                  <c:v>45</c:v>
                </c:pt>
                <c:pt idx="23">
                  <c:v>54</c:v>
                </c:pt>
                <c:pt idx="24">
                  <c:v>43</c:v>
                </c:pt>
                <c:pt idx="25">
                  <c:v>31</c:v>
                </c:pt>
                <c:pt idx="26">
                  <c:v>22</c:v>
                </c:pt>
              </c:numCache>
            </c:numRef>
          </c:val>
        </c:ser>
        <c:ser>
          <c:idx val="1"/>
          <c:order val="1"/>
          <c:tx>
            <c:strRef>
              <c:f>Sheet1!$C$1</c:f>
              <c:strCache>
                <c:ptCount val="1"/>
                <c:pt idx="0">
                  <c:v>11-17</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Sheet1!$C$2:$C$28</c:f>
              <c:numCache>
                <c:formatCode>General</c:formatCode>
                <c:ptCount val="27"/>
                <c:pt idx="0">
                  <c:v>4</c:v>
                </c:pt>
                <c:pt idx="1">
                  <c:v>13</c:v>
                </c:pt>
                <c:pt idx="2">
                  <c:v>40</c:v>
                </c:pt>
                <c:pt idx="3">
                  <c:v>59</c:v>
                </c:pt>
                <c:pt idx="4">
                  <c:v>110</c:v>
                </c:pt>
                <c:pt idx="5">
                  <c:v>148</c:v>
                </c:pt>
                <c:pt idx="6">
                  <c:v>191</c:v>
                </c:pt>
                <c:pt idx="7">
                  <c:v>209</c:v>
                </c:pt>
                <c:pt idx="8">
                  <c:v>223</c:v>
                </c:pt>
                <c:pt idx="9">
                  <c:v>195</c:v>
                </c:pt>
                <c:pt idx="10">
                  <c:v>221</c:v>
                </c:pt>
                <c:pt idx="11">
                  <c:v>204</c:v>
                </c:pt>
                <c:pt idx="12">
                  <c:v>201</c:v>
                </c:pt>
                <c:pt idx="13">
                  <c:v>214</c:v>
                </c:pt>
                <c:pt idx="14">
                  <c:v>215</c:v>
                </c:pt>
                <c:pt idx="15">
                  <c:v>215</c:v>
                </c:pt>
                <c:pt idx="16">
                  <c:v>207</c:v>
                </c:pt>
                <c:pt idx="17">
                  <c:v>250</c:v>
                </c:pt>
                <c:pt idx="18">
                  <c:v>254</c:v>
                </c:pt>
                <c:pt idx="19">
                  <c:v>276</c:v>
                </c:pt>
                <c:pt idx="20">
                  <c:v>312</c:v>
                </c:pt>
                <c:pt idx="21">
                  <c:v>249</c:v>
                </c:pt>
                <c:pt idx="22">
                  <c:v>270</c:v>
                </c:pt>
                <c:pt idx="23">
                  <c:v>276</c:v>
                </c:pt>
                <c:pt idx="24">
                  <c:v>254</c:v>
                </c:pt>
                <c:pt idx="25">
                  <c:v>252</c:v>
                </c:pt>
                <c:pt idx="26">
                  <c:v>96</c:v>
                </c:pt>
              </c:numCache>
            </c:numRef>
          </c:val>
        </c:ser>
        <c:ser>
          <c:idx val="2"/>
          <c:order val="2"/>
          <c:tx>
            <c:strRef>
              <c:f>Sheet1!$D$1</c:f>
              <c:strCache>
                <c:ptCount val="1"/>
                <c:pt idx="0">
                  <c:v>18-34</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Sheet1!$D$2:$D$28</c:f>
              <c:numCache>
                <c:formatCode>General</c:formatCode>
                <c:ptCount val="27"/>
                <c:pt idx="0">
                  <c:v>16</c:v>
                </c:pt>
                <c:pt idx="1">
                  <c:v>41</c:v>
                </c:pt>
                <c:pt idx="2">
                  <c:v>97</c:v>
                </c:pt>
                <c:pt idx="3">
                  <c:v>210</c:v>
                </c:pt>
                <c:pt idx="4">
                  <c:v>315</c:v>
                </c:pt>
                <c:pt idx="5">
                  <c:v>414</c:v>
                </c:pt>
                <c:pt idx="6">
                  <c:v>574</c:v>
                </c:pt>
                <c:pt idx="7">
                  <c:v>551</c:v>
                </c:pt>
                <c:pt idx="8">
                  <c:v>622</c:v>
                </c:pt>
                <c:pt idx="9">
                  <c:v>554</c:v>
                </c:pt>
                <c:pt idx="10">
                  <c:v>616</c:v>
                </c:pt>
                <c:pt idx="11">
                  <c:v>593</c:v>
                </c:pt>
                <c:pt idx="12">
                  <c:v>532</c:v>
                </c:pt>
                <c:pt idx="13">
                  <c:v>628</c:v>
                </c:pt>
                <c:pt idx="14">
                  <c:v>666</c:v>
                </c:pt>
                <c:pt idx="15">
                  <c:v>713</c:v>
                </c:pt>
                <c:pt idx="16">
                  <c:v>745</c:v>
                </c:pt>
                <c:pt idx="17">
                  <c:v>793</c:v>
                </c:pt>
                <c:pt idx="18">
                  <c:v>922</c:v>
                </c:pt>
                <c:pt idx="19">
                  <c:v>948</c:v>
                </c:pt>
                <c:pt idx="20">
                  <c:v>972</c:v>
                </c:pt>
                <c:pt idx="21">
                  <c:v>1093</c:v>
                </c:pt>
                <c:pt idx="22">
                  <c:v>1068</c:v>
                </c:pt>
                <c:pt idx="23">
                  <c:v>1212</c:v>
                </c:pt>
                <c:pt idx="24">
                  <c:v>1224</c:v>
                </c:pt>
                <c:pt idx="25">
                  <c:v>1208</c:v>
                </c:pt>
                <c:pt idx="26">
                  <c:v>578</c:v>
                </c:pt>
              </c:numCache>
            </c:numRef>
          </c:val>
        </c:ser>
        <c:ser>
          <c:idx val="3"/>
          <c:order val="3"/>
          <c:tx>
            <c:strRef>
              <c:f>Sheet1!$E$1</c:f>
              <c:strCache>
                <c:ptCount val="1"/>
                <c:pt idx="0">
                  <c:v>35-49</c:v>
                </c:pt>
              </c:strCache>
            </c:strRef>
          </c:tx>
          <c:spPr>
            <a:gradFill>
              <a:gsLst>
                <a:gs pos="0">
                  <a:srgbClr val="7030A0"/>
                </a:gs>
                <a:gs pos="50000">
                  <a:srgbClr val="9966FF"/>
                </a:gs>
                <a:gs pos="100000">
                  <a:srgbClr val="7030A0"/>
                </a:gs>
              </a:gsLst>
              <a:lin ang="10800000" scaled="1"/>
            </a:gradFill>
            <a:ln>
              <a:solidFill>
                <a:srgbClr val="000000"/>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Sheet1!$E$2:$E$28</c:f>
              <c:numCache>
                <c:formatCode>General</c:formatCode>
                <c:ptCount val="27"/>
                <c:pt idx="0">
                  <c:v>3</c:v>
                </c:pt>
                <c:pt idx="1">
                  <c:v>10</c:v>
                </c:pt>
                <c:pt idx="2">
                  <c:v>28</c:v>
                </c:pt>
                <c:pt idx="3">
                  <c:v>93</c:v>
                </c:pt>
                <c:pt idx="4">
                  <c:v>166</c:v>
                </c:pt>
                <c:pt idx="5">
                  <c:v>234</c:v>
                </c:pt>
                <c:pt idx="6">
                  <c:v>282</c:v>
                </c:pt>
                <c:pt idx="7">
                  <c:v>373</c:v>
                </c:pt>
                <c:pt idx="8">
                  <c:v>346</c:v>
                </c:pt>
                <c:pt idx="9">
                  <c:v>401</c:v>
                </c:pt>
                <c:pt idx="10">
                  <c:v>420</c:v>
                </c:pt>
                <c:pt idx="11">
                  <c:v>487</c:v>
                </c:pt>
                <c:pt idx="12">
                  <c:v>514</c:v>
                </c:pt>
                <c:pt idx="13">
                  <c:v>520</c:v>
                </c:pt>
                <c:pt idx="14">
                  <c:v>536</c:v>
                </c:pt>
                <c:pt idx="15">
                  <c:v>622</c:v>
                </c:pt>
                <c:pt idx="16">
                  <c:v>603</c:v>
                </c:pt>
                <c:pt idx="17">
                  <c:v>687</c:v>
                </c:pt>
                <c:pt idx="18">
                  <c:v>766</c:v>
                </c:pt>
                <c:pt idx="19">
                  <c:v>861</c:v>
                </c:pt>
                <c:pt idx="20">
                  <c:v>885</c:v>
                </c:pt>
                <c:pt idx="21">
                  <c:v>905</c:v>
                </c:pt>
                <c:pt idx="22">
                  <c:v>985</c:v>
                </c:pt>
                <c:pt idx="23">
                  <c:v>1042</c:v>
                </c:pt>
                <c:pt idx="24">
                  <c:v>1123</c:v>
                </c:pt>
                <c:pt idx="25">
                  <c:v>1071</c:v>
                </c:pt>
                <c:pt idx="26">
                  <c:v>449</c:v>
                </c:pt>
              </c:numCache>
            </c:numRef>
          </c:val>
        </c:ser>
        <c:ser>
          <c:idx val="4"/>
          <c:order val="4"/>
          <c:tx>
            <c:strRef>
              <c:f>Sheet1!$F$1</c:f>
              <c:strCache>
                <c:ptCount val="1"/>
                <c:pt idx="0">
                  <c:v>50-59</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Sheet1!$F$2:$F$28</c:f>
              <c:numCache>
                <c:formatCode>General</c:formatCode>
                <c:ptCount val="27"/>
                <c:pt idx="0">
                  <c:v>1</c:v>
                </c:pt>
                <c:pt idx="1">
                  <c:v>0</c:v>
                </c:pt>
                <c:pt idx="2">
                  <c:v>1</c:v>
                </c:pt>
                <c:pt idx="3">
                  <c:v>4</c:v>
                </c:pt>
                <c:pt idx="4">
                  <c:v>32</c:v>
                </c:pt>
                <c:pt idx="5">
                  <c:v>43</c:v>
                </c:pt>
                <c:pt idx="6">
                  <c:v>66</c:v>
                </c:pt>
                <c:pt idx="7">
                  <c:v>94</c:v>
                </c:pt>
                <c:pt idx="8">
                  <c:v>130</c:v>
                </c:pt>
                <c:pt idx="9">
                  <c:v>136</c:v>
                </c:pt>
                <c:pt idx="10">
                  <c:v>166</c:v>
                </c:pt>
                <c:pt idx="11">
                  <c:v>159</c:v>
                </c:pt>
                <c:pt idx="12">
                  <c:v>212</c:v>
                </c:pt>
                <c:pt idx="13">
                  <c:v>249</c:v>
                </c:pt>
                <c:pt idx="14">
                  <c:v>255</c:v>
                </c:pt>
                <c:pt idx="15">
                  <c:v>306</c:v>
                </c:pt>
                <c:pt idx="16">
                  <c:v>323</c:v>
                </c:pt>
                <c:pt idx="17">
                  <c:v>351</c:v>
                </c:pt>
                <c:pt idx="18">
                  <c:v>458</c:v>
                </c:pt>
                <c:pt idx="19">
                  <c:v>493</c:v>
                </c:pt>
                <c:pt idx="20">
                  <c:v>558</c:v>
                </c:pt>
                <c:pt idx="21">
                  <c:v>530</c:v>
                </c:pt>
                <c:pt idx="22">
                  <c:v>669</c:v>
                </c:pt>
                <c:pt idx="23">
                  <c:v>686</c:v>
                </c:pt>
                <c:pt idx="24">
                  <c:v>758</c:v>
                </c:pt>
                <c:pt idx="25">
                  <c:v>793</c:v>
                </c:pt>
                <c:pt idx="26">
                  <c:v>334</c:v>
                </c:pt>
              </c:numCache>
            </c:numRef>
          </c:val>
        </c:ser>
        <c:ser>
          <c:idx val="5"/>
          <c:order val="5"/>
          <c:tx>
            <c:strRef>
              <c:f>Sheet1!$G$1</c:f>
              <c:strCache>
                <c:ptCount val="1"/>
                <c:pt idx="0">
                  <c:v>60-65</c:v>
                </c:pt>
              </c:strCache>
            </c:strRef>
          </c:tx>
          <c:spPr>
            <a:gradFill>
              <a:gsLst>
                <a:gs pos="0">
                  <a:srgbClr val="00004C">
                    <a:lumMod val="90000"/>
                    <a:lumOff val="10000"/>
                  </a:srgbClr>
                </a:gs>
                <a:gs pos="50000">
                  <a:srgbClr val="00004C">
                    <a:lumMod val="50000"/>
                    <a:lumOff val="50000"/>
                  </a:srgbClr>
                </a:gs>
                <a:gs pos="100000">
                  <a:schemeClr val="bg1">
                    <a:lumMod val="90000"/>
                    <a:lumOff val="10000"/>
                  </a:schemeClr>
                </a:gs>
              </a:gsLst>
              <a:lin ang="10800000" scaled="1"/>
            </a:gradFill>
            <a:ln>
              <a:solidFill>
                <a:srgbClr val="000000"/>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Sheet1!$G$2:$G$28</c:f>
              <c:numCache>
                <c:formatCode>General</c:formatCode>
                <c:ptCount val="27"/>
                <c:pt idx="0">
                  <c:v>0</c:v>
                </c:pt>
                <c:pt idx="1">
                  <c:v>0</c:v>
                </c:pt>
                <c:pt idx="2">
                  <c:v>0</c:v>
                </c:pt>
                <c:pt idx="3">
                  <c:v>1</c:v>
                </c:pt>
                <c:pt idx="4">
                  <c:v>1</c:v>
                </c:pt>
                <c:pt idx="5">
                  <c:v>0</c:v>
                </c:pt>
                <c:pt idx="6">
                  <c:v>0</c:v>
                </c:pt>
                <c:pt idx="7">
                  <c:v>3</c:v>
                </c:pt>
                <c:pt idx="8">
                  <c:v>5</c:v>
                </c:pt>
                <c:pt idx="9">
                  <c:v>21</c:v>
                </c:pt>
                <c:pt idx="10">
                  <c:v>13</c:v>
                </c:pt>
                <c:pt idx="11">
                  <c:v>16</c:v>
                </c:pt>
                <c:pt idx="12">
                  <c:v>29</c:v>
                </c:pt>
                <c:pt idx="13">
                  <c:v>17</c:v>
                </c:pt>
                <c:pt idx="14">
                  <c:v>36</c:v>
                </c:pt>
                <c:pt idx="15">
                  <c:v>52</c:v>
                </c:pt>
                <c:pt idx="16">
                  <c:v>57</c:v>
                </c:pt>
                <c:pt idx="17">
                  <c:v>68</c:v>
                </c:pt>
                <c:pt idx="18">
                  <c:v>116</c:v>
                </c:pt>
                <c:pt idx="19">
                  <c:v>113</c:v>
                </c:pt>
                <c:pt idx="20">
                  <c:v>136</c:v>
                </c:pt>
                <c:pt idx="21">
                  <c:v>144</c:v>
                </c:pt>
                <c:pt idx="22">
                  <c:v>180</c:v>
                </c:pt>
                <c:pt idx="23">
                  <c:v>191</c:v>
                </c:pt>
                <c:pt idx="24">
                  <c:v>308</c:v>
                </c:pt>
                <c:pt idx="25">
                  <c:v>288</c:v>
                </c:pt>
                <c:pt idx="26">
                  <c:v>110</c:v>
                </c:pt>
              </c:numCache>
            </c:numRef>
          </c:val>
        </c:ser>
        <c:ser>
          <c:idx val="6"/>
          <c:order val="6"/>
          <c:tx>
            <c:strRef>
              <c:f>Sheet1!$H$1</c:f>
              <c:strCache>
                <c:ptCount val="1"/>
                <c:pt idx="0">
                  <c:v>&gt;65</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Sheet1!$H$2:$H$28</c:f>
              <c:numCache>
                <c:formatCode>General</c:formatCode>
                <c:ptCount val="27"/>
                <c:pt idx="0">
                  <c:v>0</c:v>
                </c:pt>
                <c:pt idx="1">
                  <c:v>0</c:v>
                </c:pt>
                <c:pt idx="2">
                  <c:v>0</c:v>
                </c:pt>
                <c:pt idx="3">
                  <c:v>0</c:v>
                </c:pt>
                <c:pt idx="4">
                  <c:v>0</c:v>
                </c:pt>
                <c:pt idx="5">
                  <c:v>0</c:v>
                </c:pt>
                <c:pt idx="6">
                  <c:v>0</c:v>
                </c:pt>
                <c:pt idx="7">
                  <c:v>1</c:v>
                </c:pt>
                <c:pt idx="8">
                  <c:v>2</c:v>
                </c:pt>
                <c:pt idx="9">
                  <c:v>0</c:v>
                </c:pt>
                <c:pt idx="10">
                  <c:v>2</c:v>
                </c:pt>
                <c:pt idx="11">
                  <c:v>2</c:v>
                </c:pt>
                <c:pt idx="12">
                  <c:v>4</c:v>
                </c:pt>
                <c:pt idx="13">
                  <c:v>5</c:v>
                </c:pt>
                <c:pt idx="14">
                  <c:v>5</c:v>
                </c:pt>
                <c:pt idx="15">
                  <c:v>8</c:v>
                </c:pt>
                <c:pt idx="16">
                  <c:v>13</c:v>
                </c:pt>
                <c:pt idx="17">
                  <c:v>15</c:v>
                </c:pt>
                <c:pt idx="18">
                  <c:v>25</c:v>
                </c:pt>
                <c:pt idx="19">
                  <c:v>25</c:v>
                </c:pt>
                <c:pt idx="20">
                  <c:v>39</c:v>
                </c:pt>
                <c:pt idx="21">
                  <c:v>34</c:v>
                </c:pt>
                <c:pt idx="22">
                  <c:v>62</c:v>
                </c:pt>
                <c:pt idx="23">
                  <c:v>96</c:v>
                </c:pt>
                <c:pt idx="24">
                  <c:v>105</c:v>
                </c:pt>
                <c:pt idx="25">
                  <c:v>162</c:v>
                </c:pt>
                <c:pt idx="26">
                  <c:v>64</c:v>
                </c:pt>
              </c:numCache>
            </c:numRef>
          </c:val>
        </c:ser>
        <c:gapWidth val="35"/>
        <c:overlap val="100"/>
        <c:axId val="164838016"/>
        <c:axId val="213462016"/>
      </c:barChart>
      <c:lineChart>
        <c:grouping val="standard"/>
        <c:ser>
          <c:idx val="7"/>
          <c:order val="7"/>
          <c:tx>
            <c:strRef>
              <c:f>Sheet1!$I$1</c:f>
              <c:strCache>
                <c:ptCount val="1"/>
                <c:pt idx="0">
                  <c:v>Median Age</c:v>
                </c:pt>
              </c:strCache>
            </c:strRef>
          </c:tx>
          <c:spPr>
            <a:ln w="41275">
              <a:solidFill>
                <a:srgbClr val="00FFFF"/>
              </a:solidFill>
            </a:ln>
          </c:spPr>
          <c:marker>
            <c:symbol val="diamond"/>
            <c:size val="10"/>
            <c:spPr>
              <a:solidFill>
                <a:srgbClr val="00FFFF"/>
              </a:solidFill>
              <a:ln>
                <a:solidFill>
                  <a:srgbClr val="00FFFF"/>
                </a:solidFill>
              </a:ln>
            </c:spPr>
          </c:marker>
          <c:cat>
            <c:numRef>
              <c:f>Sheet1!$A$2:$A$28</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Sheet1!$I$2:$I$28</c:f>
              <c:numCache>
                <c:formatCode>General</c:formatCode>
                <c:ptCount val="27"/>
                <c:pt idx="0">
                  <c:v>26</c:v>
                </c:pt>
                <c:pt idx="1">
                  <c:v>23.5</c:v>
                </c:pt>
                <c:pt idx="2">
                  <c:v>21</c:v>
                </c:pt>
                <c:pt idx="3">
                  <c:v>25</c:v>
                </c:pt>
                <c:pt idx="4">
                  <c:v>27</c:v>
                </c:pt>
                <c:pt idx="5">
                  <c:v>26</c:v>
                </c:pt>
                <c:pt idx="6">
                  <c:v>26</c:v>
                </c:pt>
                <c:pt idx="7">
                  <c:v>27</c:v>
                </c:pt>
                <c:pt idx="8">
                  <c:v>28</c:v>
                </c:pt>
                <c:pt idx="9">
                  <c:v>30</c:v>
                </c:pt>
                <c:pt idx="10">
                  <c:v>29</c:v>
                </c:pt>
                <c:pt idx="11">
                  <c:v>31</c:v>
                </c:pt>
                <c:pt idx="12">
                  <c:v>34</c:v>
                </c:pt>
                <c:pt idx="13">
                  <c:v>33</c:v>
                </c:pt>
                <c:pt idx="14">
                  <c:v>33</c:v>
                </c:pt>
                <c:pt idx="15">
                  <c:v>35</c:v>
                </c:pt>
                <c:pt idx="16">
                  <c:v>34</c:v>
                </c:pt>
                <c:pt idx="17">
                  <c:v>35</c:v>
                </c:pt>
                <c:pt idx="18">
                  <c:v>36</c:v>
                </c:pt>
                <c:pt idx="19">
                  <c:v>37</c:v>
                </c:pt>
                <c:pt idx="20">
                  <c:v>38</c:v>
                </c:pt>
                <c:pt idx="21">
                  <c:v>37</c:v>
                </c:pt>
                <c:pt idx="22">
                  <c:v>39</c:v>
                </c:pt>
                <c:pt idx="23">
                  <c:v>39</c:v>
                </c:pt>
                <c:pt idx="24">
                  <c:v>41</c:v>
                </c:pt>
                <c:pt idx="25">
                  <c:v>41</c:v>
                </c:pt>
                <c:pt idx="26">
                  <c:v>40</c:v>
                </c:pt>
              </c:numCache>
            </c:numRef>
          </c:val>
        </c:ser>
        <c:marker val="1"/>
        <c:axId val="218361856"/>
        <c:axId val="218354816"/>
      </c:lineChart>
      <c:catAx>
        <c:axId val="164838016"/>
        <c:scaling>
          <c:orientation val="minMax"/>
        </c:scaling>
        <c:axPos val="b"/>
        <c:title>
          <c:tx>
            <c:rich>
              <a:bodyPr/>
              <a:lstStyle/>
              <a:p>
                <a:pPr>
                  <a:defRPr sz="1700"/>
                </a:pPr>
                <a:r>
                  <a:rPr lang="en-US" sz="1700" dirty="0" smtClean="0"/>
                  <a:t>Year of Transplant</a:t>
                </a:r>
                <a:endParaRPr lang="en-US" sz="1700" dirty="0"/>
              </a:p>
            </c:rich>
          </c:tx>
          <c:layout>
            <c:manualLayout>
              <c:xMode val="edge"/>
              <c:yMode val="edge"/>
              <c:x val="0.39776542865770098"/>
              <c:y val="0.80499462157394264"/>
            </c:manualLayout>
          </c:layout>
        </c:title>
        <c:numFmt formatCode="General" sourceLinked="1"/>
        <c:tickLblPos val="nextTo"/>
        <c:txPr>
          <a:bodyPr rot="-2700000"/>
          <a:lstStyle/>
          <a:p>
            <a:pPr>
              <a:defRPr sz="1300" b="1"/>
            </a:pPr>
            <a:endParaRPr lang="es-MX"/>
          </a:p>
        </c:txPr>
        <c:crossAx val="213462016"/>
        <c:crosses val="autoZero"/>
        <c:auto val="1"/>
        <c:lblAlgn val="ctr"/>
        <c:lblOffset val="100"/>
        <c:tickLblSkip val="1"/>
      </c:catAx>
      <c:valAx>
        <c:axId val="213462016"/>
        <c:scaling>
          <c:orientation val="minMax"/>
        </c:scaling>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s-MX"/>
          </a:p>
        </c:txPr>
        <c:crossAx val="164838016"/>
        <c:crosses val="autoZero"/>
        <c:crossBetween val="between"/>
        <c:majorUnit val="0.2"/>
      </c:valAx>
      <c:valAx>
        <c:axId val="218354816"/>
        <c:scaling>
          <c:orientation val="minMax"/>
          <c:max val="60"/>
        </c:scaling>
        <c:axPos val="r"/>
        <c:title>
          <c:tx>
            <c:rich>
              <a:bodyPr rot="-5400000" vert="horz"/>
              <a:lstStyle/>
              <a:p>
                <a:pPr>
                  <a:defRPr sz="1700"/>
                </a:pPr>
                <a:r>
                  <a:rPr lang="en-US" sz="1700" dirty="0" smtClean="0"/>
                  <a:t>Median donor age (years)</a:t>
                </a:r>
                <a:endParaRPr lang="en-US" sz="1700" dirty="0"/>
              </a:p>
            </c:rich>
          </c:tx>
          <c:layout/>
        </c:title>
        <c:numFmt formatCode="General" sourceLinked="1"/>
        <c:tickLblPos val="nextTo"/>
        <c:txPr>
          <a:bodyPr/>
          <a:lstStyle/>
          <a:p>
            <a:pPr>
              <a:defRPr sz="1500" b="1"/>
            </a:pPr>
            <a:endParaRPr lang="es-MX"/>
          </a:p>
        </c:txPr>
        <c:crossAx val="218361856"/>
        <c:crosses val="max"/>
        <c:crossBetween val="between"/>
        <c:majorUnit val="12"/>
      </c:valAx>
      <c:catAx>
        <c:axId val="218361856"/>
        <c:scaling>
          <c:orientation val="minMax"/>
        </c:scaling>
        <c:delete val="1"/>
        <c:axPos val="b"/>
        <c:numFmt formatCode="General" sourceLinked="1"/>
        <c:tickLblPos val="none"/>
        <c:crossAx val="218354816"/>
        <c:crosses val="autoZero"/>
        <c:auto val="1"/>
        <c:lblAlgn val="ctr"/>
        <c:lblOffset val="100"/>
      </c:catAx>
      <c:spPr>
        <a:solidFill>
          <a:schemeClr val="bg2"/>
        </a:solidFill>
        <a:ln>
          <a:solidFill>
            <a:schemeClr val="tx1"/>
          </a:solidFill>
        </a:ln>
      </c:spPr>
    </c:plotArea>
    <c:legend>
      <c:legendPos val="b"/>
      <c:layout>
        <c:manualLayout>
          <c:xMode val="edge"/>
          <c:yMode val="edge"/>
          <c:x val="5.2949852507373656E-2"/>
          <c:y val="0.88549481519728068"/>
          <c:w val="0.90000000000000013"/>
          <c:h val="6.7773331612237114E-2"/>
        </c:manualLayout>
      </c:layout>
      <c:spPr>
        <a:ln>
          <a:solidFill>
            <a:schemeClr val="tx1"/>
          </a:solidFill>
        </a:ln>
      </c:spPr>
      <c:txPr>
        <a:bodyPr/>
        <a:lstStyle/>
        <a:p>
          <a:pPr>
            <a:defRPr sz="1500" b="1"/>
          </a:pPr>
          <a:endParaRPr lang="es-MX"/>
        </a:p>
      </c:txPr>
    </c:legend>
    <c:plotVisOnly val="1"/>
    <c:dispBlanksAs val="gap"/>
  </c:chart>
  <c:spPr>
    <a:solidFill>
      <a:srgbClr val="000000">
        <a:lumMod val="50000"/>
        <a:lumOff val="50000"/>
      </a:srgbClr>
    </a:solidFill>
  </c:spPr>
  <c:txPr>
    <a:bodyPr/>
    <a:lstStyle/>
    <a:p>
      <a:pPr>
        <a:defRPr sz="1800"/>
      </a:pPr>
      <a:endParaRPr lang="es-MX"/>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MX"/>
  <c:style val="18"/>
  <c:chart>
    <c:plotArea>
      <c:layout/>
      <c:lineChart>
        <c:grouping val="standard"/>
        <c:ser>
          <c:idx val="0"/>
          <c:order val="0"/>
          <c:tx>
            <c:strRef>
              <c:f>Hoja1!$B$1</c:f>
              <c:strCache>
                <c:ptCount val="1"/>
                <c:pt idx="0">
                  <c:v>   </c:v>
                </c:pt>
              </c:strCache>
            </c:strRef>
          </c:tx>
          <c:spPr>
            <a:ln>
              <a:solidFill>
                <a:schemeClr val="accent3">
                  <a:lumMod val="50000"/>
                </a:schemeClr>
              </a:solidFill>
            </a:ln>
          </c:spPr>
          <c:marker>
            <c:symbol val="diamond"/>
            <c:size val="9"/>
            <c:spPr>
              <a:solidFill>
                <a:srgbClr val="9BBB59">
                  <a:lumMod val="75000"/>
                </a:srgbClr>
              </a:solidFill>
              <a:ln>
                <a:solidFill>
                  <a:schemeClr val="accent3">
                    <a:lumMod val="50000"/>
                  </a:schemeClr>
                </a:solidFill>
              </a:ln>
            </c:spPr>
          </c:marker>
          <c:cat>
            <c:numRef>
              <c:f>Hoja1!$A$2:$A$56</c:f>
              <c:numCache>
                <c:formatCode>General</c:formatCode>
                <c:ptCount val="55"/>
              </c:numCache>
            </c:numRef>
          </c:cat>
          <c:val>
            <c:numRef>
              <c:f>Hoja1!$B$2:$B$56</c:f>
              <c:numCache>
                <c:formatCode>General</c:formatCode>
                <c:ptCount val="55"/>
                <c:pt idx="3">
                  <c:v>300</c:v>
                </c:pt>
                <c:pt idx="8">
                  <c:v>304</c:v>
                </c:pt>
                <c:pt idx="24">
                  <c:v>327</c:v>
                </c:pt>
                <c:pt idx="35">
                  <c:v>307</c:v>
                </c:pt>
                <c:pt idx="46">
                  <c:v>346</c:v>
                </c:pt>
              </c:numCache>
            </c:numRef>
          </c:val>
        </c:ser>
        <c:ser>
          <c:idx val="1"/>
          <c:order val="1"/>
          <c:tx>
            <c:strRef>
              <c:f>Hoja1!$C$1</c:f>
              <c:strCache>
                <c:ptCount val="1"/>
                <c:pt idx="0">
                  <c:v>         </c:v>
                </c:pt>
              </c:strCache>
            </c:strRef>
          </c:tx>
          <c:spPr>
            <a:ln>
              <a:solidFill>
                <a:srgbClr val="0070C0"/>
              </a:solidFill>
            </a:ln>
          </c:spPr>
          <c:marker>
            <c:spPr>
              <a:solidFill>
                <a:srgbClr val="0070C0"/>
              </a:solidFill>
              <a:ln>
                <a:solidFill>
                  <a:srgbClr val="0070C0"/>
                </a:solidFill>
              </a:ln>
            </c:spPr>
          </c:marker>
          <c:cat>
            <c:numRef>
              <c:f>Hoja1!$A$2:$A$56</c:f>
              <c:numCache>
                <c:formatCode>General</c:formatCode>
                <c:ptCount val="55"/>
              </c:numCache>
            </c:numRef>
          </c:cat>
          <c:val>
            <c:numRef>
              <c:f>Hoja1!$C$2:$C$56</c:f>
              <c:numCache>
                <c:formatCode>General</c:formatCode>
                <c:ptCount val="55"/>
                <c:pt idx="9">
                  <c:v>251</c:v>
                </c:pt>
              </c:numCache>
            </c:numRef>
          </c:val>
        </c:ser>
        <c:ser>
          <c:idx val="2"/>
          <c:order val="2"/>
          <c:tx>
            <c:strRef>
              <c:f>Hoja1!$D$1</c:f>
              <c:strCache>
                <c:ptCount val="1"/>
                <c:pt idx="0">
                  <c:v>        </c:v>
                </c:pt>
              </c:strCache>
            </c:strRef>
          </c:tx>
          <c:spPr>
            <a:ln>
              <a:solidFill>
                <a:srgbClr val="7030A0"/>
              </a:solidFill>
            </a:ln>
          </c:spPr>
          <c:marker>
            <c:spPr>
              <a:solidFill>
                <a:srgbClr val="7030A0"/>
              </a:solidFill>
              <a:ln>
                <a:solidFill>
                  <a:srgbClr val="7030A0"/>
                </a:solidFill>
              </a:ln>
            </c:spPr>
          </c:marker>
          <c:cat>
            <c:numRef>
              <c:f>Hoja1!$A$2:$A$56</c:f>
              <c:numCache>
                <c:formatCode>General</c:formatCode>
                <c:ptCount val="55"/>
              </c:numCache>
            </c:numRef>
          </c:cat>
          <c:val>
            <c:numRef>
              <c:f>Hoja1!$D$2:$D$56</c:f>
              <c:numCache>
                <c:formatCode>General</c:formatCode>
                <c:ptCount val="55"/>
                <c:pt idx="4">
                  <c:v>206</c:v>
                </c:pt>
                <c:pt idx="15">
                  <c:v>217</c:v>
                </c:pt>
                <c:pt idx="23">
                  <c:v>228</c:v>
                </c:pt>
                <c:pt idx="31">
                  <c:v>231</c:v>
                </c:pt>
                <c:pt idx="48">
                  <c:v>216</c:v>
                </c:pt>
              </c:numCache>
            </c:numRef>
          </c:val>
        </c:ser>
        <c:ser>
          <c:idx val="3"/>
          <c:order val="3"/>
          <c:tx>
            <c:strRef>
              <c:f>Hoja1!$E$1</c:f>
              <c:strCache>
                <c:ptCount val="1"/>
                <c:pt idx="0">
                  <c:v>       </c:v>
                </c:pt>
              </c:strCache>
            </c:strRef>
          </c:tx>
          <c:spPr>
            <a:ln>
              <a:solidFill>
                <a:schemeClr val="accent2">
                  <a:lumMod val="75000"/>
                </a:schemeClr>
              </a:solidFill>
            </a:ln>
          </c:spPr>
          <c:marker>
            <c:symbol val="circle"/>
            <c:size val="9"/>
            <c:spPr>
              <a:solidFill>
                <a:schemeClr val="accent2">
                  <a:lumMod val="75000"/>
                </a:schemeClr>
              </a:solidFill>
              <a:ln>
                <a:solidFill>
                  <a:schemeClr val="accent2">
                    <a:lumMod val="75000"/>
                  </a:schemeClr>
                </a:solidFill>
              </a:ln>
            </c:spPr>
          </c:marker>
          <c:cat>
            <c:numRef>
              <c:f>Hoja1!$A$2:$A$56</c:f>
              <c:numCache>
                <c:formatCode>General</c:formatCode>
                <c:ptCount val="55"/>
              </c:numCache>
            </c:numRef>
          </c:cat>
          <c:val>
            <c:numRef>
              <c:f>Hoja1!$E$2:$E$56</c:f>
              <c:numCache>
                <c:formatCode>General</c:formatCode>
                <c:ptCount val="55"/>
                <c:pt idx="0">
                  <c:v>79</c:v>
                </c:pt>
                <c:pt idx="2">
                  <c:v>66</c:v>
                </c:pt>
                <c:pt idx="4">
                  <c:v>120</c:v>
                </c:pt>
                <c:pt idx="6">
                  <c:v>137</c:v>
                </c:pt>
                <c:pt idx="8">
                  <c:v>121</c:v>
                </c:pt>
                <c:pt idx="10">
                  <c:v>188</c:v>
                </c:pt>
                <c:pt idx="12">
                  <c:v>70</c:v>
                </c:pt>
                <c:pt idx="14">
                  <c:v>179</c:v>
                </c:pt>
                <c:pt idx="16">
                  <c:v>62</c:v>
                </c:pt>
                <c:pt idx="18">
                  <c:v>74</c:v>
                </c:pt>
                <c:pt idx="20">
                  <c:v>68</c:v>
                </c:pt>
                <c:pt idx="22">
                  <c:v>98</c:v>
                </c:pt>
                <c:pt idx="24">
                  <c:v>190</c:v>
                </c:pt>
                <c:pt idx="26">
                  <c:v>175</c:v>
                </c:pt>
                <c:pt idx="28">
                  <c:v>83</c:v>
                </c:pt>
                <c:pt idx="31">
                  <c:v>73</c:v>
                </c:pt>
                <c:pt idx="34">
                  <c:v>145</c:v>
                </c:pt>
                <c:pt idx="38">
                  <c:v>54</c:v>
                </c:pt>
                <c:pt idx="41">
                  <c:v>98</c:v>
                </c:pt>
                <c:pt idx="46">
                  <c:v>112</c:v>
                </c:pt>
                <c:pt idx="50">
                  <c:v>6</c:v>
                </c:pt>
                <c:pt idx="53">
                  <c:v>80</c:v>
                </c:pt>
              </c:numCache>
            </c:numRef>
          </c:val>
        </c:ser>
        <c:marker val="1"/>
        <c:axId val="153582976"/>
        <c:axId val="153597440"/>
      </c:lineChart>
      <c:catAx>
        <c:axId val="153582976"/>
        <c:scaling>
          <c:orientation val="minMax"/>
        </c:scaling>
        <c:axPos val="b"/>
        <c:numFmt formatCode="General" sourceLinked="1"/>
        <c:tickLblPos val="nextTo"/>
        <c:crossAx val="153597440"/>
        <c:crosses val="autoZero"/>
        <c:auto val="1"/>
        <c:lblAlgn val="ctr"/>
        <c:lblOffset val="100"/>
      </c:catAx>
      <c:valAx>
        <c:axId val="153597440"/>
        <c:scaling>
          <c:orientation val="minMax"/>
        </c:scaling>
        <c:axPos val="l"/>
        <c:majorGridlines/>
        <c:numFmt formatCode="General" sourceLinked="1"/>
        <c:tickLblPos val="nextTo"/>
        <c:crossAx val="153582976"/>
        <c:crosses val="autoZero"/>
        <c:crossBetween val="between"/>
      </c:valAx>
    </c:plotArea>
    <c:legend>
      <c:legendPos val="r"/>
      <c:layout>
        <c:manualLayout>
          <c:xMode val="edge"/>
          <c:yMode val="edge"/>
          <c:x val="0.86309697398936203"/>
          <c:y val="0.18750396252882326"/>
          <c:w val="0.11044799955561098"/>
          <c:h val="0.61680352927801163"/>
        </c:manualLayout>
      </c:layout>
    </c:legend>
    <c:plotVisOnly val="1"/>
    <c:dispBlanksAs val="gap"/>
  </c:chart>
  <c:txPr>
    <a:bodyPr/>
    <a:lstStyle/>
    <a:p>
      <a:pPr>
        <a:defRPr sz="1800"/>
      </a:pPr>
      <a:endParaRPr lang="es-MX"/>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MX"/>
  <c:style val="18"/>
  <c:chart>
    <c:plotArea>
      <c:layout/>
      <c:lineChart>
        <c:grouping val="standard"/>
        <c:ser>
          <c:idx val="0"/>
          <c:order val="0"/>
          <c:tx>
            <c:strRef>
              <c:f>Hoja1!$B$1</c:f>
              <c:strCache>
                <c:ptCount val="1"/>
                <c:pt idx="0">
                  <c:v>   </c:v>
                </c:pt>
              </c:strCache>
            </c:strRef>
          </c:tx>
          <c:spPr>
            <a:ln>
              <a:solidFill>
                <a:schemeClr val="accent3">
                  <a:lumMod val="50000"/>
                </a:schemeClr>
              </a:solidFill>
            </a:ln>
          </c:spPr>
          <c:marker>
            <c:spPr>
              <a:solidFill>
                <a:schemeClr val="accent3">
                  <a:lumMod val="50000"/>
                </a:schemeClr>
              </a:solidFill>
              <a:ln>
                <a:solidFill>
                  <a:schemeClr val="accent3">
                    <a:lumMod val="50000"/>
                  </a:schemeClr>
                </a:solidFill>
              </a:ln>
            </c:spPr>
          </c:marker>
          <c:cat>
            <c:numRef>
              <c:f>Hoja1!$A$2:$A$42</c:f>
              <c:numCache>
                <c:formatCode>General</c:formatCode>
                <c:ptCount val="41"/>
              </c:numCache>
            </c:numRef>
          </c:cat>
          <c:val>
            <c:numRef>
              <c:f>Hoja1!$B$2:$B$42</c:f>
              <c:numCache>
                <c:formatCode>General</c:formatCode>
                <c:ptCount val="41"/>
                <c:pt idx="1">
                  <c:v>300</c:v>
                </c:pt>
                <c:pt idx="6">
                  <c:v>250</c:v>
                </c:pt>
                <c:pt idx="10">
                  <c:v>237</c:v>
                </c:pt>
                <c:pt idx="16">
                  <c:v>304</c:v>
                </c:pt>
                <c:pt idx="22">
                  <c:v>231</c:v>
                </c:pt>
                <c:pt idx="26">
                  <c:v>307</c:v>
                </c:pt>
                <c:pt idx="30">
                  <c:v>345</c:v>
                </c:pt>
                <c:pt idx="37">
                  <c:v>228</c:v>
                </c:pt>
              </c:numCache>
            </c:numRef>
          </c:val>
        </c:ser>
        <c:ser>
          <c:idx val="1"/>
          <c:order val="1"/>
          <c:tx>
            <c:strRef>
              <c:f>Hoja1!$C$1</c:f>
              <c:strCache>
                <c:ptCount val="1"/>
                <c:pt idx="0">
                  <c:v>         </c:v>
                </c:pt>
              </c:strCache>
            </c:strRef>
          </c:tx>
          <c:spPr>
            <a:ln>
              <a:solidFill>
                <a:srgbClr val="0070C0"/>
              </a:solidFill>
            </a:ln>
          </c:spPr>
          <c:marker>
            <c:spPr>
              <a:solidFill>
                <a:srgbClr val="0070C0"/>
              </a:solidFill>
              <a:ln>
                <a:solidFill>
                  <a:srgbClr val="0070C0"/>
                </a:solidFill>
              </a:ln>
            </c:spPr>
          </c:marker>
          <c:cat>
            <c:numRef>
              <c:f>Hoja1!$A$2:$A$42</c:f>
              <c:numCache>
                <c:formatCode>General</c:formatCode>
                <c:ptCount val="41"/>
              </c:numCache>
            </c:numRef>
          </c:cat>
          <c:val>
            <c:numRef>
              <c:f>Hoja1!$C$2:$C$42</c:f>
              <c:numCache>
                <c:formatCode>General</c:formatCode>
                <c:ptCount val="41"/>
                <c:pt idx="6">
                  <c:v>206</c:v>
                </c:pt>
                <c:pt idx="17">
                  <c:v>217</c:v>
                </c:pt>
                <c:pt idx="28">
                  <c:v>191</c:v>
                </c:pt>
                <c:pt idx="40">
                  <c:v>216</c:v>
                </c:pt>
              </c:numCache>
            </c:numRef>
          </c:val>
        </c:ser>
        <c:ser>
          <c:idx val="2"/>
          <c:order val="2"/>
          <c:tx>
            <c:strRef>
              <c:f>Hoja1!$D$1</c:f>
              <c:strCache>
                <c:ptCount val="1"/>
                <c:pt idx="0">
                  <c:v>        </c:v>
                </c:pt>
              </c:strCache>
            </c:strRef>
          </c:tx>
          <c:spPr>
            <a:ln>
              <a:solidFill>
                <a:srgbClr val="7030A0"/>
              </a:solidFill>
            </a:ln>
          </c:spPr>
          <c:marker>
            <c:spPr>
              <a:solidFill>
                <a:srgbClr val="7030A0"/>
              </a:solidFill>
              <a:ln>
                <a:solidFill>
                  <a:srgbClr val="7030A0"/>
                </a:solidFill>
              </a:ln>
            </c:spPr>
          </c:marker>
          <c:cat>
            <c:numRef>
              <c:f>Hoja1!$A$2:$A$42</c:f>
              <c:numCache>
                <c:formatCode>General</c:formatCode>
                <c:ptCount val="41"/>
              </c:numCache>
            </c:numRef>
          </c:cat>
          <c:val>
            <c:numRef>
              <c:f>Hoja1!$D$2:$D$42</c:f>
              <c:numCache>
                <c:formatCode>General</c:formatCode>
                <c:ptCount val="41"/>
                <c:pt idx="2">
                  <c:v>190</c:v>
                </c:pt>
                <c:pt idx="18">
                  <c:v>179</c:v>
                </c:pt>
                <c:pt idx="34">
                  <c:v>175</c:v>
                </c:pt>
              </c:numCache>
            </c:numRef>
          </c:val>
        </c:ser>
        <c:ser>
          <c:idx val="3"/>
          <c:order val="3"/>
          <c:tx>
            <c:strRef>
              <c:f>Hoja1!$E$1</c:f>
              <c:strCache>
                <c:ptCount val="1"/>
                <c:pt idx="0">
                  <c:v>       </c:v>
                </c:pt>
              </c:strCache>
            </c:strRef>
          </c:tx>
          <c:spPr>
            <a:ln>
              <a:solidFill>
                <a:schemeClr val="accent2">
                  <a:lumMod val="75000"/>
                </a:schemeClr>
              </a:solidFill>
            </a:ln>
          </c:spPr>
          <c:marker>
            <c:symbol val="circle"/>
            <c:size val="9"/>
            <c:spPr>
              <a:solidFill>
                <a:schemeClr val="accent2">
                  <a:lumMod val="75000"/>
                </a:schemeClr>
              </a:solidFill>
              <a:ln>
                <a:solidFill>
                  <a:schemeClr val="accent2">
                    <a:lumMod val="75000"/>
                  </a:schemeClr>
                </a:solidFill>
              </a:ln>
            </c:spPr>
          </c:marker>
          <c:cat>
            <c:numRef>
              <c:f>Hoja1!$A$2:$A$42</c:f>
              <c:numCache>
                <c:formatCode>General</c:formatCode>
                <c:ptCount val="41"/>
              </c:numCache>
            </c:numRef>
          </c:cat>
          <c:val>
            <c:numRef>
              <c:f>Hoja1!$E$2:$E$42</c:f>
              <c:numCache>
                <c:formatCode>General</c:formatCode>
                <c:ptCount val="41"/>
                <c:pt idx="1">
                  <c:v>79</c:v>
                </c:pt>
                <c:pt idx="3">
                  <c:v>66</c:v>
                </c:pt>
                <c:pt idx="5">
                  <c:v>121</c:v>
                </c:pt>
                <c:pt idx="7">
                  <c:v>137</c:v>
                </c:pt>
                <c:pt idx="9">
                  <c:v>121</c:v>
                </c:pt>
                <c:pt idx="11">
                  <c:v>70</c:v>
                </c:pt>
                <c:pt idx="13">
                  <c:v>62</c:v>
                </c:pt>
                <c:pt idx="15">
                  <c:v>74</c:v>
                </c:pt>
                <c:pt idx="17">
                  <c:v>73</c:v>
                </c:pt>
                <c:pt idx="19">
                  <c:v>67</c:v>
                </c:pt>
                <c:pt idx="21">
                  <c:v>98</c:v>
                </c:pt>
                <c:pt idx="23">
                  <c:v>83</c:v>
                </c:pt>
                <c:pt idx="25">
                  <c:v>145</c:v>
                </c:pt>
                <c:pt idx="27">
                  <c:v>54</c:v>
                </c:pt>
                <c:pt idx="29">
                  <c:v>98</c:v>
                </c:pt>
                <c:pt idx="31">
                  <c:v>112</c:v>
                </c:pt>
                <c:pt idx="33">
                  <c:v>106</c:v>
                </c:pt>
                <c:pt idx="35">
                  <c:v>80</c:v>
                </c:pt>
              </c:numCache>
            </c:numRef>
          </c:val>
        </c:ser>
        <c:marker val="1"/>
        <c:axId val="154185728"/>
        <c:axId val="154188416"/>
      </c:lineChart>
      <c:catAx>
        <c:axId val="154185728"/>
        <c:scaling>
          <c:orientation val="minMax"/>
        </c:scaling>
        <c:axPos val="b"/>
        <c:numFmt formatCode="General" sourceLinked="1"/>
        <c:tickLblPos val="nextTo"/>
        <c:crossAx val="154188416"/>
        <c:crosses val="autoZero"/>
        <c:auto val="1"/>
        <c:lblAlgn val="ctr"/>
        <c:lblOffset val="100"/>
      </c:catAx>
      <c:valAx>
        <c:axId val="154188416"/>
        <c:scaling>
          <c:orientation val="minMax"/>
        </c:scaling>
        <c:axPos val="l"/>
        <c:majorGridlines/>
        <c:numFmt formatCode="General" sourceLinked="1"/>
        <c:tickLblPos val="nextTo"/>
        <c:crossAx val="154185728"/>
        <c:crosses val="autoZero"/>
        <c:crossBetween val="between"/>
      </c:valAx>
    </c:plotArea>
    <c:legend>
      <c:legendPos val="r"/>
      <c:layout>
        <c:manualLayout>
          <c:xMode val="edge"/>
          <c:yMode val="edge"/>
          <c:x val="0.86309697398936203"/>
          <c:y val="0.19569229327634904"/>
          <c:w val="0.11044799955561098"/>
          <c:h val="0.61680352927801163"/>
        </c:manualLayout>
      </c:layout>
    </c:legend>
    <c:plotVisOnly val="1"/>
    <c:dispBlanksAs val="gap"/>
  </c:chart>
  <c:spPr>
    <a:solidFill>
      <a:schemeClr val="bg1"/>
    </a:solidFill>
  </c:spPr>
  <c:txPr>
    <a:bodyPr/>
    <a:lstStyle/>
    <a:p>
      <a:pPr>
        <a:defRPr sz="1800"/>
      </a:pPr>
      <a:endParaRPr lang="es-MX"/>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MX"/>
  <c:chart>
    <c:autoTitleDeleted val="1"/>
    <c:plotArea>
      <c:layout/>
      <c:barChart>
        <c:barDir val="col"/>
        <c:grouping val="stacked"/>
        <c:ser>
          <c:idx val="0"/>
          <c:order val="0"/>
          <c:tx>
            <c:strRef>
              <c:f>Sheet1!$B$1</c:f>
              <c:strCache>
                <c:ptCount val="1"/>
                <c:pt idx="0">
                  <c:v>Single Lung</c:v>
                </c:pt>
              </c:strCache>
            </c:strRef>
          </c:tx>
          <c:spPr>
            <a:gradFill flip="none" rotWithShape="1">
              <a:gsLst>
                <a:gs pos="0">
                  <a:srgbClr val="208C03"/>
                </a:gs>
                <a:gs pos="50000">
                  <a:srgbClr val="20F703"/>
                </a:gs>
                <a:gs pos="100000">
                  <a:srgbClr val="208C03"/>
                </a:gs>
              </a:gsLst>
              <a:lin ang="10800000" scaled="1"/>
              <a:tileRect/>
            </a:gradFill>
          </c:spPr>
          <c:cat>
            <c:numRef>
              <c:f>Sheet1!$A$2:$A$29</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Sheet1!$B$2:$B$29</c:f>
              <c:numCache>
                <c:formatCode>General</c:formatCode>
                <c:ptCount val="28"/>
                <c:pt idx="0">
                  <c:v>4</c:v>
                </c:pt>
                <c:pt idx="1">
                  <c:v>4</c:v>
                </c:pt>
                <c:pt idx="2">
                  <c:v>26</c:v>
                </c:pt>
                <c:pt idx="3">
                  <c:v>49</c:v>
                </c:pt>
                <c:pt idx="4">
                  <c:v>147</c:v>
                </c:pt>
                <c:pt idx="5">
                  <c:v>285</c:v>
                </c:pt>
                <c:pt idx="6">
                  <c:v>486</c:v>
                </c:pt>
                <c:pt idx="7">
                  <c:v>614</c:v>
                </c:pt>
                <c:pt idx="8">
                  <c:v>713</c:v>
                </c:pt>
                <c:pt idx="9">
                  <c:v>760</c:v>
                </c:pt>
                <c:pt idx="10">
                  <c:v>738</c:v>
                </c:pt>
                <c:pt idx="11">
                  <c:v>700</c:v>
                </c:pt>
                <c:pt idx="12">
                  <c:v>757</c:v>
                </c:pt>
                <c:pt idx="13">
                  <c:v>777</c:v>
                </c:pt>
                <c:pt idx="14">
                  <c:v>815</c:v>
                </c:pt>
                <c:pt idx="15">
                  <c:v>817</c:v>
                </c:pt>
                <c:pt idx="16">
                  <c:v>873</c:v>
                </c:pt>
                <c:pt idx="17">
                  <c:v>860</c:v>
                </c:pt>
                <c:pt idx="18">
                  <c:v>785</c:v>
                </c:pt>
                <c:pt idx="19">
                  <c:v>815</c:v>
                </c:pt>
                <c:pt idx="20">
                  <c:v>927</c:v>
                </c:pt>
                <c:pt idx="21">
                  <c:v>927</c:v>
                </c:pt>
                <c:pt idx="22">
                  <c:v>912</c:v>
                </c:pt>
                <c:pt idx="23">
                  <c:v>887</c:v>
                </c:pt>
                <c:pt idx="24">
                  <c:v>940</c:v>
                </c:pt>
                <c:pt idx="25">
                  <c:v>929</c:v>
                </c:pt>
                <c:pt idx="26">
                  <c:v>995</c:v>
                </c:pt>
                <c:pt idx="27">
                  <c:v>930</c:v>
                </c:pt>
              </c:numCache>
            </c:numRef>
          </c:val>
        </c:ser>
        <c:ser>
          <c:idx val="1"/>
          <c:order val="1"/>
          <c:tx>
            <c:strRef>
              <c:f>Sheet1!$C$1</c:f>
              <c:strCache>
                <c:ptCount val="1"/>
                <c:pt idx="0">
                  <c:v>Bilateral/Double Lung</c:v>
                </c:pt>
              </c:strCache>
            </c:strRef>
          </c:tx>
          <c:spPr>
            <a:gradFill flip="none" rotWithShape="1">
              <a:gsLst>
                <a:gs pos="0">
                  <a:srgbClr val="7030A0"/>
                </a:gs>
                <a:gs pos="50000">
                  <a:srgbClr val="CC66FF"/>
                </a:gs>
                <a:gs pos="100000">
                  <a:srgbClr val="7030A0"/>
                </a:gs>
              </a:gsLst>
              <a:lin ang="10800000" scaled="1"/>
              <a:tileRect/>
            </a:gradFill>
          </c:spPr>
          <c:cat>
            <c:numRef>
              <c:f>Sheet1!$A$2:$A$29</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Sheet1!$C$2:$C$29</c:f>
              <c:numCache>
                <c:formatCode>General</c:formatCode>
                <c:ptCount val="28"/>
                <c:pt idx="0">
                  <c:v>1</c:v>
                </c:pt>
                <c:pt idx="1">
                  <c:v>3</c:v>
                </c:pt>
                <c:pt idx="2">
                  <c:v>12</c:v>
                </c:pt>
                <c:pt idx="3">
                  <c:v>40</c:v>
                </c:pt>
                <c:pt idx="4">
                  <c:v>58</c:v>
                </c:pt>
                <c:pt idx="5">
                  <c:v>167</c:v>
                </c:pt>
                <c:pt idx="6">
                  <c:v>276</c:v>
                </c:pt>
                <c:pt idx="7">
                  <c:v>361</c:v>
                </c:pt>
                <c:pt idx="8">
                  <c:v>456</c:v>
                </c:pt>
                <c:pt idx="9">
                  <c:v>535</c:v>
                </c:pt>
                <c:pt idx="10">
                  <c:v>675</c:v>
                </c:pt>
                <c:pt idx="11">
                  <c:v>687</c:v>
                </c:pt>
                <c:pt idx="12">
                  <c:v>756</c:v>
                </c:pt>
                <c:pt idx="13">
                  <c:v>768</c:v>
                </c:pt>
                <c:pt idx="14">
                  <c:v>744</c:v>
                </c:pt>
                <c:pt idx="15">
                  <c:v>885</c:v>
                </c:pt>
                <c:pt idx="16">
                  <c:v>911</c:v>
                </c:pt>
                <c:pt idx="17">
                  <c:v>1115</c:v>
                </c:pt>
                <c:pt idx="18">
                  <c:v>1228</c:v>
                </c:pt>
                <c:pt idx="19">
                  <c:v>1405</c:v>
                </c:pt>
                <c:pt idx="20">
                  <c:v>1653</c:v>
                </c:pt>
                <c:pt idx="21">
                  <c:v>1881</c:v>
                </c:pt>
                <c:pt idx="22">
                  <c:v>2033</c:v>
                </c:pt>
                <c:pt idx="23">
                  <c:v>2119</c:v>
                </c:pt>
                <c:pt idx="24">
                  <c:v>2348</c:v>
                </c:pt>
                <c:pt idx="25">
                  <c:v>2638</c:v>
                </c:pt>
                <c:pt idx="26">
                  <c:v>2836</c:v>
                </c:pt>
                <c:pt idx="27">
                  <c:v>2882</c:v>
                </c:pt>
              </c:numCache>
            </c:numRef>
          </c:val>
        </c:ser>
        <c:ser>
          <c:idx val="2"/>
          <c:order val="2"/>
          <c:tx>
            <c:strRef>
              <c:f>Sheet1!$D$1</c:f>
              <c:strCache>
                <c:ptCount val="1"/>
                <c:pt idx="0">
                  <c:v>Total</c:v>
                </c:pt>
              </c:strCache>
            </c:strRef>
          </c:tx>
          <c:spPr>
            <a:noFill/>
          </c:spPr>
          <c:dLbls>
            <c:dLbl>
              <c:idx val="10"/>
              <c:layout>
                <c:manualLayout>
                  <c:x val="2.9498525073745892E-3"/>
                  <c:y val="0.11084380899755951"/>
                </c:manualLayout>
              </c:layout>
              <c:dLblPos val="ctr"/>
              <c:showVal val="1"/>
              <c:extLst>
                <c:ext xmlns:c15="http://schemas.microsoft.com/office/drawing/2012/chart" uri="{CE6537A1-D6FC-4f65-9D91-7224C49458BB}">
                  <c15:layout/>
                </c:ext>
              </c:extLst>
            </c:dLbl>
            <c:dLbl>
              <c:idx val="13"/>
              <c:layout>
                <c:manualLayout>
                  <c:x val="-1.4749262536873156E-3"/>
                  <c:y val="0.12329557489524554"/>
                </c:manualLayout>
              </c:layout>
              <c:dLblPos val="ctr"/>
              <c:showVal val="1"/>
              <c:extLst>
                <c:ext xmlns:c15="http://schemas.microsoft.com/office/drawing/2012/chart" uri="{CE6537A1-D6FC-4f65-9D91-7224C49458BB}">
                  <c15:layout/>
                </c:ext>
              </c:extLst>
            </c:dLbl>
            <c:dLbl>
              <c:idx val="26"/>
              <c:layout>
                <c:manualLayout>
                  <c:x val="-1.3097345132743462E-2"/>
                  <c:y val="3.3946677717916846E-2"/>
                </c:manualLayout>
              </c:layout>
              <c:dLblPos val="ctr"/>
              <c:showVal val="1"/>
              <c:extLst>
                <c:ext xmlns:c15="http://schemas.microsoft.com/office/drawing/2012/chart" uri="{CE6537A1-D6FC-4f65-9D91-7224C49458BB}">
                  <c15:layout/>
                </c:ext>
              </c:extLst>
            </c:dLbl>
            <c:dLbl>
              <c:idx val="27"/>
              <c:layout>
                <c:manualLayout>
                  <c:x val="4.9950061552029765E-4"/>
                  <c:y val="3.4878436248100574E-2"/>
                </c:manualLayout>
              </c:layout>
              <c:dLblPos val="ctr"/>
              <c:showVal val="1"/>
              <c:extLst>
                <c:ext xmlns:c15="http://schemas.microsoft.com/office/drawing/2012/chart" uri="{CE6537A1-D6FC-4f65-9D91-7224C49458BB}">
                  <c15:layout/>
                </c:ext>
              </c:extLst>
            </c:dLbl>
            <c:numFmt formatCode="General" sourceLinked="0"/>
            <c:spPr>
              <a:noFill/>
              <a:ln>
                <a:noFill/>
              </a:ln>
              <a:effectLst/>
            </c:spPr>
            <c:txPr>
              <a:bodyPr/>
              <a:lstStyle/>
              <a:p>
                <a:pPr>
                  <a:defRPr sz="1000" b="1">
                    <a:solidFill>
                      <a:srgbClr val="FFFF00"/>
                    </a:solidFill>
                  </a:defRPr>
                </a:pPr>
                <a:endParaRPr lang="es-MX"/>
              </a:p>
            </c:txPr>
            <c:dLblPos val="inBase"/>
            <c:showVal val="1"/>
            <c:extLst>
              <c:ext xmlns:c15="http://schemas.microsoft.com/office/drawing/2012/chart" uri="{CE6537A1-D6FC-4f65-9D91-7224C49458BB}">
                <c15:layout/>
                <c15:showLeaderLines val="0"/>
              </c:ext>
            </c:extLst>
          </c:dLbls>
          <c:cat>
            <c:numRef>
              <c:f>Sheet1!$A$2:$A$29</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Sheet1!$D$2:$D$29</c:f>
              <c:numCache>
                <c:formatCode>General</c:formatCode>
                <c:ptCount val="28"/>
                <c:pt idx="0">
                  <c:v>5</c:v>
                </c:pt>
                <c:pt idx="1">
                  <c:v>7</c:v>
                </c:pt>
                <c:pt idx="2">
                  <c:v>38</c:v>
                </c:pt>
                <c:pt idx="3">
                  <c:v>89</c:v>
                </c:pt>
                <c:pt idx="4">
                  <c:v>205</c:v>
                </c:pt>
                <c:pt idx="5">
                  <c:v>452</c:v>
                </c:pt>
                <c:pt idx="6">
                  <c:v>762</c:v>
                </c:pt>
                <c:pt idx="7">
                  <c:v>975</c:v>
                </c:pt>
                <c:pt idx="8">
                  <c:v>1169</c:v>
                </c:pt>
                <c:pt idx="9">
                  <c:v>1295</c:v>
                </c:pt>
                <c:pt idx="10">
                  <c:v>1413</c:v>
                </c:pt>
                <c:pt idx="11">
                  <c:v>1387</c:v>
                </c:pt>
                <c:pt idx="12">
                  <c:v>1513</c:v>
                </c:pt>
                <c:pt idx="13">
                  <c:v>1545</c:v>
                </c:pt>
                <c:pt idx="14">
                  <c:v>1559</c:v>
                </c:pt>
                <c:pt idx="15">
                  <c:v>1702</c:v>
                </c:pt>
                <c:pt idx="16">
                  <c:v>1784</c:v>
                </c:pt>
                <c:pt idx="17">
                  <c:v>1975</c:v>
                </c:pt>
                <c:pt idx="18">
                  <c:v>2013</c:v>
                </c:pt>
                <c:pt idx="19">
                  <c:v>2220</c:v>
                </c:pt>
                <c:pt idx="20">
                  <c:v>2580</c:v>
                </c:pt>
                <c:pt idx="21">
                  <c:v>2808</c:v>
                </c:pt>
                <c:pt idx="22">
                  <c:v>2945</c:v>
                </c:pt>
                <c:pt idx="23">
                  <c:v>3006</c:v>
                </c:pt>
                <c:pt idx="24">
                  <c:v>3288</c:v>
                </c:pt>
                <c:pt idx="25">
                  <c:v>3567</c:v>
                </c:pt>
                <c:pt idx="26">
                  <c:v>3831</c:v>
                </c:pt>
                <c:pt idx="27">
                  <c:v>3812</c:v>
                </c:pt>
              </c:numCache>
            </c:numRef>
          </c:val>
        </c:ser>
        <c:gapWidth val="35"/>
        <c:overlap val="100"/>
        <c:axId val="115956736"/>
        <c:axId val="115978240"/>
      </c:barChart>
      <c:catAx>
        <c:axId val="115956736"/>
        <c:scaling>
          <c:orientation val="minMax"/>
        </c:scaling>
        <c:axPos val="b"/>
        <c:numFmt formatCode="General" sourceLinked="1"/>
        <c:tickLblPos val="nextTo"/>
        <c:txPr>
          <a:bodyPr rot="-2700000"/>
          <a:lstStyle/>
          <a:p>
            <a:pPr>
              <a:defRPr sz="1500" b="1"/>
            </a:pPr>
            <a:endParaRPr lang="es-MX"/>
          </a:p>
        </c:txPr>
        <c:crossAx val="115978240"/>
        <c:crosses val="autoZero"/>
        <c:auto val="1"/>
        <c:lblAlgn val="ctr"/>
        <c:lblOffset val="100"/>
        <c:tickLblSkip val="1"/>
      </c:catAx>
      <c:valAx>
        <c:axId val="115978240"/>
        <c:scaling>
          <c:orientation val="minMax"/>
          <c:max val="4000"/>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title>
        <c:numFmt formatCode="General" sourceLinked="0"/>
        <c:tickLblPos val="nextTo"/>
        <c:txPr>
          <a:bodyPr/>
          <a:lstStyle/>
          <a:p>
            <a:pPr>
              <a:defRPr sz="1500" b="1"/>
            </a:pPr>
            <a:endParaRPr lang="es-MX"/>
          </a:p>
        </c:txPr>
        <c:crossAx val="115956736"/>
        <c:crosses val="autoZero"/>
        <c:crossBetween val="between"/>
        <c:majorUnit val="500"/>
      </c:valAx>
      <c:spPr>
        <a:solidFill>
          <a:schemeClr val="bg2"/>
        </a:solidFill>
        <a:ln>
          <a:solidFill>
            <a:schemeClr val="tx1"/>
          </a:solidFill>
        </a:ln>
      </c:spPr>
    </c:plotArea>
    <c:legend>
      <c:legendPos val="l"/>
      <c:legendEntry>
        <c:idx val="0"/>
        <c:delete val="1"/>
      </c:legendEntry>
      <c:layout>
        <c:manualLayout>
          <c:xMode val="edge"/>
          <c:yMode val="edge"/>
          <c:x val="0.15929203539823797"/>
          <c:y val="0.10552953907077404"/>
          <c:w val="0.26414303300583003"/>
          <c:h val="0.19817792512778018"/>
        </c:manualLayout>
      </c:layout>
      <c:overlay val="1"/>
      <c:spPr>
        <a:solidFill>
          <a:schemeClr val="bg2"/>
        </a:solidFill>
        <a:ln>
          <a:solidFill>
            <a:schemeClr val="tx1"/>
          </a:solidFill>
        </a:ln>
      </c:spPr>
      <c:txPr>
        <a:bodyPr/>
        <a:lstStyle/>
        <a:p>
          <a:pPr>
            <a:defRPr sz="1500" b="1"/>
          </a:pPr>
          <a:endParaRPr lang="es-MX"/>
        </a:p>
      </c:txPr>
    </c:legend>
    <c:plotVisOnly val="1"/>
    <c:dispBlanksAs val="gap"/>
  </c:chart>
  <c:txPr>
    <a:bodyPr/>
    <a:lstStyle/>
    <a:p>
      <a:pPr>
        <a:defRPr sz="1800"/>
      </a:pPr>
      <a:endParaRPr lang="es-MX"/>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manualLayout>
          <c:layoutTarget val="inner"/>
          <c:xMode val="edge"/>
          <c:yMode val="edge"/>
          <c:x val="9.6799269656510326E-2"/>
          <c:y val="3.3590508847684365E-2"/>
          <c:w val="0.88204654727893528"/>
          <c:h val="0.83525865718398185"/>
        </c:manualLayout>
      </c:layout>
      <c:scatterChart>
        <c:scatterStyle val="smoothMarker"/>
        <c:ser>
          <c:idx val="0"/>
          <c:order val="0"/>
          <c:tx>
            <c:strRef>
              <c:f>Sheet1!$B$1</c:f>
              <c:strCache>
                <c:ptCount val="1"/>
                <c:pt idx="0">
                  <c:v>Adult (N=43,501)</c:v>
                </c:pt>
              </c:strCache>
            </c:strRef>
          </c:tx>
          <c:spPr>
            <a:ln w="41275">
              <a:solidFill>
                <a:srgbClr val="00FF00"/>
              </a:solidFill>
            </a:ln>
          </c:spPr>
          <c:marker>
            <c:symbol val="none"/>
          </c:marker>
          <c:xVal>
            <c:numRef>
              <c:f>Sheet1!$A$2:$A$32</c:f>
              <c:numCache>
                <c:formatCode>General</c:formatCode>
                <c:ptCount val="3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92.381999999999991</c:v>
                </c:pt>
                <c:pt idx="2">
                  <c:v>89.784000000000006</c:v>
                </c:pt>
                <c:pt idx="3">
                  <c:v>87.998999999999995</c:v>
                </c:pt>
                <c:pt idx="4">
                  <c:v>86.725999999999999</c:v>
                </c:pt>
                <c:pt idx="5">
                  <c:v>85.507999999999996</c:v>
                </c:pt>
                <c:pt idx="6">
                  <c:v>84.334999999999994</c:v>
                </c:pt>
                <c:pt idx="7">
                  <c:v>83.263999999999996</c:v>
                </c:pt>
                <c:pt idx="8">
                  <c:v>82.396000000000001</c:v>
                </c:pt>
                <c:pt idx="9">
                  <c:v>81.540999999999997</c:v>
                </c:pt>
                <c:pt idx="10">
                  <c:v>80.634</c:v>
                </c:pt>
                <c:pt idx="11">
                  <c:v>79.837000000000003</c:v>
                </c:pt>
                <c:pt idx="12">
                  <c:v>79.073999999999998</c:v>
                </c:pt>
                <c:pt idx="13">
                  <c:v>70.85499999999999</c:v>
                </c:pt>
                <c:pt idx="14">
                  <c:v>64.003</c:v>
                </c:pt>
                <c:pt idx="15">
                  <c:v>58.121000000000002</c:v>
                </c:pt>
                <c:pt idx="16">
                  <c:v>52.825000000000003</c:v>
                </c:pt>
                <c:pt idx="17">
                  <c:v>47.884999999999998</c:v>
                </c:pt>
                <c:pt idx="18">
                  <c:v>43.361000000000004</c:v>
                </c:pt>
                <c:pt idx="19">
                  <c:v>38.963000000000001</c:v>
                </c:pt>
                <c:pt idx="20">
                  <c:v>34.998000000000012</c:v>
                </c:pt>
                <c:pt idx="21">
                  <c:v>31.118000000000013</c:v>
                </c:pt>
                <c:pt idx="22">
                  <c:v>27.610000000000014</c:v>
                </c:pt>
                <c:pt idx="23">
                  <c:v>24.805</c:v>
                </c:pt>
                <c:pt idx="24">
                  <c:v>21.959999999999987</c:v>
                </c:pt>
                <c:pt idx="25">
                  <c:v>19.556999999999999</c:v>
                </c:pt>
                <c:pt idx="26">
                  <c:v>17.411000000000001</c:v>
                </c:pt>
                <c:pt idx="27">
                  <c:v>15.191000000000001</c:v>
                </c:pt>
                <c:pt idx="28">
                  <c:v>13.742000000000001</c:v>
                </c:pt>
                <c:pt idx="29">
                  <c:v>12.093</c:v>
                </c:pt>
                <c:pt idx="30">
                  <c:v>11.16</c:v>
                </c:pt>
              </c:numCache>
            </c:numRef>
          </c:yVal>
        </c:ser>
        <c:ser>
          <c:idx val="1"/>
          <c:order val="1"/>
          <c:tx>
            <c:strRef>
              <c:f>Sheet1!$C$1</c:f>
              <c:strCache>
                <c:ptCount val="1"/>
                <c:pt idx="0">
                  <c:v>LCL (Adult)</c:v>
                </c:pt>
              </c:strCache>
            </c:strRef>
          </c:tx>
          <c:spPr>
            <a:ln w="41275">
              <a:solidFill>
                <a:srgbClr val="00FF00"/>
              </a:solidFill>
              <a:prstDash val="sysDash"/>
            </a:ln>
          </c:spPr>
          <c:marker>
            <c:symbol val="none"/>
          </c:marker>
          <c:xVal>
            <c:numRef>
              <c:f>Sheet1!$A$2:$A$32</c:f>
              <c:numCache>
                <c:formatCode>General</c:formatCode>
                <c:ptCount val="3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92.13</c:v>
                </c:pt>
                <c:pt idx="2">
                  <c:v>89.495999999999995</c:v>
                </c:pt>
                <c:pt idx="3">
                  <c:v>87.69</c:v>
                </c:pt>
                <c:pt idx="4">
                  <c:v>86.403999999999996</c:v>
                </c:pt>
                <c:pt idx="5">
                  <c:v>85.172999999999988</c:v>
                </c:pt>
                <c:pt idx="6">
                  <c:v>83.990000000000023</c:v>
                </c:pt>
                <c:pt idx="7">
                  <c:v>82.909000000000006</c:v>
                </c:pt>
                <c:pt idx="8">
                  <c:v>82.034000000000006</c:v>
                </c:pt>
                <c:pt idx="9">
                  <c:v>81.171999999999983</c:v>
                </c:pt>
                <c:pt idx="10">
                  <c:v>80.257000000000005</c:v>
                </c:pt>
                <c:pt idx="11">
                  <c:v>79.455000000000013</c:v>
                </c:pt>
                <c:pt idx="12">
                  <c:v>78.685999999999979</c:v>
                </c:pt>
                <c:pt idx="13">
                  <c:v>70.415000000000006</c:v>
                </c:pt>
                <c:pt idx="14">
                  <c:v>63.526000000000003</c:v>
                </c:pt>
                <c:pt idx="15">
                  <c:v>57.615000000000002</c:v>
                </c:pt>
                <c:pt idx="16">
                  <c:v>52.29500000000003</c:v>
                </c:pt>
                <c:pt idx="17">
                  <c:v>47.334000000000003</c:v>
                </c:pt>
                <c:pt idx="18">
                  <c:v>42.789000000000001</c:v>
                </c:pt>
                <c:pt idx="19">
                  <c:v>38.370000000000005</c:v>
                </c:pt>
                <c:pt idx="20">
                  <c:v>34.386000000000003</c:v>
                </c:pt>
                <c:pt idx="21">
                  <c:v>30.486999999999977</c:v>
                </c:pt>
                <c:pt idx="22">
                  <c:v>26.959999999999987</c:v>
                </c:pt>
                <c:pt idx="23">
                  <c:v>24.137000000000015</c:v>
                </c:pt>
                <c:pt idx="24">
                  <c:v>21.271999999999988</c:v>
                </c:pt>
                <c:pt idx="25">
                  <c:v>18.847999999999999</c:v>
                </c:pt>
                <c:pt idx="26">
                  <c:v>16.678000000000001</c:v>
                </c:pt>
                <c:pt idx="27">
                  <c:v>14.43</c:v>
                </c:pt>
                <c:pt idx="28">
                  <c:v>12.953000000000008</c:v>
                </c:pt>
                <c:pt idx="29">
                  <c:v>11.253</c:v>
                </c:pt>
                <c:pt idx="30">
                  <c:v>10.27</c:v>
                </c:pt>
              </c:numCache>
            </c:numRef>
          </c:yVal>
        </c:ser>
        <c:ser>
          <c:idx val="2"/>
          <c:order val="2"/>
          <c:tx>
            <c:strRef>
              <c:f>Sheet1!$D$1</c:f>
              <c:strCache>
                <c:ptCount val="1"/>
                <c:pt idx="0">
                  <c:v>UCL (Adult)</c:v>
                </c:pt>
              </c:strCache>
            </c:strRef>
          </c:tx>
          <c:spPr>
            <a:ln w="41275">
              <a:solidFill>
                <a:srgbClr val="00FF00"/>
              </a:solidFill>
              <a:prstDash val="sysDash"/>
            </a:ln>
          </c:spPr>
          <c:marker>
            <c:symbol val="none"/>
          </c:marker>
          <c:xVal>
            <c:numRef>
              <c:f>Sheet1!$A$2:$A$32</c:f>
              <c:numCache>
                <c:formatCode>General</c:formatCode>
                <c:ptCount val="3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92.634999999999991</c:v>
                </c:pt>
                <c:pt idx="2">
                  <c:v>90.072000000000003</c:v>
                </c:pt>
                <c:pt idx="3">
                  <c:v>88.307999999999993</c:v>
                </c:pt>
                <c:pt idx="4">
                  <c:v>87.049000000000007</c:v>
                </c:pt>
                <c:pt idx="5">
                  <c:v>85.843000000000004</c:v>
                </c:pt>
                <c:pt idx="6">
                  <c:v>84.680999999999983</c:v>
                </c:pt>
                <c:pt idx="7">
                  <c:v>83.619</c:v>
                </c:pt>
                <c:pt idx="8">
                  <c:v>82.759</c:v>
                </c:pt>
                <c:pt idx="9">
                  <c:v>81.910000000000025</c:v>
                </c:pt>
                <c:pt idx="10">
                  <c:v>81.010000000000005</c:v>
                </c:pt>
                <c:pt idx="11">
                  <c:v>80.218999999999994</c:v>
                </c:pt>
                <c:pt idx="12">
                  <c:v>79.462000000000003</c:v>
                </c:pt>
                <c:pt idx="13">
                  <c:v>71.295000000000002</c:v>
                </c:pt>
                <c:pt idx="14">
                  <c:v>64.48</c:v>
                </c:pt>
                <c:pt idx="15">
                  <c:v>58.626000000000012</c:v>
                </c:pt>
                <c:pt idx="16">
                  <c:v>53.354999999999997</c:v>
                </c:pt>
                <c:pt idx="17">
                  <c:v>48.437000000000005</c:v>
                </c:pt>
                <c:pt idx="18">
                  <c:v>43.933</c:v>
                </c:pt>
                <c:pt idx="19">
                  <c:v>39.555</c:v>
                </c:pt>
                <c:pt idx="20">
                  <c:v>35.61</c:v>
                </c:pt>
                <c:pt idx="21">
                  <c:v>31.75</c:v>
                </c:pt>
                <c:pt idx="22">
                  <c:v>28.259999999999987</c:v>
                </c:pt>
                <c:pt idx="23">
                  <c:v>25.471999999999987</c:v>
                </c:pt>
                <c:pt idx="24">
                  <c:v>22.648</c:v>
                </c:pt>
                <c:pt idx="25">
                  <c:v>20.266999999999989</c:v>
                </c:pt>
                <c:pt idx="26">
                  <c:v>18.143000000000001</c:v>
                </c:pt>
                <c:pt idx="27">
                  <c:v>15.953000000000008</c:v>
                </c:pt>
                <c:pt idx="28">
                  <c:v>14.531000000000001</c:v>
                </c:pt>
                <c:pt idx="29">
                  <c:v>12.933</c:v>
                </c:pt>
                <c:pt idx="30">
                  <c:v>12.05</c:v>
                </c:pt>
              </c:numCache>
            </c:numRef>
          </c:yVal>
          <c:smooth val="1"/>
        </c:ser>
        <c:ser>
          <c:idx val="3"/>
          <c:order val="3"/>
          <c:tx>
            <c:strRef>
              <c:f>Sheet1!$E$1</c:f>
              <c:strCache>
                <c:ptCount val="1"/>
                <c:pt idx="0">
                  <c:v>Pediatric (N=1,751)</c:v>
                </c:pt>
              </c:strCache>
            </c:strRef>
          </c:tx>
          <c:spPr>
            <a:ln w="41275">
              <a:solidFill>
                <a:srgbClr val="00FFFF"/>
              </a:solidFill>
            </a:ln>
          </c:spPr>
          <c:marker>
            <c:symbol val="none"/>
          </c:marker>
          <c:xVal>
            <c:numRef>
              <c:f>Sheet1!$A$2:$A$32</c:f>
              <c:numCache>
                <c:formatCode>General</c:formatCode>
                <c:ptCount val="3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Sheet1!$E$2:$E$32</c:f>
              <c:numCache>
                <c:formatCode>General</c:formatCode>
                <c:ptCount val="31"/>
                <c:pt idx="0">
                  <c:v>100</c:v>
                </c:pt>
                <c:pt idx="1">
                  <c:v>91.227000000000004</c:v>
                </c:pt>
                <c:pt idx="2">
                  <c:v>88.781000000000006</c:v>
                </c:pt>
                <c:pt idx="3">
                  <c:v>87.488</c:v>
                </c:pt>
                <c:pt idx="4">
                  <c:v>86.075000000000003</c:v>
                </c:pt>
                <c:pt idx="5">
                  <c:v>85.072999999999979</c:v>
                </c:pt>
                <c:pt idx="6">
                  <c:v>83.89</c:v>
                </c:pt>
                <c:pt idx="7">
                  <c:v>83.296999999999997</c:v>
                </c:pt>
                <c:pt idx="8">
                  <c:v>82.464000000000027</c:v>
                </c:pt>
                <c:pt idx="9">
                  <c:v>81.864999999999995</c:v>
                </c:pt>
                <c:pt idx="10">
                  <c:v>80.603999999999999</c:v>
                </c:pt>
                <c:pt idx="11">
                  <c:v>79.578000000000003</c:v>
                </c:pt>
                <c:pt idx="12">
                  <c:v>78.664999999999992</c:v>
                </c:pt>
                <c:pt idx="13">
                  <c:v>69.084999999999994</c:v>
                </c:pt>
                <c:pt idx="14">
                  <c:v>61.108000000000011</c:v>
                </c:pt>
                <c:pt idx="15">
                  <c:v>55.247</c:v>
                </c:pt>
                <c:pt idx="16">
                  <c:v>50.226000000000013</c:v>
                </c:pt>
                <c:pt idx="17">
                  <c:v>45.592000000000013</c:v>
                </c:pt>
                <c:pt idx="18">
                  <c:v>42.32</c:v>
                </c:pt>
                <c:pt idx="19">
                  <c:v>40.14</c:v>
                </c:pt>
                <c:pt idx="20">
                  <c:v>37.46</c:v>
                </c:pt>
                <c:pt idx="21">
                  <c:v>35.448</c:v>
                </c:pt>
                <c:pt idx="22">
                  <c:v>33.350999999999999</c:v>
                </c:pt>
                <c:pt idx="23">
                  <c:v>31.838000000000001</c:v>
                </c:pt>
                <c:pt idx="24">
                  <c:v>29.032</c:v>
                </c:pt>
                <c:pt idx="25">
                  <c:v>28.611000000000015</c:v>
                </c:pt>
                <c:pt idx="26">
                  <c:v>27.138999999999999</c:v>
                </c:pt>
                <c:pt idx="27">
                  <c:v>26.626999999999999</c:v>
                </c:pt>
                <c:pt idx="28">
                  <c:v>24.407999999999987</c:v>
                </c:pt>
                <c:pt idx="29">
                  <c:v>21.530999999999999</c:v>
                </c:pt>
                <c:pt idx="30">
                  <c:v>21.530999999999999</c:v>
                </c:pt>
              </c:numCache>
            </c:numRef>
          </c:yVal>
          <c:smooth val="1"/>
        </c:ser>
        <c:ser>
          <c:idx val="4"/>
          <c:order val="4"/>
          <c:tx>
            <c:strRef>
              <c:f>Sheet1!$F$1</c:f>
              <c:strCache>
                <c:ptCount val="1"/>
                <c:pt idx="0">
                  <c:v>LCL (Pediatric)</c:v>
                </c:pt>
              </c:strCache>
            </c:strRef>
          </c:tx>
          <c:spPr>
            <a:ln w="41275">
              <a:solidFill>
                <a:srgbClr val="00FFFF"/>
              </a:solidFill>
              <a:prstDash val="sysDash"/>
            </a:ln>
          </c:spPr>
          <c:marker>
            <c:symbol val="none"/>
          </c:marker>
          <c:xVal>
            <c:numRef>
              <c:f>Sheet1!$A$2:$A$32</c:f>
              <c:numCache>
                <c:formatCode>General</c:formatCode>
                <c:ptCount val="3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Sheet1!$F$2:$F$32</c:f>
              <c:numCache>
                <c:formatCode>General</c:formatCode>
                <c:ptCount val="31"/>
                <c:pt idx="0">
                  <c:v>100</c:v>
                </c:pt>
                <c:pt idx="1">
                  <c:v>89.834999999999994</c:v>
                </c:pt>
                <c:pt idx="2">
                  <c:v>87.235000000000014</c:v>
                </c:pt>
                <c:pt idx="3">
                  <c:v>85.870999999999981</c:v>
                </c:pt>
                <c:pt idx="4">
                  <c:v>84.384999999999991</c:v>
                </c:pt>
                <c:pt idx="5">
                  <c:v>83.334999999999994</c:v>
                </c:pt>
                <c:pt idx="6">
                  <c:v>82.099000000000004</c:v>
                </c:pt>
                <c:pt idx="7">
                  <c:v>81.48</c:v>
                </c:pt>
                <c:pt idx="8">
                  <c:v>80.611999999999995</c:v>
                </c:pt>
                <c:pt idx="9">
                  <c:v>79.989000000000004</c:v>
                </c:pt>
                <c:pt idx="10">
                  <c:v>78.678999999999988</c:v>
                </c:pt>
                <c:pt idx="11">
                  <c:v>77.614999999999995</c:v>
                </c:pt>
                <c:pt idx="12">
                  <c:v>76.670999999999978</c:v>
                </c:pt>
                <c:pt idx="13">
                  <c:v>66.805999999999983</c:v>
                </c:pt>
                <c:pt idx="14">
                  <c:v>58.641000000000005</c:v>
                </c:pt>
                <c:pt idx="15">
                  <c:v>52.661000000000001</c:v>
                </c:pt>
                <c:pt idx="16">
                  <c:v>47.538000000000011</c:v>
                </c:pt>
                <c:pt idx="17">
                  <c:v>42.804000000000002</c:v>
                </c:pt>
                <c:pt idx="18">
                  <c:v>39.454999999999998</c:v>
                </c:pt>
                <c:pt idx="19">
                  <c:v>37.206000000000003</c:v>
                </c:pt>
                <c:pt idx="20">
                  <c:v>34.408000000000001</c:v>
                </c:pt>
                <c:pt idx="21">
                  <c:v>32.287000000000006</c:v>
                </c:pt>
                <c:pt idx="22">
                  <c:v>30.053000000000001</c:v>
                </c:pt>
                <c:pt idx="23">
                  <c:v>28.425999999999977</c:v>
                </c:pt>
                <c:pt idx="24">
                  <c:v>25.393000000000001</c:v>
                </c:pt>
                <c:pt idx="25">
                  <c:v>24.928999999999977</c:v>
                </c:pt>
                <c:pt idx="26">
                  <c:v>23.274000000000001</c:v>
                </c:pt>
                <c:pt idx="27">
                  <c:v>22.701000000000001</c:v>
                </c:pt>
                <c:pt idx="28">
                  <c:v>20.045000000000002</c:v>
                </c:pt>
                <c:pt idx="29">
                  <c:v>16.521000000000001</c:v>
                </c:pt>
                <c:pt idx="30">
                  <c:v>16.521000000000001</c:v>
                </c:pt>
              </c:numCache>
            </c:numRef>
          </c:yVal>
          <c:smooth val="1"/>
        </c:ser>
        <c:ser>
          <c:idx val="5"/>
          <c:order val="5"/>
          <c:tx>
            <c:strRef>
              <c:f>Sheet1!$G$1</c:f>
              <c:strCache>
                <c:ptCount val="1"/>
                <c:pt idx="0">
                  <c:v>UCL (Pediatric)</c:v>
                </c:pt>
              </c:strCache>
            </c:strRef>
          </c:tx>
          <c:spPr>
            <a:ln w="41275">
              <a:solidFill>
                <a:srgbClr val="00FFFF"/>
              </a:solidFill>
              <a:prstDash val="sysDash"/>
            </a:ln>
          </c:spPr>
          <c:marker>
            <c:symbol val="none"/>
          </c:marker>
          <c:xVal>
            <c:numRef>
              <c:f>Sheet1!$A$2:$A$32</c:f>
              <c:numCache>
                <c:formatCode>General</c:formatCode>
                <c:ptCount val="3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Sheet1!$G$2:$G$32</c:f>
              <c:numCache>
                <c:formatCode>General</c:formatCode>
                <c:ptCount val="31"/>
                <c:pt idx="0">
                  <c:v>100</c:v>
                </c:pt>
                <c:pt idx="1">
                  <c:v>92.61999999999999</c:v>
                </c:pt>
                <c:pt idx="2">
                  <c:v>90.325999999999979</c:v>
                </c:pt>
                <c:pt idx="3">
                  <c:v>89.10599999999998</c:v>
                </c:pt>
                <c:pt idx="4">
                  <c:v>87.766000000000005</c:v>
                </c:pt>
                <c:pt idx="5">
                  <c:v>86.811000000000007</c:v>
                </c:pt>
                <c:pt idx="6">
                  <c:v>85.682000000000002</c:v>
                </c:pt>
                <c:pt idx="7">
                  <c:v>85.114000000000004</c:v>
                </c:pt>
                <c:pt idx="8">
                  <c:v>84.316000000000003</c:v>
                </c:pt>
                <c:pt idx="9">
                  <c:v>83.742000000000004</c:v>
                </c:pt>
                <c:pt idx="10">
                  <c:v>82.528999999999982</c:v>
                </c:pt>
                <c:pt idx="11">
                  <c:v>81.540000000000006</c:v>
                </c:pt>
                <c:pt idx="12">
                  <c:v>80.66</c:v>
                </c:pt>
                <c:pt idx="13">
                  <c:v>71.364000000000004</c:v>
                </c:pt>
                <c:pt idx="14">
                  <c:v>63.576000000000001</c:v>
                </c:pt>
                <c:pt idx="15">
                  <c:v>57.833000000000006</c:v>
                </c:pt>
                <c:pt idx="16">
                  <c:v>52.913000000000004</c:v>
                </c:pt>
                <c:pt idx="17">
                  <c:v>48.379000000000005</c:v>
                </c:pt>
                <c:pt idx="18">
                  <c:v>45.186</c:v>
                </c:pt>
                <c:pt idx="19">
                  <c:v>43.075000000000003</c:v>
                </c:pt>
                <c:pt idx="20">
                  <c:v>40.512</c:v>
                </c:pt>
                <c:pt idx="21">
                  <c:v>38.609000000000002</c:v>
                </c:pt>
                <c:pt idx="22">
                  <c:v>36.649000000000001</c:v>
                </c:pt>
                <c:pt idx="23">
                  <c:v>35.249000000000002</c:v>
                </c:pt>
                <c:pt idx="24">
                  <c:v>32.671000000000006</c:v>
                </c:pt>
                <c:pt idx="25">
                  <c:v>32.293000000000013</c:v>
                </c:pt>
                <c:pt idx="26">
                  <c:v>31.004000000000001</c:v>
                </c:pt>
                <c:pt idx="27">
                  <c:v>30.552</c:v>
                </c:pt>
                <c:pt idx="28">
                  <c:v>28.77</c:v>
                </c:pt>
                <c:pt idx="29">
                  <c:v>26.542000000000002</c:v>
                </c:pt>
                <c:pt idx="30">
                  <c:v>26.542000000000002</c:v>
                </c:pt>
              </c:numCache>
            </c:numRef>
          </c:yVal>
          <c:smooth val="1"/>
        </c:ser>
        <c:axId val="108726144"/>
        <c:axId val="119486336"/>
      </c:scatterChart>
      <c:valAx>
        <c:axId val="108726144"/>
        <c:scaling>
          <c:orientation val="minMax"/>
          <c:max val="19"/>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s-MX"/>
          </a:p>
        </c:txPr>
        <c:crossAx val="119486336"/>
        <c:crosses val="autoZero"/>
        <c:crossBetween val="midCat"/>
        <c:majorUnit val="1"/>
      </c:valAx>
      <c:valAx>
        <c:axId val="11948633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s-MX"/>
          </a:p>
        </c:txPr>
        <c:crossAx val="108726144"/>
        <c:crosses val="autoZero"/>
        <c:crossBetween val="midCat"/>
        <c:majorUnit val="25"/>
      </c:valAx>
      <c:spPr>
        <a:solidFill>
          <a:schemeClr val="bg2"/>
        </a:solidFill>
        <a:ln>
          <a:solidFill>
            <a:schemeClr val="tx1"/>
          </a:solidFill>
        </a:ln>
      </c:spPr>
    </c:plotArea>
    <c:legend>
      <c:legendPos val="r"/>
      <c:legendEntry>
        <c:idx val="1"/>
        <c:delete val="1"/>
      </c:legendEntry>
      <c:legendEntry>
        <c:idx val="2"/>
        <c:delete val="1"/>
      </c:legendEntry>
      <c:legendEntry>
        <c:idx val="4"/>
        <c:delete val="1"/>
      </c:legendEntry>
      <c:legendEntry>
        <c:idx val="5"/>
        <c:delete val="1"/>
      </c:legendEntry>
      <c:layout>
        <c:manualLayout>
          <c:xMode val="edge"/>
          <c:yMode val="edge"/>
          <c:x val="0.65067043250028667"/>
          <c:y val="8.0110701888070443E-2"/>
          <c:w val="0.27052219559511587"/>
          <c:h val="0.14776140885615127"/>
        </c:manualLayout>
      </c:layout>
      <c:overlay val="1"/>
      <c:spPr>
        <a:solidFill>
          <a:schemeClr val="bg2"/>
        </a:solidFill>
        <a:ln>
          <a:solidFill>
            <a:schemeClr val="tx1"/>
          </a:solidFill>
        </a:ln>
      </c:spPr>
      <c:txPr>
        <a:bodyPr/>
        <a:lstStyle/>
        <a:p>
          <a:pPr>
            <a:defRPr sz="1400" b="1"/>
          </a:pPr>
          <a:endParaRPr lang="es-MX"/>
        </a:p>
      </c:txPr>
    </c:legend>
    <c:plotVisOnly val="1"/>
    <c:dispBlanksAs val="gap"/>
  </c:chart>
  <c:spPr>
    <a:solidFill>
      <a:schemeClr val="bg2"/>
    </a:solidFill>
  </c:spPr>
  <c:txPr>
    <a:bodyPr/>
    <a:lstStyle/>
    <a:p>
      <a:pPr>
        <a:defRPr sz="1800"/>
      </a:pPr>
      <a:endParaRPr lang="es-MX"/>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manualLayout>
          <c:layoutTarget val="inner"/>
          <c:xMode val="edge"/>
          <c:yMode val="edge"/>
          <c:x val="9.6799269656510326E-2"/>
          <c:y val="4.7031369062738131E-2"/>
          <c:w val="0.88204654727893528"/>
          <c:h val="0.82181779696892732"/>
        </c:manualLayout>
      </c:layout>
      <c:scatterChart>
        <c:scatterStyle val="smoothMarker"/>
        <c:ser>
          <c:idx val="0"/>
          <c:order val="0"/>
          <c:tx>
            <c:strRef>
              <c:f>Sheet1!$B$1</c:f>
              <c:strCache>
                <c:ptCount val="1"/>
                <c:pt idx="0">
                  <c:v>Adult (N=32,448)</c:v>
                </c:pt>
              </c:strCache>
            </c:strRef>
          </c:tx>
          <c:spPr>
            <a:ln w="41275">
              <a:solidFill>
                <a:srgbClr val="00FF00"/>
              </a:solidFill>
            </a:ln>
          </c:spPr>
          <c:marker>
            <c:symbol val="none"/>
          </c:marker>
          <c:xVal>
            <c:numRef>
              <c:f>Sheet1!$A$2:$A$32</c:f>
              <c:numCache>
                <c:formatCode>General</c:formatCode>
                <c:ptCount val="3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89.60599999999998</c:v>
                </c:pt>
                <c:pt idx="14">
                  <c:v>80.940000000000026</c:v>
                </c:pt>
                <c:pt idx="15">
                  <c:v>73.501999999999995</c:v>
                </c:pt>
                <c:pt idx="16">
                  <c:v>66.804999999999993</c:v>
                </c:pt>
                <c:pt idx="17">
                  <c:v>60.558</c:v>
                </c:pt>
                <c:pt idx="18">
                  <c:v>54.836000000000006</c:v>
                </c:pt>
                <c:pt idx="19">
                  <c:v>49.274000000000001</c:v>
                </c:pt>
                <c:pt idx="20">
                  <c:v>44.260000000000012</c:v>
                </c:pt>
                <c:pt idx="21">
                  <c:v>39.353999999999999</c:v>
                </c:pt>
                <c:pt idx="22">
                  <c:v>34.917000000000002</c:v>
                </c:pt>
                <c:pt idx="23">
                  <c:v>31.369</c:v>
                </c:pt>
                <c:pt idx="24">
                  <c:v>27.771000000000001</c:v>
                </c:pt>
                <c:pt idx="25">
                  <c:v>24.733000000000001</c:v>
                </c:pt>
                <c:pt idx="26">
                  <c:v>22.018000000000001</c:v>
                </c:pt>
                <c:pt idx="27">
                  <c:v>19.212</c:v>
                </c:pt>
                <c:pt idx="28">
                  <c:v>17.379000000000001</c:v>
                </c:pt>
                <c:pt idx="29">
                  <c:v>15.293000000000001</c:v>
                </c:pt>
                <c:pt idx="30">
                  <c:v>14.114000000000001</c:v>
                </c:pt>
              </c:numCache>
            </c:numRef>
          </c:yVal>
        </c:ser>
        <c:ser>
          <c:idx val="1"/>
          <c:order val="1"/>
          <c:tx>
            <c:strRef>
              <c:f>Sheet1!$C$1</c:f>
              <c:strCache>
                <c:ptCount val="1"/>
                <c:pt idx="0">
                  <c:v>LCL (Adult)</c:v>
                </c:pt>
              </c:strCache>
            </c:strRef>
          </c:tx>
          <c:spPr>
            <a:ln w="41275">
              <a:solidFill>
                <a:srgbClr val="00FF00"/>
              </a:solidFill>
              <a:prstDash val="sysDash"/>
            </a:ln>
          </c:spPr>
          <c:marker>
            <c:symbol val="none"/>
          </c:marker>
          <c:xVal>
            <c:numRef>
              <c:f>Sheet1!$A$2:$A$32</c:f>
              <c:numCache>
                <c:formatCode>General</c:formatCode>
                <c:ptCount val="3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89.262</c:v>
                </c:pt>
                <c:pt idx="14">
                  <c:v>80.483000000000004</c:v>
                </c:pt>
                <c:pt idx="15">
                  <c:v>72.971000000000004</c:v>
                </c:pt>
                <c:pt idx="16">
                  <c:v>66.218000000000004</c:v>
                </c:pt>
                <c:pt idx="17">
                  <c:v>59.924000000000007</c:v>
                </c:pt>
                <c:pt idx="18">
                  <c:v>54.163000000000011</c:v>
                </c:pt>
                <c:pt idx="19">
                  <c:v>48.563000000000002</c:v>
                </c:pt>
                <c:pt idx="20">
                  <c:v>43.516000000000005</c:v>
                </c:pt>
                <c:pt idx="21">
                  <c:v>38.579000000000001</c:v>
                </c:pt>
                <c:pt idx="22">
                  <c:v>34.113</c:v>
                </c:pt>
                <c:pt idx="23">
                  <c:v>30.54</c:v>
                </c:pt>
                <c:pt idx="24">
                  <c:v>26.913</c:v>
                </c:pt>
                <c:pt idx="25">
                  <c:v>23.846</c:v>
                </c:pt>
                <c:pt idx="26">
                  <c:v>21.099</c:v>
                </c:pt>
                <c:pt idx="27">
                  <c:v>18.254000000000001</c:v>
                </c:pt>
                <c:pt idx="28">
                  <c:v>16.385999999999989</c:v>
                </c:pt>
                <c:pt idx="29">
                  <c:v>14.234999999999999</c:v>
                </c:pt>
                <c:pt idx="30">
                  <c:v>12.992000000000004</c:v>
                </c:pt>
              </c:numCache>
            </c:numRef>
          </c:yVal>
        </c:ser>
        <c:ser>
          <c:idx val="2"/>
          <c:order val="2"/>
          <c:tx>
            <c:strRef>
              <c:f>Sheet1!$D$1</c:f>
              <c:strCache>
                <c:ptCount val="1"/>
                <c:pt idx="0">
                  <c:v>UCL (Adult)</c:v>
                </c:pt>
              </c:strCache>
            </c:strRef>
          </c:tx>
          <c:spPr>
            <a:ln w="41275">
              <a:solidFill>
                <a:srgbClr val="00FF00"/>
              </a:solidFill>
              <a:prstDash val="sysDash"/>
            </a:ln>
          </c:spPr>
          <c:marker>
            <c:symbol val="none"/>
          </c:marker>
          <c:xVal>
            <c:numRef>
              <c:f>Sheet1!$A$2:$A$32</c:f>
              <c:numCache>
                <c:formatCode>General</c:formatCode>
                <c:ptCount val="3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89.950999999999993</c:v>
                </c:pt>
                <c:pt idx="14">
                  <c:v>81.397000000000006</c:v>
                </c:pt>
                <c:pt idx="15">
                  <c:v>74.031999999999996</c:v>
                </c:pt>
                <c:pt idx="16">
                  <c:v>67.391000000000005</c:v>
                </c:pt>
                <c:pt idx="17">
                  <c:v>61.191000000000003</c:v>
                </c:pt>
                <c:pt idx="18">
                  <c:v>55.509</c:v>
                </c:pt>
                <c:pt idx="19">
                  <c:v>49.984000000000002</c:v>
                </c:pt>
                <c:pt idx="20">
                  <c:v>45.003</c:v>
                </c:pt>
                <c:pt idx="21">
                  <c:v>40.128000000000029</c:v>
                </c:pt>
                <c:pt idx="22">
                  <c:v>35.720000000000013</c:v>
                </c:pt>
                <c:pt idx="23">
                  <c:v>32.198000000000029</c:v>
                </c:pt>
                <c:pt idx="24">
                  <c:v>28.630000000000013</c:v>
                </c:pt>
                <c:pt idx="25">
                  <c:v>25.620999999999999</c:v>
                </c:pt>
                <c:pt idx="26">
                  <c:v>22.937000000000001</c:v>
                </c:pt>
                <c:pt idx="27">
                  <c:v>20.169</c:v>
                </c:pt>
                <c:pt idx="28">
                  <c:v>18.372</c:v>
                </c:pt>
                <c:pt idx="29">
                  <c:v>16.350999999999999</c:v>
                </c:pt>
                <c:pt idx="30">
                  <c:v>15.234999999999999</c:v>
                </c:pt>
              </c:numCache>
            </c:numRef>
          </c:yVal>
          <c:smooth val="1"/>
        </c:ser>
        <c:ser>
          <c:idx val="3"/>
          <c:order val="3"/>
          <c:tx>
            <c:strRef>
              <c:f>Sheet1!$E$1</c:f>
              <c:strCache>
                <c:ptCount val="1"/>
                <c:pt idx="0">
                  <c:v>Pediatric (N=1,283)</c:v>
                </c:pt>
              </c:strCache>
            </c:strRef>
          </c:tx>
          <c:spPr>
            <a:ln w="41275">
              <a:solidFill>
                <a:srgbClr val="00FFFF"/>
              </a:solidFill>
            </a:ln>
          </c:spPr>
          <c:marker>
            <c:symbol val="none"/>
          </c:marker>
          <c:xVal>
            <c:numRef>
              <c:f>Sheet1!$A$2:$A$32</c:f>
              <c:numCache>
                <c:formatCode>General</c:formatCode>
                <c:ptCount val="3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Sheet1!$E$2:$E$32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87.822000000000003</c:v>
                </c:pt>
                <c:pt idx="14">
                  <c:v>77.680999999999983</c:v>
                </c:pt>
                <c:pt idx="15">
                  <c:v>70.23</c:v>
                </c:pt>
                <c:pt idx="16">
                  <c:v>63.847000000000001</c:v>
                </c:pt>
                <c:pt idx="17">
                  <c:v>57.957000000000001</c:v>
                </c:pt>
                <c:pt idx="18">
                  <c:v>53.79800000000003</c:v>
                </c:pt>
                <c:pt idx="19">
                  <c:v>51.027000000000001</c:v>
                </c:pt>
                <c:pt idx="20">
                  <c:v>47.619</c:v>
                </c:pt>
                <c:pt idx="21">
                  <c:v>45.061</c:v>
                </c:pt>
                <c:pt idx="22">
                  <c:v>42.396000000000001</c:v>
                </c:pt>
                <c:pt idx="23">
                  <c:v>40.472000000000001</c:v>
                </c:pt>
                <c:pt idx="24">
                  <c:v>36.905000000000001</c:v>
                </c:pt>
                <c:pt idx="25">
                  <c:v>36.371000000000002</c:v>
                </c:pt>
                <c:pt idx="26">
                  <c:v>34.499000000000002</c:v>
                </c:pt>
                <c:pt idx="27">
                  <c:v>33.847999999999999</c:v>
                </c:pt>
                <c:pt idx="28">
                  <c:v>31.027000000000001</c:v>
                </c:pt>
                <c:pt idx="29">
                  <c:v>27.37</c:v>
                </c:pt>
                <c:pt idx="30">
                  <c:v>27.37</c:v>
                </c:pt>
              </c:numCache>
            </c:numRef>
          </c:yVal>
          <c:smooth val="1"/>
        </c:ser>
        <c:ser>
          <c:idx val="4"/>
          <c:order val="4"/>
          <c:tx>
            <c:strRef>
              <c:f>Sheet1!$F$1</c:f>
              <c:strCache>
                <c:ptCount val="1"/>
                <c:pt idx="0">
                  <c:v>LCL (Pediatric)</c:v>
                </c:pt>
              </c:strCache>
            </c:strRef>
          </c:tx>
          <c:spPr>
            <a:ln w="41275">
              <a:solidFill>
                <a:srgbClr val="00FFFF"/>
              </a:solidFill>
              <a:prstDash val="sysDash"/>
            </a:ln>
          </c:spPr>
          <c:marker>
            <c:symbol val="none"/>
          </c:marker>
          <c:xVal>
            <c:numRef>
              <c:f>Sheet1!$A$2:$A$32</c:f>
              <c:numCache>
                <c:formatCode>General</c:formatCode>
                <c:ptCount val="3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Sheet1!$F$2:$F$32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85.894000000000005</c:v>
                </c:pt>
                <c:pt idx="14">
                  <c:v>75.178999999999988</c:v>
                </c:pt>
                <c:pt idx="15">
                  <c:v>67.412000000000006</c:v>
                </c:pt>
                <c:pt idx="16">
                  <c:v>60.789000000000001</c:v>
                </c:pt>
                <c:pt idx="17">
                  <c:v>54.687000000000005</c:v>
                </c:pt>
                <c:pt idx="18">
                  <c:v>50.378</c:v>
                </c:pt>
                <c:pt idx="19">
                  <c:v>47.486000000000004</c:v>
                </c:pt>
                <c:pt idx="20">
                  <c:v>43.891000000000005</c:v>
                </c:pt>
                <c:pt idx="21">
                  <c:v>41.178000000000011</c:v>
                </c:pt>
                <c:pt idx="22">
                  <c:v>38.329000000000001</c:v>
                </c:pt>
                <c:pt idx="23">
                  <c:v>36.258000000000003</c:v>
                </c:pt>
                <c:pt idx="24">
                  <c:v>32.407000000000004</c:v>
                </c:pt>
                <c:pt idx="25">
                  <c:v>31.815999999999999</c:v>
                </c:pt>
                <c:pt idx="26">
                  <c:v>29.701000000000001</c:v>
                </c:pt>
                <c:pt idx="27">
                  <c:v>28.97</c:v>
                </c:pt>
                <c:pt idx="28">
                  <c:v>25.584999999999987</c:v>
                </c:pt>
                <c:pt idx="29">
                  <c:v>21.099</c:v>
                </c:pt>
                <c:pt idx="30">
                  <c:v>21.099</c:v>
                </c:pt>
              </c:numCache>
            </c:numRef>
          </c:yVal>
          <c:smooth val="1"/>
        </c:ser>
        <c:ser>
          <c:idx val="5"/>
          <c:order val="5"/>
          <c:tx>
            <c:strRef>
              <c:f>Sheet1!$G$1</c:f>
              <c:strCache>
                <c:ptCount val="1"/>
                <c:pt idx="0">
                  <c:v>UCL (Pediatric)</c:v>
                </c:pt>
              </c:strCache>
            </c:strRef>
          </c:tx>
          <c:spPr>
            <a:ln w="41275">
              <a:solidFill>
                <a:srgbClr val="00FFFF"/>
              </a:solidFill>
              <a:prstDash val="sysDash"/>
            </a:ln>
          </c:spPr>
          <c:marker>
            <c:symbol val="none"/>
          </c:marker>
          <c:xVal>
            <c:numRef>
              <c:f>Sheet1!$A$2:$A$32</c:f>
              <c:numCache>
                <c:formatCode>General</c:formatCode>
                <c:ptCount val="31"/>
                <c:pt idx="0">
                  <c:v>0</c:v>
                </c:pt>
                <c:pt idx="1">
                  <c:v>8.3300000000000041E-2</c:v>
                </c:pt>
                <c:pt idx="2">
                  <c:v>0.16669999999999999</c:v>
                </c:pt>
                <c:pt idx="3">
                  <c:v>0.25</c:v>
                </c:pt>
                <c:pt idx="4">
                  <c:v>0.33330000000000037</c:v>
                </c:pt>
                <c:pt idx="5">
                  <c:v>0.41670000000000001</c:v>
                </c:pt>
                <c:pt idx="6">
                  <c:v>0.5</c:v>
                </c:pt>
                <c:pt idx="7">
                  <c:v>0.5832999999999996</c:v>
                </c:pt>
                <c:pt idx="8">
                  <c:v>0.66670000000000074</c:v>
                </c:pt>
                <c:pt idx="9">
                  <c:v>0.75000000000000044</c:v>
                </c:pt>
                <c:pt idx="10">
                  <c:v>0.83330000000000004</c:v>
                </c:pt>
                <c:pt idx="11">
                  <c:v>0.9167000000000004</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Sheet1!$G$2:$G$32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89.748999999999995</c:v>
                </c:pt>
                <c:pt idx="14">
                  <c:v>80.183999999999983</c:v>
                </c:pt>
                <c:pt idx="15">
                  <c:v>73.048000000000002</c:v>
                </c:pt>
                <c:pt idx="16">
                  <c:v>66.905000000000001</c:v>
                </c:pt>
                <c:pt idx="17">
                  <c:v>61.226000000000013</c:v>
                </c:pt>
                <c:pt idx="18">
                  <c:v>57.218000000000011</c:v>
                </c:pt>
                <c:pt idx="19">
                  <c:v>54.567</c:v>
                </c:pt>
                <c:pt idx="20">
                  <c:v>51.347000000000001</c:v>
                </c:pt>
                <c:pt idx="21">
                  <c:v>48.945</c:v>
                </c:pt>
                <c:pt idx="22">
                  <c:v>46.463000000000001</c:v>
                </c:pt>
                <c:pt idx="23">
                  <c:v>44.686</c:v>
                </c:pt>
                <c:pt idx="24">
                  <c:v>41.404000000000003</c:v>
                </c:pt>
                <c:pt idx="25">
                  <c:v>40.925000000000011</c:v>
                </c:pt>
                <c:pt idx="26">
                  <c:v>39.296000000000035</c:v>
                </c:pt>
                <c:pt idx="27">
                  <c:v>38.726000000000013</c:v>
                </c:pt>
                <c:pt idx="28">
                  <c:v>36.47</c:v>
                </c:pt>
                <c:pt idx="29">
                  <c:v>33.642000000000003</c:v>
                </c:pt>
                <c:pt idx="30">
                  <c:v>33.642000000000003</c:v>
                </c:pt>
              </c:numCache>
            </c:numRef>
          </c:yVal>
          <c:smooth val="1"/>
        </c:ser>
        <c:axId val="200606464"/>
        <c:axId val="200608768"/>
      </c:scatterChart>
      <c:valAx>
        <c:axId val="200606464"/>
        <c:scaling>
          <c:orientation val="minMax"/>
          <c:max val="19"/>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s-MX"/>
          </a:p>
        </c:txPr>
        <c:crossAx val="200608768"/>
        <c:crosses val="autoZero"/>
        <c:crossBetween val="midCat"/>
        <c:majorUnit val="1"/>
      </c:valAx>
      <c:valAx>
        <c:axId val="20060876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s-MX"/>
          </a:p>
        </c:txPr>
        <c:crossAx val="200606464"/>
        <c:crosses val="autoZero"/>
        <c:crossBetween val="midCat"/>
        <c:majorUnit val="25"/>
      </c:valAx>
      <c:spPr>
        <a:solidFill>
          <a:schemeClr val="bg2"/>
        </a:solidFill>
        <a:ln>
          <a:solidFill>
            <a:schemeClr val="tx1"/>
          </a:solidFill>
        </a:ln>
      </c:spPr>
    </c:plotArea>
    <c:legend>
      <c:legendPos val="r"/>
      <c:legendEntry>
        <c:idx val="1"/>
        <c:delete val="1"/>
      </c:legendEntry>
      <c:legendEntry>
        <c:idx val="2"/>
        <c:delete val="1"/>
      </c:legendEntry>
      <c:legendEntry>
        <c:idx val="4"/>
        <c:delete val="1"/>
      </c:legendEntry>
      <c:legendEntry>
        <c:idx val="5"/>
        <c:delete val="1"/>
      </c:legendEntry>
      <c:layout>
        <c:manualLayout>
          <c:xMode val="edge"/>
          <c:yMode val="edge"/>
          <c:x val="0.6231342006162276"/>
          <c:y val="6.6669841673016678E-2"/>
          <c:w val="0.27052219559511587"/>
          <c:h val="0.14776140885615127"/>
        </c:manualLayout>
      </c:layout>
      <c:overlay val="1"/>
      <c:spPr>
        <a:solidFill>
          <a:schemeClr val="bg2"/>
        </a:solidFill>
        <a:ln>
          <a:solidFill>
            <a:schemeClr val="tx1"/>
          </a:solidFill>
        </a:ln>
      </c:spPr>
      <c:txPr>
        <a:bodyPr/>
        <a:lstStyle/>
        <a:p>
          <a:pPr>
            <a:defRPr sz="1400" b="1"/>
          </a:pPr>
          <a:endParaRPr lang="es-MX"/>
        </a:p>
      </c:txPr>
    </c:legend>
    <c:plotVisOnly val="1"/>
    <c:dispBlanksAs val="gap"/>
  </c:chart>
  <c:txPr>
    <a:bodyPr/>
    <a:lstStyle/>
    <a:p>
      <a:pPr>
        <a:defRPr sz="1800"/>
      </a:pPr>
      <a:endParaRPr lang="es-MX"/>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5.emf"/></Relationships>
</file>

<file path=ppt/drawings/drawing1.xml><?xml version="1.0" encoding="utf-8"?>
<c:userShapes xmlns:c="http://schemas.openxmlformats.org/drawingml/2006/chart">
  <cdr:relSizeAnchor xmlns:cdr="http://schemas.openxmlformats.org/drawingml/2006/chartDrawing">
    <cdr:from>
      <cdr:x>0.12174</cdr:x>
      <cdr:y>0.72581</cdr:y>
    </cdr:from>
    <cdr:to>
      <cdr:x>0.65272</cdr:x>
      <cdr:y>0.79033</cdr:y>
    </cdr:to>
    <cdr:sp macro="" textlink="">
      <cdr:nvSpPr>
        <cdr:cNvPr id="2" name="TextBox 1"/>
        <cdr:cNvSpPr txBox="1"/>
      </cdr:nvSpPr>
      <cdr:spPr>
        <a:xfrm xmlns:a="http://schemas.openxmlformats.org/drawingml/2006/main">
          <a:off x="1066800" y="3429000"/>
          <a:ext cx="4652978" cy="304818"/>
        </a:xfrm>
        <a:prstGeom xmlns:a="http://schemas.openxmlformats.org/drawingml/2006/main" prst="rect">
          <a:avLst/>
        </a:prstGeom>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tx1"/>
              </a:solidFill>
            </a:rPr>
            <a:t>Median survival (years): </a:t>
          </a:r>
          <a:r>
            <a:rPr lang="en-US" sz="1400" b="1" dirty="0">
              <a:solidFill>
                <a:schemeClr val="tx1"/>
              </a:solidFill>
            </a:rPr>
            <a:t>Adult = </a:t>
          </a:r>
          <a:r>
            <a:rPr lang="en-US" sz="1400" b="1" dirty="0" smtClean="0">
              <a:solidFill>
                <a:schemeClr val="tx1"/>
              </a:solidFill>
            </a:rPr>
            <a:t>5.6; </a:t>
          </a:r>
          <a:r>
            <a:rPr lang="en-US" sz="1400" b="1" dirty="0">
              <a:solidFill>
                <a:schemeClr val="tx1"/>
              </a:solidFill>
            </a:rPr>
            <a:t>Pediatric = </a:t>
          </a:r>
          <a:r>
            <a:rPr lang="en-US" sz="1400" b="1" dirty="0" smtClean="0">
              <a:solidFill>
                <a:schemeClr val="tx1"/>
              </a:solidFill>
            </a:rPr>
            <a:t>5.1</a:t>
          </a:r>
          <a:endParaRPr lang="en-US" sz="14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0.12174</cdr:x>
      <cdr:y>0.72581</cdr:y>
    </cdr:from>
    <cdr:to>
      <cdr:x>0.65272</cdr:x>
      <cdr:y>0.79033</cdr:y>
    </cdr:to>
    <cdr:sp macro="" textlink="">
      <cdr:nvSpPr>
        <cdr:cNvPr id="2" name="TextBox 1"/>
        <cdr:cNvSpPr txBox="1"/>
      </cdr:nvSpPr>
      <cdr:spPr>
        <a:xfrm xmlns:a="http://schemas.openxmlformats.org/drawingml/2006/main">
          <a:off x="1066800" y="3429000"/>
          <a:ext cx="4652978" cy="304818"/>
        </a:xfrm>
        <a:prstGeom xmlns:a="http://schemas.openxmlformats.org/drawingml/2006/main" prst="rect">
          <a:avLst/>
        </a:prstGeom>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tx1"/>
              </a:solidFill>
            </a:rPr>
            <a:t>Median survival (years): </a:t>
          </a:r>
          <a:r>
            <a:rPr lang="en-US" sz="1400" b="1" dirty="0">
              <a:solidFill>
                <a:schemeClr val="tx1"/>
              </a:solidFill>
            </a:rPr>
            <a:t>Adult = </a:t>
          </a:r>
          <a:r>
            <a:rPr lang="en-US" sz="1400" b="1" dirty="0" smtClean="0">
              <a:solidFill>
                <a:schemeClr val="tx1"/>
              </a:solidFill>
            </a:rPr>
            <a:t>7.9; </a:t>
          </a:r>
          <a:r>
            <a:rPr lang="en-US" sz="1400" b="1" dirty="0">
              <a:solidFill>
                <a:schemeClr val="tx1"/>
              </a:solidFill>
            </a:rPr>
            <a:t>Pediatric = </a:t>
          </a:r>
          <a:r>
            <a:rPr lang="en-US" sz="1400" b="1" dirty="0" smtClean="0">
              <a:solidFill>
                <a:schemeClr val="tx1"/>
              </a:solidFill>
            </a:rPr>
            <a:t>8.6</a:t>
          </a:r>
          <a:endParaRPr lang="en-US" sz="14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ffectLst>
                  <a:outerShdw blurRad="38100" dist="38100" dir="2700000" algn="tl">
                    <a:srgbClr val="000000">
                      <a:alpha val="43137"/>
                    </a:srgbClr>
                  </a:outerShdw>
                </a:effectLs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ffectLst>
                  <a:outerShdw blurRad="38100" dist="38100" dir="2700000" algn="tl">
                    <a:srgbClr val="000000">
                      <a:alpha val="43137"/>
                    </a:srgbClr>
                  </a:outerShdw>
                </a:effectLst>
              </a:defRPr>
            </a:lvl1pPr>
          </a:lstStyle>
          <a:p>
            <a:pPr>
              <a:defRPr/>
            </a:pPr>
            <a:fld id="{5401A09A-A314-4220-B640-D89C12F7B5DA}" type="datetimeFigureOut">
              <a:rPr lang="es-ES"/>
              <a:pPr>
                <a:defRPr/>
              </a:pPr>
              <a:t>17/06/2015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ffectLst>
                  <a:outerShdw blurRad="38100" dist="38100" dir="2700000" algn="tl">
                    <a:srgbClr val="000000">
                      <a:alpha val="43137"/>
                    </a:srgbClr>
                  </a:outerShdw>
                </a:effectLs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ffectLst>
                  <a:outerShdw blurRad="38100" dist="38100" dir="2700000" algn="tl">
                    <a:srgbClr val="000000">
                      <a:alpha val="43137"/>
                    </a:srgbClr>
                  </a:outerShdw>
                </a:effectLst>
              </a:defRPr>
            </a:lvl1pPr>
          </a:lstStyle>
          <a:p>
            <a:pPr>
              <a:defRPr/>
            </a:pPr>
            <a:fld id="{5F61CF73-26CA-4BCD-942D-549206FEC534}"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1A1BF3-A9F5-5543-9C44-722484AB6BC5}" type="slidenum">
              <a:rPr lang="es-ES" smtClean="0"/>
              <a:pPr/>
              <a:t>2</a:t>
            </a:fld>
            <a:endParaRPr lang="es-ES"/>
          </a:p>
        </p:txBody>
      </p:sp>
    </p:spTree>
    <p:extLst>
      <p:ext uri="{BB962C8B-B14F-4D97-AF65-F5344CB8AC3E}">
        <p14:creationId xmlns="" xmlns:p14="http://schemas.microsoft.com/office/powerpoint/2010/main" val="95068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66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77601A-1DDE-4D01-8274-0189A966D4BC}" type="slidenum">
              <a:rPr lang="es-MX"/>
              <a:pPr>
                <a:defRPr/>
              </a:pPr>
              <a:t>36</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extLst>
      <p:ext uri="{BB962C8B-B14F-4D97-AF65-F5344CB8AC3E}">
        <p14:creationId xmlns="" xmlns:p14="http://schemas.microsoft.com/office/powerpoint/2010/main" val="4928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extLst>
      <p:ext uri="{BB962C8B-B14F-4D97-AF65-F5344CB8AC3E}">
        <p14:creationId xmlns="" xmlns:p14="http://schemas.microsoft.com/office/powerpoint/2010/main" val="212958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35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F5BABCE-F83C-4D10-B3B3-83A7334D87FD}" type="slidenum">
              <a:rPr lang="es-MX"/>
              <a:pPr>
                <a:defRPr/>
              </a:pPr>
              <a:t>41</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D16566-D8C9-4F16-B94E-365D9ACA65C9}" type="slidenum">
              <a:rPr lang="es-MX"/>
              <a:pPr>
                <a:defRPr/>
              </a:pPr>
              <a:t>42</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765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3AEFF13-DBD2-4F0E-8E46-D46A2B8A4CE5}" type="slidenum">
              <a:rPr lang="es-MX"/>
              <a:pPr>
                <a:defRPr/>
              </a:pPr>
              <a:t>43</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a:p>
        </p:txBody>
      </p:sp>
    </p:spTree>
    <p:extLst>
      <p:ext uri="{BB962C8B-B14F-4D97-AF65-F5344CB8AC3E}">
        <p14:creationId xmlns="" xmlns:p14="http://schemas.microsoft.com/office/powerpoint/2010/main" val="426117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a:p>
        </p:txBody>
      </p:sp>
    </p:spTree>
    <p:extLst>
      <p:ext uri="{BB962C8B-B14F-4D97-AF65-F5344CB8AC3E}">
        <p14:creationId xmlns="" xmlns:p14="http://schemas.microsoft.com/office/powerpoint/2010/main" val="36105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52227" name="Rectangle 2"/>
          <p:cNvSpPr>
            <a:spLocks noGrp="1" noChangeArrowheads="1"/>
          </p:cNvSpPr>
          <p:nvPr>
            <p:ph type="body" idx="1"/>
          </p:nvPr>
        </p:nvSpPr>
        <p:spPr bwMode="auto">
          <a:xfrm>
            <a:off x="1046163" y="4352925"/>
            <a:ext cx="4770437" cy="3479800"/>
          </a:xfrm>
          <a:noFill/>
        </p:spPr>
        <p:txBody>
          <a:bodyPr wrap="none" numCol="1" anchor="ctr"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04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FD30B5E-B642-4E48-97FD-7FA60B77EE27}" type="slidenum">
              <a:rPr lang="es-MX"/>
              <a:pPr>
                <a:defRPr/>
              </a:pPr>
              <a:t>19</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extLst>
      <p:ext uri="{BB962C8B-B14F-4D97-AF65-F5344CB8AC3E}">
        <p14:creationId xmlns="" xmlns:p14="http://schemas.microsoft.com/office/powerpoint/2010/main" val="69577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a:p>
        </p:txBody>
      </p:sp>
    </p:spTree>
    <p:extLst>
      <p:ext uri="{BB962C8B-B14F-4D97-AF65-F5344CB8AC3E}">
        <p14:creationId xmlns="" xmlns:p14="http://schemas.microsoft.com/office/powerpoint/2010/main" val="298369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25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2CAAAA-8FB2-43C3-AFFA-810A4F27E616}" type="slidenum">
              <a:rPr lang="es-MX"/>
              <a:pPr>
                <a:defRPr/>
              </a:pPr>
              <a:t>33</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56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755BEA1-3745-4AF7-A3A3-016106136D9E}" type="slidenum">
              <a:rPr lang="es-MX"/>
              <a:pPr>
                <a:defRPr/>
              </a:pPr>
              <a:t>35</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6"/>
          <p:cNvSpPr>
            <a:spLocks noGrp="1" noChangeArrowheads="1"/>
          </p:cNvSpPr>
          <p:nvPr>
            <p:ph type="sldNum" sz="quarter" idx="10"/>
          </p:nvPr>
        </p:nvSpPr>
        <p:spPr>
          <a:ln/>
        </p:spPr>
        <p:txBody>
          <a:bodyPr/>
          <a:lstStyle>
            <a:lvl1pPr>
              <a:defRPr/>
            </a:lvl1pPr>
          </a:lstStyle>
          <a:p>
            <a:pPr>
              <a:defRPr/>
            </a:pPr>
            <a:fld id="{9349EC02-AC87-4978-8B07-5BDB796ABD6F}" type="slidenum">
              <a:rPr lang="es-ES_tradnl"/>
              <a:pPr>
                <a:defRPr/>
              </a:pPr>
              <a:t>‹Nº›</a:t>
            </a:fld>
            <a:endParaRPr lang="es-ES_tradnl"/>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sldNum" sz="quarter" idx="10"/>
          </p:nvPr>
        </p:nvSpPr>
        <p:spPr>
          <a:ln/>
        </p:spPr>
        <p:txBody>
          <a:bodyPr/>
          <a:lstStyle>
            <a:lvl1pPr>
              <a:defRPr/>
            </a:lvl1pPr>
          </a:lstStyle>
          <a:p>
            <a:pPr>
              <a:defRPr/>
            </a:pPr>
            <a:fld id="{9E4345E3-EF26-48C7-BC0E-247C65DD6E08}" type="slidenum">
              <a:rPr lang="es-ES_tradnl"/>
              <a:pPr>
                <a:defRPr/>
              </a:pPr>
              <a:t>‹Nº›</a:t>
            </a:fld>
            <a:endParaRPr lang="es-ES_tradnl"/>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600200"/>
            <a:ext cx="2057400" cy="5029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6019800" cy="5029200"/>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sldNum" sz="quarter" idx="10"/>
          </p:nvPr>
        </p:nvSpPr>
        <p:spPr>
          <a:ln/>
        </p:spPr>
        <p:txBody>
          <a:bodyPr/>
          <a:lstStyle>
            <a:lvl1pPr>
              <a:defRPr/>
            </a:lvl1pPr>
          </a:lstStyle>
          <a:p>
            <a:pPr>
              <a:defRPr/>
            </a:pPr>
            <a:fld id="{3DB79C4B-2F33-41F6-AD52-FAD9D10BEC09}" type="slidenum">
              <a:rPr lang="es-ES_tradnl"/>
              <a:pPr>
                <a:defRPr/>
              </a:pPr>
              <a:t>‹Nº›</a:t>
            </a:fld>
            <a:endParaRPr lang="es-ES_tradnl"/>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762000" y="5638800"/>
            <a:ext cx="7772400" cy="9906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a:prstGeom prst="rect">
            <a:avLst/>
          </a:prstGeom>
        </p:spPr>
        <p:txBody>
          <a:bodyPr/>
          <a:lstStyle/>
          <a:p>
            <a:pPr lvl="0"/>
            <a:endParaRPr lang="es-E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54A3ED48-5979-4010-B36B-18005E3C0597}" type="slidenum">
              <a:rPr lang="es-ES_tradnl"/>
              <a:pPr>
                <a:defRPr/>
              </a:pPr>
              <a:t>‹Nº›</a:t>
            </a:fld>
            <a:endParaRPr lang="es-ES_tradnl"/>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762000" y="5638800"/>
            <a:ext cx="7772400" cy="9906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457200" y="1600200"/>
            <a:ext cx="8229600" cy="4525963"/>
          </a:xfrm>
          <a:prstGeom prst="rect">
            <a:avLst/>
          </a:prstGeom>
        </p:spPr>
        <p:txBody>
          <a:bodyPr/>
          <a:lstStyle/>
          <a:p>
            <a:pPr lvl="0"/>
            <a:endParaRPr lang="es-E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005707E6-16ED-4677-8485-E65D05A8E157}" type="slidenum">
              <a:rPr lang="es-ES_tradnl"/>
              <a:pPr>
                <a:defRPr/>
              </a:pPr>
              <a:t>‹Nº›</a:t>
            </a:fld>
            <a:endParaRPr lang="es-ES_tradnl"/>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
          <p:cNvSpPr>
            <a:spLocks noGrp="1" noChangeArrowheads="1"/>
          </p:cNvSpPr>
          <p:nvPr>
            <p:ph type="sldNum" sz="quarter" idx="10"/>
          </p:nvPr>
        </p:nvSpPr>
        <p:spPr>
          <a:ln/>
        </p:spPr>
        <p:txBody>
          <a:bodyPr/>
          <a:lstStyle>
            <a:lvl1pPr>
              <a:defRPr/>
            </a:lvl1pPr>
          </a:lstStyle>
          <a:p>
            <a:pPr>
              <a:defRPr/>
            </a:pPr>
            <a:fld id="{62383A5B-B6A9-4662-A259-0571BC5F692F}" type="slidenum">
              <a:rPr lang="es-ES_tradnl"/>
              <a:pPr>
                <a:defRPr/>
              </a:pPr>
              <a:t>‹Nº›</a:t>
            </a:fld>
            <a:endParaRPr lang="es-ES_tradnl"/>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sldNum" sz="quarter" idx="10"/>
          </p:nvPr>
        </p:nvSpPr>
        <p:spPr>
          <a:ln/>
        </p:spPr>
        <p:txBody>
          <a:bodyPr/>
          <a:lstStyle>
            <a:lvl1pPr>
              <a:defRPr/>
            </a:lvl1pPr>
          </a:lstStyle>
          <a:p>
            <a:pPr>
              <a:defRPr/>
            </a:pPr>
            <a:fld id="{991A19F8-9D91-4BDB-ABFA-ED24C41C81E7}" type="slidenum">
              <a:rPr lang="es-ES_tradnl"/>
              <a:pPr>
                <a:defRPr/>
              </a:pPr>
              <a:t>‹Nº›</a:t>
            </a:fld>
            <a:endParaRPr lang="es-ES_tradnl"/>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
          <p:cNvSpPr>
            <a:spLocks noGrp="1" noChangeArrowheads="1"/>
          </p:cNvSpPr>
          <p:nvPr>
            <p:ph type="sldNum" sz="quarter" idx="10"/>
          </p:nvPr>
        </p:nvSpPr>
        <p:spPr>
          <a:ln/>
        </p:spPr>
        <p:txBody>
          <a:bodyPr/>
          <a:lstStyle>
            <a:lvl1pPr>
              <a:defRPr/>
            </a:lvl1pPr>
          </a:lstStyle>
          <a:p>
            <a:pPr>
              <a:defRPr/>
            </a:pPr>
            <a:fld id="{AD3C913C-F342-4646-91C9-2CC29CEF70D3}" type="slidenum">
              <a:rPr lang="es-ES_tradnl"/>
              <a:pPr>
                <a:defRPr/>
              </a:pPr>
              <a:t>‹Nº›</a:t>
            </a:fld>
            <a:endParaRPr lang="es-ES_tradnl"/>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
          <p:cNvSpPr>
            <a:spLocks noGrp="1" noChangeArrowheads="1"/>
          </p:cNvSpPr>
          <p:nvPr>
            <p:ph type="sldNum" sz="quarter" idx="10"/>
          </p:nvPr>
        </p:nvSpPr>
        <p:spPr>
          <a:ln/>
        </p:spPr>
        <p:txBody>
          <a:bodyPr/>
          <a:lstStyle>
            <a:lvl1pPr>
              <a:defRPr/>
            </a:lvl1pPr>
          </a:lstStyle>
          <a:p>
            <a:pPr>
              <a:defRPr/>
            </a:pPr>
            <a:fld id="{47EDD028-76E5-42B2-9084-47865017ADBC}" type="slidenum">
              <a:rPr lang="es-ES_tradnl"/>
              <a:pPr>
                <a:defRPr/>
              </a:pPr>
              <a:t>‹Nº›</a:t>
            </a:fld>
            <a:endParaRPr lang="es-ES_tradnl"/>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6"/>
          <p:cNvSpPr>
            <a:spLocks noGrp="1" noChangeArrowheads="1"/>
          </p:cNvSpPr>
          <p:nvPr>
            <p:ph type="sldNum" sz="quarter" idx="10"/>
          </p:nvPr>
        </p:nvSpPr>
        <p:spPr>
          <a:ln/>
        </p:spPr>
        <p:txBody>
          <a:bodyPr/>
          <a:lstStyle>
            <a:lvl1pPr>
              <a:defRPr/>
            </a:lvl1pPr>
          </a:lstStyle>
          <a:p>
            <a:pPr>
              <a:defRPr/>
            </a:pPr>
            <a:fld id="{3D47EA38-D7E2-4C44-97B2-72DE422E781A}" type="slidenum">
              <a:rPr lang="es-ES_tradnl"/>
              <a:pPr>
                <a:defRPr/>
              </a:pPr>
              <a:t>‹Nº›</a:t>
            </a:fld>
            <a:endParaRPr lang="es-ES_tradnl"/>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9365D0D-0675-4DF8-B49B-6C0565617400}" type="slidenum">
              <a:rPr lang="es-ES_tradnl"/>
              <a:pPr>
                <a:defRPr/>
              </a:pPr>
              <a:t>‹Nº›</a:t>
            </a:fld>
            <a:endParaRPr lang="es-ES_tradnl"/>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860F698E-A221-40DC-8F14-51936498CA89}" type="slidenum">
              <a:rPr lang="es-ES_tradnl"/>
              <a:pPr>
                <a:defRPr/>
              </a:pPr>
              <a:t>‹Nº›</a:t>
            </a:fld>
            <a:endParaRPr lang="es-ES_tradnl"/>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EEEE8620-F0F8-407A-BA11-E5C67C94D8AF}" type="slidenum">
              <a:rPr lang="es-ES_tradnl"/>
              <a:pPr>
                <a:defRPr/>
              </a:pPr>
              <a:t>‹Nº›</a:t>
            </a:fld>
            <a:endParaRPr lang="es-ES_tradnl"/>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6699"/>
            </a:gs>
            <a:gs pos="100000">
              <a:srgbClr val="0000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638800"/>
            <a:ext cx="77724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smtClean="0"/>
              <a:t>Picasso: “Minotauro”</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a:defRPr/>
            </a:pPr>
            <a:fld id="{1BF5D61F-5E76-4DF4-873B-04CBDD64FDA7}"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random/>
  </p:transition>
  <p:txStyles>
    <p:titleStyle>
      <a:lvl1pPr algn="ctr" rtl="0" eaLnBrk="0" fontAlgn="base" hangingPunct="0">
        <a:spcBef>
          <a:spcPct val="0"/>
        </a:spcBef>
        <a:spcAft>
          <a:spcPct val="0"/>
        </a:spcAft>
        <a:defRPr sz="2800">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chemeClr val="bg1"/>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sz="2800">
          <a:solidFill>
            <a:schemeClr val="bg1"/>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sz="2800">
          <a:solidFill>
            <a:schemeClr val="bg1"/>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sz="2800">
          <a:solidFill>
            <a:schemeClr val="bg1"/>
          </a:solidFill>
          <a:effectLst>
            <a:outerShdw blurRad="38100" dist="38100" dir="2700000" algn="tl">
              <a:srgbClr val="000000"/>
            </a:outerShdw>
          </a:effectLst>
          <a:latin typeface="Verdana" pitchFamily="34" charset="0"/>
        </a:defRPr>
      </a:lvl5pPr>
      <a:lvl6pPr marL="457200" algn="ctr" rtl="0" eaLnBrk="0" fontAlgn="base" hangingPunct="0">
        <a:spcBef>
          <a:spcPct val="0"/>
        </a:spcBef>
        <a:spcAft>
          <a:spcPct val="0"/>
        </a:spcAft>
        <a:defRPr sz="2800">
          <a:solidFill>
            <a:schemeClr val="bg1"/>
          </a:solidFill>
          <a:effectLst>
            <a:outerShdw blurRad="38100" dist="38100" dir="2700000" algn="tl">
              <a:srgbClr val="000000"/>
            </a:outerShdw>
          </a:effectLst>
          <a:latin typeface="Verdana" pitchFamily="34" charset="0"/>
        </a:defRPr>
      </a:lvl6pPr>
      <a:lvl7pPr marL="914400" algn="ctr" rtl="0" eaLnBrk="0" fontAlgn="base" hangingPunct="0">
        <a:spcBef>
          <a:spcPct val="0"/>
        </a:spcBef>
        <a:spcAft>
          <a:spcPct val="0"/>
        </a:spcAft>
        <a:defRPr sz="2800">
          <a:solidFill>
            <a:schemeClr val="bg1"/>
          </a:solidFill>
          <a:effectLst>
            <a:outerShdw blurRad="38100" dist="38100" dir="2700000" algn="tl">
              <a:srgbClr val="000000"/>
            </a:outerShdw>
          </a:effectLst>
          <a:latin typeface="Verdana" pitchFamily="34" charset="0"/>
        </a:defRPr>
      </a:lvl7pPr>
      <a:lvl8pPr marL="1371600" algn="ctr" rtl="0" eaLnBrk="0" fontAlgn="base" hangingPunct="0">
        <a:spcBef>
          <a:spcPct val="0"/>
        </a:spcBef>
        <a:spcAft>
          <a:spcPct val="0"/>
        </a:spcAft>
        <a:defRPr sz="2800">
          <a:solidFill>
            <a:schemeClr val="bg1"/>
          </a:solidFill>
          <a:effectLst>
            <a:outerShdw blurRad="38100" dist="38100" dir="2700000" algn="tl">
              <a:srgbClr val="000000"/>
            </a:outerShdw>
          </a:effectLst>
          <a:latin typeface="Verdana" pitchFamily="34" charset="0"/>
        </a:defRPr>
      </a:lvl8pPr>
      <a:lvl9pPr marL="1828800" algn="ctr" rtl="0" eaLnBrk="0" fontAlgn="base" hangingPunct="0">
        <a:spcBef>
          <a:spcPct val="0"/>
        </a:spcBef>
        <a:spcAft>
          <a:spcPct val="0"/>
        </a:spcAft>
        <a:defRPr sz="2800">
          <a:solidFill>
            <a:schemeClr val="bg1"/>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jpeg"/><Relationship Id="rId17" Type="http://schemas.openxmlformats.org/officeDocument/2006/relationships/image" Target="../media/image60.jpeg"/><Relationship Id="rId2" Type="http://schemas.openxmlformats.org/officeDocument/2006/relationships/image" Target="../media/image45.jpeg"/><Relationship Id="rId16"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5" Type="http://schemas.openxmlformats.org/officeDocument/2006/relationships/image" Target="../media/image5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88.png"/><Relationship Id="rId5" Type="http://schemas.openxmlformats.org/officeDocument/2006/relationships/image" Target="../media/image2.png"/><Relationship Id="rId4" Type="http://schemas.openxmlformats.org/officeDocument/2006/relationships/image" Target="../media/image87.png"/></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1752600"/>
            <a:ext cx="7772400" cy="2362200"/>
          </a:xfrm>
        </p:spPr>
        <p:txBody>
          <a:bodyPr/>
          <a:lstStyle/>
          <a:p>
            <a:pPr algn="r">
              <a:defRPr/>
            </a:pPr>
            <a:r>
              <a:rPr lang="es-MX" sz="2000" b="1" dirty="0" smtClean="0">
                <a:solidFill>
                  <a:srgbClr val="FF9900"/>
                </a:solidFill>
              </a:rPr>
              <a:t/>
            </a:r>
            <a:br>
              <a:rPr lang="es-MX" sz="2000" b="1" dirty="0" smtClean="0">
                <a:solidFill>
                  <a:srgbClr val="FF9900"/>
                </a:solidFill>
              </a:rPr>
            </a:br>
            <a:r>
              <a:rPr lang="es-MX" sz="2000" b="1" dirty="0" smtClean="0">
                <a:solidFill>
                  <a:schemeClr val="folHlink"/>
                </a:solidFill>
              </a:rPr>
              <a:t/>
            </a:r>
            <a:br>
              <a:rPr lang="es-MX" sz="2000" b="1" dirty="0" smtClean="0">
                <a:solidFill>
                  <a:schemeClr val="folHlink"/>
                </a:solidFill>
              </a:rPr>
            </a:br>
            <a:r>
              <a:rPr lang="es-MX" sz="3600" b="1" dirty="0" smtClean="0">
                <a:solidFill>
                  <a:schemeClr val="hlink"/>
                </a:solidFill>
              </a:rPr>
              <a:t>TRASPLANTE DE PULMÓN</a:t>
            </a:r>
            <a:r>
              <a:rPr lang="es-MX" sz="2000" b="1" dirty="0" smtClean="0">
                <a:solidFill>
                  <a:srgbClr val="800080"/>
                </a:solidFill>
              </a:rPr>
              <a:t/>
            </a:r>
            <a:br>
              <a:rPr lang="es-MX" sz="2000" b="1" dirty="0" smtClean="0">
                <a:solidFill>
                  <a:srgbClr val="800080"/>
                </a:solidFill>
              </a:rPr>
            </a:br>
            <a:r>
              <a:rPr lang="es-MX" sz="2000" b="1" dirty="0" smtClean="0">
                <a:solidFill>
                  <a:srgbClr val="FF9900"/>
                </a:solidFill>
              </a:rPr>
              <a:t/>
            </a:r>
            <a:br>
              <a:rPr lang="es-MX" sz="2000" b="1" dirty="0" smtClean="0">
                <a:solidFill>
                  <a:srgbClr val="FF9900"/>
                </a:solidFill>
              </a:rPr>
            </a:br>
            <a:r>
              <a:rPr lang="es-ES" sz="2000" b="1" dirty="0" smtClean="0">
                <a:solidFill>
                  <a:srgbClr val="800080"/>
                </a:solidFill>
                <a:latin typeface="Arial" charset="0"/>
              </a:rPr>
              <a:t/>
            </a:r>
            <a:br>
              <a:rPr lang="es-ES" sz="2000" b="1" dirty="0" smtClean="0">
                <a:solidFill>
                  <a:srgbClr val="800080"/>
                </a:solidFill>
                <a:latin typeface="Arial" charset="0"/>
              </a:rPr>
            </a:br>
            <a:endParaRPr lang="es-ES" sz="2000" b="1" dirty="0" smtClean="0">
              <a:solidFill>
                <a:srgbClr val="800080"/>
              </a:solidFill>
              <a:latin typeface="Arial" charset="0"/>
            </a:endParaRPr>
          </a:p>
        </p:txBody>
      </p:sp>
      <p:sp>
        <p:nvSpPr>
          <p:cNvPr id="65541" name="Text Box 5"/>
          <p:cNvSpPr txBox="1">
            <a:spLocks noChangeArrowheads="1"/>
          </p:cNvSpPr>
          <p:nvPr/>
        </p:nvSpPr>
        <p:spPr bwMode="auto">
          <a:xfrm>
            <a:off x="2895600" y="6340475"/>
            <a:ext cx="6248400" cy="423863"/>
          </a:xfrm>
          <a:prstGeom prst="rect">
            <a:avLst/>
          </a:prstGeom>
          <a:noFill/>
          <a:ln w="9525">
            <a:noFill/>
            <a:miter lim="800000"/>
            <a:headEnd/>
            <a:tailEnd/>
          </a:ln>
          <a:effectLst/>
        </p:spPr>
        <p:txBody>
          <a:bodyPr>
            <a:spAutoFit/>
          </a:bodyPr>
          <a:lstStyle/>
          <a:p>
            <a:pPr algn="r">
              <a:defRPr/>
            </a:pPr>
            <a:r>
              <a:rPr lang="es-MX" sz="1100" dirty="0">
                <a:solidFill>
                  <a:srgbClr val="800080"/>
                </a:solidFill>
                <a:effectLst>
                  <a:outerShdw blurRad="38100" dist="38100" dir="2700000" algn="tl">
                    <a:srgbClr val="000000"/>
                  </a:outerShdw>
                </a:effectLst>
                <a:latin typeface="Arial" charset="0"/>
              </a:rPr>
              <a:t>Patricio Santillán Doherty</a:t>
            </a:r>
          </a:p>
          <a:p>
            <a:pPr algn="r">
              <a:defRPr/>
            </a:pPr>
            <a:r>
              <a:rPr lang="es-MX" sz="1050" dirty="0">
                <a:solidFill>
                  <a:srgbClr val="800080"/>
                </a:solidFill>
                <a:effectLst>
                  <a:outerShdw blurRad="38100" dist="38100" dir="2700000" algn="tl">
                    <a:srgbClr val="000000"/>
                  </a:outerShdw>
                </a:effectLst>
                <a:latin typeface="Arial" charset="0"/>
              </a:rPr>
              <a:t>Instituto Nacional de Enfermedades Respiratorias</a:t>
            </a:r>
            <a:endParaRPr lang="es-MX" sz="1200" dirty="0">
              <a:solidFill>
                <a:srgbClr val="800080"/>
              </a:solidFill>
              <a:effectLst>
                <a:outerShdw blurRad="38100" dist="38100" dir="2700000" algn="tl">
                  <a:srgbClr val="000000"/>
                </a:outerShdw>
              </a:effectLst>
              <a:latin typeface="Arial" charset="0"/>
            </a:endParaRPr>
          </a:p>
        </p:txBody>
      </p:sp>
      <p:pic>
        <p:nvPicPr>
          <p:cNvPr id="9220" name="Picture 6"/>
          <p:cNvPicPr>
            <a:picLocks noChangeAspect="1" noChangeArrowheads="1"/>
          </p:cNvPicPr>
          <p:nvPr/>
        </p:nvPicPr>
        <p:blipFill>
          <a:blip r:embed="rId2" cstate="print"/>
          <a:srcRect l="45000" t="37999" r="33000" b="21001"/>
          <a:stretch>
            <a:fillRect/>
          </a:stretch>
        </p:blipFill>
        <p:spPr bwMode="auto">
          <a:xfrm>
            <a:off x="142875" y="5286375"/>
            <a:ext cx="785813" cy="1100138"/>
          </a:xfrm>
          <a:prstGeom prst="rect">
            <a:avLst/>
          </a:prstGeom>
          <a:noFill/>
          <a:ln w="9525">
            <a:noFill/>
            <a:miter lim="800000"/>
            <a:headEnd/>
            <a:tailEnd/>
          </a:ln>
        </p:spPr>
      </p:pic>
      <p:sp>
        <p:nvSpPr>
          <p:cNvPr id="65543" name="Rectangle 7"/>
          <p:cNvSpPr>
            <a:spLocks noChangeArrowheads="1"/>
          </p:cNvSpPr>
          <p:nvPr/>
        </p:nvSpPr>
        <p:spPr bwMode="auto">
          <a:xfrm>
            <a:off x="0" y="6400800"/>
            <a:ext cx="1063625" cy="369888"/>
          </a:xfrm>
          <a:prstGeom prst="rect">
            <a:avLst/>
          </a:prstGeom>
          <a:noFill/>
          <a:ln w="9525">
            <a:noFill/>
            <a:miter lim="800000"/>
            <a:headEnd/>
            <a:tailEnd/>
          </a:ln>
          <a:effectLst/>
        </p:spPr>
        <p:txBody>
          <a:bodyPr wrap="none">
            <a:spAutoFit/>
          </a:bodyPr>
          <a:lstStyle/>
          <a:p>
            <a:pPr algn="ctr">
              <a:defRPr/>
            </a:pPr>
            <a:r>
              <a:rPr lang="es-MX" sz="900" b="0" i="1" dirty="0">
                <a:solidFill>
                  <a:schemeClr val="bg2"/>
                </a:solidFill>
                <a:effectLst>
                  <a:outerShdw blurRad="38100" dist="38100" dir="2700000" algn="tl">
                    <a:srgbClr val="000000"/>
                  </a:outerShdw>
                </a:effectLst>
                <a:latin typeface="Arial" charset="0"/>
              </a:rPr>
              <a:t>Árbol de la Vida.</a:t>
            </a:r>
            <a:r>
              <a:rPr lang="es-MX" sz="900" dirty="0">
                <a:solidFill>
                  <a:schemeClr val="bg2"/>
                </a:solidFill>
                <a:effectLst>
                  <a:outerShdw blurRad="38100" dist="38100" dir="2700000" algn="tl">
                    <a:srgbClr val="000000"/>
                  </a:outerShdw>
                </a:effectLst>
                <a:latin typeface="Arial" charset="0"/>
              </a:rPr>
              <a:t> </a:t>
            </a:r>
          </a:p>
          <a:p>
            <a:pPr algn="ctr">
              <a:defRPr/>
            </a:pPr>
            <a:r>
              <a:rPr lang="es-MX" sz="900" b="0" dirty="0">
                <a:solidFill>
                  <a:schemeClr val="bg2"/>
                </a:solidFill>
                <a:effectLst>
                  <a:outerShdw blurRad="38100" dist="38100" dir="2700000" algn="tl">
                    <a:srgbClr val="000000"/>
                  </a:outerShdw>
                </a:effectLst>
                <a:latin typeface="Arial" charset="0"/>
              </a:rPr>
              <a:t>Sebastián. 1996.</a:t>
            </a:r>
            <a:endParaRPr lang="es-ES" sz="900" b="0" dirty="0">
              <a:solidFill>
                <a:schemeClr val="bg2"/>
              </a:solidFill>
              <a:effectLst>
                <a:outerShdw blurRad="38100" dist="38100" dir="2700000" algn="tl">
                  <a:srgbClr val="000000"/>
                </a:outerShdw>
              </a:effectLst>
              <a:latin typeface="Arial" charset="0"/>
            </a:endParaRPr>
          </a:p>
        </p:txBody>
      </p:sp>
      <p:pic>
        <p:nvPicPr>
          <p:cNvPr id="9222" name="Picture 10" descr="C:\Mis documentos\IMAGENES\Diapositiva 4.bmp"/>
          <p:cNvPicPr>
            <a:picLocks noChangeAspect="1" noChangeArrowheads="1"/>
          </p:cNvPicPr>
          <p:nvPr/>
        </p:nvPicPr>
        <p:blipFill>
          <a:blip r:embed="rId3" cstate="print">
            <a:lum contrast="18000"/>
          </a:blip>
          <a:srcRect l="2669" t="1842" b="26315"/>
          <a:stretch>
            <a:fillRect/>
          </a:stretch>
        </p:blipFill>
        <p:spPr bwMode="auto">
          <a:xfrm>
            <a:off x="7577138" y="0"/>
            <a:ext cx="1566862" cy="1676400"/>
          </a:xfrm>
          <a:prstGeom prst="rect">
            <a:avLst/>
          </a:prstGeom>
          <a:noFill/>
          <a:ln w="9525">
            <a:noFill/>
            <a:miter lim="800000"/>
            <a:headEnd/>
            <a:tailEnd/>
          </a:ln>
        </p:spPr>
      </p:pic>
      <p:pic>
        <p:nvPicPr>
          <p:cNvPr id="9224" name="Picture 5"/>
          <p:cNvPicPr>
            <a:picLocks noChangeAspect="1" noChangeArrowheads="1"/>
          </p:cNvPicPr>
          <p:nvPr/>
        </p:nvPicPr>
        <p:blipFill>
          <a:blip r:embed="rId4" cstate="print"/>
          <a:srcRect/>
          <a:stretch>
            <a:fillRect/>
          </a:stretch>
        </p:blipFill>
        <p:spPr bwMode="auto">
          <a:xfrm>
            <a:off x="7758113" y="5157788"/>
            <a:ext cx="1085850" cy="105568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357313" y="357188"/>
            <a:ext cx="3460750" cy="793750"/>
          </a:xfrm>
          <a:prstGeom prst="rect">
            <a:avLst/>
          </a:prstGeom>
          <a:noFill/>
          <a:ln w="9525">
            <a:noFill/>
            <a:miter lim="800000"/>
            <a:headEnd/>
            <a:tailEnd/>
          </a:ln>
          <a:effectLst/>
        </p:spPr>
        <p:txBody>
          <a:bodyPr wrap="none">
            <a:spAutoFit/>
          </a:bodyPr>
          <a:lstStyle/>
          <a:p>
            <a:pPr algn="ctr">
              <a:defRPr/>
            </a:pPr>
            <a:r>
              <a:rPr lang="es-MX" sz="1800" dirty="0">
                <a:solidFill>
                  <a:srgbClr val="FF0000"/>
                </a:solidFill>
                <a:effectLst>
                  <a:outerShdw blurRad="38100" dist="38100" dir="2700000" algn="tl">
                    <a:srgbClr val="000000"/>
                  </a:outerShdw>
                </a:effectLst>
                <a:latin typeface="Verdana" pitchFamily="34" charset="0"/>
              </a:rPr>
              <a:t>TRASPLANTE DE PULMÓN</a:t>
            </a:r>
            <a:r>
              <a:rPr lang="es-MX" sz="2000" dirty="0">
                <a:solidFill>
                  <a:srgbClr val="FF0000"/>
                </a:solidFill>
                <a:effectLst>
                  <a:outerShdw blurRad="38100" dist="38100" dir="2700000" algn="tl">
                    <a:srgbClr val="000000"/>
                  </a:outerShdw>
                </a:effectLst>
                <a:latin typeface="Verdana" pitchFamily="34" charset="0"/>
              </a:rPr>
              <a:t/>
            </a:r>
            <a:br>
              <a:rPr lang="es-MX" sz="2000" dirty="0">
                <a:solidFill>
                  <a:srgbClr val="FF0000"/>
                </a:solidFill>
                <a:effectLst>
                  <a:outerShdw blurRad="38100" dist="38100" dir="2700000" algn="tl">
                    <a:srgbClr val="000000"/>
                  </a:outerShdw>
                </a:effectLst>
                <a:latin typeface="Verdana" pitchFamily="34" charset="0"/>
              </a:rPr>
            </a:br>
            <a:r>
              <a:rPr lang="es-MX" sz="2800" dirty="0">
                <a:solidFill>
                  <a:srgbClr val="FF0000"/>
                </a:solidFill>
                <a:effectLst>
                  <a:outerShdw blurRad="38100" dist="38100" dir="2700000" algn="tl">
                    <a:srgbClr val="000000"/>
                  </a:outerShdw>
                </a:effectLst>
                <a:latin typeface="Verdana" pitchFamily="34" charset="0"/>
              </a:rPr>
              <a:t>INDICACIONES</a:t>
            </a:r>
            <a:endParaRPr lang="es-ES" sz="2800" dirty="0">
              <a:solidFill>
                <a:srgbClr val="FF0000"/>
              </a:solidFill>
              <a:effectLst>
                <a:outerShdw blurRad="38100" dist="38100" dir="2700000" algn="tl">
                  <a:srgbClr val="000000"/>
                </a:outerShdw>
              </a:effectLst>
              <a:latin typeface="Verdana" pitchFamily="34" charset="0"/>
            </a:endParaRPr>
          </a:p>
        </p:txBody>
      </p:sp>
      <p:sp>
        <p:nvSpPr>
          <p:cNvPr id="71685" name="Text Box 5"/>
          <p:cNvSpPr txBox="1">
            <a:spLocks noChangeArrowheads="1"/>
          </p:cNvSpPr>
          <p:nvPr/>
        </p:nvSpPr>
        <p:spPr bwMode="auto">
          <a:xfrm>
            <a:off x="3571875" y="5867400"/>
            <a:ext cx="5343525" cy="769938"/>
          </a:xfrm>
          <a:prstGeom prst="rect">
            <a:avLst/>
          </a:prstGeom>
          <a:noFill/>
          <a:ln w="9525">
            <a:noFill/>
            <a:miter lim="800000"/>
            <a:headEnd/>
            <a:tailEnd/>
          </a:ln>
          <a:effectLst/>
        </p:spPr>
        <p:txBody>
          <a:bodyPr>
            <a:spAutoFit/>
          </a:bodyPr>
          <a:lstStyle/>
          <a:p>
            <a:pPr algn="r">
              <a:defRPr/>
            </a:pPr>
            <a:r>
              <a:rPr lang="es-MX" sz="1100" dirty="0">
                <a:solidFill>
                  <a:schemeClr val="folHlink"/>
                </a:solidFill>
                <a:effectLst>
                  <a:outerShdw blurRad="38100" dist="38100" dir="2700000" algn="tl">
                    <a:srgbClr val="000000"/>
                  </a:outerShdw>
                </a:effectLst>
              </a:rPr>
              <a:t>International </a:t>
            </a:r>
            <a:r>
              <a:rPr lang="es-MX" sz="1100" dirty="0" err="1">
                <a:solidFill>
                  <a:schemeClr val="folHlink"/>
                </a:solidFill>
                <a:effectLst>
                  <a:outerShdw blurRad="38100" dist="38100" dir="2700000" algn="tl">
                    <a:srgbClr val="000000"/>
                  </a:outerShdw>
                </a:effectLst>
              </a:rPr>
              <a:t>Guidelines</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for</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the</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Selection</a:t>
            </a:r>
            <a:r>
              <a:rPr lang="es-MX" sz="1100" dirty="0">
                <a:solidFill>
                  <a:schemeClr val="folHlink"/>
                </a:solidFill>
                <a:effectLst>
                  <a:outerShdw blurRad="38100" dist="38100" dir="2700000" algn="tl">
                    <a:srgbClr val="000000"/>
                  </a:outerShdw>
                </a:effectLst>
              </a:rPr>
              <a:t> of </a:t>
            </a:r>
            <a:r>
              <a:rPr lang="es-MX" sz="1100" dirty="0" err="1">
                <a:solidFill>
                  <a:schemeClr val="folHlink"/>
                </a:solidFill>
                <a:effectLst>
                  <a:outerShdw blurRad="38100" dist="38100" dir="2700000" algn="tl">
                    <a:srgbClr val="000000"/>
                  </a:outerShdw>
                </a:effectLst>
              </a:rPr>
              <a:t>Lung</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Transplant</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Candidates</a:t>
            </a:r>
            <a:r>
              <a:rPr lang="es-MX" sz="1100" i="1" dirty="0">
                <a:solidFill>
                  <a:schemeClr val="folHlink"/>
                </a:solidFill>
                <a:effectLst>
                  <a:outerShdw blurRad="38100" dist="38100" dir="2700000" algn="tl">
                    <a:srgbClr val="000000"/>
                  </a:outerShdw>
                </a:effectLst>
              </a:rPr>
              <a:t>. </a:t>
            </a:r>
          </a:p>
          <a:p>
            <a:pPr algn="r">
              <a:defRPr/>
            </a:pPr>
            <a:r>
              <a:rPr lang="es-MX" sz="1100" i="1" dirty="0">
                <a:solidFill>
                  <a:schemeClr val="folHlink"/>
                </a:solidFill>
                <a:effectLst>
                  <a:outerShdw blurRad="38100" dist="38100" dir="2700000" algn="tl">
                    <a:srgbClr val="000000"/>
                  </a:outerShdw>
                </a:effectLst>
              </a:rPr>
              <a:t>Am J </a:t>
            </a:r>
            <a:r>
              <a:rPr lang="es-MX" sz="1100" i="1" dirty="0" err="1">
                <a:solidFill>
                  <a:schemeClr val="folHlink"/>
                </a:solidFill>
                <a:effectLst>
                  <a:outerShdw blurRad="38100" dist="38100" dir="2700000" algn="tl">
                    <a:srgbClr val="000000"/>
                  </a:outerShdw>
                </a:effectLst>
              </a:rPr>
              <a:t>Respir</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Crit</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Care</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Med</a:t>
            </a:r>
            <a:r>
              <a:rPr lang="es-MX" sz="1100" i="1" dirty="0">
                <a:solidFill>
                  <a:schemeClr val="folHlink"/>
                </a:solidFill>
                <a:effectLst>
                  <a:outerShdw blurRad="38100" dist="38100" dir="2700000" algn="tl">
                    <a:srgbClr val="000000"/>
                  </a:outerShdw>
                </a:effectLst>
              </a:rPr>
              <a:t> 1998; 158:335-339.</a:t>
            </a:r>
          </a:p>
          <a:p>
            <a:pPr algn="r">
              <a:defRPr/>
            </a:pPr>
            <a:r>
              <a:rPr lang="es-MX" sz="1100" i="1" dirty="0">
                <a:solidFill>
                  <a:schemeClr val="folHlink"/>
                </a:solidFill>
                <a:effectLst>
                  <a:outerShdw blurRad="38100" dist="38100" dir="2700000" algn="tl">
                    <a:srgbClr val="000000"/>
                  </a:outerShdw>
                </a:effectLst>
              </a:rPr>
              <a:t>J </a:t>
            </a:r>
            <a:r>
              <a:rPr lang="es-MX" sz="1100" i="1" dirty="0" err="1">
                <a:solidFill>
                  <a:schemeClr val="folHlink"/>
                </a:solidFill>
                <a:effectLst>
                  <a:outerShdw blurRad="38100" dist="38100" dir="2700000" algn="tl">
                    <a:srgbClr val="000000"/>
                  </a:outerShdw>
                </a:effectLst>
              </a:rPr>
              <a:t>Heart</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Lung</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Transpl</a:t>
            </a:r>
            <a:r>
              <a:rPr lang="es-MX" sz="1100" i="1" dirty="0">
                <a:solidFill>
                  <a:schemeClr val="folHlink"/>
                </a:solidFill>
                <a:effectLst>
                  <a:outerShdw blurRad="38100" dist="38100" dir="2700000" algn="tl">
                    <a:srgbClr val="000000"/>
                  </a:outerShdw>
                </a:effectLst>
              </a:rPr>
              <a:t>. 2006; 25:745-55.</a:t>
            </a:r>
          </a:p>
          <a:p>
            <a:pPr algn="r">
              <a:defRPr/>
            </a:pPr>
            <a:r>
              <a:rPr lang="es-MX" sz="1100" i="1" dirty="0" err="1">
                <a:solidFill>
                  <a:schemeClr val="folHlink"/>
                </a:solidFill>
                <a:effectLst>
                  <a:outerShdw blurRad="38100" dist="38100" dir="2700000" algn="tl">
                    <a:srgbClr val="000000"/>
                  </a:outerShdw>
                </a:effectLst>
              </a:rPr>
              <a:t>Arch</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Bronconeumol</a:t>
            </a:r>
            <a:r>
              <a:rPr lang="es-MX" sz="1100" i="1" dirty="0">
                <a:solidFill>
                  <a:schemeClr val="folHlink"/>
                </a:solidFill>
                <a:effectLst>
                  <a:outerShdw blurRad="38100" dist="38100" dir="2700000" algn="tl">
                    <a:srgbClr val="000000"/>
                  </a:outerShdw>
                </a:effectLst>
              </a:rPr>
              <a:t>. 2011; 47:303-9.</a:t>
            </a:r>
            <a:endParaRPr lang="es-ES" sz="1100" i="1" dirty="0">
              <a:solidFill>
                <a:schemeClr val="folHlink"/>
              </a:solidFill>
              <a:effectLst>
                <a:outerShdw blurRad="38100" dist="38100" dir="2700000" algn="tl">
                  <a:srgbClr val="000000"/>
                </a:outerShdw>
              </a:effectLst>
            </a:endParaRPr>
          </a:p>
        </p:txBody>
      </p:sp>
      <p:grpSp>
        <p:nvGrpSpPr>
          <p:cNvPr id="17413" name="9 Grupo"/>
          <p:cNvGrpSpPr>
            <a:grpSpLocks/>
          </p:cNvGrpSpPr>
          <p:nvPr/>
        </p:nvGrpSpPr>
        <p:grpSpPr bwMode="auto">
          <a:xfrm>
            <a:off x="5357813" y="71438"/>
            <a:ext cx="3643312" cy="1812925"/>
            <a:chOff x="4929190" y="2786058"/>
            <a:chExt cx="4071966" cy="1956302"/>
          </a:xfrm>
        </p:grpSpPr>
        <p:pic>
          <p:nvPicPr>
            <p:cNvPr id="17418" name="Picture 8"/>
            <p:cNvPicPr>
              <a:picLocks noChangeAspect="1" noChangeArrowheads="1"/>
            </p:cNvPicPr>
            <p:nvPr/>
          </p:nvPicPr>
          <p:blipFill>
            <a:blip r:embed="rId2" cstate="print"/>
            <a:srcRect l="28760" t="13612" r="7520" b="52020"/>
            <a:stretch>
              <a:fillRect/>
            </a:stretch>
          </p:blipFill>
          <p:spPr bwMode="auto">
            <a:xfrm>
              <a:off x="4929190" y="2786058"/>
              <a:ext cx="4071966" cy="1591343"/>
            </a:xfrm>
            <a:prstGeom prst="rect">
              <a:avLst/>
            </a:prstGeom>
            <a:noFill/>
            <a:ln w="9525">
              <a:noFill/>
              <a:miter lim="800000"/>
              <a:headEnd/>
              <a:tailEnd/>
            </a:ln>
          </p:spPr>
        </p:pic>
        <p:pic>
          <p:nvPicPr>
            <p:cNvPr id="17419" name="Picture 9"/>
            <p:cNvPicPr>
              <a:picLocks noChangeAspect="1" noChangeArrowheads="1"/>
            </p:cNvPicPr>
            <p:nvPr/>
          </p:nvPicPr>
          <p:blipFill>
            <a:blip r:embed="rId3" cstate="print"/>
            <a:srcRect l="11182" t="31805" r="60254" b="61118"/>
            <a:stretch>
              <a:fillRect/>
            </a:stretch>
          </p:blipFill>
          <p:spPr bwMode="auto">
            <a:xfrm>
              <a:off x="4929190" y="4357694"/>
              <a:ext cx="2143140" cy="384666"/>
            </a:xfrm>
            <a:prstGeom prst="rect">
              <a:avLst/>
            </a:prstGeom>
            <a:noFill/>
            <a:ln w="9525">
              <a:noFill/>
              <a:miter lim="800000"/>
              <a:headEnd/>
              <a:tailEnd/>
            </a:ln>
          </p:spPr>
        </p:pic>
        <p:pic>
          <p:nvPicPr>
            <p:cNvPr id="17420" name="Picture 10"/>
            <p:cNvPicPr>
              <a:picLocks noChangeAspect="1" noChangeArrowheads="1"/>
            </p:cNvPicPr>
            <p:nvPr/>
          </p:nvPicPr>
          <p:blipFill>
            <a:blip r:embed="rId4" cstate="print"/>
            <a:srcRect l="84261" t="29446" r="6787" b="68307"/>
            <a:stretch>
              <a:fillRect/>
            </a:stretch>
          </p:blipFill>
          <p:spPr bwMode="auto">
            <a:xfrm>
              <a:off x="6286512" y="4572008"/>
              <a:ext cx="785818" cy="142876"/>
            </a:xfrm>
            <a:prstGeom prst="rect">
              <a:avLst/>
            </a:prstGeom>
            <a:noFill/>
            <a:ln w="9525">
              <a:noFill/>
              <a:miter lim="800000"/>
              <a:headEnd/>
              <a:tailEnd/>
            </a:ln>
          </p:spPr>
        </p:pic>
      </p:grpSp>
      <p:grpSp>
        <p:nvGrpSpPr>
          <p:cNvPr id="17414" name="11 Grupo"/>
          <p:cNvGrpSpPr>
            <a:grpSpLocks/>
          </p:cNvGrpSpPr>
          <p:nvPr/>
        </p:nvGrpSpPr>
        <p:grpSpPr bwMode="auto">
          <a:xfrm>
            <a:off x="5357813" y="1928813"/>
            <a:ext cx="3643312" cy="1428750"/>
            <a:chOff x="5072034" y="1071546"/>
            <a:chExt cx="4071966" cy="1549894"/>
          </a:xfrm>
        </p:grpSpPr>
        <p:pic>
          <p:nvPicPr>
            <p:cNvPr id="17416" name="Picture 7"/>
            <p:cNvPicPr>
              <a:picLocks noChangeAspect="1" noChangeArrowheads="1"/>
            </p:cNvPicPr>
            <p:nvPr/>
          </p:nvPicPr>
          <p:blipFill>
            <a:blip r:embed="rId5" cstate="print"/>
            <a:srcRect l="27832" t="14151" r="4785" b="50455"/>
            <a:stretch>
              <a:fillRect/>
            </a:stretch>
          </p:blipFill>
          <p:spPr bwMode="auto">
            <a:xfrm>
              <a:off x="5072034" y="1071546"/>
              <a:ext cx="4071966" cy="1549894"/>
            </a:xfrm>
            <a:prstGeom prst="rect">
              <a:avLst/>
            </a:prstGeom>
            <a:noFill/>
            <a:ln w="9525">
              <a:noFill/>
              <a:miter lim="800000"/>
              <a:headEnd/>
              <a:tailEnd/>
            </a:ln>
          </p:spPr>
        </p:pic>
        <p:pic>
          <p:nvPicPr>
            <p:cNvPr id="17417" name="Picture 11"/>
            <p:cNvPicPr>
              <a:picLocks noChangeAspect="1" noChangeArrowheads="1"/>
            </p:cNvPicPr>
            <p:nvPr/>
          </p:nvPicPr>
          <p:blipFill>
            <a:blip r:embed="rId6" cstate="print"/>
            <a:srcRect l="71240" t="16644" r="5322" b="80324"/>
            <a:stretch>
              <a:fillRect/>
            </a:stretch>
          </p:blipFill>
          <p:spPr bwMode="auto">
            <a:xfrm>
              <a:off x="6215074" y="1071546"/>
              <a:ext cx="1857388" cy="174130"/>
            </a:xfrm>
            <a:prstGeom prst="rect">
              <a:avLst/>
            </a:prstGeom>
            <a:noFill/>
            <a:ln w="9525">
              <a:noFill/>
              <a:miter lim="800000"/>
              <a:headEnd/>
              <a:tailEnd/>
            </a:ln>
          </p:spPr>
        </p:pic>
      </p:grpSp>
      <p:sp>
        <p:nvSpPr>
          <p:cNvPr id="71683" name="Text Box 3"/>
          <p:cNvSpPr txBox="1">
            <a:spLocks noChangeArrowheads="1"/>
          </p:cNvSpPr>
          <p:nvPr/>
        </p:nvSpPr>
        <p:spPr bwMode="auto">
          <a:xfrm>
            <a:off x="214313" y="2071688"/>
            <a:ext cx="7672387" cy="3724275"/>
          </a:xfrm>
          <a:prstGeom prst="rect">
            <a:avLst/>
          </a:prstGeom>
          <a:noFill/>
          <a:ln w="9525">
            <a:noFill/>
            <a:miter lim="800000"/>
            <a:headEnd/>
            <a:tailEnd/>
          </a:ln>
          <a:effectLst/>
        </p:spPr>
        <p:txBody>
          <a:bodyPr>
            <a:spAutoFit/>
          </a:bodyPr>
          <a:lstStyle/>
          <a:p>
            <a:pPr>
              <a:defRPr/>
            </a:pPr>
            <a:r>
              <a:rPr lang="es-MX" dirty="0">
                <a:solidFill>
                  <a:srgbClr val="FFFF00"/>
                </a:solidFill>
                <a:effectLst>
                  <a:outerShdw blurRad="38100" dist="38100" dir="2700000" algn="tl">
                    <a:srgbClr val="000000"/>
                  </a:outerShdw>
                </a:effectLst>
              </a:rPr>
              <a:t>Enfermedad pulmonar terminal</a:t>
            </a:r>
          </a:p>
          <a:p>
            <a:pPr marL="627063" lvl="1" indent="-169863">
              <a:buFontTx/>
              <a:buChar char="•"/>
              <a:defRPr/>
            </a:pPr>
            <a:r>
              <a:rPr lang="es-MX" sz="2400" dirty="0">
                <a:solidFill>
                  <a:srgbClr val="CC9900"/>
                </a:solidFill>
                <a:effectLst>
                  <a:outerShdw blurRad="38100" dist="38100" dir="2700000" algn="tl">
                    <a:srgbClr val="000000"/>
                  </a:outerShdw>
                </a:effectLst>
              </a:rPr>
              <a:t>Parenquimatosa o vascular</a:t>
            </a:r>
          </a:p>
          <a:p>
            <a:pPr marL="627063" lvl="1" indent="-169863">
              <a:buFontTx/>
              <a:buChar char="•"/>
              <a:defRPr/>
            </a:pPr>
            <a:r>
              <a:rPr lang="es-MX" sz="2400" dirty="0">
                <a:solidFill>
                  <a:srgbClr val="CC9900"/>
                </a:solidFill>
                <a:effectLst>
                  <a:outerShdw blurRad="38100" dist="38100" dir="2700000" algn="tl">
                    <a:srgbClr val="000000"/>
                  </a:outerShdw>
                </a:effectLst>
              </a:rPr>
              <a:t>Expectativa de vida &lt; 2 años</a:t>
            </a:r>
          </a:p>
          <a:p>
            <a:pPr marL="627063" lvl="1" indent="-169863">
              <a:buFontTx/>
              <a:buChar char="•"/>
              <a:defRPr/>
            </a:pPr>
            <a:r>
              <a:rPr lang="es-MX" sz="2400" dirty="0">
                <a:solidFill>
                  <a:srgbClr val="CC9900"/>
                </a:solidFill>
                <a:effectLst>
                  <a:outerShdw blurRad="38100" dist="38100" dir="2700000" algn="tl">
                    <a:srgbClr val="000000"/>
                  </a:outerShdw>
                </a:effectLst>
              </a:rPr>
              <a:t>Nivel funcional clase III o IV NYHA</a:t>
            </a:r>
          </a:p>
          <a:p>
            <a:pPr marL="627063" lvl="1" indent="-169863">
              <a:buFontTx/>
              <a:buChar char="•"/>
              <a:defRPr/>
            </a:pPr>
            <a:r>
              <a:rPr lang="es-MX" sz="2400" dirty="0">
                <a:solidFill>
                  <a:srgbClr val="CC9900"/>
                </a:solidFill>
                <a:effectLst>
                  <a:outerShdw blurRad="38100" dist="38100" dir="2700000" algn="tl">
                    <a:srgbClr val="000000"/>
                  </a:outerShdw>
                </a:effectLst>
              </a:rPr>
              <a:t>Potencial de rehabilitación</a:t>
            </a:r>
          </a:p>
          <a:p>
            <a:pPr marL="627063" lvl="1" indent="-169863">
              <a:buFontTx/>
              <a:buChar char="•"/>
              <a:defRPr/>
            </a:pPr>
            <a:r>
              <a:rPr lang="es-MX" sz="2400" dirty="0">
                <a:solidFill>
                  <a:srgbClr val="CC9900"/>
                </a:solidFill>
                <a:effectLst>
                  <a:outerShdw blurRad="38100" dist="38100" dir="2700000" algn="tl">
                    <a:srgbClr val="000000"/>
                  </a:outerShdw>
                </a:effectLst>
              </a:rPr>
              <a:t>Mortalidad 1-2 años: </a:t>
            </a:r>
            <a:r>
              <a:rPr lang="es-MX" sz="2000" dirty="0">
                <a:solidFill>
                  <a:srgbClr val="CC9900"/>
                </a:solidFill>
                <a:effectLst>
                  <a:outerShdw blurRad="38100" dist="38100" dir="2700000" algn="tl">
                    <a:srgbClr val="000000"/>
                  </a:outerShdw>
                </a:effectLst>
              </a:rPr>
              <a:t>enfermedad &gt; operación</a:t>
            </a:r>
          </a:p>
          <a:p>
            <a:pPr marL="627063" lvl="1" indent="-169863">
              <a:buFontTx/>
              <a:buChar char="•"/>
              <a:defRPr/>
            </a:pPr>
            <a:r>
              <a:rPr lang="es-MX" sz="2400" dirty="0">
                <a:solidFill>
                  <a:srgbClr val="CC9900"/>
                </a:solidFill>
                <a:effectLst>
                  <a:outerShdw blurRad="38100" dist="38100" dir="2700000" algn="tl">
                    <a:srgbClr val="000000"/>
                  </a:outerShdw>
                </a:effectLst>
              </a:rPr>
              <a:t>Considerar enfermedades de impacto sobre largo plazo</a:t>
            </a:r>
          </a:p>
          <a:p>
            <a:pPr>
              <a:defRPr/>
            </a:pPr>
            <a:endParaRPr lang="es-ES" sz="3600" dirty="0">
              <a:solidFill>
                <a:srgbClr val="FFFF00"/>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err="1" smtClean="0"/>
              <a:t>Receptores</a:t>
            </a:r>
            <a:r>
              <a:rPr lang="en-US" sz="2400" dirty="0" smtClean="0"/>
              <a:t> </a:t>
            </a:r>
            <a:r>
              <a:rPr lang="en-US" sz="2400" dirty="0" err="1" smtClean="0"/>
              <a:t>por</a:t>
            </a:r>
            <a:r>
              <a:rPr lang="en-US" sz="2400" dirty="0" smtClean="0"/>
              <a:t> </a:t>
            </a:r>
            <a:r>
              <a:rPr lang="en-US" sz="2400" dirty="0" err="1" smtClean="0"/>
              <a:t>edad</a:t>
            </a:r>
            <a:r>
              <a:rPr lang="en-US" sz="2400" dirty="0" smtClean="0"/>
              <a:t> y </a:t>
            </a:r>
            <a:r>
              <a:rPr lang="en-US" sz="2400" dirty="0" err="1" smtClean="0"/>
              <a:t>año</a:t>
            </a:r>
            <a:r>
              <a:rPr lang="en-US" sz="2400" dirty="0" smtClean="0"/>
              <a:t/>
            </a:r>
            <a:br>
              <a:rPr lang="en-US" sz="2400" dirty="0" smtClean="0"/>
            </a:br>
            <a:r>
              <a:rPr lang="en-US" sz="1600" dirty="0" smtClean="0"/>
              <a:t>(</a:t>
            </a:r>
            <a:r>
              <a:rPr lang="en-US" sz="1600" dirty="0" err="1" smtClean="0"/>
              <a:t>Enero</a:t>
            </a:r>
            <a:r>
              <a:rPr lang="en-US" sz="1600" dirty="0" smtClean="0"/>
              <a:t> </a:t>
            </a:r>
            <a:r>
              <a:rPr lang="en-US" sz="1600" dirty="0" smtClean="0"/>
              <a:t>1987 – </a:t>
            </a:r>
            <a:r>
              <a:rPr lang="en-US" sz="1600" dirty="0" err="1" smtClean="0"/>
              <a:t>Junio</a:t>
            </a:r>
            <a:r>
              <a:rPr lang="en-US" sz="1600" dirty="0" smtClean="0"/>
              <a:t> </a:t>
            </a:r>
            <a:r>
              <a:rPr lang="en-US" sz="1600" dirty="0" smtClean="0"/>
              <a:t>2013)</a:t>
            </a:r>
            <a:endParaRPr lang="en-US" sz="20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142432439"/>
              </p:ext>
            </p:extLst>
          </p:nvPr>
        </p:nvGraphicFramePr>
        <p:xfrm>
          <a:off x="304800" y="12192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144018" y="6237311"/>
            <a:ext cx="2267742" cy="360040"/>
            <a:chOff x="1" y="5929868"/>
            <a:chExt cx="4952999" cy="928132"/>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5929868"/>
              <a:ext cx="1885813" cy="674393"/>
            </a:xfrm>
            <a:prstGeom prst="rect">
              <a:avLst/>
            </a:prstGeom>
            <a:noFill/>
          </p:spPr>
          <p:txBody>
            <a:bodyPr wrap="square" rtlCol="0">
              <a:spAutoFit/>
            </a:bodyPr>
            <a:lstStyle/>
            <a:p>
              <a:pPr algn="ctr"/>
              <a:r>
                <a:rPr lang="en-US" sz="1100" b="1" dirty="0" smtClean="0">
                  <a:latin typeface="Arial"/>
                  <a:cs typeface="Arial"/>
                </a:rPr>
                <a:t>2014</a:t>
              </a:r>
              <a:endParaRPr lang="en-US" sz="1100" b="1" dirty="0">
                <a:latin typeface="Arial"/>
                <a:cs typeface="Arial"/>
              </a:endParaRPr>
            </a:p>
          </p:txBody>
        </p:sp>
      </p:grpSp>
      <p:sp>
        <p:nvSpPr>
          <p:cNvPr id="7" name="TextBox 6"/>
          <p:cNvSpPr txBox="1"/>
          <p:nvPr/>
        </p:nvSpPr>
        <p:spPr>
          <a:xfrm>
            <a:off x="2757008" y="6381328"/>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C:\Mis documentos\IMAGENES\Diapositiva 1a.bmp"/>
          <p:cNvPicPr>
            <a:picLocks noChangeAspect="1" noChangeArrowheads="1"/>
          </p:cNvPicPr>
          <p:nvPr/>
        </p:nvPicPr>
        <p:blipFill>
          <a:blip r:embed="rId2" cstate="print">
            <a:lum bright="-12000"/>
          </a:blip>
          <a:srcRect l="5357" t="7742" r="4358" b="43182"/>
          <a:stretch>
            <a:fillRect/>
          </a:stretch>
        </p:blipFill>
        <p:spPr bwMode="auto">
          <a:xfrm>
            <a:off x="6472238" y="3043238"/>
            <a:ext cx="2386012" cy="2386012"/>
          </a:xfrm>
          <a:prstGeom prst="rect">
            <a:avLst/>
          </a:prstGeom>
          <a:noFill/>
          <a:ln w="9525">
            <a:noFill/>
            <a:miter lim="800000"/>
            <a:headEnd/>
            <a:tailEnd/>
          </a:ln>
        </p:spPr>
      </p:pic>
      <p:sp>
        <p:nvSpPr>
          <p:cNvPr id="72706" name="Rectangle 2"/>
          <p:cNvSpPr>
            <a:spLocks noChangeArrowheads="1"/>
          </p:cNvSpPr>
          <p:nvPr/>
        </p:nvSpPr>
        <p:spPr bwMode="auto">
          <a:xfrm>
            <a:off x="1928813" y="285750"/>
            <a:ext cx="3460750" cy="793750"/>
          </a:xfrm>
          <a:prstGeom prst="rect">
            <a:avLst/>
          </a:prstGeom>
          <a:noFill/>
          <a:ln w="9525">
            <a:noFill/>
            <a:miter lim="800000"/>
            <a:headEnd/>
            <a:tailEnd/>
          </a:ln>
          <a:effectLst/>
        </p:spPr>
        <p:txBody>
          <a:bodyPr wrap="none">
            <a:spAutoFit/>
          </a:bodyPr>
          <a:lstStyle/>
          <a:p>
            <a:pPr algn="ctr">
              <a:defRPr/>
            </a:pPr>
            <a:r>
              <a:rPr lang="es-MX" sz="1800">
                <a:solidFill>
                  <a:srgbClr val="FF0000"/>
                </a:solidFill>
                <a:effectLst>
                  <a:outerShdw blurRad="38100" dist="38100" dir="2700000" algn="tl">
                    <a:srgbClr val="000000"/>
                  </a:outerShdw>
                </a:effectLst>
                <a:latin typeface="Verdana" pitchFamily="34" charset="0"/>
              </a:rPr>
              <a:t>TRASPLANTE DE PULMÓN</a:t>
            </a:r>
            <a:br>
              <a:rPr lang="es-MX" sz="1800">
                <a:solidFill>
                  <a:srgbClr val="FF0000"/>
                </a:solidFill>
                <a:effectLst>
                  <a:outerShdw blurRad="38100" dist="38100" dir="2700000" algn="tl">
                    <a:srgbClr val="000000"/>
                  </a:outerShdw>
                </a:effectLst>
                <a:latin typeface="Verdana" pitchFamily="34" charset="0"/>
              </a:rPr>
            </a:br>
            <a:r>
              <a:rPr lang="es-MX" sz="2800">
                <a:solidFill>
                  <a:srgbClr val="FF0000"/>
                </a:solidFill>
                <a:effectLst>
                  <a:outerShdw blurRad="38100" dist="38100" dir="2700000" algn="tl">
                    <a:srgbClr val="000000"/>
                  </a:outerShdw>
                </a:effectLst>
                <a:latin typeface="Verdana" pitchFamily="34" charset="0"/>
              </a:rPr>
              <a:t>INDICACIONES</a:t>
            </a:r>
            <a:endParaRPr lang="es-ES" sz="2800">
              <a:solidFill>
                <a:srgbClr val="FF0000"/>
              </a:solidFill>
              <a:effectLst>
                <a:outerShdw blurRad="38100" dist="38100" dir="2700000" algn="tl">
                  <a:srgbClr val="000000"/>
                </a:outerShdw>
              </a:effectLst>
              <a:latin typeface="Verdana" pitchFamily="34" charset="0"/>
            </a:endParaRPr>
          </a:p>
        </p:txBody>
      </p:sp>
      <p:sp>
        <p:nvSpPr>
          <p:cNvPr id="72707" name="Rectangle 3"/>
          <p:cNvSpPr>
            <a:spLocks noChangeArrowheads="1"/>
          </p:cNvSpPr>
          <p:nvPr/>
        </p:nvSpPr>
        <p:spPr bwMode="auto">
          <a:xfrm>
            <a:off x="304800" y="1828800"/>
            <a:ext cx="7315200" cy="1570038"/>
          </a:xfrm>
          <a:prstGeom prst="rect">
            <a:avLst/>
          </a:prstGeom>
          <a:noFill/>
          <a:ln w="9525">
            <a:noFill/>
            <a:miter lim="800000"/>
            <a:headEnd/>
            <a:tailEnd/>
          </a:ln>
          <a:effectLst/>
        </p:spPr>
        <p:txBody>
          <a:bodyPr>
            <a:spAutoFit/>
          </a:bodyPr>
          <a:lstStyle/>
          <a:p>
            <a:pPr>
              <a:defRPr/>
            </a:pPr>
            <a:r>
              <a:rPr lang="es-MX" sz="2800" dirty="0" err="1">
                <a:solidFill>
                  <a:schemeClr val="hlink"/>
                </a:solidFill>
                <a:effectLst>
                  <a:outerShdw blurRad="38100" dist="38100" dir="2700000" algn="tl">
                    <a:srgbClr val="000000"/>
                  </a:outerShdw>
                </a:effectLst>
              </a:rPr>
              <a:t>Neumopatía</a:t>
            </a:r>
            <a:r>
              <a:rPr lang="es-MX" sz="2800" dirty="0">
                <a:solidFill>
                  <a:schemeClr val="hlink"/>
                </a:solidFill>
                <a:effectLst>
                  <a:outerShdw blurRad="38100" dist="38100" dir="2700000" algn="tl">
                    <a:srgbClr val="000000"/>
                  </a:outerShdw>
                </a:effectLst>
              </a:rPr>
              <a:t> restrictiva</a:t>
            </a:r>
          </a:p>
          <a:p>
            <a:pPr lvl="1">
              <a:defRPr/>
            </a:pPr>
            <a:r>
              <a:rPr lang="es-MX" sz="1800" dirty="0">
                <a:solidFill>
                  <a:srgbClr val="9966FF"/>
                </a:solidFill>
                <a:effectLst>
                  <a:outerShdw blurRad="38100" dist="38100" dir="2700000" algn="tl">
                    <a:srgbClr val="000000"/>
                  </a:outerShdw>
                </a:effectLst>
              </a:rPr>
              <a:t>CV &lt;60%, P</a:t>
            </a:r>
            <a:r>
              <a:rPr lang="es-MX" sz="1800" baseline="-25000" dirty="0">
                <a:solidFill>
                  <a:srgbClr val="9966FF"/>
                </a:solidFill>
                <a:effectLst>
                  <a:outerShdw blurRad="38100" dist="38100" dir="2700000" algn="tl">
                    <a:srgbClr val="000000"/>
                  </a:outerShdw>
                </a:effectLst>
              </a:rPr>
              <a:t>a</a:t>
            </a:r>
            <a:r>
              <a:rPr lang="es-MX" sz="1800" dirty="0">
                <a:solidFill>
                  <a:srgbClr val="9966FF"/>
                </a:solidFill>
                <a:effectLst>
                  <a:outerShdw blurRad="38100" dist="38100" dir="2700000" algn="tl">
                    <a:srgbClr val="000000"/>
                  </a:outerShdw>
                </a:effectLst>
              </a:rPr>
              <a:t>O</a:t>
            </a:r>
            <a:r>
              <a:rPr lang="es-MX" sz="1800" baseline="-25000" dirty="0">
                <a:solidFill>
                  <a:srgbClr val="9966FF"/>
                </a:solidFill>
                <a:effectLst>
                  <a:outerShdw blurRad="38100" dist="38100" dir="2700000" algn="tl">
                    <a:srgbClr val="000000"/>
                  </a:outerShdw>
                </a:effectLst>
              </a:rPr>
              <a:t>2</a:t>
            </a:r>
            <a:r>
              <a:rPr lang="es-MX" sz="1800" dirty="0">
                <a:solidFill>
                  <a:srgbClr val="9966FF"/>
                </a:solidFill>
                <a:effectLst>
                  <a:outerShdw blurRad="38100" dist="38100" dir="2700000" algn="tl">
                    <a:srgbClr val="000000"/>
                  </a:outerShdw>
                </a:effectLst>
              </a:rPr>
              <a:t> &lt;50mmHg, P</a:t>
            </a:r>
            <a:r>
              <a:rPr lang="es-MX" sz="1800" baseline="-25000" dirty="0">
                <a:solidFill>
                  <a:srgbClr val="9966FF"/>
                </a:solidFill>
                <a:effectLst>
                  <a:outerShdw blurRad="38100" dist="38100" dir="2700000" algn="tl">
                    <a:srgbClr val="000000"/>
                  </a:outerShdw>
                </a:effectLst>
              </a:rPr>
              <a:t>a</a:t>
            </a:r>
            <a:r>
              <a:rPr lang="es-MX" sz="1800" dirty="0">
                <a:solidFill>
                  <a:srgbClr val="9966FF"/>
                </a:solidFill>
                <a:effectLst>
                  <a:outerShdw blurRad="38100" dist="38100" dir="2700000" algn="tl">
                    <a:srgbClr val="000000"/>
                  </a:outerShdw>
                </a:effectLst>
              </a:rPr>
              <a:t>CO</a:t>
            </a:r>
            <a:r>
              <a:rPr lang="es-MX" sz="1800" baseline="-25000" dirty="0">
                <a:solidFill>
                  <a:srgbClr val="9966FF"/>
                </a:solidFill>
                <a:effectLst>
                  <a:outerShdw blurRad="38100" dist="38100" dir="2700000" algn="tl">
                    <a:srgbClr val="000000"/>
                  </a:outerShdw>
                </a:effectLst>
              </a:rPr>
              <a:t>2</a:t>
            </a:r>
            <a:r>
              <a:rPr lang="es-MX" sz="1800" dirty="0">
                <a:solidFill>
                  <a:srgbClr val="9966FF"/>
                </a:solidFill>
                <a:effectLst>
                  <a:outerShdw blurRad="38100" dist="38100" dir="2700000" algn="tl">
                    <a:srgbClr val="000000"/>
                  </a:outerShdw>
                </a:effectLst>
              </a:rPr>
              <a:t> &gt;45mmHg, D</a:t>
            </a:r>
            <a:r>
              <a:rPr lang="es-MX" sz="1800" baseline="-25000" dirty="0">
                <a:solidFill>
                  <a:srgbClr val="9966FF"/>
                </a:solidFill>
                <a:effectLst>
                  <a:outerShdw blurRad="38100" dist="38100" dir="2700000" algn="tl">
                    <a:srgbClr val="000000"/>
                  </a:outerShdw>
                </a:effectLst>
              </a:rPr>
              <a:t>L</a:t>
            </a:r>
            <a:r>
              <a:rPr lang="es-MX" sz="1800" dirty="0">
                <a:solidFill>
                  <a:srgbClr val="9966FF"/>
                </a:solidFill>
                <a:effectLst>
                  <a:outerShdw blurRad="38100" dist="38100" dir="2700000" algn="tl">
                    <a:srgbClr val="000000"/>
                  </a:outerShdw>
                </a:effectLst>
              </a:rPr>
              <a:t>CO&lt;50%</a:t>
            </a:r>
          </a:p>
          <a:p>
            <a:pPr lvl="2">
              <a:defRPr/>
            </a:pPr>
            <a:r>
              <a:rPr lang="es-MX" sz="1600" dirty="0">
                <a:solidFill>
                  <a:srgbClr val="9966FF"/>
                </a:solidFill>
                <a:effectLst>
                  <a:outerShdw blurRad="38100" dist="38100" dir="2700000" algn="tl">
                    <a:srgbClr val="000000"/>
                  </a:outerShdw>
                </a:effectLst>
              </a:rPr>
              <a:t>Fibrosis pulmonar (</a:t>
            </a:r>
            <a:r>
              <a:rPr lang="es-MX" sz="1400" dirty="0">
                <a:solidFill>
                  <a:srgbClr val="9966FF"/>
                </a:solidFill>
                <a:effectLst>
                  <a:outerShdw blurRad="38100" dist="38100" dir="2700000" algn="tl">
                    <a:srgbClr val="000000"/>
                  </a:outerShdw>
                </a:effectLst>
              </a:rPr>
              <a:t>hipertensión, no </a:t>
            </a:r>
            <a:r>
              <a:rPr lang="es-MX" sz="1400" dirty="0" err="1">
                <a:solidFill>
                  <a:srgbClr val="9966FF"/>
                </a:solidFill>
                <a:effectLst>
                  <a:outerShdw blurRad="38100" dist="38100" dir="2700000" algn="tl">
                    <a:srgbClr val="000000"/>
                  </a:outerShdw>
                </a:effectLst>
              </a:rPr>
              <a:t>resp</a:t>
            </a:r>
            <a:r>
              <a:rPr lang="es-MX" sz="1400" dirty="0">
                <a:solidFill>
                  <a:srgbClr val="9966FF"/>
                </a:solidFill>
                <a:effectLst>
                  <a:outerShdw blurRad="38100" dist="38100" dir="2700000" algn="tl">
                    <a:srgbClr val="000000"/>
                  </a:outerShdw>
                </a:effectLst>
              </a:rPr>
              <a:t>. Esteroides)</a:t>
            </a:r>
            <a:endParaRPr lang="es-MX" sz="1600" dirty="0">
              <a:solidFill>
                <a:srgbClr val="9966FF"/>
              </a:solidFill>
              <a:effectLst>
                <a:outerShdw blurRad="38100" dist="38100" dir="2700000" algn="tl">
                  <a:srgbClr val="000000"/>
                </a:outerShdw>
              </a:effectLst>
            </a:endParaRPr>
          </a:p>
          <a:p>
            <a:pPr lvl="2">
              <a:defRPr/>
            </a:pPr>
            <a:r>
              <a:rPr lang="es-MX" sz="1600" dirty="0" err="1">
                <a:solidFill>
                  <a:srgbClr val="9966FF"/>
                </a:solidFill>
                <a:effectLst>
                  <a:outerShdw blurRad="38100" dist="38100" dir="2700000" algn="tl">
                    <a:srgbClr val="000000"/>
                  </a:outerShdw>
                </a:effectLst>
              </a:rPr>
              <a:t>Sarcoidosis</a:t>
            </a:r>
            <a:r>
              <a:rPr lang="es-MX" sz="1600" dirty="0">
                <a:solidFill>
                  <a:srgbClr val="9966FF"/>
                </a:solidFill>
                <a:effectLst>
                  <a:outerShdw blurRad="38100" dist="38100" dir="2700000" algn="tl">
                    <a:srgbClr val="000000"/>
                  </a:outerShdw>
                </a:effectLst>
              </a:rPr>
              <a:t>, neumonitis, LAM, otros</a:t>
            </a:r>
          </a:p>
          <a:p>
            <a:pPr>
              <a:defRPr/>
            </a:pPr>
            <a:endParaRPr lang="es-ES" sz="1800" dirty="0">
              <a:solidFill>
                <a:srgbClr val="9966FF"/>
              </a:solidFill>
              <a:effectLst>
                <a:outerShdw blurRad="38100" dist="38100" dir="2700000" algn="tl">
                  <a:srgbClr val="000000"/>
                </a:outerShdw>
              </a:effectLst>
            </a:endParaRPr>
          </a:p>
        </p:txBody>
      </p:sp>
      <p:sp>
        <p:nvSpPr>
          <p:cNvPr id="6" name="5 Rectángulo"/>
          <p:cNvSpPr/>
          <p:nvPr/>
        </p:nvSpPr>
        <p:spPr>
          <a:xfrm>
            <a:off x="1143000" y="3429000"/>
            <a:ext cx="4572000" cy="2216150"/>
          </a:xfrm>
          <a:prstGeom prst="rect">
            <a:avLst/>
          </a:prstGeom>
          <a:solidFill>
            <a:schemeClr val="bg2">
              <a:lumMod val="20000"/>
              <a:lumOff val="80000"/>
            </a:schemeClr>
          </a:solidFill>
        </p:spPr>
        <p:txBody>
          <a:bodyPr>
            <a:spAutoFit/>
          </a:bodyPr>
          <a:lstStyle/>
          <a:p>
            <a:pPr>
              <a:defRPr/>
            </a:pPr>
            <a:r>
              <a:rPr lang="en-US" sz="1200" dirty="0"/>
              <a:t>1. </a:t>
            </a:r>
            <a:r>
              <a:rPr lang="en-US" sz="1200" dirty="0" err="1"/>
              <a:t>Referir</a:t>
            </a:r>
            <a:endParaRPr lang="en-US" sz="1200" dirty="0"/>
          </a:p>
          <a:p>
            <a:pPr lvl="1">
              <a:defRPr/>
            </a:pPr>
            <a:r>
              <a:rPr lang="en-US" sz="1200" dirty="0"/>
              <a:t>◦ </a:t>
            </a:r>
            <a:r>
              <a:rPr lang="en-US" sz="1200" dirty="0" err="1"/>
              <a:t>Evidencia</a:t>
            </a:r>
            <a:r>
              <a:rPr lang="en-US" sz="1200" dirty="0"/>
              <a:t> </a:t>
            </a:r>
            <a:r>
              <a:rPr lang="en-US" sz="1200" dirty="0" err="1"/>
              <a:t>histologica</a:t>
            </a:r>
            <a:r>
              <a:rPr lang="en-US" sz="1200" dirty="0"/>
              <a:t> o </a:t>
            </a:r>
            <a:r>
              <a:rPr lang="en-US" sz="1200" dirty="0" err="1"/>
              <a:t>radiologica</a:t>
            </a:r>
            <a:r>
              <a:rPr lang="en-US" sz="1200" dirty="0"/>
              <a:t> de UIN </a:t>
            </a:r>
          </a:p>
          <a:p>
            <a:pPr lvl="1">
              <a:defRPr/>
            </a:pPr>
            <a:r>
              <a:rPr lang="en-US" sz="1200" dirty="0"/>
              <a:t>◦ </a:t>
            </a:r>
            <a:r>
              <a:rPr lang="en-US" sz="1200" dirty="0" err="1"/>
              <a:t>Evidencia</a:t>
            </a:r>
            <a:r>
              <a:rPr lang="en-US" sz="1200" dirty="0"/>
              <a:t> </a:t>
            </a:r>
            <a:r>
              <a:rPr lang="en-US" sz="1200" dirty="0" err="1"/>
              <a:t>histológica</a:t>
            </a:r>
            <a:r>
              <a:rPr lang="en-US" sz="1200" dirty="0"/>
              <a:t> de fibrosis en NSIP .</a:t>
            </a:r>
          </a:p>
          <a:p>
            <a:pPr>
              <a:defRPr/>
            </a:pPr>
            <a:r>
              <a:rPr lang="es-ES" sz="1200" dirty="0"/>
              <a:t>2. </a:t>
            </a:r>
            <a:r>
              <a:rPr lang="es-ES" sz="1200" dirty="0" err="1"/>
              <a:t>Transplant</a:t>
            </a:r>
            <a:r>
              <a:rPr lang="es-ES" sz="1200" dirty="0"/>
              <a:t> </a:t>
            </a:r>
          </a:p>
          <a:p>
            <a:pPr marL="457200" lvl="2">
              <a:defRPr/>
            </a:pPr>
            <a:r>
              <a:rPr lang="en-US" sz="1200" dirty="0"/>
              <a:t>◦ </a:t>
            </a:r>
            <a:r>
              <a:rPr lang="en-US" sz="1200" dirty="0" err="1"/>
              <a:t>Evidencia</a:t>
            </a:r>
            <a:r>
              <a:rPr lang="en-US" sz="1200" dirty="0"/>
              <a:t> </a:t>
            </a:r>
            <a:r>
              <a:rPr lang="en-US" sz="1200" dirty="0" err="1"/>
              <a:t>histologica</a:t>
            </a:r>
            <a:r>
              <a:rPr lang="en-US" sz="1200" dirty="0"/>
              <a:t> o </a:t>
            </a:r>
            <a:r>
              <a:rPr lang="en-US" sz="1200" dirty="0" err="1"/>
              <a:t>radiologica</a:t>
            </a:r>
            <a:r>
              <a:rPr lang="en-US" sz="1200" dirty="0"/>
              <a:t> de UIN y:</a:t>
            </a:r>
          </a:p>
          <a:p>
            <a:pPr lvl="2">
              <a:defRPr/>
            </a:pPr>
            <a:r>
              <a:rPr lang="es-ES" sz="1100" dirty="0"/>
              <a:t> DLCO &lt;40%.</a:t>
            </a:r>
          </a:p>
          <a:p>
            <a:pPr lvl="2">
              <a:defRPr/>
            </a:pPr>
            <a:r>
              <a:rPr lang="en-US" sz="1100" dirty="0"/>
              <a:t> </a:t>
            </a:r>
            <a:r>
              <a:rPr lang="en-US" sz="1100" dirty="0" err="1"/>
              <a:t>Reducción</a:t>
            </a:r>
            <a:r>
              <a:rPr lang="en-US" sz="1100" dirty="0"/>
              <a:t> &gt;10% CVF en 6 </a:t>
            </a:r>
            <a:r>
              <a:rPr lang="en-US" sz="1100" dirty="0" err="1"/>
              <a:t>meses</a:t>
            </a:r>
            <a:r>
              <a:rPr lang="en-US" sz="1100" dirty="0"/>
              <a:t>.</a:t>
            </a:r>
          </a:p>
          <a:p>
            <a:pPr lvl="2">
              <a:defRPr/>
            </a:pPr>
            <a:r>
              <a:rPr lang="en-US" sz="1100" dirty="0"/>
              <a:t>SaO2 &lt;88% en </a:t>
            </a:r>
            <a:r>
              <a:rPr lang="en-US" sz="1100" dirty="0" err="1"/>
              <a:t>caminata</a:t>
            </a:r>
            <a:r>
              <a:rPr lang="en-US" sz="1100" dirty="0"/>
              <a:t> 6min.</a:t>
            </a:r>
          </a:p>
          <a:p>
            <a:pPr lvl="2">
              <a:defRPr/>
            </a:pPr>
            <a:r>
              <a:rPr lang="en-US" sz="1100" dirty="0"/>
              <a:t> </a:t>
            </a:r>
            <a:r>
              <a:rPr lang="en-US" sz="1100" dirty="0" err="1"/>
              <a:t>Panalización</a:t>
            </a:r>
            <a:r>
              <a:rPr lang="en-US" sz="1100" dirty="0"/>
              <a:t> en TC.</a:t>
            </a:r>
          </a:p>
          <a:p>
            <a:pPr marL="457200" lvl="2">
              <a:defRPr/>
            </a:pPr>
            <a:r>
              <a:rPr lang="en-US" sz="1200" dirty="0"/>
              <a:t>◦ </a:t>
            </a:r>
            <a:r>
              <a:rPr lang="en-US" sz="1200" dirty="0" err="1"/>
              <a:t>Evidencia</a:t>
            </a:r>
            <a:r>
              <a:rPr lang="en-US" sz="1200" dirty="0"/>
              <a:t> </a:t>
            </a:r>
            <a:r>
              <a:rPr lang="en-US" sz="1200" dirty="0" err="1"/>
              <a:t>histológica</a:t>
            </a:r>
            <a:r>
              <a:rPr lang="en-US" sz="1200" dirty="0"/>
              <a:t> de fibrosis en NSIP .</a:t>
            </a:r>
          </a:p>
          <a:p>
            <a:pPr lvl="2">
              <a:defRPr/>
            </a:pPr>
            <a:r>
              <a:rPr lang="es-ES" sz="1100" dirty="0"/>
              <a:t>DLCO &lt;35%.</a:t>
            </a:r>
          </a:p>
          <a:p>
            <a:pPr lvl="2">
              <a:defRPr/>
            </a:pPr>
            <a:r>
              <a:rPr lang="en-US" sz="1100" dirty="0"/>
              <a:t> </a:t>
            </a:r>
            <a:r>
              <a:rPr lang="en-US" sz="1100" dirty="0" err="1"/>
              <a:t>Reducción</a:t>
            </a:r>
            <a:r>
              <a:rPr lang="en-US" sz="1100" dirty="0"/>
              <a:t> &gt;10% en CVF o 15% en DLCO en 6 m</a:t>
            </a:r>
          </a:p>
        </p:txBody>
      </p:sp>
      <p:sp>
        <p:nvSpPr>
          <p:cNvPr id="7" name="Text Box 5"/>
          <p:cNvSpPr txBox="1">
            <a:spLocks noChangeArrowheads="1"/>
          </p:cNvSpPr>
          <p:nvPr/>
        </p:nvSpPr>
        <p:spPr bwMode="auto">
          <a:xfrm>
            <a:off x="3571875" y="6088063"/>
            <a:ext cx="5343525" cy="769937"/>
          </a:xfrm>
          <a:prstGeom prst="rect">
            <a:avLst/>
          </a:prstGeom>
          <a:noFill/>
          <a:ln w="9525">
            <a:noFill/>
            <a:miter lim="800000"/>
            <a:headEnd/>
            <a:tailEnd/>
          </a:ln>
          <a:effectLst/>
        </p:spPr>
        <p:txBody>
          <a:bodyPr>
            <a:spAutoFit/>
          </a:bodyPr>
          <a:lstStyle/>
          <a:p>
            <a:pPr algn="r">
              <a:defRPr/>
            </a:pPr>
            <a:r>
              <a:rPr lang="es-MX" sz="1100" dirty="0">
                <a:solidFill>
                  <a:schemeClr val="folHlink"/>
                </a:solidFill>
                <a:effectLst>
                  <a:outerShdw blurRad="38100" dist="38100" dir="2700000" algn="tl">
                    <a:srgbClr val="000000"/>
                  </a:outerShdw>
                </a:effectLst>
              </a:rPr>
              <a:t>International </a:t>
            </a:r>
            <a:r>
              <a:rPr lang="es-MX" sz="1100" dirty="0" err="1">
                <a:solidFill>
                  <a:schemeClr val="folHlink"/>
                </a:solidFill>
                <a:effectLst>
                  <a:outerShdw blurRad="38100" dist="38100" dir="2700000" algn="tl">
                    <a:srgbClr val="000000"/>
                  </a:outerShdw>
                </a:effectLst>
              </a:rPr>
              <a:t>Guidelines</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for</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the</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Selection</a:t>
            </a:r>
            <a:r>
              <a:rPr lang="es-MX" sz="1100" dirty="0">
                <a:solidFill>
                  <a:schemeClr val="folHlink"/>
                </a:solidFill>
                <a:effectLst>
                  <a:outerShdw blurRad="38100" dist="38100" dir="2700000" algn="tl">
                    <a:srgbClr val="000000"/>
                  </a:outerShdw>
                </a:effectLst>
              </a:rPr>
              <a:t> of </a:t>
            </a:r>
            <a:r>
              <a:rPr lang="es-MX" sz="1100" dirty="0" err="1">
                <a:solidFill>
                  <a:schemeClr val="folHlink"/>
                </a:solidFill>
                <a:effectLst>
                  <a:outerShdw blurRad="38100" dist="38100" dir="2700000" algn="tl">
                    <a:srgbClr val="000000"/>
                  </a:outerShdw>
                </a:effectLst>
              </a:rPr>
              <a:t>Lung</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Transplant</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Candidates</a:t>
            </a:r>
            <a:r>
              <a:rPr lang="es-MX" sz="1100" i="1" dirty="0">
                <a:solidFill>
                  <a:schemeClr val="folHlink"/>
                </a:solidFill>
                <a:effectLst>
                  <a:outerShdw blurRad="38100" dist="38100" dir="2700000" algn="tl">
                    <a:srgbClr val="000000"/>
                  </a:outerShdw>
                </a:effectLst>
              </a:rPr>
              <a:t>. </a:t>
            </a:r>
          </a:p>
          <a:p>
            <a:pPr algn="r">
              <a:defRPr/>
            </a:pPr>
            <a:r>
              <a:rPr lang="es-MX" sz="1100" i="1" dirty="0">
                <a:solidFill>
                  <a:schemeClr val="folHlink"/>
                </a:solidFill>
                <a:effectLst>
                  <a:outerShdw blurRad="38100" dist="38100" dir="2700000" algn="tl">
                    <a:srgbClr val="000000"/>
                  </a:outerShdw>
                </a:effectLst>
              </a:rPr>
              <a:t>Am J </a:t>
            </a:r>
            <a:r>
              <a:rPr lang="es-MX" sz="1100" i="1" dirty="0" err="1">
                <a:solidFill>
                  <a:schemeClr val="folHlink"/>
                </a:solidFill>
                <a:effectLst>
                  <a:outerShdw blurRad="38100" dist="38100" dir="2700000" algn="tl">
                    <a:srgbClr val="000000"/>
                  </a:outerShdw>
                </a:effectLst>
              </a:rPr>
              <a:t>Respir</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Crit</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Care</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Med</a:t>
            </a:r>
            <a:r>
              <a:rPr lang="es-MX" sz="1100" i="1" dirty="0">
                <a:solidFill>
                  <a:schemeClr val="folHlink"/>
                </a:solidFill>
                <a:effectLst>
                  <a:outerShdw blurRad="38100" dist="38100" dir="2700000" algn="tl">
                    <a:srgbClr val="000000"/>
                  </a:outerShdw>
                </a:effectLst>
              </a:rPr>
              <a:t> 1998; 158:335-339.</a:t>
            </a:r>
          </a:p>
          <a:p>
            <a:pPr algn="r">
              <a:defRPr/>
            </a:pPr>
            <a:r>
              <a:rPr lang="es-MX" sz="1100" i="1" dirty="0">
                <a:solidFill>
                  <a:schemeClr val="folHlink"/>
                </a:solidFill>
                <a:effectLst>
                  <a:outerShdw blurRad="38100" dist="38100" dir="2700000" algn="tl">
                    <a:srgbClr val="000000"/>
                  </a:outerShdw>
                </a:effectLst>
              </a:rPr>
              <a:t>J </a:t>
            </a:r>
            <a:r>
              <a:rPr lang="es-MX" sz="1100" i="1" dirty="0" err="1">
                <a:solidFill>
                  <a:schemeClr val="folHlink"/>
                </a:solidFill>
                <a:effectLst>
                  <a:outerShdw blurRad="38100" dist="38100" dir="2700000" algn="tl">
                    <a:srgbClr val="000000"/>
                  </a:outerShdw>
                </a:effectLst>
              </a:rPr>
              <a:t>Heart</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Lung</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Transpl</a:t>
            </a:r>
            <a:r>
              <a:rPr lang="es-MX" sz="1100" i="1" dirty="0">
                <a:solidFill>
                  <a:schemeClr val="folHlink"/>
                </a:solidFill>
                <a:effectLst>
                  <a:outerShdw blurRad="38100" dist="38100" dir="2700000" algn="tl">
                    <a:srgbClr val="000000"/>
                  </a:outerShdw>
                </a:effectLst>
              </a:rPr>
              <a:t>. 2006; 25:745-55.</a:t>
            </a:r>
          </a:p>
          <a:p>
            <a:pPr algn="r">
              <a:defRPr/>
            </a:pPr>
            <a:r>
              <a:rPr lang="es-MX" sz="1100" i="1" dirty="0" err="1">
                <a:solidFill>
                  <a:schemeClr val="folHlink"/>
                </a:solidFill>
                <a:effectLst>
                  <a:outerShdw blurRad="38100" dist="38100" dir="2700000" algn="tl">
                    <a:srgbClr val="000000"/>
                  </a:outerShdw>
                </a:effectLst>
              </a:rPr>
              <a:t>Arch</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Bronconeumol</a:t>
            </a:r>
            <a:r>
              <a:rPr lang="es-MX" sz="1100" i="1" dirty="0">
                <a:solidFill>
                  <a:schemeClr val="folHlink"/>
                </a:solidFill>
                <a:effectLst>
                  <a:outerShdw blurRad="38100" dist="38100" dir="2700000" algn="tl">
                    <a:srgbClr val="000000"/>
                  </a:outerShdw>
                </a:effectLst>
              </a:rPr>
              <a:t>. 2011; 47:303-9.</a:t>
            </a:r>
            <a:endParaRPr lang="es-ES" sz="1100" i="1" dirty="0">
              <a:solidFill>
                <a:schemeClr val="folHlink"/>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643063" y="285750"/>
            <a:ext cx="3460750" cy="793750"/>
          </a:xfrm>
          <a:prstGeom prst="rect">
            <a:avLst/>
          </a:prstGeom>
          <a:noFill/>
          <a:ln w="9525">
            <a:noFill/>
            <a:miter lim="800000"/>
            <a:headEnd/>
            <a:tailEnd/>
          </a:ln>
          <a:effectLst/>
        </p:spPr>
        <p:txBody>
          <a:bodyPr wrap="none">
            <a:spAutoFit/>
          </a:bodyPr>
          <a:lstStyle/>
          <a:p>
            <a:pPr algn="ctr">
              <a:defRPr/>
            </a:pPr>
            <a:r>
              <a:rPr lang="es-MX" sz="1800" dirty="0">
                <a:solidFill>
                  <a:srgbClr val="FF0000"/>
                </a:solidFill>
                <a:effectLst>
                  <a:outerShdw blurRad="38100" dist="38100" dir="2700000" algn="tl">
                    <a:srgbClr val="000000"/>
                  </a:outerShdw>
                </a:effectLst>
                <a:latin typeface="Verdana" pitchFamily="34" charset="0"/>
              </a:rPr>
              <a:t>TRASPLANTE DE PULMÓN</a:t>
            </a:r>
            <a:br>
              <a:rPr lang="es-MX" sz="1800" dirty="0">
                <a:solidFill>
                  <a:srgbClr val="FF0000"/>
                </a:solidFill>
                <a:effectLst>
                  <a:outerShdw blurRad="38100" dist="38100" dir="2700000" algn="tl">
                    <a:srgbClr val="000000"/>
                  </a:outerShdw>
                </a:effectLst>
                <a:latin typeface="Verdana" pitchFamily="34" charset="0"/>
              </a:rPr>
            </a:br>
            <a:r>
              <a:rPr lang="es-MX" sz="2800" dirty="0">
                <a:solidFill>
                  <a:srgbClr val="FF0000"/>
                </a:solidFill>
                <a:effectLst>
                  <a:outerShdw blurRad="38100" dist="38100" dir="2700000" algn="tl">
                    <a:srgbClr val="000000"/>
                  </a:outerShdw>
                </a:effectLst>
                <a:latin typeface="Verdana" pitchFamily="34" charset="0"/>
              </a:rPr>
              <a:t>INDICACIONES</a:t>
            </a:r>
            <a:endParaRPr lang="es-ES" sz="2800" dirty="0">
              <a:solidFill>
                <a:srgbClr val="FF0000"/>
              </a:solidFill>
              <a:effectLst>
                <a:outerShdw blurRad="38100" dist="38100" dir="2700000" algn="tl">
                  <a:srgbClr val="000000"/>
                </a:outerShdw>
              </a:effectLst>
              <a:latin typeface="Verdana" pitchFamily="34" charset="0"/>
            </a:endParaRPr>
          </a:p>
        </p:txBody>
      </p:sp>
      <p:sp>
        <p:nvSpPr>
          <p:cNvPr id="72707" name="Rectangle 3"/>
          <p:cNvSpPr>
            <a:spLocks noChangeArrowheads="1"/>
          </p:cNvSpPr>
          <p:nvPr/>
        </p:nvSpPr>
        <p:spPr bwMode="auto">
          <a:xfrm>
            <a:off x="323528" y="1340768"/>
            <a:ext cx="7315200" cy="2585323"/>
          </a:xfrm>
          <a:prstGeom prst="rect">
            <a:avLst/>
          </a:prstGeom>
          <a:noFill/>
          <a:ln w="9525">
            <a:noFill/>
            <a:miter lim="800000"/>
            <a:headEnd/>
            <a:tailEnd/>
          </a:ln>
          <a:effectLst/>
        </p:spPr>
        <p:txBody>
          <a:bodyPr>
            <a:spAutoFit/>
          </a:bodyPr>
          <a:lstStyle/>
          <a:p>
            <a:pPr>
              <a:defRPr/>
            </a:pPr>
            <a:r>
              <a:rPr lang="es-MX" sz="2800" dirty="0" err="1">
                <a:solidFill>
                  <a:schemeClr val="hlink"/>
                </a:solidFill>
                <a:effectLst>
                  <a:outerShdw blurRad="38100" dist="38100" dir="2700000" algn="tl">
                    <a:srgbClr val="000000"/>
                  </a:outerShdw>
                </a:effectLst>
              </a:rPr>
              <a:t>Neumopatía</a:t>
            </a:r>
            <a:r>
              <a:rPr lang="es-MX" sz="2800" dirty="0">
                <a:solidFill>
                  <a:schemeClr val="hlink"/>
                </a:solidFill>
                <a:effectLst>
                  <a:outerShdw blurRad="38100" dist="38100" dir="2700000" algn="tl">
                    <a:srgbClr val="000000"/>
                  </a:outerShdw>
                </a:effectLst>
              </a:rPr>
              <a:t> obstructiva</a:t>
            </a:r>
          </a:p>
          <a:p>
            <a:pPr lvl="1">
              <a:defRPr/>
            </a:pPr>
            <a:r>
              <a:rPr lang="es-MX" sz="1800" dirty="0">
                <a:solidFill>
                  <a:srgbClr val="9966FF"/>
                </a:solidFill>
                <a:effectLst>
                  <a:outerShdw blurRad="38100" dist="38100" dir="2700000" algn="tl">
                    <a:srgbClr val="000000"/>
                  </a:outerShdw>
                </a:effectLst>
              </a:rPr>
              <a:t>Calificación </a:t>
            </a:r>
            <a:r>
              <a:rPr lang="es-MX" sz="1800" dirty="0" smtClean="0">
                <a:solidFill>
                  <a:srgbClr val="9966FF"/>
                </a:solidFill>
                <a:effectLst>
                  <a:outerShdw blurRad="38100" dist="38100" dir="2700000" algn="tl">
                    <a:srgbClr val="000000"/>
                  </a:outerShdw>
                </a:effectLst>
              </a:rPr>
              <a:t>BODE </a:t>
            </a:r>
            <a:r>
              <a:rPr lang="es-MX" sz="1800" dirty="0">
                <a:solidFill>
                  <a:srgbClr val="9966FF"/>
                </a:solidFill>
                <a:effectLst>
                  <a:outerShdw blurRad="38100" dist="38100" dir="2700000" algn="tl">
                    <a:srgbClr val="000000"/>
                  </a:outerShdw>
                </a:effectLst>
              </a:rPr>
              <a:t>7-10</a:t>
            </a:r>
          </a:p>
          <a:p>
            <a:pPr lvl="1">
              <a:defRPr/>
            </a:pPr>
            <a:r>
              <a:rPr lang="es-MX" sz="1800" dirty="0" smtClean="0">
                <a:solidFill>
                  <a:srgbClr val="9966FF"/>
                </a:solidFill>
                <a:effectLst>
                  <a:outerShdw blurRad="38100" dist="38100" dir="2700000" algn="tl">
                    <a:srgbClr val="000000"/>
                  </a:outerShdw>
                </a:effectLst>
              </a:rPr>
              <a:t>Composición masa corporal</a:t>
            </a:r>
          </a:p>
          <a:p>
            <a:pPr lvl="1">
              <a:defRPr/>
            </a:pPr>
            <a:r>
              <a:rPr lang="es-MX" sz="1800" dirty="0" smtClean="0">
                <a:solidFill>
                  <a:srgbClr val="9966FF"/>
                </a:solidFill>
                <a:effectLst>
                  <a:outerShdw blurRad="38100" dist="38100" dir="2700000" algn="tl">
                    <a:srgbClr val="000000"/>
                  </a:outerShdw>
                </a:effectLst>
              </a:rPr>
              <a:t>Obstrucción</a:t>
            </a:r>
            <a:endParaRPr lang="es-MX" sz="1800" dirty="0" smtClean="0">
              <a:solidFill>
                <a:srgbClr val="9966FF"/>
              </a:solidFill>
              <a:effectLst>
                <a:outerShdw blurRad="38100" dist="38100" dir="2700000" algn="tl">
                  <a:srgbClr val="000000"/>
                </a:outerShdw>
              </a:effectLst>
            </a:endParaRPr>
          </a:p>
          <a:p>
            <a:pPr lvl="2">
              <a:defRPr/>
            </a:pPr>
            <a:r>
              <a:rPr lang="es-MX" sz="1400" dirty="0" smtClean="0">
                <a:solidFill>
                  <a:srgbClr val="9966FF"/>
                </a:solidFill>
                <a:effectLst>
                  <a:outerShdw blurRad="38100" dist="38100" dir="2700000" algn="tl">
                    <a:srgbClr val="000000"/>
                  </a:outerShdw>
                </a:effectLst>
              </a:rPr>
              <a:t>VEF1 </a:t>
            </a:r>
            <a:r>
              <a:rPr lang="es-MX" sz="1400" dirty="0">
                <a:solidFill>
                  <a:srgbClr val="9966FF"/>
                </a:solidFill>
                <a:effectLst>
                  <a:outerShdw blurRad="38100" dist="38100" dir="2700000" algn="tl">
                    <a:srgbClr val="000000"/>
                  </a:outerShdw>
                </a:effectLst>
              </a:rPr>
              <a:t>&lt;25% del predicho con broncodilatador</a:t>
            </a:r>
          </a:p>
          <a:p>
            <a:pPr lvl="3">
              <a:defRPr/>
            </a:pPr>
            <a:r>
              <a:rPr lang="es-MX" sz="1200" dirty="0">
                <a:solidFill>
                  <a:srgbClr val="9966FF"/>
                </a:solidFill>
                <a:effectLst>
                  <a:outerShdw blurRad="38100" dist="38100" dir="2700000" algn="tl">
                    <a:srgbClr val="000000"/>
                  </a:outerShdw>
                </a:effectLst>
              </a:rPr>
              <a:t>EPOC, deficiencia </a:t>
            </a:r>
            <a:r>
              <a:rPr lang="es-MX" sz="1200" dirty="0" smtClean="0">
                <a:solidFill>
                  <a:srgbClr val="9966FF"/>
                </a:solidFill>
                <a:effectLst>
                  <a:outerShdw blurRad="38100" dist="38100" dir="2700000" algn="tl">
                    <a:srgbClr val="000000"/>
                  </a:outerShdw>
                </a:effectLst>
                <a:latin typeface="Symbol" pitchFamily="18" charset="2"/>
              </a:rPr>
              <a:t>a</a:t>
            </a:r>
            <a:r>
              <a:rPr lang="es-MX" sz="1200" dirty="0" smtClean="0">
                <a:solidFill>
                  <a:srgbClr val="9966FF"/>
                </a:solidFill>
                <a:effectLst>
                  <a:outerShdw blurRad="38100" dist="38100" dir="2700000" algn="tl">
                    <a:srgbClr val="000000"/>
                  </a:outerShdw>
                </a:effectLst>
              </a:rPr>
              <a:t>1-antitripsina</a:t>
            </a:r>
          </a:p>
          <a:p>
            <a:pPr lvl="1">
              <a:defRPr/>
            </a:pPr>
            <a:r>
              <a:rPr lang="es-MX" sz="1800" dirty="0" smtClean="0">
                <a:solidFill>
                  <a:srgbClr val="9966FF"/>
                </a:solidFill>
                <a:effectLst>
                  <a:outerShdw blurRad="38100" dist="38100" dir="2700000" algn="tl">
                    <a:srgbClr val="000000"/>
                  </a:outerShdw>
                </a:effectLst>
              </a:rPr>
              <a:t>Disnea</a:t>
            </a:r>
          </a:p>
          <a:p>
            <a:pPr lvl="1">
              <a:defRPr/>
            </a:pPr>
            <a:r>
              <a:rPr lang="es-MX" sz="1800" dirty="0" smtClean="0">
                <a:solidFill>
                  <a:srgbClr val="9966FF"/>
                </a:solidFill>
                <a:effectLst>
                  <a:outerShdw blurRad="38100" dist="38100" dir="2700000" algn="tl">
                    <a:srgbClr val="000000"/>
                  </a:outerShdw>
                </a:effectLst>
              </a:rPr>
              <a:t>Ejercicio (caminata 6’)</a:t>
            </a:r>
            <a:endParaRPr lang="es-MX" sz="1600" dirty="0">
              <a:solidFill>
                <a:srgbClr val="9966FF"/>
              </a:solidFill>
              <a:effectLst>
                <a:outerShdw blurRad="38100" dist="38100" dir="2700000" algn="tl">
                  <a:srgbClr val="000000"/>
                </a:outerShdw>
              </a:effectLst>
            </a:endParaRPr>
          </a:p>
          <a:p>
            <a:pPr>
              <a:defRPr/>
            </a:pPr>
            <a:endParaRPr lang="es-ES" sz="1800" dirty="0">
              <a:solidFill>
                <a:srgbClr val="9966FF"/>
              </a:solidFill>
              <a:effectLst>
                <a:outerShdw blurRad="38100" dist="38100" dir="2700000" algn="tl">
                  <a:srgbClr val="000000"/>
                </a:outerShdw>
              </a:effectLst>
            </a:endParaRPr>
          </a:p>
        </p:txBody>
      </p:sp>
      <p:sp>
        <p:nvSpPr>
          <p:cNvPr id="6" name="5 Rectángulo"/>
          <p:cNvSpPr/>
          <p:nvPr/>
        </p:nvSpPr>
        <p:spPr>
          <a:xfrm>
            <a:off x="714375" y="3917156"/>
            <a:ext cx="4572000" cy="1816100"/>
          </a:xfrm>
          <a:prstGeom prst="rect">
            <a:avLst/>
          </a:prstGeom>
          <a:solidFill>
            <a:schemeClr val="bg2">
              <a:lumMod val="20000"/>
              <a:lumOff val="80000"/>
            </a:schemeClr>
          </a:solidFill>
        </p:spPr>
        <p:txBody>
          <a:bodyPr>
            <a:spAutoFit/>
          </a:bodyPr>
          <a:lstStyle/>
          <a:p>
            <a:pPr>
              <a:defRPr/>
            </a:pPr>
            <a:r>
              <a:rPr lang="en-US" sz="1400" dirty="0"/>
              <a:t>1. </a:t>
            </a:r>
            <a:r>
              <a:rPr lang="en-US" sz="1400" dirty="0" err="1"/>
              <a:t>Referir</a:t>
            </a:r>
            <a:r>
              <a:rPr lang="en-US" sz="1400" dirty="0"/>
              <a:t>:</a:t>
            </a:r>
          </a:p>
          <a:p>
            <a:pPr lvl="1">
              <a:defRPr/>
            </a:pPr>
            <a:r>
              <a:rPr lang="es-ES" sz="1200" dirty="0"/>
              <a:t>CODE &gt;5.</a:t>
            </a:r>
          </a:p>
          <a:p>
            <a:pPr>
              <a:defRPr/>
            </a:pPr>
            <a:r>
              <a:rPr lang="fr-FR" sz="1400" dirty="0"/>
              <a:t>2. Transplante:</a:t>
            </a:r>
          </a:p>
          <a:p>
            <a:pPr lvl="1">
              <a:defRPr/>
            </a:pPr>
            <a:r>
              <a:rPr lang="en-US" sz="1200" dirty="0"/>
              <a:t>CODE 7-10 con:</a:t>
            </a:r>
            <a:endParaRPr lang="en-US" sz="1400" dirty="0"/>
          </a:p>
          <a:p>
            <a:pPr marL="982663" lvl="2" indent="-68263">
              <a:defRPr/>
            </a:pPr>
            <a:r>
              <a:rPr lang="en-US" sz="1200" dirty="0"/>
              <a:t>◦ </a:t>
            </a:r>
            <a:r>
              <a:rPr lang="en-US" sz="1200" dirty="0" err="1"/>
              <a:t>Hospitalización</a:t>
            </a:r>
            <a:r>
              <a:rPr lang="en-US" sz="1200" dirty="0"/>
              <a:t> + </a:t>
            </a:r>
            <a:r>
              <a:rPr lang="en-US" sz="1200" dirty="0" err="1"/>
              <a:t>documentación</a:t>
            </a:r>
            <a:r>
              <a:rPr lang="en-US" sz="1200" dirty="0"/>
              <a:t> de </a:t>
            </a:r>
            <a:r>
              <a:rPr lang="en-US" sz="1200" dirty="0" err="1"/>
              <a:t>hipercapnia</a:t>
            </a:r>
            <a:r>
              <a:rPr lang="en-US" sz="1200" dirty="0"/>
              <a:t> (pCO2 </a:t>
            </a:r>
            <a:r>
              <a:rPr lang="es-ES" sz="1200" dirty="0"/>
              <a:t>&gt;50 </a:t>
            </a:r>
            <a:r>
              <a:rPr lang="es-ES" sz="1200" dirty="0" err="1"/>
              <a:t>mmHg</a:t>
            </a:r>
            <a:r>
              <a:rPr lang="es-ES" sz="1200" dirty="0"/>
              <a:t>).</a:t>
            </a:r>
          </a:p>
          <a:p>
            <a:pPr marL="982663" lvl="2" indent="-68263">
              <a:defRPr/>
            </a:pPr>
            <a:r>
              <a:rPr lang="es-ES" sz="1200" dirty="0"/>
              <a:t>◦ </a:t>
            </a:r>
            <a:r>
              <a:rPr lang="es-ES" sz="1200" dirty="0" err="1"/>
              <a:t>Cor</a:t>
            </a:r>
            <a:r>
              <a:rPr lang="es-ES" sz="1200" dirty="0"/>
              <a:t> </a:t>
            </a:r>
            <a:r>
              <a:rPr lang="es-ES" sz="1200" dirty="0" err="1"/>
              <a:t>pulmonale</a:t>
            </a:r>
            <a:r>
              <a:rPr lang="es-ES" sz="1200" dirty="0"/>
              <a:t>.</a:t>
            </a:r>
          </a:p>
          <a:p>
            <a:pPr marL="982663" lvl="2" indent="-68263">
              <a:defRPr/>
            </a:pPr>
            <a:r>
              <a:rPr lang="en-US" sz="1200" dirty="0"/>
              <a:t>◦ VEF1&lt;20% y DLCO&lt;20% o </a:t>
            </a:r>
            <a:r>
              <a:rPr lang="en-US" sz="1200" dirty="0" err="1"/>
              <a:t>emfisema</a:t>
            </a:r>
            <a:r>
              <a:rPr lang="en-US" sz="1200" dirty="0"/>
              <a:t> </a:t>
            </a:r>
            <a:r>
              <a:rPr lang="en-US" sz="1200" dirty="0" err="1"/>
              <a:t>difuso</a:t>
            </a:r>
            <a:r>
              <a:rPr lang="en-US" sz="1200" dirty="0"/>
              <a:t> </a:t>
            </a:r>
            <a:r>
              <a:rPr lang="en-US" sz="1200" dirty="0" err="1"/>
              <a:t>homogeneo</a:t>
            </a:r>
            <a:r>
              <a:rPr lang="en-US" sz="1200" dirty="0"/>
              <a:t>.</a:t>
            </a:r>
            <a:endParaRPr lang="es-ES" sz="1200" dirty="0"/>
          </a:p>
        </p:txBody>
      </p:sp>
      <p:grpSp>
        <p:nvGrpSpPr>
          <p:cNvPr id="10" name="9 Grupo"/>
          <p:cNvGrpSpPr/>
          <p:nvPr/>
        </p:nvGrpSpPr>
        <p:grpSpPr>
          <a:xfrm>
            <a:off x="6300192" y="476672"/>
            <a:ext cx="2571750" cy="2247900"/>
            <a:chOff x="6429375" y="2214563"/>
            <a:chExt cx="2571750" cy="2247900"/>
          </a:xfrm>
        </p:grpSpPr>
        <p:pic>
          <p:nvPicPr>
            <p:cNvPr id="20486" name="Picture 5" descr="Image"/>
            <p:cNvPicPr>
              <a:picLocks noChangeAspect="1"/>
            </p:cNvPicPr>
            <p:nvPr/>
          </p:nvPicPr>
          <p:blipFill>
            <a:blip r:embed="rId2" cstate="print"/>
            <a:srcRect/>
            <a:stretch>
              <a:fillRect/>
            </a:stretch>
          </p:blipFill>
          <p:spPr bwMode="auto">
            <a:xfrm>
              <a:off x="6429375" y="2214563"/>
              <a:ext cx="2446338" cy="2157412"/>
            </a:xfrm>
            <a:prstGeom prst="rect">
              <a:avLst/>
            </a:prstGeom>
            <a:noFill/>
            <a:ln w="9525">
              <a:noFill/>
              <a:miter lim="800000"/>
              <a:headEnd/>
              <a:tailEnd/>
            </a:ln>
          </p:spPr>
        </p:pic>
        <p:sp>
          <p:nvSpPr>
            <p:cNvPr id="8" name="Text Box 4"/>
            <p:cNvSpPr txBox="1">
              <a:spLocks noChangeArrowheads="1"/>
            </p:cNvSpPr>
            <p:nvPr/>
          </p:nvSpPr>
          <p:spPr bwMode="auto">
            <a:xfrm>
              <a:off x="6489700" y="4357688"/>
              <a:ext cx="2511425" cy="104775"/>
            </a:xfrm>
            <a:prstGeom prst="rect">
              <a:avLst/>
            </a:prstGeom>
            <a:noFill/>
            <a:ln w="9525">
              <a:noFill/>
              <a:miter lim="800000"/>
              <a:headEnd/>
              <a:tailEnd/>
            </a:ln>
          </p:spPr>
          <p:txBody>
            <a:bodyPr lIns="0" tIns="0" rIns="0" bIns="0">
              <a:spAutoFit/>
            </a:bodyPr>
            <a:lstStyle/>
            <a:p>
              <a:pPr>
                <a:lnSpc>
                  <a:spcPct val="97000"/>
                </a:lnSpc>
                <a:buClr>
                  <a:srgbClr val="FFFFFF"/>
                </a:buClr>
                <a:buSzPct val="45000"/>
                <a:buFont typeface="StarSymbol"/>
                <a:buNone/>
                <a:tabLst>
                  <a:tab pos="723900" algn="l"/>
                  <a:tab pos="1447800" algn="l"/>
                  <a:tab pos="2171700" algn="l"/>
                  <a:tab pos="2895600" algn="l"/>
                  <a:tab pos="3619500" algn="l"/>
                </a:tabLst>
                <a:defRPr/>
              </a:pPr>
              <a:r>
                <a:rPr lang="en-GB" sz="700" dirty="0">
                  <a:solidFill>
                    <a:srgbClr val="FFFFFF"/>
                  </a:solidFill>
                  <a:effectLst>
                    <a:outerShdw blurRad="38100" dist="38100" dir="2700000" algn="tl">
                      <a:srgbClr val="000000">
                        <a:alpha val="43137"/>
                      </a:srgbClr>
                    </a:outerShdw>
                  </a:effectLst>
                  <a:latin typeface="Arial" pitchFamily="34" charset="0"/>
                  <a:cs typeface="Gothic"/>
                </a:rPr>
                <a:t>McDonough JE et al. N </a:t>
              </a:r>
              <a:r>
                <a:rPr lang="en-GB" sz="700" dirty="0" err="1">
                  <a:solidFill>
                    <a:srgbClr val="FFFFFF"/>
                  </a:solidFill>
                  <a:effectLst>
                    <a:outerShdw blurRad="38100" dist="38100" dir="2700000" algn="tl">
                      <a:srgbClr val="000000">
                        <a:alpha val="43137"/>
                      </a:srgbClr>
                    </a:outerShdw>
                  </a:effectLst>
                  <a:latin typeface="Arial" pitchFamily="34" charset="0"/>
                  <a:cs typeface="Gothic"/>
                </a:rPr>
                <a:t>Engl</a:t>
              </a:r>
              <a:r>
                <a:rPr lang="en-GB" sz="700" dirty="0">
                  <a:solidFill>
                    <a:srgbClr val="FFFFFF"/>
                  </a:solidFill>
                  <a:effectLst>
                    <a:outerShdw blurRad="38100" dist="38100" dir="2700000" algn="tl">
                      <a:srgbClr val="000000">
                        <a:alpha val="43137"/>
                      </a:srgbClr>
                    </a:outerShdw>
                  </a:effectLst>
                  <a:latin typeface="Arial" pitchFamily="34" charset="0"/>
                  <a:cs typeface="Gothic"/>
                </a:rPr>
                <a:t> J Med 2011;365:1567-1575</a:t>
              </a:r>
            </a:p>
          </p:txBody>
        </p:sp>
      </p:grpSp>
      <p:sp>
        <p:nvSpPr>
          <p:cNvPr id="9" name="Text Box 5"/>
          <p:cNvSpPr txBox="1">
            <a:spLocks noChangeArrowheads="1"/>
          </p:cNvSpPr>
          <p:nvPr/>
        </p:nvSpPr>
        <p:spPr bwMode="auto">
          <a:xfrm>
            <a:off x="3571875" y="6088063"/>
            <a:ext cx="5343525" cy="769937"/>
          </a:xfrm>
          <a:prstGeom prst="rect">
            <a:avLst/>
          </a:prstGeom>
          <a:noFill/>
          <a:ln w="9525">
            <a:noFill/>
            <a:miter lim="800000"/>
            <a:headEnd/>
            <a:tailEnd/>
          </a:ln>
          <a:effectLst/>
        </p:spPr>
        <p:txBody>
          <a:bodyPr>
            <a:spAutoFit/>
          </a:bodyPr>
          <a:lstStyle/>
          <a:p>
            <a:pPr algn="r">
              <a:defRPr/>
            </a:pPr>
            <a:r>
              <a:rPr lang="es-MX" sz="1100" dirty="0">
                <a:solidFill>
                  <a:schemeClr val="folHlink"/>
                </a:solidFill>
                <a:effectLst>
                  <a:outerShdw blurRad="38100" dist="38100" dir="2700000" algn="tl">
                    <a:srgbClr val="000000"/>
                  </a:outerShdw>
                </a:effectLst>
              </a:rPr>
              <a:t>International </a:t>
            </a:r>
            <a:r>
              <a:rPr lang="es-MX" sz="1100" dirty="0" err="1">
                <a:solidFill>
                  <a:schemeClr val="folHlink"/>
                </a:solidFill>
                <a:effectLst>
                  <a:outerShdw blurRad="38100" dist="38100" dir="2700000" algn="tl">
                    <a:srgbClr val="000000"/>
                  </a:outerShdw>
                </a:effectLst>
              </a:rPr>
              <a:t>Guidelines</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for</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the</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Selection</a:t>
            </a:r>
            <a:r>
              <a:rPr lang="es-MX" sz="1100" dirty="0">
                <a:solidFill>
                  <a:schemeClr val="folHlink"/>
                </a:solidFill>
                <a:effectLst>
                  <a:outerShdw blurRad="38100" dist="38100" dir="2700000" algn="tl">
                    <a:srgbClr val="000000"/>
                  </a:outerShdw>
                </a:effectLst>
              </a:rPr>
              <a:t> of </a:t>
            </a:r>
            <a:r>
              <a:rPr lang="es-MX" sz="1100" dirty="0" err="1">
                <a:solidFill>
                  <a:schemeClr val="folHlink"/>
                </a:solidFill>
                <a:effectLst>
                  <a:outerShdw blurRad="38100" dist="38100" dir="2700000" algn="tl">
                    <a:srgbClr val="000000"/>
                  </a:outerShdw>
                </a:effectLst>
              </a:rPr>
              <a:t>Lung</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Transplant</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Candidates</a:t>
            </a:r>
            <a:r>
              <a:rPr lang="es-MX" sz="1100" i="1" dirty="0">
                <a:solidFill>
                  <a:schemeClr val="folHlink"/>
                </a:solidFill>
                <a:effectLst>
                  <a:outerShdw blurRad="38100" dist="38100" dir="2700000" algn="tl">
                    <a:srgbClr val="000000"/>
                  </a:outerShdw>
                </a:effectLst>
              </a:rPr>
              <a:t>. </a:t>
            </a:r>
          </a:p>
          <a:p>
            <a:pPr algn="r">
              <a:defRPr/>
            </a:pPr>
            <a:r>
              <a:rPr lang="es-MX" sz="1100" i="1" dirty="0">
                <a:solidFill>
                  <a:schemeClr val="folHlink"/>
                </a:solidFill>
                <a:effectLst>
                  <a:outerShdw blurRad="38100" dist="38100" dir="2700000" algn="tl">
                    <a:srgbClr val="000000"/>
                  </a:outerShdw>
                </a:effectLst>
              </a:rPr>
              <a:t>Am J </a:t>
            </a:r>
            <a:r>
              <a:rPr lang="es-MX" sz="1100" i="1" dirty="0" err="1">
                <a:solidFill>
                  <a:schemeClr val="folHlink"/>
                </a:solidFill>
                <a:effectLst>
                  <a:outerShdw blurRad="38100" dist="38100" dir="2700000" algn="tl">
                    <a:srgbClr val="000000"/>
                  </a:outerShdw>
                </a:effectLst>
              </a:rPr>
              <a:t>Respir</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Crit</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Care</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Med</a:t>
            </a:r>
            <a:r>
              <a:rPr lang="es-MX" sz="1100" i="1" dirty="0">
                <a:solidFill>
                  <a:schemeClr val="folHlink"/>
                </a:solidFill>
                <a:effectLst>
                  <a:outerShdw blurRad="38100" dist="38100" dir="2700000" algn="tl">
                    <a:srgbClr val="000000"/>
                  </a:outerShdw>
                </a:effectLst>
              </a:rPr>
              <a:t> 1998; 158:335-339.</a:t>
            </a:r>
          </a:p>
          <a:p>
            <a:pPr algn="r">
              <a:defRPr/>
            </a:pPr>
            <a:r>
              <a:rPr lang="es-MX" sz="1100" i="1" dirty="0">
                <a:solidFill>
                  <a:schemeClr val="folHlink"/>
                </a:solidFill>
                <a:effectLst>
                  <a:outerShdw blurRad="38100" dist="38100" dir="2700000" algn="tl">
                    <a:srgbClr val="000000"/>
                  </a:outerShdw>
                </a:effectLst>
              </a:rPr>
              <a:t>J </a:t>
            </a:r>
            <a:r>
              <a:rPr lang="es-MX" sz="1100" i="1" dirty="0" err="1">
                <a:solidFill>
                  <a:schemeClr val="folHlink"/>
                </a:solidFill>
                <a:effectLst>
                  <a:outerShdw blurRad="38100" dist="38100" dir="2700000" algn="tl">
                    <a:srgbClr val="000000"/>
                  </a:outerShdw>
                </a:effectLst>
              </a:rPr>
              <a:t>Heart</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Lung</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Transpl</a:t>
            </a:r>
            <a:r>
              <a:rPr lang="es-MX" sz="1100" i="1" dirty="0">
                <a:solidFill>
                  <a:schemeClr val="folHlink"/>
                </a:solidFill>
                <a:effectLst>
                  <a:outerShdw blurRad="38100" dist="38100" dir="2700000" algn="tl">
                    <a:srgbClr val="000000"/>
                  </a:outerShdw>
                </a:effectLst>
              </a:rPr>
              <a:t>. 2006; 25:745-55.</a:t>
            </a:r>
          </a:p>
          <a:p>
            <a:pPr algn="r">
              <a:defRPr/>
            </a:pPr>
            <a:r>
              <a:rPr lang="es-MX" sz="1100" i="1" dirty="0" err="1">
                <a:solidFill>
                  <a:schemeClr val="folHlink"/>
                </a:solidFill>
                <a:effectLst>
                  <a:outerShdw blurRad="38100" dist="38100" dir="2700000" algn="tl">
                    <a:srgbClr val="000000"/>
                  </a:outerShdw>
                </a:effectLst>
              </a:rPr>
              <a:t>Arch</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Bronconeumol</a:t>
            </a:r>
            <a:r>
              <a:rPr lang="es-MX" sz="1100" i="1" dirty="0">
                <a:solidFill>
                  <a:schemeClr val="folHlink"/>
                </a:solidFill>
                <a:effectLst>
                  <a:outerShdw blurRad="38100" dist="38100" dir="2700000" algn="tl">
                    <a:srgbClr val="000000"/>
                  </a:outerShdw>
                </a:effectLst>
              </a:rPr>
              <a:t>. 2011; 47:303-9.</a:t>
            </a:r>
            <a:endParaRPr lang="es-ES" sz="1100" i="1" dirty="0">
              <a:solidFill>
                <a:schemeClr val="folHlink"/>
              </a:solidFill>
              <a:effectLst>
                <a:outerShdw blurRad="38100" dist="38100" dir="2700000" algn="tl">
                  <a:srgbClr val="000000"/>
                </a:outerShdw>
              </a:effectLst>
            </a:endParaRPr>
          </a:p>
        </p:txBody>
      </p:sp>
      <p:sp>
        <p:nvSpPr>
          <p:cNvPr id="11" name="Text Box 1030"/>
          <p:cNvSpPr txBox="1">
            <a:spLocks noChangeArrowheads="1"/>
          </p:cNvSpPr>
          <p:nvPr/>
        </p:nvSpPr>
        <p:spPr bwMode="auto">
          <a:xfrm>
            <a:off x="5436096" y="4223990"/>
            <a:ext cx="3600400" cy="1077218"/>
          </a:xfrm>
          <a:prstGeom prst="rect">
            <a:avLst/>
          </a:prstGeom>
          <a:noFill/>
          <a:ln w="9525">
            <a:noFill/>
            <a:miter lim="800000"/>
            <a:headEnd/>
            <a:tailEnd/>
          </a:ln>
          <a:effectLst/>
        </p:spPr>
        <p:txBody>
          <a:bodyPr wrap="square">
            <a:spAutoFit/>
          </a:bodyPr>
          <a:lstStyle/>
          <a:p>
            <a:pPr algn="ctr">
              <a:defRPr/>
            </a:pPr>
            <a:r>
              <a:rPr lang="es-MX" sz="2400" dirty="0">
                <a:solidFill>
                  <a:srgbClr val="C00000"/>
                </a:solidFill>
                <a:effectLst>
                  <a:outerShdw blurRad="38100" dist="38100" dir="2700000" algn="tl">
                    <a:srgbClr val="000000"/>
                  </a:outerShdw>
                </a:effectLst>
              </a:rPr>
              <a:t>EPOC: 5% población</a:t>
            </a:r>
          </a:p>
          <a:p>
            <a:pPr algn="ctr">
              <a:defRPr/>
            </a:pPr>
            <a:r>
              <a:rPr lang="es-MX" sz="2000" dirty="0">
                <a:solidFill>
                  <a:srgbClr val="C00000"/>
                </a:solidFill>
                <a:effectLst>
                  <a:outerShdw blurRad="38100" dist="38100" dir="2700000" algn="tl">
                    <a:srgbClr val="000000"/>
                  </a:outerShdw>
                </a:effectLst>
              </a:rPr>
              <a:t>México = 5 millones potenciales receptores</a:t>
            </a:r>
            <a:endParaRPr lang="es-ES" sz="2000" dirty="0">
              <a:solidFill>
                <a:srgbClr val="C00000"/>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25438" y="381000"/>
            <a:ext cx="8494712" cy="403225"/>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sz="1500" dirty="0" err="1">
                <a:solidFill>
                  <a:srgbClr val="FFFFFF"/>
                </a:solidFill>
                <a:effectLst>
                  <a:outerShdw blurRad="38100" dist="38100" dir="2700000" algn="tl">
                    <a:srgbClr val="000000">
                      <a:alpha val="43137"/>
                    </a:srgbClr>
                  </a:outerShdw>
                </a:effectLst>
                <a:latin typeface="Arial" charset="0"/>
              </a:rPr>
              <a:t>Calificación</a:t>
            </a:r>
            <a:r>
              <a:rPr lang="en-GB" sz="1500" dirty="0">
                <a:solidFill>
                  <a:srgbClr val="FFFFFF"/>
                </a:solidFill>
                <a:effectLst>
                  <a:outerShdw blurRad="38100" dist="38100" dir="2700000" algn="tl">
                    <a:srgbClr val="000000">
                      <a:alpha val="43137"/>
                    </a:srgbClr>
                  </a:outerShdw>
                </a:effectLst>
                <a:latin typeface="Arial" charset="0"/>
              </a:rPr>
              <a:t> CODE: </a:t>
            </a:r>
            <a:r>
              <a:rPr lang="en-GB" sz="1500" dirty="0" err="1">
                <a:solidFill>
                  <a:srgbClr val="FFFFFF"/>
                </a:solidFill>
                <a:effectLst>
                  <a:outerShdw blurRad="38100" dist="38100" dir="2700000" algn="tl">
                    <a:srgbClr val="000000">
                      <a:alpha val="43137"/>
                    </a:srgbClr>
                  </a:outerShdw>
                </a:effectLst>
                <a:latin typeface="Arial" charset="0"/>
              </a:rPr>
              <a:t>índice</a:t>
            </a:r>
            <a:r>
              <a:rPr lang="en-GB" sz="1500" dirty="0">
                <a:solidFill>
                  <a:srgbClr val="FFFFFF"/>
                </a:solidFill>
                <a:effectLst>
                  <a:outerShdw blurRad="38100" dist="38100" dir="2700000" algn="tl">
                    <a:srgbClr val="000000">
                      <a:alpha val="43137"/>
                    </a:srgbClr>
                  </a:outerShdw>
                </a:effectLst>
                <a:latin typeface="Arial" charset="0"/>
              </a:rPr>
              <a:t> de </a:t>
            </a:r>
            <a:r>
              <a:rPr lang="en-GB" sz="1500" dirty="0" err="1">
                <a:solidFill>
                  <a:srgbClr val="FFFFFF"/>
                </a:solidFill>
                <a:effectLst>
                  <a:outerShdw blurRad="38100" dist="38100" dir="2700000" algn="tl">
                    <a:srgbClr val="000000">
                      <a:alpha val="43137"/>
                    </a:srgbClr>
                  </a:outerShdw>
                </a:effectLst>
                <a:latin typeface="Arial" charset="0"/>
              </a:rPr>
              <a:t>masa</a:t>
            </a:r>
            <a:r>
              <a:rPr lang="en-GB" sz="1500" dirty="0">
                <a:solidFill>
                  <a:srgbClr val="FFFFFF"/>
                </a:solidFill>
                <a:effectLst>
                  <a:outerShdw blurRad="38100" dist="38100" dir="2700000" algn="tl">
                    <a:srgbClr val="000000">
                      <a:alpha val="43137"/>
                    </a:srgbClr>
                  </a:outerShdw>
                </a:effectLst>
                <a:latin typeface="Arial" charset="0"/>
              </a:rPr>
              <a:t> Corporal, </a:t>
            </a:r>
            <a:r>
              <a:rPr lang="en-GB" sz="1500" dirty="0" err="1">
                <a:solidFill>
                  <a:srgbClr val="FFFFFF"/>
                </a:solidFill>
                <a:effectLst>
                  <a:outerShdw blurRad="38100" dist="38100" dir="2700000" algn="tl">
                    <a:srgbClr val="000000">
                      <a:alpha val="43137"/>
                    </a:srgbClr>
                  </a:outerShdw>
                </a:effectLst>
                <a:latin typeface="Arial" charset="0"/>
              </a:rPr>
              <a:t>Obstrucción</a:t>
            </a:r>
            <a:r>
              <a:rPr lang="en-GB" sz="1500" dirty="0">
                <a:solidFill>
                  <a:srgbClr val="FFFFFF"/>
                </a:solidFill>
                <a:effectLst>
                  <a:outerShdw blurRad="38100" dist="38100" dir="2700000" algn="tl">
                    <a:srgbClr val="000000">
                      <a:alpha val="43137"/>
                    </a:srgbClr>
                  </a:outerShdw>
                </a:effectLst>
                <a:latin typeface="Arial" charset="0"/>
              </a:rPr>
              <a:t>, </a:t>
            </a:r>
            <a:r>
              <a:rPr lang="en-GB" sz="1500" dirty="0" err="1">
                <a:solidFill>
                  <a:srgbClr val="FFFFFF"/>
                </a:solidFill>
                <a:effectLst>
                  <a:outerShdw blurRad="38100" dist="38100" dir="2700000" algn="tl">
                    <a:srgbClr val="000000">
                      <a:alpha val="43137"/>
                    </a:srgbClr>
                  </a:outerShdw>
                </a:effectLst>
                <a:latin typeface="Arial" charset="0"/>
              </a:rPr>
              <a:t>Disnea</a:t>
            </a:r>
            <a:r>
              <a:rPr lang="en-GB" sz="1500" dirty="0">
                <a:solidFill>
                  <a:srgbClr val="FFFFFF"/>
                </a:solidFill>
                <a:effectLst>
                  <a:outerShdw blurRad="38100" dist="38100" dir="2700000" algn="tl">
                    <a:srgbClr val="000000">
                      <a:alpha val="43137"/>
                    </a:srgbClr>
                  </a:outerShdw>
                </a:effectLst>
                <a:latin typeface="Arial" charset="0"/>
              </a:rPr>
              <a:t>, </a:t>
            </a:r>
            <a:r>
              <a:rPr lang="en-GB" sz="1500" dirty="0" err="1">
                <a:solidFill>
                  <a:srgbClr val="FFFFFF"/>
                </a:solidFill>
                <a:effectLst>
                  <a:outerShdw blurRad="38100" dist="38100" dir="2700000" algn="tl">
                    <a:srgbClr val="000000">
                      <a:alpha val="43137"/>
                    </a:srgbClr>
                  </a:outerShdw>
                </a:effectLst>
                <a:latin typeface="Arial" charset="0"/>
              </a:rPr>
              <a:t>capacidad</a:t>
            </a:r>
            <a:r>
              <a:rPr lang="en-GB" sz="1500" dirty="0">
                <a:solidFill>
                  <a:srgbClr val="FFFFFF"/>
                </a:solidFill>
                <a:effectLst>
                  <a:outerShdw blurRad="38100" dist="38100" dir="2700000" algn="tl">
                    <a:srgbClr val="000000">
                      <a:alpha val="43137"/>
                    </a:srgbClr>
                  </a:outerShdw>
                </a:effectLst>
                <a:latin typeface="Arial" charset="0"/>
              </a:rPr>
              <a:t> </a:t>
            </a:r>
            <a:r>
              <a:rPr lang="en-GB" sz="1500" dirty="0" err="1">
                <a:solidFill>
                  <a:srgbClr val="FFFFFF"/>
                </a:solidFill>
                <a:effectLst>
                  <a:outerShdw blurRad="38100" dist="38100" dir="2700000" algn="tl">
                    <a:srgbClr val="000000">
                      <a:alpha val="43137"/>
                    </a:srgbClr>
                  </a:outerShdw>
                </a:effectLst>
                <a:latin typeface="Arial" charset="0"/>
              </a:rPr>
              <a:t>Ejercicio</a:t>
            </a:r>
            <a:r>
              <a:rPr lang="en-GB" sz="1500" dirty="0">
                <a:solidFill>
                  <a:srgbClr val="FFFFFF"/>
                </a:solidFill>
                <a:effectLst>
                  <a:outerShdw blurRad="38100" dist="38100" dir="2700000" algn="tl">
                    <a:srgbClr val="000000">
                      <a:alpha val="43137"/>
                    </a:srgbClr>
                  </a:outerShdw>
                </a:effectLst>
                <a:latin typeface="Arial" charset="0"/>
              </a:rPr>
              <a:t> </a:t>
            </a:r>
          </a:p>
          <a:p>
            <a:pPr algn="ctr" eaLnBrk="1">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sz="1200" dirty="0">
                <a:solidFill>
                  <a:srgbClr val="FFFFFF"/>
                </a:solidFill>
                <a:effectLst>
                  <a:outerShdw blurRad="38100" dist="38100" dir="2700000" algn="tl">
                    <a:srgbClr val="000000">
                      <a:alpha val="43137"/>
                    </a:srgbClr>
                  </a:outerShdw>
                </a:effectLst>
                <a:latin typeface="Arial" charset="0"/>
              </a:rPr>
              <a:t>(Body-Mass Index, Degree of Airflow Obstruction and </a:t>
            </a:r>
            <a:r>
              <a:rPr lang="en-GB" sz="1200" dirty="0" err="1">
                <a:solidFill>
                  <a:srgbClr val="FFFFFF"/>
                </a:solidFill>
                <a:effectLst>
                  <a:outerShdw blurRad="38100" dist="38100" dir="2700000" algn="tl">
                    <a:srgbClr val="000000">
                      <a:alpha val="43137"/>
                    </a:srgbClr>
                  </a:outerShdw>
                </a:effectLst>
                <a:latin typeface="Arial" charset="0"/>
              </a:rPr>
              <a:t>Dyspnea</a:t>
            </a:r>
            <a:r>
              <a:rPr lang="en-GB" sz="1200" dirty="0">
                <a:solidFill>
                  <a:srgbClr val="FFFFFF"/>
                </a:solidFill>
                <a:effectLst>
                  <a:outerShdw blurRad="38100" dist="38100" dir="2700000" algn="tl">
                    <a:srgbClr val="000000">
                      <a:alpha val="43137"/>
                    </a:srgbClr>
                  </a:outerShdw>
                </a:effectLst>
                <a:latin typeface="Arial" charset="0"/>
              </a:rPr>
              <a:t>, and Exercise Capacity  -BODE Index)</a:t>
            </a:r>
          </a:p>
        </p:txBody>
      </p:sp>
      <p:sp>
        <p:nvSpPr>
          <p:cNvPr id="6146" name="Text Box 2"/>
          <p:cNvSpPr txBox="1">
            <a:spLocks noChangeArrowheads="1"/>
          </p:cNvSpPr>
          <p:nvPr/>
        </p:nvSpPr>
        <p:spPr bwMode="auto">
          <a:xfrm>
            <a:off x="1860550" y="5972175"/>
            <a:ext cx="3917950" cy="165100"/>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tabLst>
                <a:tab pos="656650" algn="l"/>
                <a:tab pos="1313299" algn="l"/>
                <a:tab pos="1969949" algn="l"/>
                <a:tab pos="2626599" algn="l"/>
                <a:tab pos="3283248" algn="l"/>
              </a:tabLst>
              <a:defRPr/>
            </a:pPr>
            <a:r>
              <a:rPr lang="en-GB" sz="1100" dirty="0">
                <a:solidFill>
                  <a:srgbClr val="FFFFFF"/>
                </a:solidFill>
                <a:effectLst>
                  <a:outerShdw blurRad="38100" dist="38100" dir="2700000" algn="tl">
                    <a:srgbClr val="000000">
                      <a:alpha val="43137"/>
                    </a:srgbClr>
                  </a:outerShdw>
                </a:effectLst>
                <a:latin typeface="Arial" charset="0"/>
              </a:rPr>
              <a:t>Celli, B. et al. N </a:t>
            </a:r>
            <a:r>
              <a:rPr lang="en-GB" sz="1100" dirty="0" err="1">
                <a:solidFill>
                  <a:srgbClr val="FFFFFF"/>
                </a:solidFill>
                <a:effectLst>
                  <a:outerShdw blurRad="38100" dist="38100" dir="2700000" algn="tl">
                    <a:srgbClr val="000000">
                      <a:alpha val="43137"/>
                    </a:srgbClr>
                  </a:outerShdw>
                </a:effectLst>
                <a:latin typeface="Arial" charset="0"/>
              </a:rPr>
              <a:t>Engl</a:t>
            </a:r>
            <a:r>
              <a:rPr lang="en-GB" sz="1100" dirty="0">
                <a:solidFill>
                  <a:srgbClr val="FFFFFF"/>
                </a:solidFill>
                <a:effectLst>
                  <a:outerShdw blurRad="38100" dist="38100" dir="2700000" algn="tl">
                    <a:srgbClr val="000000">
                      <a:alpha val="43137"/>
                    </a:srgbClr>
                  </a:outerShdw>
                </a:effectLst>
                <a:latin typeface="Arial" charset="0"/>
              </a:rPr>
              <a:t> J Med 2004;350:1005-1012</a:t>
            </a:r>
          </a:p>
        </p:txBody>
      </p:sp>
      <p:pic>
        <p:nvPicPr>
          <p:cNvPr id="21508" name="Picture 3"/>
          <p:cNvPicPr>
            <a:picLocks noChangeAspect="1" noChangeArrowheads="1"/>
          </p:cNvPicPr>
          <p:nvPr/>
        </p:nvPicPr>
        <p:blipFill>
          <a:blip r:embed="rId3" cstate="print"/>
          <a:srcRect/>
          <a:stretch>
            <a:fillRect/>
          </a:stretch>
        </p:blipFill>
        <p:spPr bwMode="auto">
          <a:xfrm>
            <a:off x="7429500" y="6456363"/>
            <a:ext cx="1268413" cy="211137"/>
          </a:xfrm>
          <a:prstGeom prst="rect">
            <a:avLst/>
          </a:prstGeom>
          <a:noFill/>
          <a:ln w="9525">
            <a:noFill/>
            <a:miter lim="800000"/>
            <a:headEnd/>
            <a:tailEnd/>
          </a:ln>
        </p:spPr>
      </p:pic>
      <p:pic>
        <p:nvPicPr>
          <p:cNvPr id="21509" name="Picture 4"/>
          <p:cNvPicPr>
            <a:picLocks noChangeAspect="1" noChangeArrowheads="1"/>
          </p:cNvPicPr>
          <p:nvPr/>
        </p:nvPicPr>
        <p:blipFill>
          <a:blip r:embed="rId4" cstate="print"/>
          <a:srcRect/>
          <a:stretch>
            <a:fillRect/>
          </a:stretch>
        </p:blipFill>
        <p:spPr bwMode="auto">
          <a:xfrm>
            <a:off x="357188" y="1357313"/>
            <a:ext cx="4452937" cy="4016375"/>
          </a:xfrm>
          <a:prstGeom prst="rect">
            <a:avLst/>
          </a:prstGeom>
          <a:noFill/>
          <a:ln w="9525">
            <a:noFill/>
            <a:miter lim="800000"/>
            <a:headEnd/>
            <a:tailEnd/>
          </a:ln>
        </p:spPr>
      </p:pic>
      <p:pic>
        <p:nvPicPr>
          <p:cNvPr id="21510" name="Picture 4"/>
          <p:cNvPicPr>
            <a:picLocks noChangeAspect="1" noChangeArrowheads="1"/>
          </p:cNvPicPr>
          <p:nvPr/>
        </p:nvPicPr>
        <p:blipFill>
          <a:blip r:embed="rId5" cstate="print"/>
          <a:srcRect/>
          <a:stretch>
            <a:fillRect/>
          </a:stretch>
        </p:blipFill>
        <p:spPr bwMode="auto">
          <a:xfrm>
            <a:off x="5000625" y="1357313"/>
            <a:ext cx="2928938" cy="4014787"/>
          </a:xfrm>
          <a:prstGeom prst="rect">
            <a:avLst/>
          </a:prstGeom>
          <a:noFill/>
          <a:ln w="9525">
            <a:noFill/>
            <a:miter lim="800000"/>
            <a:headEnd/>
            <a:tailEnd/>
          </a:ln>
        </p:spPr>
      </p:pic>
      <p:sp>
        <p:nvSpPr>
          <p:cNvPr id="8" name="7 CuadroTexto"/>
          <p:cNvSpPr txBox="1"/>
          <p:nvPr/>
        </p:nvSpPr>
        <p:spPr>
          <a:xfrm>
            <a:off x="8072438" y="1643063"/>
            <a:ext cx="368300" cy="246062"/>
          </a:xfrm>
          <a:prstGeom prst="rect">
            <a:avLst/>
          </a:prstGeom>
          <a:solidFill>
            <a:schemeClr val="bg2">
              <a:lumMod val="20000"/>
              <a:lumOff val="80000"/>
            </a:schemeClr>
          </a:solidFill>
        </p:spPr>
        <p:txBody>
          <a:bodyPr wrap="none">
            <a:spAutoFit/>
          </a:bodyPr>
          <a:lstStyle/>
          <a:p>
            <a:pPr>
              <a:defRPr/>
            </a:pPr>
            <a:r>
              <a:rPr lang="es-ES" sz="1000" dirty="0">
                <a:effectLst>
                  <a:outerShdw blurRad="38100" dist="38100" dir="2700000" algn="tl">
                    <a:srgbClr val="000000">
                      <a:alpha val="43137"/>
                    </a:srgbClr>
                  </a:outerShdw>
                </a:effectLst>
              </a:rPr>
              <a:t>0-2</a:t>
            </a:r>
          </a:p>
        </p:txBody>
      </p:sp>
      <p:sp>
        <p:nvSpPr>
          <p:cNvPr id="9" name="8 CuadroTexto"/>
          <p:cNvSpPr txBox="1"/>
          <p:nvPr/>
        </p:nvSpPr>
        <p:spPr>
          <a:xfrm>
            <a:off x="8072438" y="1897063"/>
            <a:ext cx="368300" cy="246062"/>
          </a:xfrm>
          <a:prstGeom prst="rect">
            <a:avLst/>
          </a:prstGeom>
          <a:solidFill>
            <a:schemeClr val="bg2">
              <a:lumMod val="20000"/>
              <a:lumOff val="80000"/>
            </a:schemeClr>
          </a:solidFill>
        </p:spPr>
        <p:txBody>
          <a:bodyPr wrap="none">
            <a:spAutoFit/>
          </a:bodyPr>
          <a:lstStyle/>
          <a:p>
            <a:pPr>
              <a:defRPr/>
            </a:pPr>
            <a:r>
              <a:rPr lang="es-ES" sz="1000" dirty="0">
                <a:effectLst>
                  <a:outerShdw blurRad="38100" dist="38100" dir="2700000" algn="tl">
                    <a:srgbClr val="000000">
                      <a:alpha val="43137"/>
                    </a:srgbClr>
                  </a:outerShdw>
                </a:effectLst>
              </a:rPr>
              <a:t>3-4</a:t>
            </a:r>
          </a:p>
        </p:txBody>
      </p:sp>
      <p:sp>
        <p:nvSpPr>
          <p:cNvPr id="10" name="9 CuadroTexto"/>
          <p:cNvSpPr txBox="1"/>
          <p:nvPr/>
        </p:nvSpPr>
        <p:spPr>
          <a:xfrm>
            <a:off x="8072438" y="2182813"/>
            <a:ext cx="368300" cy="246062"/>
          </a:xfrm>
          <a:prstGeom prst="rect">
            <a:avLst/>
          </a:prstGeom>
          <a:solidFill>
            <a:schemeClr val="bg2">
              <a:lumMod val="20000"/>
              <a:lumOff val="80000"/>
            </a:schemeClr>
          </a:solidFill>
        </p:spPr>
        <p:txBody>
          <a:bodyPr wrap="none">
            <a:spAutoFit/>
          </a:bodyPr>
          <a:lstStyle/>
          <a:p>
            <a:pPr>
              <a:defRPr/>
            </a:pPr>
            <a:r>
              <a:rPr lang="es-ES" sz="1000" dirty="0">
                <a:effectLst>
                  <a:outerShdw blurRad="38100" dist="38100" dir="2700000" algn="tl">
                    <a:srgbClr val="000000">
                      <a:alpha val="43137"/>
                    </a:srgbClr>
                  </a:outerShdw>
                </a:effectLst>
              </a:rPr>
              <a:t>5-6</a:t>
            </a:r>
          </a:p>
        </p:txBody>
      </p:sp>
      <p:sp>
        <p:nvSpPr>
          <p:cNvPr id="11" name="10 CuadroTexto"/>
          <p:cNvSpPr txBox="1"/>
          <p:nvPr/>
        </p:nvSpPr>
        <p:spPr>
          <a:xfrm>
            <a:off x="8072438" y="2468563"/>
            <a:ext cx="439737" cy="246062"/>
          </a:xfrm>
          <a:prstGeom prst="rect">
            <a:avLst/>
          </a:prstGeom>
          <a:solidFill>
            <a:schemeClr val="bg2">
              <a:lumMod val="20000"/>
              <a:lumOff val="80000"/>
            </a:schemeClr>
          </a:solidFill>
        </p:spPr>
        <p:txBody>
          <a:bodyPr wrap="none">
            <a:spAutoFit/>
          </a:bodyPr>
          <a:lstStyle/>
          <a:p>
            <a:pPr>
              <a:defRPr/>
            </a:pPr>
            <a:r>
              <a:rPr lang="es-ES" sz="1000" dirty="0">
                <a:effectLst>
                  <a:outerShdw blurRad="38100" dist="38100" dir="2700000" algn="tl">
                    <a:srgbClr val="000000">
                      <a:alpha val="43137"/>
                    </a:srgbClr>
                  </a:outerShdw>
                </a:effectLst>
              </a:rPr>
              <a:t>7-10</a:t>
            </a:r>
          </a:p>
        </p:txBody>
      </p:sp>
      <p:sp>
        <p:nvSpPr>
          <p:cNvPr id="12" name="11 CuadroTexto"/>
          <p:cNvSpPr txBox="1"/>
          <p:nvPr/>
        </p:nvSpPr>
        <p:spPr>
          <a:xfrm>
            <a:off x="8001000" y="1357313"/>
            <a:ext cx="901700" cy="246062"/>
          </a:xfrm>
          <a:prstGeom prst="rect">
            <a:avLst/>
          </a:prstGeom>
          <a:solidFill>
            <a:schemeClr val="bg2">
              <a:lumMod val="20000"/>
              <a:lumOff val="80000"/>
            </a:schemeClr>
          </a:solidFill>
        </p:spPr>
        <p:txBody>
          <a:bodyPr wrap="none">
            <a:spAutoFit/>
          </a:bodyPr>
          <a:lstStyle/>
          <a:p>
            <a:pPr>
              <a:defRPr/>
            </a:pPr>
            <a:r>
              <a:rPr lang="es-ES" sz="1000" dirty="0">
                <a:effectLst>
                  <a:outerShdw blurRad="38100" dist="38100" dir="2700000" algn="tl">
                    <a:srgbClr val="000000">
                      <a:alpha val="43137"/>
                    </a:srgbClr>
                  </a:outerShdw>
                </a:effectLst>
              </a:rPr>
              <a:t>Calificación</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714500" y="357188"/>
            <a:ext cx="3460750" cy="793750"/>
          </a:xfrm>
          <a:prstGeom prst="rect">
            <a:avLst/>
          </a:prstGeom>
          <a:noFill/>
          <a:ln w="9525">
            <a:noFill/>
            <a:miter lim="800000"/>
            <a:headEnd/>
            <a:tailEnd/>
          </a:ln>
          <a:effectLst/>
        </p:spPr>
        <p:txBody>
          <a:bodyPr wrap="none">
            <a:spAutoFit/>
          </a:bodyPr>
          <a:lstStyle/>
          <a:p>
            <a:pPr algn="ctr">
              <a:defRPr/>
            </a:pPr>
            <a:r>
              <a:rPr lang="es-MX" sz="1800" dirty="0">
                <a:solidFill>
                  <a:srgbClr val="FF0000"/>
                </a:solidFill>
                <a:effectLst>
                  <a:outerShdw blurRad="38100" dist="38100" dir="2700000" algn="tl">
                    <a:srgbClr val="000000"/>
                  </a:outerShdw>
                </a:effectLst>
                <a:latin typeface="Verdana" pitchFamily="34" charset="0"/>
              </a:rPr>
              <a:t>TRASPLANTE DE PULMÓN</a:t>
            </a:r>
            <a:br>
              <a:rPr lang="es-MX" sz="1800" dirty="0">
                <a:solidFill>
                  <a:srgbClr val="FF0000"/>
                </a:solidFill>
                <a:effectLst>
                  <a:outerShdw blurRad="38100" dist="38100" dir="2700000" algn="tl">
                    <a:srgbClr val="000000"/>
                  </a:outerShdw>
                </a:effectLst>
                <a:latin typeface="Verdana" pitchFamily="34" charset="0"/>
              </a:rPr>
            </a:br>
            <a:r>
              <a:rPr lang="es-MX" sz="2800" dirty="0">
                <a:solidFill>
                  <a:srgbClr val="FF0000"/>
                </a:solidFill>
                <a:effectLst>
                  <a:outerShdw blurRad="38100" dist="38100" dir="2700000" algn="tl">
                    <a:srgbClr val="000000"/>
                  </a:outerShdw>
                </a:effectLst>
                <a:latin typeface="Verdana" pitchFamily="34" charset="0"/>
              </a:rPr>
              <a:t>INDICACIONES</a:t>
            </a:r>
            <a:endParaRPr lang="es-ES" sz="2800" dirty="0">
              <a:solidFill>
                <a:srgbClr val="FF0000"/>
              </a:solidFill>
              <a:effectLst>
                <a:outerShdw blurRad="38100" dist="38100" dir="2700000" algn="tl">
                  <a:srgbClr val="000000"/>
                </a:outerShdw>
              </a:effectLst>
              <a:latin typeface="Verdana" pitchFamily="34" charset="0"/>
            </a:endParaRPr>
          </a:p>
        </p:txBody>
      </p:sp>
      <p:sp>
        <p:nvSpPr>
          <p:cNvPr id="72707" name="Rectangle 3"/>
          <p:cNvSpPr>
            <a:spLocks noChangeArrowheads="1"/>
          </p:cNvSpPr>
          <p:nvPr/>
        </p:nvSpPr>
        <p:spPr bwMode="auto">
          <a:xfrm>
            <a:off x="285750" y="1285875"/>
            <a:ext cx="7315200" cy="1570038"/>
          </a:xfrm>
          <a:prstGeom prst="rect">
            <a:avLst/>
          </a:prstGeom>
          <a:noFill/>
          <a:ln w="9525">
            <a:noFill/>
            <a:miter lim="800000"/>
            <a:headEnd/>
            <a:tailEnd/>
          </a:ln>
          <a:effectLst/>
        </p:spPr>
        <p:txBody>
          <a:bodyPr>
            <a:spAutoFit/>
          </a:bodyPr>
          <a:lstStyle/>
          <a:p>
            <a:pPr>
              <a:defRPr/>
            </a:pPr>
            <a:r>
              <a:rPr lang="es-MX" sz="2800" dirty="0" err="1">
                <a:solidFill>
                  <a:schemeClr val="hlink"/>
                </a:solidFill>
                <a:effectLst>
                  <a:outerShdw blurRad="38100" dist="38100" dir="2700000" algn="tl">
                    <a:srgbClr val="000000"/>
                  </a:outerShdw>
                </a:effectLst>
              </a:rPr>
              <a:t>Neumopatía</a:t>
            </a:r>
            <a:r>
              <a:rPr lang="es-MX" sz="2800" dirty="0">
                <a:solidFill>
                  <a:schemeClr val="hlink"/>
                </a:solidFill>
                <a:effectLst>
                  <a:outerShdw blurRad="38100" dist="38100" dir="2700000" algn="tl">
                    <a:srgbClr val="000000"/>
                  </a:outerShdw>
                </a:effectLst>
              </a:rPr>
              <a:t> de origen infeccioso</a:t>
            </a:r>
          </a:p>
          <a:p>
            <a:pPr lvl="1">
              <a:defRPr/>
            </a:pPr>
            <a:r>
              <a:rPr lang="es-MX" sz="1600" dirty="0">
                <a:solidFill>
                  <a:srgbClr val="9966FF"/>
                </a:solidFill>
                <a:effectLst>
                  <a:outerShdw blurRad="38100" dist="38100" dir="2700000" algn="tl">
                    <a:srgbClr val="000000"/>
                  </a:outerShdw>
                </a:effectLst>
              </a:rPr>
              <a:t>VEF1 &lt;30%, CVF &lt;40%,</a:t>
            </a:r>
            <a:r>
              <a:rPr lang="es-MX" sz="1800" dirty="0">
                <a:solidFill>
                  <a:srgbClr val="9966FF"/>
                </a:solidFill>
                <a:effectLst>
                  <a:outerShdw blurRad="38100" dist="38100" dir="2700000" algn="tl">
                    <a:srgbClr val="000000"/>
                  </a:outerShdw>
                </a:effectLst>
              </a:rPr>
              <a:t> </a:t>
            </a:r>
            <a:r>
              <a:rPr lang="es-MX" sz="1600" dirty="0">
                <a:solidFill>
                  <a:srgbClr val="9966FF"/>
                </a:solidFill>
                <a:effectLst>
                  <a:outerShdw blurRad="38100" dist="38100" dir="2700000" algn="tl">
                    <a:srgbClr val="000000"/>
                  </a:outerShdw>
                </a:effectLst>
              </a:rPr>
              <a:t>P</a:t>
            </a:r>
            <a:r>
              <a:rPr lang="es-MX" sz="1600" baseline="-25000" dirty="0">
                <a:solidFill>
                  <a:srgbClr val="9966FF"/>
                </a:solidFill>
                <a:effectLst>
                  <a:outerShdw blurRad="38100" dist="38100" dir="2700000" algn="tl">
                    <a:srgbClr val="000000"/>
                  </a:outerShdw>
                </a:effectLst>
              </a:rPr>
              <a:t>a</a:t>
            </a:r>
            <a:r>
              <a:rPr lang="es-MX" sz="1600" dirty="0">
                <a:solidFill>
                  <a:srgbClr val="9966FF"/>
                </a:solidFill>
                <a:effectLst>
                  <a:outerShdw blurRad="38100" dist="38100" dir="2700000" algn="tl">
                    <a:srgbClr val="000000"/>
                  </a:outerShdw>
                </a:effectLst>
              </a:rPr>
              <a:t>O</a:t>
            </a:r>
            <a:r>
              <a:rPr lang="es-MX" sz="1600" baseline="-25000" dirty="0">
                <a:solidFill>
                  <a:srgbClr val="9966FF"/>
                </a:solidFill>
                <a:effectLst>
                  <a:outerShdw blurRad="38100" dist="38100" dir="2700000" algn="tl">
                    <a:srgbClr val="000000"/>
                  </a:outerShdw>
                </a:effectLst>
              </a:rPr>
              <a:t>2</a:t>
            </a:r>
            <a:r>
              <a:rPr lang="es-MX" sz="1600" dirty="0">
                <a:solidFill>
                  <a:srgbClr val="9966FF"/>
                </a:solidFill>
                <a:effectLst>
                  <a:outerShdw blurRad="38100" dist="38100" dir="2700000" algn="tl">
                    <a:srgbClr val="000000"/>
                  </a:outerShdw>
                </a:effectLst>
              </a:rPr>
              <a:t> &lt;55mmHg</a:t>
            </a:r>
            <a:endParaRPr lang="es-MX" sz="2000" dirty="0">
              <a:solidFill>
                <a:srgbClr val="9966FF"/>
              </a:solidFill>
              <a:effectLst>
                <a:outerShdw blurRad="38100" dist="38100" dir="2700000" algn="tl">
                  <a:srgbClr val="000000"/>
                </a:outerShdw>
              </a:effectLst>
            </a:endParaRPr>
          </a:p>
          <a:p>
            <a:pPr lvl="2">
              <a:defRPr/>
            </a:pPr>
            <a:r>
              <a:rPr lang="es-MX" sz="1600" dirty="0">
                <a:solidFill>
                  <a:srgbClr val="9966FF"/>
                </a:solidFill>
                <a:effectLst>
                  <a:outerShdw blurRad="38100" dist="38100" dir="2700000" algn="tl">
                    <a:srgbClr val="000000"/>
                  </a:outerShdw>
                </a:effectLst>
              </a:rPr>
              <a:t>Fibrosis quística </a:t>
            </a:r>
          </a:p>
          <a:p>
            <a:pPr lvl="2">
              <a:defRPr/>
            </a:pPr>
            <a:r>
              <a:rPr lang="es-MX" sz="1600" dirty="0">
                <a:solidFill>
                  <a:srgbClr val="9966FF"/>
                </a:solidFill>
                <a:effectLst>
                  <a:outerShdw blurRad="38100" dist="38100" dir="2700000" algn="tl">
                    <a:srgbClr val="000000"/>
                  </a:outerShdw>
                </a:effectLst>
              </a:rPr>
              <a:t>Bronquiectasias bilaterales</a:t>
            </a:r>
          </a:p>
          <a:p>
            <a:pPr>
              <a:defRPr/>
            </a:pPr>
            <a:endParaRPr lang="es-ES" sz="1800" dirty="0">
              <a:solidFill>
                <a:srgbClr val="9966FF"/>
              </a:solidFill>
              <a:effectLst>
                <a:outerShdw blurRad="38100" dist="38100" dir="2700000" algn="tl">
                  <a:srgbClr val="000000"/>
                </a:outerShdw>
              </a:effectLst>
            </a:endParaRPr>
          </a:p>
        </p:txBody>
      </p:sp>
      <p:pic>
        <p:nvPicPr>
          <p:cNvPr id="22533" name="Picture 2"/>
          <p:cNvPicPr>
            <a:picLocks noChangeAspect="1" noChangeArrowheads="1"/>
          </p:cNvPicPr>
          <p:nvPr/>
        </p:nvPicPr>
        <p:blipFill>
          <a:blip r:embed="rId2" cstate="print"/>
          <a:srcRect l="2197" t="35378" r="36279" b="39352"/>
          <a:stretch>
            <a:fillRect/>
          </a:stretch>
        </p:blipFill>
        <p:spPr bwMode="auto">
          <a:xfrm>
            <a:off x="4857750" y="4857750"/>
            <a:ext cx="4071938" cy="1211263"/>
          </a:xfrm>
          <a:prstGeom prst="rect">
            <a:avLst/>
          </a:prstGeom>
          <a:noFill/>
          <a:ln w="9525">
            <a:noFill/>
            <a:miter lim="800000"/>
            <a:headEnd/>
            <a:tailEnd/>
          </a:ln>
        </p:spPr>
      </p:pic>
      <p:sp>
        <p:nvSpPr>
          <p:cNvPr id="7" name="6 Rectángulo"/>
          <p:cNvSpPr/>
          <p:nvPr/>
        </p:nvSpPr>
        <p:spPr>
          <a:xfrm>
            <a:off x="642938" y="2643188"/>
            <a:ext cx="4929187" cy="2124075"/>
          </a:xfrm>
          <a:prstGeom prst="rect">
            <a:avLst/>
          </a:prstGeom>
          <a:solidFill>
            <a:schemeClr val="bg2">
              <a:lumMod val="20000"/>
              <a:lumOff val="80000"/>
            </a:schemeClr>
          </a:solidFill>
        </p:spPr>
        <p:txBody>
          <a:bodyPr>
            <a:spAutoFit/>
          </a:bodyPr>
          <a:lstStyle/>
          <a:p>
            <a:pPr>
              <a:defRPr/>
            </a:pPr>
            <a:r>
              <a:rPr lang="en-US" sz="1200" dirty="0"/>
              <a:t>1. Referral:</a:t>
            </a:r>
          </a:p>
          <a:p>
            <a:pPr marL="531813" lvl="1" indent="-74613">
              <a:defRPr/>
            </a:pPr>
            <a:r>
              <a:rPr lang="en-US" sz="1200" dirty="0"/>
              <a:t>◦ VEF1 &lt;30% o </a:t>
            </a:r>
            <a:r>
              <a:rPr lang="en-US" sz="1200" dirty="0" err="1"/>
              <a:t>descenso</a:t>
            </a:r>
            <a:r>
              <a:rPr lang="en-US" sz="1200" dirty="0"/>
              <a:t> (</a:t>
            </a:r>
            <a:r>
              <a:rPr lang="en-US" sz="1200" dirty="0" err="1"/>
              <a:t>especialmente</a:t>
            </a:r>
            <a:r>
              <a:rPr lang="en-US" sz="1200" dirty="0"/>
              <a:t> </a:t>
            </a:r>
            <a:r>
              <a:rPr lang="en-US" sz="1200" dirty="0" err="1"/>
              <a:t>mujeres</a:t>
            </a:r>
            <a:r>
              <a:rPr lang="en-US" sz="1200" dirty="0"/>
              <a:t> </a:t>
            </a:r>
            <a:r>
              <a:rPr lang="en-US" sz="1200" dirty="0" err="1"/>
              <a:t>jóvenes</a:t>
            </a:r>
            <a:r>
              <a:rPr lang="en-US" sz="1200" dirty="0"/>
              <a:t>)</a:t>
            </a:r>
            <a:endParaRPr lang="es-ES" sz="1200" dirty="0"/>
          </a:p>
          <a:p>
            <a:pPr marL="531813" lvl="1" indent="-74613">
              <a:defRPr/>
            </a:pPr>
            <a:r>
              <a:rPr lang="es-ES" sz="1200" dirty="0"/>
              <a:t>◦ Exacerbación con UCI.</a:t>
            </a:r>
          </a:p>
          <a:p>
            <a:pPr marL="531813" lvl="1" indent="-74613">
              <a:defRPr/>
            </a:pPr>
            <a:r>
              <a:rPr lang="en-US" sz="1200" dirty="0"/>
              <a:t>◦ </a:t>
            </a:r>
            <a:r>
              <a:rPr lang="en-US" sz="1200" dirty="0" err="1"/>
              <a:t>Incremento</a:t>
            </a:r>
            <a:r>
              <a:rPr lang="en-US" sz="1200" dirty="0"/>
              <a:t> </a:t>
            </a:r>
            <a:r>
              <a:rPr lang="en-US" sz="1200" dirty="0" err="1"/>
              <a:t>frecuencia</a:t>
            </a:r>
            <a:r>
              <a:rPr lang="en-US" sz="1200" dirty="0"/>
              <a:t> </a:t>
            </a:r>
            <a:r>
              <a:rPr lang="en-US" sz="1200" dirty="0" err="1"/>
              <a:t>exacerbaciones</a:t>
            </a:r>
            <a:r>
              <a:rPr lang="en-US" sz="1200" dirty="0"/>
              <a:t> + </a:t>
            </a:r>
            <a:r>
              <a:rPr lang="en-US" sz="1200" dirty="0" err="1"/>
              <a:t>antibióticos</a:t>
            </a:r>
            <a:r>
              <a:rPr lang="en-US" sz="1200" dirty="0"/>
              <a:t>.</a:t>
            </a:r>
          </a:p>
          <a:p>
            <a:pPr marL="531813" lvl="1" indent="-74613">
              <a:defRPr/>
            </a:pPr>
            <a:r>
              <a:rPr lang="es-ES" sz="1200" dirty="0"/>
              <a:t>◦ Neumotórax recurrente o refractario</a:t>
            </a:r>
          </a:p>
          <a:p>
            <a:pPr marL="531813" lvl="1" indent="-74613">
              <a:defRPr/>
            </a:pPr>
            <a:r>
              <a:rPr lang="en-US" sz="1200" dirty="0"/>
              <a:t>◦ </a:t>
            </a:r>
            <a:r>
              <a:rPr lang="en-US" sz="1200" dirty="0" err="1"/>
              <a:t>Hemoptisis</a:t>
            </a:r>
            <a:r>
              <a:rPr lang="en-US" sz="1200" dirty="0"/>
              <a:t> </a:t>
            </a:r>
            <a:r>
              <a:rPr lang="en-US" sz="1200" dirty="0" err="1"/>
              <a:t>recurrente</a:t>
            </a:r>
            <a:r>
              <a:rPr lang="en-US" sz="1200" dirty="0"/>
              <a:t> o mal </a:t>
            </a:r>
            <a:r>
              <a:rPr lang="en-US" sz="1200" dirty="0" err="1"/>
              <a:t>controlado</a:t>
            </a:r>
            <a:r>
              <a:rPr lang="en-US" sz="1200" dirty="0"/>
              <a:t>.</a:t>
            </a:r>
            <a:endParaRPr lang="es-ES" sz="1200" dirty="0"/>
          </a:p>
          <a:p>
            <a:pPr marL="531813" lvl="1" indent="-74613">
              <a:defRPr/>
            </a:pPr>
            <a:r>
              <a:rPr lang="en-US" sz="1200" dirty="0"/>
              <a:t>◦ </a:t>
            </a:r>
            <a:r>
              <a:rPr lang="en-US" sz="1200" dirty="0" err="1"/>
              <a:t>Desnutrición</a:t>
            </a:r>
            <a:r>
              <a:rPr lang="en-US" sz="1200" dirty="0"/>
              <a:t> no </a:t>
            </a:r>
            <a:r>
              <a:rPr lang="en-US" sz="1200" dirty="0" err="1"/>
              <a:t>controlable</a:t>
            </a:r>
            <a:r>
              <a:rPr lang="en-US" sz="1200" dirty="0"/>
              <a:t>.</a:t>
            </a:r>
            <a:endParaRPr lang="es-ES" sz="1200" dirty="0"/>
          </a:p>
          <a:p>
            <a:pPr>
              <a:defRPr/>
            </a:pPr>
            <a:r>
              <a:rPr lang="es-ES" sz="1200" dirty="0"/>
              <a:t>2. </a:t>
            </a:r>
            <a:r>
              <a:rPr lang="es-ES" sz="1200" dirty="0" err="1"/>
              <a:t>Transplant</a:t>
            </a:r>
            <a:r>
              <a:rPr lang="es-ES" sz="1200" dirty="0"/>
              <a:t> :</a:t>
            </a:r>
          </a:p>
          <a:p>
            <a:pPr marL="531813" lvl="1" indent="-74613">
              <a:defRPr/>
            </a:pPr>
            <a:r>
              <a:rPr lang="en-US" sz="1200" dirty="0"/>
              <a:t>◦ </a:t>
            </a:r>
            <a:r>
              <a:rPr lang="en-US" sz="1200" dirty="0" err="1"/>
              <a:t>Insuficiencia</a:t>
            </a:r>
            <a:r>
              <a:rPr lang="en-US" sz="1200" dirty="0"/>
              <a:t> </a:t>
            </a:r>
            <a:r>
              <a:rPr lang="en-US" sz="1200" dirty="0" err="1"/>
              <a:t>respiratoria</a:t>
            </a:r>
            <a:r>
              <a:rPr lang="en-US" sz="1200" dirty="0"/>
              <a:t> </a:t>
            </a:r>
            <a:r>
              <a:rPr lang="en-US" sz="1200" dirty="0" err="1"/>
              <a:t>necesitdad</a:t>
            </a:r>
            <a:r>
              <a:rPr lang="en-US" sz="1200" dirty="0"/>
              <a:t> de O2 </a:t>
            </a:r>
            <a:r>
              <a:rPr lang="en-US" sz="1200" dirty="0" err="1"/>
              <a:t>contínuo</a:t>
            </a:r>
            <a:endParaRPr lang="en-US" sz="1200" dirty="0"/>
          </a:p>
          <a:p>
            <a:pPr marL="531813" lvl="1" indent="-74613">
              <a:defRPr/>
            </a:pPr>
            <a:r>
              <a:rPr lang="es-ES" sz="1200" dirty="0"/>
              <a:t>◦ Hipercapnia.</a:t>
            </a:r>
          </a:p>
          <a:p>
            <a:pPr marL="531813" lvl="1" indent="-74613">
              <a:defRPr/>
            </a:pPr>
            <a:r>
              <a:rPr lang="es-ES" sz="1200" dirty="0"/>
              <a:t>◦ HAP.</a:t>
            </a:r>
          </a:p>
        </p:txBody>
      </p:sp>
      <p:sp>
        <p:nvSpPr>
          <p:cNvPr id="8" name="Text Box 5"/>
          <p:cNvSpPr txBox="1">
            <a:spLocks noChangeArrowheads="1"/>
          </p:cNvSpPr>
          <p:nvPr/>
        </p:nvSpPr>
        <p:spPr bwMode="auto">
          <a:xfrm>
            <a:off x="3571875" y="6088063"/>
            <a:ext cx="5343525" cy="769937"/>
          </a:xfrm>
          <a:prstGeom prst="rect">
            <a:avLst/>
          </a:prstGeom>
          <a:noFill/>
          <a:ln w="9525">
            <a:noFill/>
            <a:miter lim="800000"/>
            <a:headEnd/>
            <a:tailEnd/>
          </a:ln>
          <a:effectLst/>
        </p:spPr>
        <p:txBody>
          <a:bodyPr>
            <a:spAutoFit/>
          </a:bodyPr>
          <a:lstStyle/>
          <a:p>
            <a:pPr algn="r">
              <a:defRPr/>
            </a:pPr>
            <a:r>
              <a:rPr lang="es-MX" sz="1100" dirty="0">
                <a:solidFill>
                  <a:schemeClr val="folHlink"/>
                </a:solidFill>
                <a:effectLst>
                  <a:outerShdw blurRad="38100" dist="38100" dir="2700000" algn="tl">
                    <a:srgbClr val="000000"/>
                  </a:outerShdw>
                </a:effectLst>
              </a:rPr>
              <a:t>International </a:t>
            </a:r>
            <a:r>
              <a:rPr lang="es-MX" sz="1100" dirty="0" err="1">
                <a:solidFill>
                  <a:schemeClr val="folHlink"/>
                </a:solidFill>
                <a:effectLst>
                  <a:outerShdw blurRad="38100" dist="38100" dir="2700000" algn="tl">
                    <a:srgbClr val="000000"/>
                  </a:outerShdw>
                </a:effectLst>
              </a:rPr>
              <a:t>Guidelines</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for</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the</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Selection</a:t>
            </a:r>
            <a:r>
              <a:rPr lang="es-MX" sz="1100" dirty="0">
                <a:solidFill>
                  <a:schemeClr val="folHlink"/>
                </a:solidFill>
                <a:effectLst>
                  <a:outerShdw blurRad="38100" dist="38100" dir="2700000" algn="tl">
                    <a:srgbClr val="000000"/>
                  </a:outerShdw>
                </a:effectLst>
              </a:rPr>
              <a:t> of </a:t>
            </a:r>
            <a:r>
              <a:rPr lang="es-MX" sz="1100" dirty="0" err="1">
                <a:solidFill>
                  <a:schemeClr val="folHlink"/>
                </a:solidFill>
                <a:effectLst>
                  <a:outerShdw blurRad="38100" dist="38100" dir="2700000" algn="tl">
                    <a:srgbClr val="000000"/>
                  </a:outerShdw>
                </a:effectLst>
              </a:rPr>
              <a:t>Lung</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Transplant</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Candidates</a:t>
            </a:r>
            <a:r>
              <a:rPr lang="es-MX" sz="1100" i="1" dirty="0">
                <a:solidFill>
                  <a:schemeClr val="folHlink"/>
                </a:solidFill>
                <a:effectLst>
                  <a:outerShdw blurRad="38100" dist="38100" dir="2700000" algn="tl">
                    <a:srgbClr val="000000"/>
                  </a:outerShdw>
                </a:effectLst>
              </a:rPr>
              <a:t>. </a:t>
            </a:r>
          </a:p>
          <a:p>
            <a:pPr algn="r">
              <a:defRPr/>
            </a:pPr>
            <a:r>
              <a:rPr lang="es-MX" sz="1100" i="1" dirty="0">
                <a:solidFill>
                  <a:schemeClr val="folHlink"/>
                </a:solidFill>
                <a:effectLst>
                  <a:outerShdw blurRad="38100" dist="38100" dir="2700000" algn="tl">
                    <a:srgbClr val="000000"/>
                  </a:outerShdw>
                </a:effectLst>
              </a:rPr>
              <a:t>Am J </a:t>
            </a:r>
            <a:r>
              <a:rPr lang="es-MX" sz="1100" i="1" dirty="0" err="1">
                <a:solidFill>
                  <a:schemeClr val="folHlink"/>
                </a:solidFill>
                <a:effectLst>
                  <a:outerShdw blurRad="38100" dist="38100" dir="2700000" algn="tl">
                    <a:srgbClr val="000000"/>
                  </a:outerShdw>
                </a:effectLst>
              </a:rPr>
              <a:t>Respir</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Crit</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Care</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Med</a:t>
            </a:r>
            <a:r>
              <a:rPr lang="es-MX" sz="1100" i="1" dirty="0">
                <a:solidFill>
                  <a:schemeClr val="folHlink"/>
                </a:solidFill>
                <a:effectLst>
                  <a:outerShdw blurRad="38100" dist="38100" dir="2700000" algn="tl">
                    <a:srgbClr val="000000"/>
                  </a:outerShdw>
                </a:effectLst>
              </a:rPr>
              <a:t> 1998; 158:335-339.</a:t>
            </a:r>
          </a:p>
          <a:p>
            <a:pPr algn="r">
              <a:defRPr/>
            </a:pPr>
            <a:r>
              <a:rPr lang="es-MX" sz="1100" i="1" dirty="0">
                <a:solidFill>
                  <a:schemeClr val="folHlink"/>
                </a:solidFill>
                <a:effectLst>
                  <a:outerShdw blurRad="38100" dist="38100" dir="2700000" algn="tl">
                    <a:srgbClr val="000000"/>
                  </a:outerShdw>
                </a:effectLst>
              </a:rPr>
              <a:t>J </a:t>
            </a:r>
            <a:r>
              <a:rPr lang="es-MX" sz="1100" i="1" dirty="0" err="1">
                <a:solidFill>
                  <a:schemeClr val="folHlink"/>
                </a:solidFill>
                <a:effectLst>
                  <a:outerShdw blurRad="38100" dist="38100" dir="2700000" algn="tl">
                    <a:srgbClr val="000000"/>
                  </a:outerShdw>
                </a:effectLst>
              </a:rPr>
              <a:t>Heart</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Lung</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Transpl</a:t>
            </a:r>
            <a:r>
              <a:rPr lang="es-MX" sz="1100" i="1" dirty="0">
                <a:solidFill>
                  <a:schemeClr val="folHlink"/>
                </a:solidFill>
                <a:effectLst>
                  <a:outerShdw blurRad="38100" dist="38100" dir="2700000" algn="tl">
                    <a:srgbClr val="000000"/>
                  </a:outerShdw>
                </a:effectLst>
              </a:rPr>
              <a:t>. 2006; 25:745-55.</a:t>
            </a:r>
          </a:p>
          <a:p>
            <a:pPr algn="r">
              <a:defRPr/>
            </a:pPr>
            <a:r>
              <a:rPr lang="es-MX" sz="1100" i="1" dirty="0" err="1">
                <a:solidFill>
                  <a:schemeClr val="folHlink"/>
                </a:solidFill>
                <a:effectLst>
                  <a:outerShdw blurRad="38100" dist="38100" dir="2700000" algn="tl">
                    <a:srgbClr val="000000"/>
                  </a:outerShdw>
                </a:effectLst>
              </a:rPr>
              <a:t>Arch</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Bronconeumol</a:t>
            </a:r>
            <a:r>
              <a:rPr lang="es-MX" sz="1100" i="1" dirty="0">
                <a:solidFill>
                  <a:schemeClr val="folHlink"/>
                </a:solidFill>
                <a:effectLst>
                  <a:outerShdw blurRad="38100" dist="38100" dir="2700000" algn="tl">
                    <a:srgbClr val="000000"/>
                  </a:outerShdw>
                </a:effectLst>
              </a:rPr>
              <a:t>. 2011; 47:303-9.</a:t>
            </a:r>
            <a:endParaRPr lang="es-ES" sz="1100" i="1" dirty="0">
              <a:solidFill>
                <a:schemeClr val="folHlink"/>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2514600" y="304800"/>
            <a:ext cx="3460750" cy="793750"/>
          </a:xfrm>
          <a:prstGeom prst="rect">
            <a:avLst/>
          </a:prstGeom>
          <a:noFill/>
          <a:ln w="9525">
            <a:noFill/>
            <a:miter lim="800000"/>
            <a:headEnd/>
            <a:tailEnd/>
          </a:ln>
          <a:effectLst/>
        </p:spPr>
        <p:txBody>
          <a:bodyPr wrap="none">
            <a:spAutoFit/>
          </a:bodyPr>
          <a:lstStyle/>
          <a:p>
            <a:pPr algn="ctr">
              <a:defRPr/>
            </a:pPr>
            <a:r>
              <a:rPr lang="es-MX" sz="1800">
                <a:solidFill>
                  <a:srgbClr val="FF0000"/>
                </a:solidFill>
                <a:effectLst>
                  <a:outerShdw blurRad="38100" dist="38100" dir="2700000" algn="tl">
                    <a:srgbClr val="000000"/>
                  </a:outerShdw>
                </a:effectLst>
                <a:latin typeface="Verdana" pitchFamily="34" charset="0"/>
              </a:rPr>
              <a:t>TRASPLANTE DE PULMÓN</a:t>
            </a:r>
            <a:br>
              <a:rPr lang="es-MX" sz="1800">
                <a:solidFill>
                  <a:srgbClr val="FF0000"/>
                </a:solidFill>
                <a:effectLst>
                  <a:outerShdw blurRad="38100" dist="38100" dir="2700000" algn="tl">
                    <a:srgbClr val="000000"/>
                  </a:outerShdw>
                </a:effectLst>
                <a:latin typeface="Verdana" pitchFamily="34" charset="0"/>
              </a:rPr>
            </a:br>
            <a:r>
              <a:rPr lang="es-MX" sz="2800">
                <a:solidFill>
                  <a:srgbClr val="FF0000"/>
                </a:solidFill>
                <a:effectLst>
                  <a:outerShdw blurRad="38100" dist="38100" dir="2700000" algn="tl">
                    <a:srgbClr val="000000"/>
                  </a:outerShdw>
                </a:effectLst>
                <a:latin typeface="Verdana" pitchFamily="34" charset="0"/>
              </a:rPr>
              <a:t>INDICACIONES</a:t>
            </a:r>
            <a:endParaRPr lang="es-ES" sz="2800">
              <a:solidFill>
                <a:srgbClr val="FF0000"/>
              </a:solidFill>
              <a:effectLst>
                <a:outerShdw blurRad="38100" dist="38100" dir="2700000" algn="tl">
                  <a:srgbClr val="000000"/>
                </a:outerShdw>
              </a:effectLst>
              <a:latin typeface="Verdana" pitchFamily="34" charset="0"/>
            </a:endParaRPr>
          </a:p>
        </p:txBody>
      </p:sp>
      <p:sp>
        <p:nvSpPr>
          <p:cNvPr id="72707" name="Rectangle 3"/>
          <p:cNvSpPr>
            <a:spLocks noChangeArrowheads="1"/>
          </p:cNvSpPr>
          <p:nvPr/>
        </p:nvSpPr>
        <p:spPr bwMode="auto">
          <a:xfrm>
            <a:off x="304800" y="1828800"/>
            <a:ext cx="7315200" cy="1570038"/>
          </a:xfrm>
          <a:prstGeom prst="rect">
            <a:avLst/>
          </a:prstGeom>
          <a:noFill/>
          <a:ln w="9525">
            <a:noFill/>
            <a:miter lim="800000"/>
            <a:headEnd/>
            <a:tailEnd/>
          </a:ln>
          <a:effectLst/>
        </p:spPr>
        <p:txBody>
          <a:bodyPr>
            <a:spAutoFit/>
          </a:bodyPr>
          <a:lstStyle/>
          <a:p>
            <a:pPr>
              <a:defRPr/>
            </a:pPr>
            <a:r>
              <a:rPr lang="es-MX" sz="2800" dirty="0" err="1">
                <a:solidFill>
                  <a:schemeClr val="hlink"/>
                </a:solidFill>
                <a:effectLst>
                  <a:outerShdw blurRad="38100" dist="38100" dir="2700000" algn="tl">
                    <a:srgbClr val="000000"/>
                  </a:outerShdw>
                </a:effectLst>
              </a:rPr>
              <a:t>Enfermeda</a:t>
            </a:r>
            <a:r>
              <a:rPr lang="es-MX" sz="2800" dirty="0">
                <a:solidFill>
                  <a:schemeClr val="hlink"/>
                </a:solidFill>
                <a:effectLst>
                  <a:outerShdw blurRad="38100" dist="38100" dir="2700000" algn="tl">
                    <a:srgbClr val="000000"/>
                  </a:outerShdw>
                </a:effectLst>
              </a:rPr>
              <a:t> pulmonar vascular</a:t>
            </a:r>
          </a:p>
          <a:p>
            <a:pPr lvl="1">
              <a:defRPr/>
            </a:pPr>
            <a:r>
              <a:rPr lang="es-MX" sz="1800" dirty="0">
                <a:solidFill>
                  <a:srgbClr val="9966FF"/>
                </a:solidFill>
                <a:effectLst>
                  <a:outerShdw blurRad="38100" dist="38100" dir="2700000" algn="tl">
                    <a:srgbClr val="000000"/>
                  </a:outerShdw>
                </a:effectLst>
              </a:rPr>
              <a:t>NYHA III-IV, IC&lt;2, P </a:t>
            </a:r>
            <a:r>
              <a:rPr lang="es-MX" sz="1800" dirty="0" err="1">
                <a:solidFill>
                  <a:srgbClr val="9966FF"/>
                </a:solidFill>
                <a:effectLst>
                  <a:outerShdw blurRad="38100" dist="38100" dir="2700000" algn="tl">
                    <a:srgbClr val="000000"/>
                  </a:outerShdw>
                </a:effectLst>
              </a:rPr>
              <a:t>au</a:t>
            </a:r>
            <a:r>
              <a:rPr lang="es-MX" sz="1800" dirty="0">
                <a:solidFill>
                  <a:srgbClr val="9966FF"/>
                </a:solidFill>
                <a:effectLst>
                  <a:outerShdw blurRad="38100" dist="38100" dir="2700000" algn="tl">
                    <a:srgbClr val="000000"/>
                  </a:outerShdw>
                </a:effectLst>
              </a:rPr>
              <a:t> </a:t>
            </a:r>
            <a:r>
              <a:rPr lang="es-MX" sz="1800" dirty="0" err="1">
                <a:solidFill>
                  <a:srgbClr val="9966FF"/>
                </a:solidFill>
                <a:effectLst>
                  <a:outerShdw blurRad="38100" dist="38100" dir="2700000" algn="tl">
                    <a:srgbClr val="000000"/>
                  </a:outerShdw>
                </a:effectLst>
              </a:rPr>
              <a:t>der</a:t>
            </a:r>
            <a:r>
              <a:rPr lang="es-MX" sz="1800" dirty="0">
                <a:solidFill>
                  <a:srgbClr val="9966FF"/>
                </a:solidFill>
                <a:effectLst>
                  <a:outerShdw blurRad="38100" dist="38100" dir="2700000" algn="tl">
                    <a:srgbClr val="000000"/>
                  </a:outerShdw>
                </a:effectLst>
              </a:rPr>
              <a:t>&gt;15mmHg, </a:t>
            </a:r>
            <a:r>
              <a:rPr lang="es-MX" sz="1800" dirty="0" err="1">
                <a:solidFill>
                  <a:srgbClr val="9966FF"/>
                </a:solidFill>
                <a:effectLst>
                  <a:outerShdw blurRad="38100" dist="38100" dir="2700000" algn="tl">
                    <a:srgbClr val="000000"/>
                  </a:outerShdw>
                </a:effectLst>
              </a:rPr>
              <a:t>PmAP</a:t>
            </a:r>
            <a:r>
              <a:rPr lang="es-MX" sz="1800" dirty="0">
                <a:solidFill>
                  <a:srgbClr val="9966FF"/>
                </a:solidFill>
                <a:effectLst>
                  <a:outerShdw blurRad="38100" dist="38100" dir="2700000" algn="tl">
                    <a:srgbClr val="000000"/>
                  </a:outerShdw>
                </a:effectLst>
              </a:rPr>
              <a:t>&gt;55mmHg</a:t>
            </a:r>
          </a:p>
          <a:p>
            <a:pPr lvl="2">
              <a:defRPr/>
            </a:pPr>
            <a:r>
              <a:rPr lang="es-MX" sz="1600" dirty="0">
                <a:solidFill>
                  <a:srgbClr val="9966FF"/>
                </a:solidFill>
                <a:effectLst>
                  <a:outerShdw blurRad="38100" dist="38100" dir="2700000" algn="tl">
                    <a:srgbClr val="000000"/>
                  </a:outerShdw>
                </a:effectLst>
              </a:rPr>
              <a:t>HPP sintomática</a:t>
            </a:r>
          </a:p>
          <a:p>
            <a:pPr lvl="2">
              <a:defRPr/>
            </a:pPr>
            <a:r>
              <a:rPr lang="es-MX" sz="1600" dirty="0" err="1">
                <a:solidFill>
                  <a:srgbClr val="9966FF"/>
                </a:solidFill>
                <a:effectLst>
                  <a:outerShdw blurRad="38100" dist="38100" dir="2700000" algn="tl">
                    <a:srgbClr val="000000"/>
                  </a:outerShdw>
                </a:effectLst>
              </a:rPr>
              <a:t>Sx</a:t>
            </a:r>
            <a:r>
              <a:rPr lang="es-MX" sz="1600" dirty="0">
                <a:solidFill>
                  <a:srgbClr val="9966FF"/>
                </a:solidFill>
                <a:effectLst>
                  <a:outerShdw blurRad="38100" dist="38100" dir="2700000" algn="tl">
                    <a:srgbClr val="000000"/>
                  </a:outerShdw>
                </a:effectLst>
              </a:rPr>
              <a:t> </a:t>
            </a:r>
            <a:r>
              <a:rPr lang="es-MX" sz="1600" dirty="0" err="1">
                <a:solidFill>
                  <a:srgbClr val="9966FF"/>
                </a:solidFill>
                <a:effectLst>
                  <a:outerShdw blurRad="38100" dist="38100" dir="2700000" algn="tl">
                    <a:srgbClr val="000000"/>
                  </a:outerShdw>
                </a:effectLst>
              </a:rPr>
              <a:t>Eisenmenger</a:t>
            </a:r>
            <a:endParaRPr lang="es-MX" sz="1600" dirty="0">
              <a:solidFill>
                <a:srgbClr val="9966FF"/>
              </a:solidFill>
              <a:effectLst>
                <a:outerShdw blurRad="38100" dist="38100" dir="2700000" algn="tl">
                  <a:srgbClr val="000000"/>
                </a:outerShdw>
              </a:effectLst>
            </a:endParaRPr>
          </a:p>
          <a:p>
            <a:pPr>
              <a:defRPr/>
            </a:pPr>
            <a:endParaRPr lang="es-ES" sz="1800" dirty="0">
              <a:solidFill>
                <a:srgbClr val="9966FF"/>
              </a:solidFill>
              <a:effectLst>
                <a:outerShdw blurRad="38100" dist="38100" dir="2700000" algn="tl">
                  <a:srgbClr val="000000"/>
                </a:outerShdw>
              </a:effectLst>
            </a:endParaRPr>
          </a:p>
        </p:txBody>
      </p:sp>
      <p:sp>
        <p:nvSpPr>
          <p:cNvPr id="6" name="5 Rectángulo"/>
          <p:cNvSpPr/>
          <p:nvPr/>
        </p:nvSpPr>
        <p:spPr>
          <a:xfrm>
            <a:off x="785813" y="3500438"/>
            <a:ext cx="4857750" cy="2124075"/>
          </a:xfrm>
          <a:prstGeom prst="rect">
            <a:avLst/>
          </a:prstGeom>
          <a:solidFill>
            <a:schemeClr val="bg2">
              <a:lumMod val="20000"/>
              <a:lumOff val="80000"/>
            </a:schemeClr>
          </a:solidFill>
        </p:spPr>
        <p:txBody>
          <a:bodyPr>
            <a:spAutoFit/>
          </a:bodyPr>
          <a:lstStyle/>
          <a:p>
            <a:pPr>
              <a:defRPr/>
            </a:pPr>
            <a:r>
              <a:rPr lang="en-US" sz="1200" dirty="0"/>
              <a:t>1. </a:t>
            </a:r>
            <a:r>
              <a:rPr lang="en-US" sz="1200" dirty="0" err="1"/>
              <a:t>Referencia</a:t>
            </a:r>
            <a:endParaRPr lang="en-US" sz="1200" dirty="0"/>
          </a:p>
          <a:p>
            <a:pPr marL="531813" lvl="1" indent="-74613">
              <a:defRPr/>
            </a:pPr>
            <a:r>
              <a:rPr lang="en-US" sz="1200" dirty="0"/>
              <a:t>◦ </a:t>
            </a:r>
            <a:r>
              <a:rPr lang="en-US" sz="1200" dirty="0" err="1"/>
              <a:t>Clase</a:t>
            </a:r>
            <a:r>
              <a:rPr lang="en-US" sz="1200" dirty="0"/>
              <a:t> functional III o IV (NYHA) y </a:t>
            </a:r>
            <a:r>
              <a:rPr lang="en-US" sz="1200" dirty="0" err="1"/>
              <a:t>pobre</a:t>
            </a:r>
            <a:r>
              <a:rPr lang="en-US" sz="1200" dirty="0"/>
              <a:t> </a:t>
            </a:r>
            <a:r>
              <a:rPr lang="en-US" sz="1200" dirty="0" err="1"/>
              <a:t>respuesta</a:t>
            </a:r>
            <a:r>
              <a:rPr lang="en-US" sz="1200" dirty="0"/>
              <a:t> a </a:t>
            </a:r>
            <a:r>
              <a:rPr lang="en-US" sz="1200" dirty="0" err="1"/>
              <a:t>tratamiento</a:t>
            </a:r>
            <a:r>
              <a:rPr lang="en-US" sz="1200" dirty="0"/>
              <a:t> </a:t>
            </a:r>
          </a:p>
          <a:p>
            <a:pPr marL="531813" lvl="1" indent="-74613">
              <a:defRPr/>
            </a:pPr>
            <a:r>
              <a:rPr lang="es-ES" sz="1200" dirty="0"/>
              <a:t>◦ Progresión rápida.</a:t>
            </a:r>
          </a:p>
          <a:p>
            <a:pPr marL="531813" lvl="1" indent="-74613">
              <a:defRPr/>
            </a:pPr>
            <a:r>
              <a:rPr lang="en-US" sz="1200" dirty="0"/>
              <a:t>◦ </a:t>
            </a:r>
            <a:r>
              <a:rPr lang="en-US" sz="1200" dirty="0" err="1"/>
              <a:t>Necesidad</a:t>
            </a:r>
            <a:r>
              <a:rPr lang="en-US" sz="1200" dirty="0"/>
              <a:t> de </a:t>
            </a:r>
            <a:r>
              <a:rPr lang="en-US" sz="1200" dirty="0" err="1"/>
              <a:t>prostaciclinas</a:t>
            </a:r>
            <a:r>
              <a:rPr lang="en-US" sz="1200" dirty="0"/>
              <a:t> IV.</a:t>
            </a:r>
          </a:p>
          <a:p>
            <a:pPr>
              <a:defRPr/>
            </a:pPr>
            <a:r>
              <a:rPr lang="fr-FR" sz="1200" dirty="0"/>
              <a:t>2. Transplantation </a:t>
            </a:r>
            <a:r>
              <a:rPr lang="es-ES" sz="1200" dirty="0"/>
              <a:t>:</a:t>
            </a:r>
          </a:p>
          <a:p>
            <a:pPr marL="531813" lvl="1" indent="-74613">
              <a:defRPr/>
            </a:pPr>
            <a:r>
              <a:rPr lang="en-US" sz="1200" dirty="0"/>
              <a:t>◦ </a:t>
            </a:r>
            <a:r>
              <a:rPr lang="en-US" sz="1200" dirty="0" err="1"/>
              <a:t>Persistencia</a:t>
            </a:r>
            <a:r>
              <a:rPr lang="en-US" sz="1200" dirty="0"/>
              <a:t> en </a:t>
            </a:r>
            <a:r>
              <a:rPr lang="en-US" sz="1200" dirty="0" err="1"/>
              <a:t>clase</a:t>
            </a:r>
            <a:r>
              <a:rPr lang="en-US" sz="1200" dirty="0"/>
              <a:t> III or IV a </a:t>
            </a:r>
            <a:r>
              <a:rPr lang="en-US" sz="1200" dirty="0" err="1"/>
              <a:t>pesar</a:t>
            </a:r>
            <a:r>
              <a:rPr lang="en-US" sz="1200" dirty="0"/>
              <a:t> de </a:t>
            </a:r>
            <a:r>
              <a:rPr lang="en-US" sz="1200" dirty="0" err="1"/>
              <a:t>tratamiento</a:t>
            </a:r>
            <a:r>
              <a:rPr lang="en-US" sz="1200" dirty="0"/>
              <a:t> </a:t>
            </a:r>
            <a:r>
              <a:rPr lang="en-US" sz="1200" dirty="0" err="1"/>
              <a:t>médico</a:t>
            </a:r>
            <a:r>
              <a:rPr lang="en-US" sz="1200" dirty="0"/>
              <a:t> </a:t>
            </a:r>
            <a:r>
              <a:rPr lang="en-US" sz="1200" dirty="0" err="1"/>
              <a:t>máximo</a:t>
            </a:r>
            <a:r>
              <a:rPr lang="en-US" sz="1200" dirty="0"/>
              <a:t> </a:t>
            </a:r>
            <a:r>
              <a:rPr lang="en-US" sz="1200" dirty="0" err="1"/>
              <a:t>posible</a:t>
            </a:r>
            <a:r>
              <a:rPr lang="en-US" sz="1200" dirty="0"/>
              <a:t>.</a:t>
            </a:r>
          </a:p>
          <a:p>
            <a:pPr marL="531813" lvl="1" indent="-74613">
              <a:defRPr/>
            </a:pPr>
            <a:r>
              <a:rPr lang="en-US" sz="1200" dirty="0"/>
              <a:t>◦ </a:t>
            </a:r>
            <a:r>
              <a:rPr lang="en-US" sz="1200" dirty="0" err="1"/>
              <a:t>Caminata</a:t>
            </a:r>
            <a:r>
              <a:rPr lang="en-US" sz="1200" dirty="0"/>
              <a:t> de 6min &lt;300m o </a:t>
            </a:r>
            <a:r>
              <a:rPr lang="en-US" sz="1200" dirty="0" err="1"/>
              <a:t>empeoramiento</a:t>
            </a:r>
            <a:r>
              <a:rPr lang="en-US" sz="1200" dirty="0"/>
              <a:t> </a:t>
            </a:r>
            <a:r>
              <a:rPr lang="en-US" sz="1200" dirty="0" err="1"/>
              <a:t>progresivo</a:t>
            </a:r>
            <a:r>
              <a:rPr lang="en-US" sz="1200" dirty="0"/>
              <a:t>.</a:t>
            </a:r>
          </a:p>
          <a:p>
            <a:pPr marL="531813" lvl="1" indent="-74613">
              <a:defRPr/>
            </a:pPr>
            <a:r>
              <a:rPr lang="en-US" sz="1200" dirty="0"/>
              <a:t>◦ No </a:t>
            </a:r>
            <a:r>
              <a:rPr lang="en-US" sz="1200" dirty="0" err="1"/>
              <a:t>respuesta</a:t>
            </a:r>
            <a:r>
              <a:rPr lang="en-US" sz="1200" dirty="0"/>
              <a:t> a </a:t>
            </a:r>
            <a:r>
              <a:rPr lang="en-US" sz="1200" dirty="0" err="1"/>
              <a:t>epoprostenol</a:t>
            </a:r>
            <a:r>
              <a:rPr lang="en-US" sz="1200" dirty="0"/>
              <a:t> o </a:t>
            </a:r>
            <a:r>
              <a:rPr lang="en-US" sz="1200" dirty="0" err="1"/>
              <a:t>equivalente</a:t>
            </a:r>
            <a:r>
              <a:rPr lang="en-US" sz="1200" dirty="0"/>
              <a:t>.</a:t>
            </a:r>
          </a:p>
          <a:p>
            <a:pPr marL="531813" lvl="1" indent="-74613">
              <a:defRPr/>
            </a:pPr>
            <a:r>
              <a:rPr lang="en-US" sz="1200" dirty="0"/>
              <a:t>◦ </a:t>
            </a:r>
            <a:r>
              <a:rPr lang="en-US" sz="1200" dirty="0" err="1"/>
              <a:t>Signos</a:t>
            </a:r>
            <a:r>
              <a:rPr lang="en-US" sz="1200" dirty="0"/>
              <a:t> </a:t>
            </a:r>
            <a:r>
              <a:rPr lang="en-US" sz="1200" dirty="0" err="1"/>
              <a:t>hemodinámicos</a:t>
            </a:r>
            <a:r>
              <a:rPr lang="en-US" sz="1200" dirty="0"/>
              <a:t> de mal </a:t>
            </a:r>
            <a:r>
              <a:rPr lang="en-US" sz="1200" dirty="0" err="1"/>
              <a:t>pronóstico</a:t>
            </a:r>
            <a:endParaRPr lang="en-US" sz="1200" dirty="0"/>
          </a:p>
        </p:txBody>
      </p:sp>
      <p:sp>
        <p:nvSpPr>
          <p:cNvPr id="7" name="Text Box 5"/>
          <p:cNvSpPr txBox="1">
            <a:spLocks noChangeArrowheads="1"/>
          </p:cNvSpPr>
          <p:nvPr/>
        </p:nvSpPr>
        <p:spPr bwMode="auto">
          <a:xfrm>
            <a:off x="3571875" y="6088063"/>
            <a:ext cx="5343525" cy="769937"/>
          </a:xfrm>
          <a:prstGeom prst="rect">
            <a:avLst/>
          </a:prstGeom>
          <a:noFill/>
          <a:ln w="9525">
            <a:noFill/>
            <a:miter lim="800000"/>
            <a:headEnd/>
            <a:tailEnd/>
          </a:ln>
          <a:effectLst/>
        </p:spPr>
        <p:txBody>
          <a:bodyPr>
            <a:spAutoFit/>
          </a:bodyPr>
          <a:lstStyle/>
          <a:p>
            <a:pPr algn="r">
              <a:defRPr/>
            </a:pPr>
            <a:r>
              <a:rPr lang="es-MX" sz="1100" dirty="0">
                <a:solidFill>
                  <a:schemeClr val="folHlink"/>
                </a:solidFill>
                <a:effectLst>
                  <a:outerShdw blurRad="38100" dist="38100" dir="2700000" algn="tl">
                    <a:srgbClr val="000000"/>
                  </a:outerShdw>
                </a:effectLst>
              </a:rPr>
              <a:t>International </a:t>
            </a:r>
            <a:r>
              <a:rPr lang="es-MX" sz="1100" dirty="0" err="1">
                <a:solidFill>
                  <a:schemeClr val="folHlink"/>
                </a:solidFill>
                <a:effectLst>
                  <a:outerShdw blurRad="38100" dist="38100" dir="2700000" algn="tl">
                    <a:srgbClr val="000000"/>
                  </a:outerShdw>
                </a:effectLst>
              </a:rPr>
              <a:t>Guidelines</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for</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the</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Selection</a:t>
            </a:r>
            <a:r>
              <a:rPr lang="es-MX" sz="1100" dirty="0">
                <a:solidFill>
                  <a:schemeClr val="folHlink"/>
                </a:solidFill>
                <a:effectLst>
                  <a:outerShdw blurRad="38100" dist="38100" dir="2700000" algn="tl">
                    <a:srgbClr val="000000"/>
                  </a:outerShdw>
                </a:effectLst>
              </a:rPr>
              <a:t> of </a:t>
            </a:r>
            <a:r>
              <a:rPr lang="es-MX" sz="1100" dirty="0" err="1">
                <a:solidFill>
                  <a:schemeClr val="folHlink"/>
                </a:solidFill>
                <a:effectLst>
                  <a:outerShdw blurRad="38100" dist="38100" dir="2700000" algn="tl">
                    <a:srgbClr val="000000"/>
                  </a:outerShdw>
                </a:effectLst>
              </a:rPr>
              <a:t>Lung</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Transplant</a:t>
            </a:r>
            <a:r>
              <a:rPr lang="es-MX" sz="1100" dirty="0">
                <a:solidFill>
                  <a:schemeClr val="folHlink"/>
                </a:solidFill>
                <a:effectLst>
                  <a:outerShdw blurRad="38100" dist="38100" dir="2700000" algn="tl">
                    <a:srgbClr val="000000"/>
                  </a:outerShdw>
                </a:effectLst>
              </a:rPr>
              <a:t> </a:t>
            </a:r>
            <a:r>
              <a:rPr lang="es-MX" sz="1100" dirty="0" err="1">
                <a:solidFill>
                  <a:schemeClr val="folHlink"/>
                </a:solidFill>
                <a:effectLst>
                  <a:outerShdw blurRad="38100" dist="38100" dir="2700000" algn="tl">
                    <a:srgbClr val="000000"/>
                  </a:outerShdw>
                </a:effectLst>
              </a:rPr>
              <a:t>Candidates</a:t>
            </a:r>
            <a:r>
              <a:rPr lang="es-MX" sz="1100" i="1" dirty="0">
                <a:solidFill>
                  <a:schemeClr val="folHlink"/>
                </a:solidFill>
                <a:effectLst>
                  <a:outerShdw blurRad="38100" dist="38100" dir="2700000" algn="tl">
                    <a:srgbClr val="000000"/>
                  </a:outerShdw>
                </a:effectLst>
              </a:rPr>
              <a:t>. </a:t>
            </a:r>
          </a:p>
          <a:p>
            <a:pPr algn="r">
              <a:defRPr/>
            </a:pPr>
            <a:r>
              <a:rPr lang="es-MX" sz="1100" i="1" dirty="0">
                <a:solidFill>
                  <a:schemeClr val="folHlink"/>
                </a:solidFill>
                <a:effectLst>
                  <a:outerShdw blurRad="38100" dist="38100" dir="2700000" algn="tl">
                    <a:srgbClr val="000000"/>
                  </a:outerShdw>
                </a:effectLst>
              </a:rPr>
              <a:t>Am J </a:t>
            </a:r>
            <a:r>
              <a:rPr lang="es-MX" sz="1100" i="1" dirty="0" err="1">
                <a:solidFill>
                  <a:schemeClr val="folHlink"/>
                </a:solidFill>
                <a:effectLst>
                  <a:outerShdw blurRad="38100" dist="38100" dir="2700000" algn="tl">
                    <a:srgbClr val="000000"/>
                  </a:outerShdw>
                </a:effectLst>
              </a:rPr>
              <a:t>Respir</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Crit</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Care</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Med</a:t>
            </a:r>
            <a:r>
              <a:rPr lang="es-MX" sz="1100" i="1" dirty="0">
                <a:solidFill>
                  <a:schemeClr val="folHlink"/>
                </a:solidFill>
                <a:effectLst>
                  <a:outerShdw blurRad="38100" dist="38100" dir="2700000" algn="tl">
                    <a:srgbClr val="000000"/>
                  </a:outerShdw>
                </a:effectLst>
              </a:rPr>
              <a:t> 1998; 158:335-339.</a:t>
            </a:r>
          </a:p>
          <a:p>
            <a:pPr algn="r">
              <a:defRPr/>
            </a:pPr>
            <a:r>
              <a:rPr lang="es-MX" sz="1100" i="1" dirty="0">
                <a:solidFill>
                  <a:schemeClr val="folHlink"/>
                </a:solidFill>
                <a:effectLst>
                  <a:outerShdw blurRad="38100" dist="38100" dir="2700000" algn="tl">
                    <a:srgbClr val="000000"/>
                  </a:outerShdw>
                </a:effectLst>
              </a:rPr>
              <a:t>J </a:t>
            </a:r>
            <a:r>
              <a:rPr lang="es-MX" sz="1100" i="1" dirty="0" err="1">
                <a:solidFill>
                  <a:schemeClr val="folHlink"/>
                </a:solidFill>
                <a:effectLst>
                  <a:outerShdw blurRad="38100" dist="38100" dir="2700000" algn="tl">
                    <a:srgbClr val="000000"/>
                  </a:outerShdw>
                </a:effectLst>
              </a:rPr>
              <a:t>Heart</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Lung</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Transpl</a:t>
            </a:r>
            <a:r>
              <a:rPr lang="es-MX" sz="1100" i="1" dirty="0">
                <a:solidFill>
                  <a:schemeClr val="folHlink"/>
                </a:solidFill>
                <a:effectLst>
                  <a:outerShdw blurRad="38100" dist="38100" dir="2700000" algn="tl">
                    <a:srgbClr val="000000"/>
                  </a:outerShdw>
                </a:effectLst>
              </a:rPr>
              <a:t>. 2006; 25:745-55.</a:t>
            </a:r>
          </a:p>
          <a:p>
            <a:pPr algn="r">
              <a:defRPr/>
            </a:pPr>
            <a:r>
              <a:rPr lang="es-MX" sz="1100" i="1" dirty="0" err="1">
                <a:solidFill>
                  <a:schemeClr val="folHlink"/>
                </a:solidFill>
                <a:effectLst>
                  <a:outerShdw blurRad="38100" dist="38100" dir="2700000" algn="tl">
                    <a:srgbClr val="000000"/>
                  </a:outerShdw>
                </a:effectLst>
              </a:rPr>
              <a:t>Arch</a:t>
            </a:r>
            <a:r>
              <a:rPr lang="es-MX" sz="1100" i="1" dirty="0">
                <a:solidFill>
                  <a:schemeClr val="folHlink"/>
                </a:solidFill>
                <a:effectLst>
                  <a:outerShdw blurRad="38100" dist="38100" dir="2700000" algn="tl">
                    <a:srgbClr val="000000"/>
                  </a:outerShdw>
                </a:effectLst>
              </a:rPr>
              <a:t> </a:t>
            </a:r>
            <a:r>
              <a:rPr lang="es-MX" sz="1100" i="1" dirty="0" err="1">
                <a:solidFill>
                  <a:schemeClr val="folHlink"/>
                </a:solidFill>
                <a:effectLst>
                  <a:outerShdw blurRad="38100" dist="38100" dir="2700000" algn="tl">
                    <a:srgbClr val="000000"/>
                  </a:outerShdw>
                </a:effectLst>
              </a:rPr>
              <a:t>Bronconeumol</a:t>
            </a:r>
            <a:r>
              <a:rPr lang="es-MX" sz="1100" i="1" dirty="0">
                <a:solidFill>
                  <a:schemeClr val="folHlink"/>
                </a:solidFill>
                <a:effectLst>
                  <a:outerShdw blurRad="38100" dist="38100" dir="2700000" algn="tl">
                    <a:srgbClr val="000000"/>
                  </a:outerShdw>
                </a:effectLst>
              </a:rPr>
              <a:t>. 2011; 47:303-9.</a:t>
            </a:r>
            <a:endParaRPr lang="es-ES" sz="1100" i="1" dirty="0">
              <a:solidFill>
                <a:schemeClr val="folHlink"/>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050"/>
          <p:cNvSpPr>
            <a:spLocks noChangeArrowheads="1"/>
          </p:cNvSpPr>
          <p:nvPr/>
        </p:nvSpPr>
        <p:spPr bwMode="auto">
          <a:xfrm>
            <a:off x="2314575" y="177800"/>
            <a:ext cx="3460750" cy="793750"/>
          </a:xfrm>
          <a:prstGeom prst="rect">
            <a:avLst/>
          </a:prstGeom>
          <a:noFill/>
          <a:ln w="9525">
            <a:noFill/>
            <a:miter lim="800000"/>
            <a:headEnd/>
            <a:tailEnd/>
          </a:ln>
          <a:effectLst/>
        </p:spPr>
        <p:txBody>
          <a:bodyPr wrap="none">
            <a:spAutoFit/>
          </a:bodyPr>
          <a:lstStyle/>
          <a:p>
            <a:pPr algn="ctr">
              <a:defRPr/>
            </a:pPr>
            <a:r>
              <a:rPr lang="es-MX" sz="1800">
                <a:solidFill>
                  <a:srgbClr val="FF0000"/>
                </a:solidFill>
                <a:effectLst>
                  <a:outerShdw blurRad="38100" dist="38100" dir="2700000" algn="tl">
                    <a:srgbClr val="000000"/>
                  </a:outerShdw>
                </a:effectLst>
                <a:latin typeface="Verdana" pitchFamily="34" charset="0"/>
              </a:rPr>
              <a:t>TRASPLANTE DE PULMÓN</a:t>
            </a:r>
            <a:br>
              <a:rPr lang="es-MX" sz="1800">
                <a:solidFill>
                  <a:srgbClr val="FF0000"/>
                </a:solidFill>
                <a:effectLst>
                  <a:outerShdw blurRad="38100" dist="38100" dir="2700000" algn="tl">
                    <a:srgbClr val="000000"/>
                  </a:outerShdw>
                </a:effectLst>
                <a:latin typeface="Verdana" pitchFamily="34" charset="0"/>
              </a:rPr>
            </a:br>
            <a:r>
              <a:rPr lang="es-MX" sz="2800">
                <a:solidFill>
                  <a:srgbClr val="FF0000"/>
                </a:solidFill>
                <a:effectLst>
                  <a:outerShdw blurRad="38100" dist="38100" dir="2700000" algn="tl">
                    <a:srgbClr val="000000"/>
                  </a:outerShdw>
                </a:effectLst>
                <a:latin typeface="Verdana" pitchFamily="34" charset="0"/>
              </a:rPr>
              <a:t>INDICACIONES</a:t>
            </a:r>
            <a:endParaRPr lang="es-ES" sz="2800">
              <a:solidFill>
                <a:srgbClr val="FF0000"/>
              </a:solidFill>
              <a:effectLst>
                <a:outerShdw blurRad="38100" dist="38100" dir="2700000" algn="tl">
                  <a:srgbClr val="000000"/>
                </a:outerShdw>
              </a:effectLst>
              <a:latin typeface="Verdana" pitchFamily="34" charset="0"/>
            </a:endParaRPr>
          </a:p>
        </p:txBody>
      </p:sp>
      <p:sp>
        <p:nvSpPr>
          <p:cNvPr id="77827" name="Text Box 2051"/>
          <p:cNvSpPr txBox="1">
            <a:spLocks noChangeArrowheads="1"/>
          </p:cNvSpPr>
          <p:nvPr/>
        </p:nvSpPr>
        <p:spPr bwMode="auto">
          <a:xfrm>
            <a:off x="990600" y="1447800"/>
            <a:ext cx="5786438" cy="4724400"/>
          </a:xfrm>
          <a:prstGeom prst="rect">
            <a:avLst/>
          </a:prstGeom>
          <a:noFill/>
          <a:ln w="9525">
            <a:noFill/>
            <a:miter lim="800000"/>
            <a:headEnd/>
            <a:tailEnd/>
          </a:ln>
          <a:effectLst/>
        </p:spPr>
        <p:txBody>
          <a:bodyPr wrap="none">
            <a:spAutoFit/>
          </a:bodyPr>
          <a:lstStyle/>
          <a:p>
            <a:pPr>
              <a:defRPr/>
            </a:pPr>
            <a:r>
              <a:rPr lang="es-MX">
                <a:solidFill>
                  <a:schemeClr val="hlink"/>
                </a:solidFill>
                <a:effectLst>
                  <a:outerShdw blurRad="38100" dist="38100" dir="2700000" algn="tl">
                    <a:srgbClr val="000000"/>
                  </a:outerShdw>
                </a:effectLst>
              </a:rPr>
              <a:t>Condiciones de impacto</a:t>
            </a:r>
            <a:r>
              <a:rPr lang="es-MX">
                <a:solidFill>
                  <a:srgbClr val="9966FF"/>
                </a:solidFill>
                <a:effectLst>
                  <a:outerShdw blurRad="38100" dist="38100" dir="2700000" algn="tl">
                    <a:srgbClr val="000000"/>
                  </a:outerShdw>
                </a:effectLst>
              </a:rPr>
              <a:t>:</a:t>
            </a:r>
          </a:p>
          <a:p>
            <a:pPr lvl="1">
              <a:defRPr/>
            </a:pPr>
            <a:r>
              <a:rPr lang="es-MX" sz="2000">
                <a:solidFill>
                  <a:srgbClr val="9966FF"/>
                </a:solidFill>
                <a:effectLst>
                  <a:outerShdw blurRad="38100" dist="38100" dir="2700000" algn="tl">
                    <a:srgbClr val="000000"/>
                  </a:outerShdw>
                </a:effectLst>
              </a:rPr>
              <a:t>Osteoporosis sintomática</a:t>
            </a:r>
          </a:p>
          <a:p>
            <a:pPr lvl="1">
              <a:defRPr/>
            </a:pPr>
            <a:r>
              <a:rPr lang="es-MX" sz="2000">
                <a:solidFill>
                  <a:srgbClr val="9966FF"/>
                </a:solidFill>
                <a:effectLst>
                  <a:outerShdw blurRad="38100" dist="38100" dir="2700000" algn="tl">
                    <a:srgbClr val="000000"/>
                  </a:outerShdw>
                </a:effectLst>
              </a:rPr>
              <a:t>Enfermedad musculoesquelética</a:t>
            </a:r>
          </a:p>
          <a:p>
            <a:pPr lvl="1">
              <a:defRPr/>
            </a:pPr>
            <a:r>
              <a:rPr lang="es-MX" sz="2000">
                <a:solidFill>
                  <a:srgbClr val="9966FF"/>
                </a:solidFill>
                <a:effectLst>
                  <a:outerShdw blurRad="38100" dist="38100" dir="2700000" algn="tl">
                    <a:srgbClr val="000000"/>
                  </a:outerShdw>
                </a:effectLst>
              </a:rPr>
              <a:t>Uso de corticoides (&lt;20 mg/dia)</a:t>
            </a:r>
          </a:p>
          <a:p>
            <a:pPr lvl="1">
              <a:defRPr/>
            </a:pPr>
            <a:r>
              <a:rPr lang="es-MX" sz="2000">
                <a:solidFill>
                  <a:srgbClr val="9966FF"/>
                </a:solidFill>
                <a:effectLst>
                  <a:outerShdw blurRad="38100" dist="38100" dir="2700000" algn="tl">
                    <a:srgbClr val="000000"/>
                  </a:outerShdw>
                </a:effectLst>
              </a:rPr>
              <a:t>Estado nutricio (&lt;70% o &gt;130% peso ideal)</a:t>
            </a:r>
          </a:p>
          <a:p>
            <a:pPr lvl="1">
              <a:defRPr/>
            </a:pPr>
            <a:r>
              <a:rPr lang="es-MX" sz="2000">
                <a:solidFill>
                  <a:srgbClr val="9966FF"/>
                </a:solidFill>
                <a:effectLst>
                  <a:outerShdw blurRad="38100" dist="38100" dir="2700000" algn="tl">
                    <a:srgbClr val="000000"/>
                  </a:outerShdw>
                </a:effectLst>
              </a:rPr>
              <a:t>Libre de adicciones (&gt;6 meses)</a:t>
            </a:r>
          </a:p>
          <a:p>
            <a:pPr lvl="1">
              <a:defRPr/>
            </a:pPr>
            <a:r>
              <a:rPr lang="es-MX" sz="2000">
                <a:solidFill>
                  <a:srgbClr val="9966FF"/>
                </a:solidFill>
                <a:effectLst>
                  <a:outerShdw blurRad="38100" dist="38100" dir="2700000" algn="tl">
                    <a:srgbClr val="000000"/>
                  </a:outerShdw>
                </a:effectLst>
              </a:rPr>
              <a:t>Problemas psicosociales</a:t>
            </a:r>
          </a:p>
          <a:p>
            <a:pPr lvl="1">
              <a:defRPr/>
            </a:pPr>
            <a:r>
              <a:rPr lang="es-MX" sz="2000">
                <a:solidFill>
                  <a:srgbClr val="9966FF"/>
                </a:solidFill>
                <a:effectLst>
                  <a:outerShdw blurRad="38100" dist="38100" dir="2700000" algn="tl">
                    <a:srgbClr val="000000"/>
                  </a:outerShdw>
                </a:effectLst>
              </a:rPr>
              <a:t>Ventilación invasiva</a:t>
            </a:r>
          </a:p>
          <a:p>
            <a:pPr>
              <a:defRPr/>
            </a:pPr>
            <a:r>
              <a:rPr lang="es-MX">
                <a:solidFill>
                  <a:schemeClr val="hlink"/>
                </a:solidFill>
                <a:effectLst>
                  <a:outerShdw blurRad="38100" dist="38100" dir="2700000" algn="tl">
                    <a:srgbClr val="000000"/>
                  </a:outerShdw>
                </a:effectLst>
              </a:rPr>
              <a:t>Contraindicaciones</a:t>
            </a:r>
            <a:r>
              <a:rPr lang="es-MX">
                <a:solidFill>
                  <a:srgbClr val="9966FF"/>
                </a:solidFill>
                <a:effectLst>
                  <a:outerShdw blurRad="38100" dist="38100" dir="2700000" algn="tl">
                    <a:srgbClr val="000000"/>
                  </a:outerShdw>
                </a:effectLst>
              </a:rPr>
              <a:t>:</a:t>
            </a:r>
          </a:p>
          <a:p>
            <a:pPr lvl="1">
              <a:defRPr/>
            </a:pPr>
            <a:r>
              <a:rPr lang="es-MX" sz="2000">
                <a:solidFill>
                  <a:srgbClr val="9966FF"/>
                </a:solidFill>
                <a:effectLst>
                  <a:outerShdw blurRad="38100" dist="38100" dir="2700000" algn="tl">
                    <a:srgbClr val="000000"/>
                  </a:outerShdw>
                </a:effectLst>
              </a:rPr>
              <a:t>Insuficiencia renal (dep. cr. &lt;50mg/ml/min)</a:t>
            </a:r>
          </a:p>
          <a:p>
            <a:pPr lvl="1">
              <a:defRPr/>
            </a:pPr>
            <a:r>
              <a:rPr lang="es-MX" sz="2000">
                <a:solidFill>
                  <a:srgbClr val="9966FF"/>
                </a:solidFill>
                <a:effectLst>
                  <a:outerShdw blurRad="38100" dist="38100" dir="2700000" algn="tl">
                    <a:srgbClr val="000000"/>
                  </a:outerShdw>
                </a:effectLst>
              </a:rPr>
              <a:t>VIH</a:t>
            </a:r>
          </a:p>
          <a:p>
            <a:pPr lvl="1">
              <a:defRPr/>
            </a:pPr>
            <a:r>
              <a:rPr lang="es-MX" sz="2000">
                <a:solidFill>
                  <a:srgbClr val="9966FF"/>
                </a:solidFill>
                <a:effectLst>
                  <a:outerShdw blurRad="38100" dist="38100" dir="2700000" algn="tl">
                    <a:srgbClr val="000000"/>
                  </a:outerShdw>
                </a:effectLst>
              </a:rPr>
              <a:t>Malignidad activa</a:t>
            </a:r>
          </a:p>
          <a:p>
            <a:pPr lvl="1">
              <a:defRPr/>
            </a:pPr>
            <a:r>
              <a:rPr lang="es-MX" sz="2000">
                <a:solidFill>
                  <a:srgbClr val="9966FF"/>
                </a:solidFill>
                <a:effectLst>
                  <a:outerShdw blurRad="38100" dist="38100" dir="2700000" algn="tl">
                    <a:srgbClr val="000000"/>
                  </a:outerShdw>
                </a:effectLst>
              </a:rPr>
              <a:t>Ag Hepatitis B positivo</a:t>
            </a:r>
          </a:p>
          <a:p>
            <a:pPr lvl="1">
              <a:defRPr/>
            </a:pPr>
            <a:r>
              <a:rPr lang="es-MX" sz="2000">
                <a:solidFill>
                  <a:srgbClr val="9966FF"/>
                </a:solidFill>
                <a:effectLst>
                  <a:outerShdw blurRad="38100" dist="38100" dir="2700000" algn="tl">
                    <a:srgbClr val="000000"/>
                  </a:outerShdw>
                </a:effectLst>
              </a:rPr>
              <a:t>Hepatitis C con biopsia anormal</a:t>
            </a:r>
            <a:endParaRPr lang="es-ES" sz="2000">
              <a:solidFill>
                <a:srgbClr val="9966FF"/>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828800" y="304800"/>
            <a:ext cx="3460750" cy="793750"/>
          </a:xfrm>
          <a:prstGeom prst="rect">
            <a:avLst/>
          </a:prstGeom>
          <a:noFill/>
          <a:ln w="9525">
            <a:noFill/>
            <a:miter lim="800000"/>
            <a:headEnd/>
            <a:tailEnd/>
          </a:ln>
          <a:effectLst/>
        </p:spPr>
        <p:txBody>
          <a:bodyPr wrap="none">
            <a:spAutoFit/>
          </a:bodyPr>
          <a:lstStyle/>
          <a:p>
            <a:pPr algn="ctr">
              <a:defRPr/>
            </a:pPr>
            <a:r>
              <a:rPr lang="es-MX" sz="1800">
                <a:solidFill>
                  <a:srgbClr val="FF0000"/>
                </a:solidFill>
                <a:effectLst>
                  <a:outerShdw blurRad="38100" dist="38100" dir="2700000" algn="tl">
                    <a:srgbClr val="000000"/>
                  </a:outerShdw>
                </a:effectLst>
                <a:latin typeface="Verdana" pitchFamily="34" charset="0"/>
              </a:rPr>
              <a:t>TRASPLANTE DE PULMÓN</a:t>
            </a:r>
            <a:br>
              <a:rPr lang="es-MX" sz="1800">
                <a:solidFill>
                  <a:srgbClr val="FF0000"/>
                </a:solidFill>
                <a:effectLst>
                  <a:outerShdw blurRad="38100" dist="38100" dir="2700000" algn="tl">
                    <a:srgbClr val="000000"/>
                  </a:outerShdw>
                </a:effectLst>
                <a:latin typeface="Verdana" pitchFamily="34" charset="0"/>
              </a:rPr>
            </a:br>
            <a:r>
              <a:rPr lang="es-MX" sz="2800">
                <a:solidFill>
                  <a:srgbClr val="FF0000"/>
                </a:solidFill>
                <a:effectLst>
                  <a:outerShdw blurRad="38100" dist="38100" dir="2700000" algn="tl">
                    <a:srgbClr val="000000"/>
                  </a:outerShdw>
                </a:effectLst>
                <a:latin typeface="Verdana" pitchFamily="34" charset="0"/>
              </a:rPr>
              <a:t>INDICACIONES</a:t>
            </a:r>
            <a:endParaRPr lang="es-ES" sz="2800">
              <a:solidFill>
                <a:srgbClr val="FF0000"/>
              </a:solidFill>
              <a:effectLst>
                <a:outerShdw blurRad="38100" dist="38100" dir="2700000" algn="tl">
                  <a:srgbClr val="000000"/>
                </a:outerShdw>
              </a:effectLst>
              <a:latin typeface="Verdana" pitchFamily="34" charset="0"/>
            </a:endParaRPr>
          </a:p>
        </p:txBody>
      </p:sp>
      <p:sp>
        <p:nvSpPr>
          <p:cNvPr id="78851" name="Text Box 3"/>
          <p:cNvSpPr txBox="1">
            <a:spLocks noChangeArrowheads="1"/>
          </p:cNvSpPr>
          <p:nvPr/>
        </p:nvSpPr>
        <p:spPr bwMode="auto">
          <a:xfrm>
            <a:off x="822325" y="1614488"/>
            <a:ext cx="7788275" cy="3811587"/>
          </a:xfrm>
          <a:prstGeom prst="rect">
            <a:avLst/>
          </a:prstGeom>
          <a:noFill/>
          <a:ln w="9525">
            <a:noFill/>
            <a:miter lim="800000"/>
            <a:headEnd/>
            <a:tailEnd/>
          </a:ln>
          <a:effectLst/>
        </p:spPr>
        <p:txBody>
          <a:bodyPr>
            <a:spAutoFit/>
          </a:bodyPr>
          <a:lstStyle/>
          <a:p>
            <a:pPr>
              <a:defRPr/>
            </a:pPr>
            <a:r>
              <a:rPr lang="es-MX" sz="2800">
                <a:solidFill>
                  <a:srgbClr val="9966FF"/>
                </a:solidFill>
                <a:effectLst>
                  <a:outerShdw blurRad="38100" dist="38100" dir="2700000" algn="tl">
                    <a:srgbClr val="000000"/>
                  </a:outerShdw>
                </a:effectLst>
              </a:rPr>
              <a:t>ESTUDIOS DE SELECCIÓN</a:t>
            </a:r>
          </a:p>
          <a:p>
            <a:pPr lvl="1">
              <a:defRPr/>
            </a:pPr>
            <a:r>
              <a:rPr lang="es-MX" sz="2800">
                <a:solidFill>
                  <a:schemeClr val="hlink"/>
                </a:solidFill>
                <a:effectLst>
                  <a:outerShdw blurRad="38100" dist="38100" dir="2700000" algn="tl">
                    <a:srgbClr val="000000"/>
                  </a:outerShdw>
                </a:effectLst>
              </a:rPr>
              <a:t>Prueba estándar de los 6 minutos</a:t>
            </a:r>
          </a:p>
          <a:p>
            <a:pPr lvl="1">
              <a:defRPr/>
            </a:pPr>
            <a:r>
              <a:rPr lang="es-MX" sz="2800">
                <a:solidFill>
                  <a:schemeClr val="hlink"/>
                </a:solidFill>
                <a:effectLst>
                  <a:outerShdw blurRad="38100" dist="38100" dir="2700000" algn="tl">
                    <a:srgbClr val="000000"/>
                  </a:outerShdw>
                </a:effectLst>
              </a:rPr>
              <a:t>ECG</a:t>
            </a:r>
          </a:p>
          <a:p>
            <a:pPr lvl="1">
              <a:defRPr/>
            </a:pPr>
            <a:r>
              <a:rPr lang="es-MX" sz="2800">
                <a:solidFill>
                  <a:schemeClr val="hlink"/>
                </a:solidFill>
                <a:effectLst>
                  <a:outerShdw blurRad="38100" dist="38100" dir="2700000" algn="tl">
                    <a:srgbClr val="000000"/>
                  </a:outerShdw>
                </a:effectLst>
              </a:rPr>
              <a:t>Ecocardiograma</a:t>
            </a:r>
          </a:p>
          <a:p>
            <a:pPr lvl="2">
              <a:defRPr/>
            </a:pPr>
            <a:r>
              <a:rPr lang="es-MX" sz="2400">
                <a:solidFill>
                  <a:schemeClr val="hlink"/>
                </a:solidFill>
                <a:effectLst>
                  <a:outerShdw blurRad="38100" dist="38100" dir="2700000" algn="tl">
                    <a:srgbClr val="000000"/>
                  </a:outerShdw>
                </a:effectLst>
              </a:rPr>
              <a:t>Alto riesgo CV = eco de esfuerzo c/dobutamina o coronariografía</a:t>
            </a:r>
          </a:p>
          <a:p>
            <a:pPr lvl="1">
              <a:defRPr/>
            </a:pPr>
            <a:r>
              <a:rPr lang="es-MX" sz="2800">
                <a:solidFill>
                  <a:schemeClr val="hlink"/>
                </a:solidFill>
                <a:effectLst>
                  <a:outerShdw blurRad="38100" dist="38100" dir="2700000" algn="tl">
                    <a:srgbClr val="000000"/>
                  </a:outerShdw>
                </a:effectLst>
              </a:rPr>
              <a:t>TAC tórax de alta resolución</a:t>
            </a:r>
          </a:p>
          <a:p>
            <a:pPr lvl="1">
              <a:defRPr/>
            </a:pPr>
            <a:r>
              <a:rPr lang="es-MX" sz="2800">
                <a:solidFill>
                  <a:schemeClr val="hlink"/>
                </a:solidFill>
                <a:effectLst>
                  <a:outerShdw blurRad="38100" dist="38100" dir="2700000" algn="tl">
                    <a:srgbClr val="000000"/>
                  </a:outerShdw>
                </a:effectLst>
              </a:rPr>
              <a:t>Depuración de creatinina de 24 hrs</a:t>
            </a:r>
          </a:p>
          <a:p>
            <a:pPr lvl="1">
              <a:defRPr/>
            </a:pPr>
            <a:r>
              <a:rPr lang="es-MX" sz="2800">
                <a:solidFill>
                  <a:schemeClr val="hlink"/>
                </a:solidFill>
                <a:effectLst>
                  <a:outerShdw blurRad="38100" dist="38100" dir="2700000" algn="tl">
                    <a:srgbClr val="000000"/>
                  </a:outerShdw>
                </a:effectLst>
              </a:rPr>
              <a:t>Pruebas de función hepática</a:t>
            </a:r>
            <a:endParaRPr lang="es-ES" sz="2800">
              <a:solidFill>
                <a:schemeClr val="hlink"/>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4500563" y="188913"/>
            <a:ext cx="4443412" cy="3027362"/>
          </a:xfrm>
          <a:prstGeom prst="rect">
            <a:avLst/>
          </a:prstGeom>
          <a:noFill/>
          <a:ln w="9525">
            <a:noFill/>
            <a:miter lim="800000"/>
            <a:headEnd/>
            <a:tailEnd/>
          </a:ln>
        </p:spPr>
      </p:pic>
      <p:sp>
        <p:nvSpPr>
          <p:cNvPr id="6147" name="2 CuadroTexto"/>
          <p:cNvSpPr txBox="1">
            <a:spLocks noChangeArrowheads="1"/>
          </p:cNvSpPr>
          <p:nvPr/>
        </p:nvSpPr>
        <p:spPr bwMode="auto">
          <a:xfrm>
            <a:off x="684213" y="549275"/>
            <a:ext cx="3436937" cy="1876425"/>
          </a:xfrm>
          <a:prstGeom prst="rect">
            <a:avLst/>
          </a:prstGeom>
          <a:solidFill>
            <a:schemeClr val="bg2">
              <a:lumMod val="20000"/>
              <a:lumOff val="80000"/>
            </a:schemeClr>
          </a:solidFill>
          <a:ln w="9525">
            <a:noFill/>
            <a:miter lim="800000"/>
            <a:headEnd/>
            <a:tailEnd/>
          </a:ln>
        </p:spPr>
        <p:txBody>
          <a:bodyPr wrap="none">
            <a:spAutoFit/>
          </a:bodyPr>
          <a:lstStyle/>
          <a:p>
            <a:pPr>
              <a:defRPr/>
            </a:pPr>
            <a:r>
              <a:rPr lang="es-MX" sz="2000" dirty="0">
                <a:effectLst>
                  <a:outerShdw blurRad="38100" dist="38100" dir="2700000" algn="tl">
                    <a:srgbClr val="000000">
                      <a:alpha val="43137"/>
                    </a:srgbClr>
                  </a:outerShdw>
                </a:effectLst>
                <a:latin typeface="Calibri" pitchFamily="34" charset="0"/>
              </a:rPr>
              <a:t>Indicaciones del trasplante:</a:t>
            </a:r>
          </a:p>
          <a:p>
            <a:pPr lvl="1">
              <a:defRPr/>
            </a:pPr>
            <a:r>
              <a:rPr lang="es-MX" sz="1600" dirty="0">
                <a:effectLst>
                  <a:outerShdw blurRad="38100" dist="38100" dir="2700000" algn="tl">
                    <a:srgbClr val="000000">
                      <a:alpha val="43137"/>
                    </a:srgbClr>
                  </a:outerShdw>
                </a:effectLst>
                <a:latin typeface="Calibri" pitchFamily="34" charset="0"/>
              </a:rPr>
              <a:t>EPOC</a:t>
            </a:r>
          </a:p>
          <a:p>
            <a:pPr lvl="1">
              <a:defRPr/>
            </a:pPr>
            <a:r>
              <a:rPr lang="es-MX" sz="1600" dirty="0">
                <a:effectLst>
                  <a:outerShdw blurRad="38100" dist="38100" dir="2700000" algn="tl">
                    <a:srgbClr val="000000">
                      <a:alpha val="43137"/>
                    </a:srgbClr>
                  </a:outerShdw>
                </a:effectLst>
                <a:latin typeface="Calibri" pitchFamily="34" charset="0"/>
              </a:rPr>
              <a:t>Fibrosis intersticial</a:t>
            </a:r>
          </a:p>
          <a:p>
            <a:pPr lvl="1">
              <a:defRPr/>
            </a:pPr>
            <a:r>
              <a:rPr lang="es-MX" sz="1600" dirty="0">
                <a:effectLst>
                  <a:outerShdw blurRad="38100" dist="38100" dir="2700000" algn="tl">
                    <a:srgbClr val="000000">
                      <a:alpha val="43137"/>
                    </a:srgbClr>
                  </a:outerShdw>
                </a:effectLst>
                <a:latin typeface="Calibri" pitchFamily="34" charset="0"/>
              </a:rPr>
              <a:t>Fibrosis quística</a:t>
            </a:r>
          </a:p>
          <a:p>
            <a:pPr lvl="1">
              <a:defRPr/>
            </a:pPr>
            <a:r>
              <a:rPr lang="es-MX" sz="1600" dirty="0">
                <a:effectLst>
                  <a:outerShdw blurRad="38100" dist="38100" dir="2700000" algn="tl">
                    <a:srgbClr val="000000">
                      <a:alpha val="43137"/>
                    </a:srgbClr>
                  </a:outerShdw>
                </a:effectLst>
                <a:latin typeface="Calibri" pitchFamily="34" charset="0"/>
              </a:rPr>
              <a:t>Deficiencia de </a:t>
            </a:r>
            <a:r>
              <a:rPr lang="es-MX" sz="1600" dirty="0">
                <a:effectLst>
                  <a:outerShdw blurRad="38100" dist="38100" dir="2700000" algn="tl">
                    <a:srgbClr val="000000">
                      <a:alpha val="43137"/>
                    </a:srgbClr>
                  </a:outerShdw>
                </a:effectLst>
                <a:latin typeface="Symbol" pitchFamily="18" charset="2"/>
              </a:rPr>
              <a:t>a</a:t>
            </a:r>
            <a:r>
              <a:rPr lang="es-MX" sz="1600" dirty="0">
                <a:effectLst>
                  <a:outerShdw blurRad="38100" dist="38100" dir="2700000" algn="tl">
                    <a:srgbClr val="000000">
                      <a:alpha val="43137"/>
                    </a:srgbClr>
                  </a:outerShdw>
                </a:effectLst>
                <a:latin typeface="Calibri" pitchFamily="34" charset="0"/>
              </a:rPr>
              <a:t>-1AT</a:t>
            </a:r>
          </a:p>
          <a:p>
            <a:pPr lvl="1">
              <a:defRPr/>
            </a:pPr>
            <a:r>
              <a:rPr lang="es-MX" sz="1600" dirty="0">
                <a:effectLst>
                  <a:outerShdw blurRad="38100" dist="38100" dir="2700000" algn="tl">
                    <a:srgbClr val="000000">
                      <a:alpha val="43137"/>
                    </a:srgbClr>
                  </a:outerShdw>
                </a:effectLst>
                <a:latin typeface="Calibri" pitchFamily="34" charset="0"/>
              </a:rPr>
              <a:t>Hipertensión pulmonar idiopática</a:t>
            </a:r>
          </a:p>
          <a:p>
            <a:pPr lvl="1">
              <a:defRPr/>
            </a:pPr>
            <a:r>
              <a:rPr lang="es-MX" sz="1600" dirty="0">
                <a:effectLst>
                  <a:outerShdw blurRad="38100" dist="38100" dir="2700000" algn="tl">
                    <a:srgbClr val="000000">
                      <a:alpha val="43137"/>
                    </a:srgbClr>
                  </a:outerShdw>
                </a:effectLst>
                <a:latin typeface="Calibri" pitchFamily="34" charset="0"/>
              </a:rPr>
              <a:t>Re-trasplante</a:t>
            </a:r>
          </a:p>
        </p:txBody>
      </p:sp>
      <p:pic>
        <p:nvPicPr>
          <p:cNvPr id="26628" name="Picture 3"/>
          <p:cNvPicPr>
            <a:picLocks noChangeAspect="1" noChangeArrowheads="1"/>
          </p:cNvPicPr>
          <p:nvPr/>
        </p:nvPicPr>
        <p:blipFill>
          <a:blip r:embed="rId4" cstate="print"/>
          <a:srcRect/>
          <a:stretch>
            <a:fillRect/>
          </a:stretch>
        </p:blipFill>
        <p:spPr bwMode="auto">
          <a:xfrm>
            <a:off x="71438" y="3284538"/>
            <a:ext cx="6248400" cy="3390900"/>
          </a:xfrm>
          <a:prstGeom prst="rect">
            <a:avLst/>
          </a:prstGeom>
          <a:noFill/>
          <a:ln w="9525">
            <a:noFill/>
            <a:miter lim="800000"/>
            <a:headEnd/>
            <a:tailEnd/>
          </a:ln>
        </p:spPr>
      </p:pic>
      <p:grpSp>
        <p:nvGrpSpPr>
          <p:cNvPr id="26629" name="5 Grupo"/>
          <p:cNvGrpSpPr>
            <a:grpSpLocks/>
          </p:cNvGrpSpPr>
          <p:nvPr/>
        </p:nvGrpSpPr>
        <p:grpSpPr bwMode="auto">
          <a:xfrm>
            <a:off x="6432550" y="5572125"/>
            <a:ext cx="2497138" cy="1143000"/>
            <a:chOff x="1691680" y="548680"/>
            <a:chExt cx="5427137" cy="3312368"/>
          </a:xfrm>
        </p:grpSpPr>
        <p:pic>
          <p:nvPicPr>
            <p:cNvPr id="26630" name="Picture 2"/>
            <p:cNvPicPr>
              <a:picLocks noChangeAspect="1" noChangeArrowheads="1"/>
            </p:cNvPicPr>
            <p:nvPr/>
          </p:nvPicPr>
          <p:blipFill>
            <a:blip r:embed="rId5" cstate="print"/>
            <a:srcRect/>
            <a:stretch>
              <a:fillRect/>
            </a:stretch>
          </p:blipFill>
          <p:spPr bwMode="auto">
            <a:xfrm>
              <a:off x="1691680" y="548680"/>
              <a:ext cx="5427137" cy="2811587"/>
            </a:xfrm>
            <a:prstGeom prst="rect">
              <a:avLst/>
            </a:prstGeom>
            <a:noFill/>
            <a:ln w="9525">
              <a:noFill/>
              <a:miter lim="800000"/>
              <a:headEnd/>
              <a:tailEnd/>
            </a:ln>
          </p:spPr>
        </p:pic>
        <p:pic>
          <p:nvPicPr>
            <p:cNvPr id="26631" name="Picture 3"/>
            <p:cNvPicPr>
              <a:picLocks noChangeAspect="1" noChangeArrowheads="1"/>
            </p:cNvPicPr>
            <p:nvPr/>
          </p:nvPicPr>
          <p:blipFill>
            <a:blip r:embed="rId6" cstate="print"/>
            <a:srcRect/>
            <a:stretch>
              <a:fillRect/>
            </a:stretch>
          </p:blipFill>
          <p:spPr bwMode="auto">
            <a:xfrm>
              <a:off x="1691680" y="3363624"/>
              <a:ext cx="5400600" cy="497424"/>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stretch>
            <a:fillRect/>
          </a:stretch>
        </p:blipFill>
        <p:spPr>
          <a:xfrm>
            <a:off x="1524000" y="1739901"/>
            <a:ext cx="2609594" cy="3770303"/>
          </a:xfrm>
          <a:prstGeom prst="rect">
            <a:avLst/>
          </a:prstGeom>
        </p:spPr>
      </p:pic>
      <p:pic>
        <p:nvPicPr>
          <p:cNvPr id="6" name="Imagen 5"/>
          <p:cNvPicPr>
            <a:picLocks noChangeAspect="1"/>
          </p:cNvPicPr>
          <p:nvPr/>
        </p:nvPicPr>
        <p:blipFill>
          <a:blip r:embed="rId4" cstate="print"/>
          <a:stretch>
            <a:fillRect/>
          </a:stretch>
        </p:blipFill>
        <p:spPr>
          <a:xfrm>
            <a:off x="-1" y="1146228"/>
            <a:ext cx="9144001" cy="66622"/>
          </a:xfrm>
          <a:prstGeom prst="rect">
            <a:avLst/>
          </a:prstGeom>
        </p:spPr>
      </p:pic>
      <p:sp>
        <p:nvSpPr>
          <p:cNvPr id="7" name="Título 1"/>
          <p:cNvSpPr>
            <a:spLocks noGrp="1"/>
          </p:cNvSpPr>
          <p:nvPr>
            <p:ph type="title"/>
          </p:nvPr>
        </p:nvSpPr>
        <p:spPr>
          <a:xfrm>
            <a:off x="457200" y="29854"/>
            <a:ext cx="8229600" cy="1143000"/>
          </a:xfrm>
        </p:spPr>
        <p:txBody>
          <a:bodyPr/>
          <a:lstStyle/>
          <a:p>
            <a:r>
              <a:rPr lang="es-ES" b="1" dirty="0" smtClean="0">
                <a:solidFill>
                  <a:srgbClr val="FF0000"/>
                </a:solidFill>
              </a:rPr>
              <a:t>Antecedentes</a:t>
            </a:r>
            <a:endParaRPr lang="es-ES" b="1" dirty="0">
              <a:solidFill>
                <a:srgbClr val="FF0000"/>
              </a:solidFill>
            </a:endParaRPr>
          </a:p>
        </p:txBody>
      </p:sp>
      <p:sp>
        <p:nvSpPr>
          <p:cNvPr id="8" name="CuadroTexto 7"/>
          <p:cNvSpPr txBox="1"/>
          <p:nvPr/>
        </p:nvSpPr>
        <p:spPr>
          <a:xfrm>
            <a:off x="2222500" y="5534175"/>
            <a:ext cx="1341388" cy="261610"/>
          </a:xfrm>
          <a:prstGeom prst="rect">
            <a:avLst/>
          </a:prstGeom>
          <a:noFill/>
        </p:spPr>
        <p:txBody>
          <a:bodyPr wrap="square" rtlCol="0">
            <a:spAutoFit/>
          </a:bodyPr>
          <a:lstStyle/>
          <a:p>
            <a:r>
              <a:rPr lang="es-ES" sz="1100" dirty="0" smtClean="0">
                <a:solidFill>
                  <a:schemeClr val="bg2">
                    <a:lumMod val="40000"/>
                    <a:lumOff val="60000"/>
                  </a:schemeClr>
                </a:solidFill>
                <a:effectLst>
                  <a:outerShdw blurRad="38100" dist="38100" dir="2700000" algn="tl">
                    <a:srgbClr val="000000">
                      <a:alpha val="43137"/>
                    </a:srgbClr>
                  </a:outerShdw>
                </a:effectLst>
              </a:rPr>
              <a:t>Dr. Alexis </a:t>
            </a:r>
            <a:r>
              <a:rPr lang="es-ES" sz="1100" dirty="0" err="1" smtClean="0">
                <a:solidFill>
                  <a:schemeClr val="bg2">
                    <a:lumMod val="40000"/>
                    <a:lumOff val="60000"/>
                  </a:schemeClr>
                </a:solidFill>
                <a:effectLst>
                  <a:outerShdw blurRad="38100" dist="38100" dir="2700000" algn="tl">
                    <a:srgbClr val="000000">
                      <a:alpha val="43137"/>
                    </a:srgbClr>
                  </a:outerShdw>
                </a:effectLst>
              </a:rPr>
              <a:t>Carrel</a:t>
            </a:r>
            <a:endParaRPr lang="es-ES" sz="1100" dirty="0">
              <a:solidFill>
                <a:schemeClr val="bg2">
                  <a:lumMod val="40000"/>
                  <a:lumOff val="60000"/>
                </a:schemeClr>
              </a:solidFill>
              <a:effectLst>
                <a:outerShdw blurRad="38100" dist="38100" dir="2700000" algn="tl">
                  <a:srgbClr val="000000">
                    <a:alpha val="43137"/>
                  </a:srgbClr>
                </a:outerShdw>
              </a:effectLst>
            </a:endParaRPr>
          </a:p>
        </p:txBody>
      </p:sp>
      <p:pic>
        <p:nvPicPr>
          <p:cNvPr id="9"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60193" y="1739900"/>
            <a:ext cx="2565901" cy="3770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uadroTexto 9"/>
          <p:cNvSpPr txBox="1"/>
          <p:nvPr/>
        </p:nvSpPr>
        <p:spPr>
          <a:xfrm>
            <a:off x="5626100" y="5534175"/>
            <a:ext cx="1898228" cy="253916"/>
          </a:xfrm>
          <a:prstGeom prst="rect">
            <a:avLst/>
          </a:prstGeom>
          <a:noFill/>
        </p:spPr>
        <p:txBody>
          <a:bodyPr wrap="square" rtlCol="0">
            <a:spAutoFit/>
          </a:bodyPr>
          <a:lstStyle/>
          <a:p>
            <a:r>
              <a:rPr lang="es-ES" sz="1050" dirty="0" smtClean="0">
                <a:solidFill>
                  <a:schemeClr val="bg2">
                    <a:lumMod val="40000"/>
                    <a:lumOff val="60000"/>
                  </a:schemeClr>
                </a:solidFill>
                <a:effectLst>
                  <a:outerShdw blurRad="38100" dist="38100" dir="2700000" algn="tl">
                    <a:srgbClr val="000000">
                      <a:alpha val="43137"/>
                    </a:srgbClr>
                  </a:outerShdw>
                </a:effectLst>
              </a:rPr>
              <a:t>Dr. </a:t>
            </a:r>
            <a:r>
              <a:rPr lang="es-ES_tradnl" sz="1050" dirty="0">
                <a:solidFill>
                  <a:schemeClr val="bg2">
                    <a:lumMod val="40000"/>
                    <a:lumOff val="60000"/>
                  </a:schemeClr>
                </a:solidFill>
                <a:effectLst>
                  <a:outerShdw blurRad="38100" dist="38100" dir="2700000" algn="tl">
                    <a:srgbClr val="000000">
                      <a:alpha val="43137"/>
                    </a:srgbClr>
                  </a:outerShdw>
                </a:effectLst>
              </a:rPr>
              <a:t>Vladimir P. </a:t>
            </a:r>
            <a:r>
              <a:rPr lang="es-ES_tradnl" sz="1050" dirty="0" err="1">
                <a:solidFill>
                  <a:schemeClr val="bg2">
                    <a:lumMod val="40000"/>
                    <a:lumOff val="60000"/>
                  </a:schemeClr>
                </a:solidFill>
                <a:effectLst>
                  <a:outerShdw blurRad="38100" dist="38100" dir="2700000" algn="tl">
                    <a:srgbClr val="000000">
                      <a:alpha val="43137"/>
                    </a:srgbClr>
                  </a:outerShdw>
                </a:effectLst>
              </a:rPr>
              <a:t>Demikhov</a:t>
            </a:r>
            <a:r>
              <a:rPr lang="es-ES_tradnl" sz="1050" dirty="0">
                <a:solidFill>
                  <a:schemeClr val="bg2">
                    <a:lumMod val="40000"/>
                    <a:lumOff val="60000"/>
                  </a:schemeClr>
                </a:solidFill>
                <a:effectLst>
                  <a:outerShdw blurRad="38100" dist="38100" dir="2700000" algn="tl">
                    <a:srgbClr val="000000">
                      <a:alpha val="43137"/>
                    </a:srgbClr>
                  </a:outerShdw>
                </a:effectLst>
              </a:rPr>
              <a:t> </a:t>
            </a:r>
            <a:endParaRPr lang="es-ES" sz="1050" dirty="0">
              <a:solidFill>
                <a:schemeClr val="bg2">
                  <a:lumMod val="40000"/>
                  <a:lumOff val="60000"/>
                </a:schemeClr>
              </a:solidFill>
              <a:effectLst>
                <a:outerShdw blurRad="38100" dist="38100" dir="2700000" algn="tl">
                  <a:srgbClr val="000000">
                    <a:alpha val="43137"/>
                  </a:srgbClr>
                </a:outerShdw>
              </a:effectLst>
            </a:endParaRPr>
          </a:p>
        </p:txBody>
      </p:sp>
      <p:sp>
        <p:nvSpPr>
          <p:cNvPr id="13" name="CuadroTexto 12"/>
          <p:cNvSpPr txBox="1"/>
          <p:nvPr/>
        </p:nvSpPr>
        <p:spPr>
          <a:xfrm>
            <a:off x="2483768" y="5949280"/>
            <a:ext cx="4261555" cy="800219"/>
          </a:xfrm>
          <a:prstGeom prst="rect">
            <a:avLst/>
          </a:prstGeom>
          <a:noFill/>
        </p:spPr>
        <p:txBody>
          <a:bodyPr wrap="square" rtlCol="0">
            <a:spAutoFit/>
          </a:bodyPr>
          <a:lstStyle/>
          <a:p>
            <a:pPr algn="ctr"/>
            <a:r>
              <a:rPr lang="es-ES_tradnl" b="1" dirty="0" smtClean="0">
                <a:solidFill>
                  <a:schemeClr val="bg2">
                    <a:lumMod val="40000"/>
                    <a:lumOff val="60000"/>
                  </a:schemeClr>
                </a:solidFill>
                <a:effectLst>
                  <a:outerShdw blurRad="38100" dist="38100" dir="2700000" algn="tl">
                    <a:srgbClr val="000000">
                      <a:alpha val="43137"/>
                    </a:srgbClr>
                  </a:outerShdw>
                </a:effectLst>
              </a:rPr>
              <a:t> </a:t>
            </a:r>
            <a:r>
              <a:rPr lang="en-US" sz="1400" b="1" dirty="0" smtClean="0">
                <a:solidFill>
                  <a:schemeClr val="bg2">
                    <a:lumMod val="40000"/>
                    <a:lumOff val="60000"/>
                  </a:schemeClr>
                </a:solidFill>
                <a:effectLst>
                  <a:outerShdw blurRad="38100" dist="38100" dir="2700000" algn="tl">
                    <a:srgbClr val="000000">
                      <a:alpha val="43137"/>
                    </a:srgbClr>
                  </a:outerShdw>
                </a:effectLst>
              </a:rPr>
              <a:t>Arch </a:t>
            </a:r>
            <a:r>
              <a:rPr lang="en-US" sz="1400" b="1" dirty="0" err="1">
                <a:solidFill>
                  <a:schemeClr val="bg2">
                    <a:lumMod val="40000"/>
                    <a:lumOff val="60000"/>
                  </a:schemeClr>
                </a:solidFill>
                <a:effectLst>
                  <a:outerShdw blurRad="38100" dist="38100" dir="2700000" algn="tl">
                    <a:srgbClr val="000000">
                      <a:alpha val="43137"/>
                    </a:srgbClr>
                  </a:outerShdw>
                </a:effectLst>
              </a:rPr>
              <a:t>Surg</a:t>
            </a:r>
            <a:r>
              <a:rPr lang="en-US" sz="1400" b="1" dirty="0">
                <a:solidFill>
                  <a:schemeClr val="bg2">
                    <a:lumMod val="40000"/>
                    <a:lumOff val="60000"/>
                  </a:schemeClr>
                </a:solidFill>
                <a:effectLst>
                  <a:outerShdw blurRad="38100" dist="38100" dir="2700000" algn="tl">
                    <a:srgbClr val="000000">
                      <a:alpha val="43137"/>
                    </a:srgbClr>
                  </a:outerShdw>
                </a:effectLst>
              </a:rPr>
              <a:t> 2005; 1</a:t>
            </a:r>
            <a:r>
              <a:rPr lang="es-ES_tradnl" sz="1400" b="1" dirty="0">
                <a:solidFill>
                  <a:schemeClr val="bg2">
                    <a:lumMod val="40000"/>
                    <a:lumOff val="60000"/>
                  </a:schemeClr>
                </a:solidFill>
                <a:effectLst>
                  <a:outerShdw blurRad="38100" dist="38100" dir="2700000" algn="tl">
                    <a:srgbClr val="000000">
                      <a:alpha val="43137"/>
                    </a:srgbClr>
                  </a:outerShdw>
                </a:effectLst>
              </a:rPr>
              <a:t>40(6): 609-610.</a:t>
            </a:r>
          </a:p>
          <a:p>
            <a:pPr algn="ctr"/>
            <a:endParaRPr lang="es-ES" sz="1400" b="1" dirty="0">
              <a:solidFill>
                <a:schemeClr val="bg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04113185"/>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228600"/>
            <a:ext cx="7772400" cy="990600"/>
          </a:xfrm>
        </p:spPr>
        <p:txBody>
          <a:bodyPr/>
          <a:lstStyle/>
          <a:p>
            <a:pPr>
              <a:defRPr/>
            </a:pPr>
            <a:r>
              <a:rPr lang="es-MX" sz="2000" b="1" smtClean="0">
                <a:solidFill>
                  <a:srgbClr val="FF9900"/>
                </a:solidFill>
              </a:rPr>
              <a:t>TRASPLANTE DE PULMÓN</a:t>
            </a:r>
            <a:br>
              <a:rPr lang="es-MX" sz="2000" b="1" smtClean="0">
                <a:solidFill>
                  <a:srgbClr val="FF9900"/>
                </a:solidFill>
              </a:rPr>
            </a:br>
            <a:r>
              <a:rPr lang="es-MX" sz="3600" b="1" smtClean="0">
                <a:solidFill>
                  <a:srgbClr val="FF9900"/>
                </a:solidFill>
              </a:rPr>
              <a:t>El donador</a:t>
            </a:r>
            <a:endParaRPr lang="es-ES" sz="3600" b="1" smtClean="0">
              <a:solidFill>
                <a:srgbClr val="FF9900"/>
              </a:solidFill>
            </a:endParaRPr>
          </a:p>
        </p:txBody>
      </p:sp>
      <p:pic>
        <p:nvPicPr>
          <p:cNvPr id="29699" name="Picture 3" descr="C:\Mis documentos\IMAGENES\Diapositiva 19a.bmp"/>
          <p:cNvPicPr>
            <a:picLocks noChangeAspect="1" noChangeArrowheads="1"/>
          </p:cNvPicPr>
          <p:nvPr/>
        </p:nvPicPr>
        <p:blipFill>
          <a:blip r:embed="rId2" cstate="print">
            <a:lum bright="6000" contrast="18000"/>
          </a:blip>
          <a:srcRect l="2585" t="5173"/>
          <a:stretch>
            <a:fillRect/>
          </a:stretch>
        </p:blipFill>
        <p:spPr bwMode="auto">
          <a:xfrm>
            <a:off x="2743200" y="1524000"/>
            <a:ext cx="3386138" cy="4953000"/>
          </a:xfrm>
          <a:prstGeom prst="rect">
            <a:avLst/>
          </a:prstGeom>
          <a:noFill/>
          <a:ln w="9525">
            <a:noFill/>
            <a:miter lim="800000"/>
            <a:headEnd/>
            <a:tailEnd/>
          </a:ln>
        </p:spPr>
      </p:pic>
      <p:pic>
        <p:nvPicPr>
          <p:cNvPr id="29700" name="Picture 4" descr="C:\Mis documentos\IMAGENES\Diapositiva 17.bmp"/>
          <p:cNvPicPr>
            <a:picLocks noChangeAspect="1" noChangeArrowheads="1"/>
          </p:cNvPicPr>
          <p:nvPr/>
        </p:nvPicPr>
        <p:blipFill>
          <a:blip r:embed="rId3" cstate="print"/>
          <a:srcRect l="3125" t="4572" r="3125"/>
          <a:stretch>
            <a:fillRect/>
          </a:stretch>
        </p:blipFill>
        <p:spPr bwMode="auto">
          <a:xfrm>
            <a:off x="5130800" y="1447800"/>
            <a:ext cx="2590800" cy="1803400"/>
          </a:xfrm>
          <a:prstGeom prst="rect">
            <a:avLst/>
          </a:prstGeom>
          <a:noFill/>
          <a:ln w="9525">
            <a:noFill/>
            <a:miter lim="800000"/>
            <a:headEnd/>
            <a:tailEnd/>
          </a:ln>
        </p:spPr>
      </p:pic>
      <p:pic>
        <p:nvPicPr>
          <p:cNvPr id="29701" name="Picture 5" descr="C:\Mis documentos\IMAGENES\Diapositiva 18.bmp"/>
          <p:cNvPicPr>
            <a:picLocks noChangeAspect="1" noChangeArrowheads="1"/>
          </p:cNvPicPr>
          <p:nvPr/>
        </p:nvPicPr>
        <p:blipFill>
          <a:blip r:embed="rId4" cstate="print">
            <a:lum bright="6000" contrast="6000"/>
          </a:blip>
          <a:srcRect t="4507" r="6250"/>
          <a:stretch>
            <a:fillRect/>
          </a:stretch>
        </p:blipFill>
        <p:spPr bwMode="auto">
          <a:xfrm>
            <a:off x="5130800" y="4724400"/>
            <a:ext cx="2565400" cy="1884363"/>
          </a:xfrm>
          <a:prstGeom prst="rect">
            <a:avLst/>
          </a:prstGeom>
          <a:noFill/>
          <a:ln w="9525">
            <a:noFill/>
            <a:miter lim="800000"/>
            <a:headEnd/>
            <a:tailEnd/>
          </a:ln>
        </p:spPr>
      </p:pic>
      <p:sp>
        <p:nvSpPr>
          <p:cNvPr id="55302" name="Text Box 6"/>
          <p:cNvSpPr txBox="1">
            <a:spLocks noChangeArrowheads="1"/>
          </p:cNvSpPr>
          <p:nvPr/>
        </p:nvSpPr>
        <p:spPr bwMode="auto">
          <a:xfrm>
            <a:off x="6985000" y="3657600"/>
            <a:ext cx="1201738" cy="457200"/>
          </a:xfrm>
          <a:prstGeom prst="rect">
            <a:avLst/>
          </a:prstGeom>
          <a:noFill/>
          <a:ln w="9525">
            <a:noFill/>
            <a:miter lim="800000"/>
            <a:headEnd/>
            <a:tailEnd/>
          </a:ln>
          <a:effectLst/>
        </p:spPr>
        <p:txBody>
          <a:bodyPr wrap="none">
            <a:spAutoFit/>
          </a:bodyPr>
          <a:lstStyle/>
          <a:p>
            <a:pPr>
              <a:defRPr/>
            </a:pPr>
            <a:r>
              <a:rPr lang="es-MX" sz="2400" b="0">
                <a:solidFill>
                  <a:srgbClr val="99CC00"/>
                </a:solidFill>
                <a:effectLst>
                  <a:outerShdw blurRad="38100" dist="38100" dir="2700000" algn="tl">
                    <a:srgbClr val="000000"/>
                  </a:outerShdw>
                </a:effectLst>
                <a:latin typeface="Arial" charset="0"/>
              </a:rPr>
              <a:t>8 horas</a:t>
            </a:r>
            <a:endParaRPr lang="es-ES" sz="2400" b="0">
              <a:solidFill>
                <a:srgbClr val="99CC00"/>
              </a:solidFill>
              <a:effectLst>
                <a:outerShdw blurRad="38100" dist="38100" dir="2700000" algn="tl">
                  <a:srgbClr val="000000"/>
                </a:outerShdw>
              </a:effectLst>
              <a:latin typeface="Arial" charset="0"/>
            </a:endParaRPr>
          </a:p>
        </p:txBody>
      </p:sp>
      <p:sp>
        <p:nvSpPr>
          <p:cNvPr id="55303" name="AutoShape 7"/>
          <p:cNvSpPr>
            <a:spLocks noChangeArrowheads="1"/>
          </p:cNvSpPr>
          <p:nvPr/>
        </p:nvSpPr>
        <p:spPr bwMode="auto">
          <a:xfrm>
            <a:off x="6375400" y="3581400"/>
            <a:ext cx="304800" cy="762000"/>
          </a:xfrm>
          <a:prstGeom prst="downArrow">
            <a:avLst>
              <a:gd name="adj1" fmla="val 50000"/>
              <a:gd name="adj2" fmla="val 62500"/>
            </a:avLst>
          </a:prstGeom>
          <a:solidFill>
            <a:srgbClr val="808000"/>
          </a:solidFill>
          <a:ln w="9525">
            <a:noFill/>
            <a:miter lim="800000"/>
            <a:headEnd/>
            <a:tailEnd/>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5304" name="Text Box 8"/>
          <p:cNvSpPr txBox="1">
            <a:spLocks noChangeArrowheads="1"/>
          </p:cNvSpPr>
          <p:nvPr/>
        </p:nvSpPr>
        <p:spPr bwMode="auto">
          <a:xfrm>
            <a:off x="7874000" y="2514600"/>
            <a:ext cx="1212850" cy="366713"/>
          </a:xfrm>
          <a:prstGeom prst="rect">
            <a:avLst/>
          </a:prstGeom>
          <a:noFill/>
          <a:ln w="9525">
            <a:noFill/>
            <a:miter lim="800000"/>
            <a:headEnd/>
            <a:tailEnd/>
          </a:ln>
          <a:effectLst/>
        </p:spPr>
        <p:txBody>
          <a:bodyPr wrap="none">
            <a:spAutoFit/>
          </a:bodyPr>
          <a:lstStyle/>
          <a:p>
            <a:pPr>
              <a:defRPr/>
            </a:pPr>
            <a:r>
              <a:rPr lang="es-MX" sz="1800">
                <a:solidFill>
                  <a:srgbClr val="99CC00"/>
                </a:solidFill>
                <a:effectLst>
                  <a:outerShdw blurRad="38100" dist="38100" dir="2700000" algn="tl">
                    <a:srgbClr val="000000"/>
                  </a:outerShdw>
                </a:effectLst>
                <a:latin typeface="Arial" charset="0"/>
              </a:rPr>
              <a:t>Kirby 300</a:t>
            </a:r>
            <a:endParaRPr lang="es-ES" sz="1800">
              <a:solidFill>
                <a:srgbClr val="99CC00"/>
              </a:solidFill>
              <a:effectLst>
                <a:outerShdw blurRad="38100" dist="38100" dir="2700000" algn="tl">
                  <a:srgbClr val="000000"/>
                </a:outerShdw>
              </a:effectLst>
              <a:latin typeface="Arial" charset="0"/>
            </a:endParaRPr>
          </a:p>
        </p:txBody>
      </p:sp>
      <p:sp>
        <p:nvSpPr>
          <p:cNvPr id="55305" name="Rectangle 9"/>
          <p:cNvSpPr>
            <a:spLocks noChangeArrowheads="1"/>
          </p:cNvSpPr>
          <p:nvPr/>
        </p:nvSpPr>
        <p:spPr bwMode="auto">
          <a:xfrm>
            <a:off x="7797800" y="5257800"/>
            <a:ext cx="1346200" cy="366713"/>
          </a:xfrm>
          <a:prstGeom prst="rect">
            <a:avLst/>
          </a:prstGeom>
          <a:noFill/>
          <a:ln w="9525">
            <a:noFill/>
            <a:miter lim="800000"/>
            <a:headEnd/>
            <a:tailEnd/>
          </a:ln>
          <a:effectLst/>
        </p:spPr>
        <p:txBody>
          <a:bodyPr wrap="none">
            <a:spAutoFit/>
          </a:bodyPr>
          <a:lstStyle/>
          <a:p>
            <a:pPr>
              <a:defRPr/>
            </a:pPr>
            <a:r>
              <a:rPr lang="es-MX" sz="1800">
                <a:solidFill>
                  <a:srgbClr val="99CC00"/>
                </a:solidFill>
                <a:effectLst>
                  <a:outerShdw blurRad="38100" dist="38100" dir="2700000" algn="tl">
                    <a:srgbClr val="000000"/>
                  </a:outerShdw>
                </a:effectLst>
                <a:latin typeface="Arial" charset="0"/>
              </a:rPr>
              <a:t>Kirby &lt;300</a:t>
            </a:r>
            <a:endParaRPr lang="es-ES" sz="1800">
              <a:solidFill>
                <a:srgbClr val="99CC00"/>
              </a:solidFill>
              <a:effectLst>
                <a:outerShdw blurRad="38100" dist="38100" dir="2700000" algn="tl">
                  <a:srgbClr val="000000"/>
                </a:outerShdw>
              </a:effectLst>
              <a:latin typeface="Arial" charset="0"/>
            </a:endParaRPr>
          </a:p>
        </p:txBody>
      </p:sp>
      <p:sp>
        <p:nvSpPr>
          <p:cNvPr id="55308" name="Text Box 12"/>
          <p:cNvSpPr txBox="1">
            <a:spLocks noChangeArrowheads="1"/>
          </p:cNvSpPr>
          <p:nvPr/>
        </p:nvSpPr>
        <p:spPr bwMode="auto">
          <a:xfrm>
            <a:off x="0" y="3352800"/>
            <a:ext cx="4497388" cy="3016250"/>
          </a:xfrm>
          <a:prstGeom prst="rect">
            <a:avLst/>
          </a:prstGeom>
          <a:noFill/>
          <a:ln w="9525">
            <a:noFill/>
            <a:miter lim="800000"/>
            <a:headEnd/>
            <a:tailEnd/>
          </a:ln>
          <a:effectLst/>
        </p:spPr>
        <p:txBody>
          <a:bodyPr wrap="none">
            <a:spAutoFit/>
          </a:bodyPr>
          <a:lstStyle/>
          <a:p>
            <a:pPr marL="457200" indent="-457200">
              <a:defRPr/>
            </a:pPr>
            <a:r>
              <a:rPr lang="es-MX">
                <a:solidFill>
                  <a:schemeClr val="hlink"/>
                </a:solidFill>
                <a:effectLst>
                  <a:outerShdw blurRad="38100" dist="38100" dir="2700000" algn="tl">
                    <a:srgbClr val="000000"/>
                  </a:outerShdw>
                </a:effectLst>
              </a:rPr>
              <a:t>Criterios:</a:t>
            </a:r>
          </a:p>
          <a:p>
            <a:pPr marL="457200" indent="-457200">
              <a:buFontTx/>
              <a:buAutoNum type="arabicPeriod"/>
              <a:defRPr/>
            </a:pPr>
            <a:r>
              <a:rPr lang="es-MX">
                <a:solidFill>
                  <a:schemeClr val="hlink"/>
                </a:solidFill>
                <a:effectLst>
                  <a:outerShdw blurRad="38100" dist="38100" dir="2700000" algn="tl">
                    <a:srgbClr val="000000"/>
                  </a:outerShdw>
                </a:effectLst>
              </a:rPr>
              <a:t>Muerte cerebral</a:t>
            </a:r>
          </a:p>
          <a:p>
            <a:pPr marL="457200" indent="-457200">
              <a:buFontTx/>
              <a:buAutoNum type="arabicPeriod"/>
              <a:defRPr/>
            </a:pPr>
            <a:r>
              <a:rPr lang="es-MX" u="sng">
                <a:solidFill>
                  <a:schemeClr val="hlink"/>
                </a:solidFill>
                <a:effectLst>
                  <a:outerShdw blurRad="38100" dist="38100" dir="2700000" algn="tl">
                    <a:srgbClr val="000000"/>
                  </a:outerShdw>
                </a:effectLst>
              </a:rPr>
              <a:t>NO</a:t>
            </a:r>
            <a:r>
              <a:rPr lang="es-MX">
                <a:solidFill>
                  <a:schemeClr val="hlink"/>
                </a:solidFill>
                <a:effectLst>
                  <a:outerShdw blurRad="38100" dist="38100" dir="2700000" algn="tl">
                    <a:srgbClr val="000000"/>
                  </a:outerShdw>
                </a:effectLst>
              </a:rPr>
              <a:t> lesión pulmonar</a:t>
            </a:r>
          </a:p>
          <a:p>
            <a:pPr marL="457200" indent="-457200">
              <a:buFontTx/>
              <a:buAutoNum type="arabicPeriod"/>
              <a:defRPr/>
            </a:pPr>
            <a:r>
              <a:rPr lang="es-MX">
                <a:solidFill>
                  <a:schemeClr val="hlink"/>
                </a:solidFill>
                <a:effectLst>
                  <a:outerShdw blurRad="38100" dist="38100" dir="2700000" algn="tl">
                    <a:srgbClr val="000000"/>
                  </a:outerShdw>
                </a:effectLst>
              </a:rPr>
              <a:t>Intubación &lt;3 días</a:t>
            </a:r>
          </a:p>
          <a:p>
            <a:pPr marL="457200" indent="-457200">
              <a:buFontTx/>
              <a:buAutoNum type="arabicPeriod"/>
              <a:defRPr/>
            </a:pPr>
            <a:r>
              <a:rPr lang="es-MX">
                <a:solidFill>
                  <a:schemeClr val="hlink"/>
                </a:solidFill>
                <a:effectLst>
                  <a:outerShdw blurRad="38100" dist="38100" dir="2700000" algn="tl">
                    <a:srgbClr val="000000"/>
                  </a:outerShdw>
                </a:effectLst>
              </a:rPr>
              <a:t>PaO2/FiO2 &gt; 300</a:t>
            </a:r>
          </a:p>
          <a:p>
            <a:pPr marL="457200" indent="-457200">
              <a:buFontTx/>
              <a:buAutoNum type="arabicPeriod"/>
              <a:defRPr/>
            </a:pPr>
            <a:r>
              <a:rPr lang="es-MX">
                <a:solidFill>
                  <a:schemeClr val="hlink"/>
                </a:solidFill>
                <a:effectLst>
                  <a:outerShdw blurRad="38100" dist="38100" dir="2700000" algn="tl">
                    <a:srgbClr val="000000"/>
                  </a:outerShdw>
                </a:effectLst>
              </a:rPr>
              <a:t>Rx tórax normal</a:t>
            </a:r>
            <a:endParaRPr lang="es-ES">
              <a:solidFill>
                <a:schemeClr val="hlink"/>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n 10" descr="Captura de pantalla 2015-05-17 a la(s) 14.11.00.png"/>
          <p:cNvPicPr>
            <a:picLocks noChangeAspect="1"/>
          </p:cNvPicPr>
          <p:nvPr/>
        </p:nvPicPr>
        <p:blipFill>
          <a:blip r:embed="rId2" cstate="print"/>
          <a:srcRect/>
          <a:stretch>
            <a:fillRect/>
          </a:stretch>
        </p:blipFill>
        <p:spPr bwMode="auto">
          <a:xfrm>
            <a:off x="5476875" y="620713"/>
            <a:ext cx="3271838" cy="2363787"/>
          </a:xfrm>
          <a:prstGeom prst="rect">
            <a:avLst/>
          </a:prstGeom>
          <a:noFill/>
          <a:ln w="9525">
            <a:noFill/>
            <a:miter lim="800000"/>
            <a:headEnd/>
            <a:tailEnd/>
          </a:ln>
        </p:spPr>
      </p:pic>
      <p:pic>
        <p:nvPicPr>
          <p:cNvPr id="28675" name="Imagen 3" descr="Captura de pantalla 2015-05-17 a la(s) 14.15.03.png"/>
          <p:cNvPicPr>
            <a:picLocks noChangeAspect="1"/>
          </p:cNvPicPr>
          <p:nvPr/>
        </p:nvPicPr>
        <p:blipFill>
          <a:blip r:embed="rId3" cstate="print"/>
          <a:srcRect/>
          <a:stretch>
            <a:fillRect/>
          </a:stretch>
        </p:blipFill>
        <p:spPr bwMode="auto">
          <a:xfrm>
            <a:off x="0" y="549275"/>
            <a:ext cx="4859338" cy="2678113"/>
          </a:xfrm>
          <a:prstGeom prst="rect">
            <a:avLst/>
          </a:prstGeom>
          <a:noFill/>
          <a:ln w="9525">
            <a:noFill/>
            <a:miter lim="800000"/>
            <a:headEnd/>
            <a:tailEnd/>
          </a:ln>
        </p:spPr>
      </p:pic>
      <p:sp>
        <p:nvSpPr>
          <p:cNvPr id="12" name="11 Elipse"/>
          <p:cNvSpPr/>
          <p:nvPr/>
        </p:nvSpPr>
        <p:spPr bwMode="auto">
          <a:xfrm>
            <a:off x="2627313" y="2492375"/>
            <a:ext cx="2305050" cy="1368425"/>
          </a:xfrm>
          <a:prstGeom prst="ellipse">
            <a:avLst/>
          </a:prstGeom>
          <a:solidFill>
            <a:srgbClr val="A50021">
              <a:alpha val="44000"/>
            </a:srgbClr>
          </a:solidFill>
          <a:ln w="9525" cap="flat" cmpd="sng" algn="ctr">
            <a:solidFill>
              <a:schemeClr val="tx1"/>
            </a:solidFill>
            <a:prstDash val="solid"/>
            <a:round/>
            <a:headEnd type="none" w="med" len="med"/>
            <a:tailEnd type="none" w="med" len="med"/>
          </a:ln>
          <a:effectLst/>
        </p:spPr>
        <p:txBody>
          <a:bodyPr/>
          <a:lstStyle/>
          <a:p>
            <a:pPr algn="ctr"/>
            <a:r>
              <a:rPr lang="es-MX" sz="3600">
                <a:effectLst>
                  <a:outerShdw blurRad="38100" dist="38100" dir="2700000" algn="tl">
                    <a:srgbClr val="FFFFFF"/>
                  </a:outerShdw>
                </a:effectLst>
                <a:latin typeface="News Gothic MT" charset="0"/>
              </a:rPr>
              <a:t>11752</a:t>
            </a:r>
          </a:p>
        </p:txBody>
      </p:sp>
      <p:sp>
        <p:nvSpPr>
          <p:cNvPr id="5" name="Elipse 4"/>
          <p:cNvSpPr/>
          <p:nvPr/>
        </p:nvSpPr>
        <p:spPr bwMode="auto">
          <a:xfrm>
            <a:off x="179388" y="2349500"/>
            <a:ext cx="576262" cy="431800"/>
          </a:xfrm>
          <a:prstGeom prst="ellipse">
            <a:avLst/>
          </a:prstGeom>
          <a:noFill/>
          <a:ln w="9525" cap="flat" cmpd="sng" algn="ctr">
            <a:solidFill>
              <a:schemeClr val="tx1"/>
            </a:solidFill>
            <a:prstDash val="solid"/>
            <a:round/>
            <a:headEnd type="none" w="med" len="med"/>
            <a:tailEnd type="none" w="med" len="med"/>
          </a:ln>
          <a:effectLst/>
        </p:spPr>
        <p:txBody>
          <a:bodyPr/>
          <a:lstStyle/>
          <a:p>
            <a:pPr>
              <a:defRPr/>
            </a:pPr>
            <a:endParaRPr lang="es-ES">
              <a:effectLst>
                <a:outerShdw blurRad="38100" dist="38100" dir="2700000" algn="tl">
                  <a:srgbClr val="000000">
                    <a:alpha val="43137"/>
                  </a:srgbClr>
                </a:outerShdw>
              </a:effectLst>
              <a:latin typeface="News Gothic MT" pitchFamily="34" charset="0"/>
              <a:ea typeface="ＭＳ Ｐゴシック" charset="0"/>
            </a:endParaRPr>
          </a:p>
        </p:txBody>
      </p:sp>
      <p:sp>
        <p:nvSpPr>
          <p:cNvPr id="13" name="12 Elipse"/>
          <p:cNvSpPr/>
          <p:nvPr/>
        </p:nvSpPr>
        <p:spPr bwMode="auto">
          <a:xfrm>
            <a:off x="5219700" y="2852738"/>
            <a:ext cx="1081088" cy="647700"/>
          </a:xfrm>
          <a:prstGeom prst="ellipse">
            <a:avLst/>
          </a:prstGeom>
          <a:solidFill>
            <a:srgbClr val="C00000">
              <a:alpha val="44000"/>
            </a:srgbClr>
          </a:solidFill>
          <a:ln w="9525" cap="flat" cmpd="sng" algn="ctr">
            <a:solidFill>
              <a:schemeClr val="tx1"/>
            </a:solidFill>
            <a:prstDash val="solid"/>
            <a:round/>
            <a:headEnd type="none" w="med" len="med"/>
            <a:tailEnd type="none" w="med" len="med"/>
          </a:ln>
          <a:effectLst/>
        </p:spPr>
        <p:txBody>
          <a:bodyPr/>
          <a:lstStyle/>
          <a:p>
            <a:pPr algn="ctr"/>
            <a:r>
              <a:rPr lang="es-MX" sz="2000">
                <a:effectLst>
                  <a:outerShdw blurRad="38100" dist="38100" dir="2700000" algn="tl">
                    <a:srgbClr val="FFFFFF"/>
                  </a:outerShdw>
                </a:effectLst>
                <a:latin typeface="News Gothic MT" charset="0"/>
              </a:rPr>
              <a:t>766</a:t>
            </a:r>
          </a:p>
        </p:txBody>
      </p:sp>
      <p:sp>
        <p:nvSpPr>
          <p:cNvPr id="6" name="Elipse 5"/>
          <p:cNvSpPr/>
          <p:nvPr/>
        </p:nvSpPr>
        <p:spPr bwMode="auto">
          <a:xfrm>
            <a:off x="8243888" y="2060575"/>
            <a:ext cx="576262" cy="504825"/>
          </a:xfrm>
          <a:prstGeom prst="ellipse">
            <a:avLst/>
          </a:prstGeom>
          <a:noFill/>
          <a:ln w="9525" cap="flat" cmpd="sng" algn="ctr">
            <a:solidFill>
              <a:schemeClr val="tx1"/>
            </a:solidFill>
            <a:prstDash val="solid"/>
            <a:round/>
            <a:headEnd type="none" w="med" len="med"/>
            <a:tailEnd type="none" w="med" len="med"/>
          </a:ln>
          <a:effectLst/>
        </p:spPr>
        <p:txBody>
          <a:bodyPr/>
          <a:lstStyle/>
          <a:p>
            <a:pPr>
              <a:defRPr/>
            </a:pPr>
            <a:endParaRPr lang="es-ES">
              <a:effectLst>
                <a:outerShdw blurRad="38100" dist="38100" dir="2700000" algn="tl">
                  <a:srgbClr val="000000">
                    <a:alpha val="43137"/>
                  </a:srgbClr>
                </a:outerShdw>
              </a:effectLst>
              <a:latin typeface="News Gothic MT" pitchFamily="34" charset="0"/>
              <a:ea typeface="ＭＳ Ｐゴシック" charset="0"/>
            </a:endParaRPr>
          </a:p>
        </p:txBody>
      </p:sp>
      <p:cxnSp>
        <p:nvCxnSpPr>
          <p:cNvPr id="28680" name="Conector angular 8"/>
          <p:cNvCxnSpPr>
            <a:cxnSpLocks noChangeShapeType="1"/>
            <a:stCxn id="5" idx="4"/>
            <a:endCxn id="12" idx="2"/>
          </p:cNvCxnSpPr>
          <p:nvPr/>
        </p:nvCxnSpPr>
        <p:spPr bwMode="auto">
          <a:xfrm rot="16200000" flipH="1">
            <a:off x="1350169" y="1899444"/>
            <a:ext cx="395288" cy="2159000"/>
          </a:xfrm>
          <a:prstGeom prst="bentConnector2">
            <a:avLst/>
          </a:prstGeom>
          <a:noFill/>
          <a:ln w="57150">
            <a:solidFill>
              <a:schemeClr val="tx1"/>
            </a:solidFill>
            <a:round/>
            <a:headEnd/>
            <a:tailEnd type="arrow" w="med" len="med"/>
          </a:ln>
        </p:spPr>
      </p:cxnSp>
      <p:cxnSp>
        <p:nvCxnSpPr>
          <p:cNvPr id="28681" name="Conector angular 13"/>
          <p:cNvCxnSpPr>
            <a:cxnSpLocks noChangeShapeType="1"/>
            <a:stCxn id="6" idx="4"/>
            <a:endCxn id="13" idx="6"/>
          </p:cNvCxnSpPr>
          <p:nvPr/>
        </p:nvCxnSpPr>
        <p:spPr bwMode="auto">
          <a:xfrm rot="5400000">
            <a:off x="7111207" y="1754981"/>
            <a:ext cx="611188" cy="2232025"/>
          </a:xfrm>
          <a:prstGeom prst="bentConnector2">
            <a:avLst/>
          </a:prstGeom>
          <a:noFill/>
          <a:ln w="57150">
            <a:solidFill>
              <a:schemeClr val="tx1"/>
            </a:solidFill>
            <a:round/>
            <a:headEnd/>
            <a:tailEnd type="arrow" w="med" len="med"/>
          </a:ln>
        </p:spPr>
      </p:cxnSp>
      <p:grpSp>
        <p:nvGrpSpPr>
          <p:cNvPr id="11" name="10 Grupo"/>
          <p:cNvGrpSpPr/>
          <p:nvPr/>
        </p:nvGrpSpPr>
        <p:grpSpPr>
          <a:xfrm>
            <a:off x="1403648" y="3524969"/>
            <a:ext cx="4464495" cy="3072383"/>
            <a:chOff x="107950" y="44450"/>
            <a:chExt cx="8785225" cy="6384925"/>
          </a:xfrm>
        </p:grpSpPr>
        <p:pic>
          <p:nvPicPr>
            <p:cNvPr id="14" name="Picture 3"/>
            <p:cNvPicPr>
              <a:picLocks noChangeAspect="1" noChangeArrowheads="1"/>
            </p:cNvPicPr>
            <p:nvPr/>
          </p:nvPicPr>
          <p:blipFill>
            <a:blip r:embed="rId4" cstate="print"/>
            <a:srcRect l="8252" t="12601" r="5322" b="4514"/>
            <a:stretch>
              <a:fillRect/>
            </a:stretch>
          </p:blipFill>
          <p:spPr bwMode="auto">
            <a:xfrm>
              <a:off x="1593850" y="1357313"/>
              <a:ext cx="7299325" cy="5072062"/>
            </a:xfrm>
            <a:prstGeom prst="rect">
              <a:avLst/>
            </a:prstGeom>
            <a:noFill/>
            <a:ln w="9525">
              <a:solidFill>
                <a:schemeClr val="tx1"/>
              </a:solidFill>
              <a:miter lim="800000"/>
              <a:headEnd/>
              <a:tailEnd/>
            </a:ln>
          </p:spPr>
        </p:pic>
        <p:sp>
          <p:nvSpPr>
            <p:cNvPr id="15" name="14 Elipse"/>
            <p:cNvSpPr/>
            <p:nvPr/>
          </p:nvSpPr>
          <p:spPr bwMode="auto">
            <a:xfrm>
              <a:off x="1500188" y="5072063"/>
              <a:ext cx="4000500" cy="285750"/>
            </a:xfrm>
            <a:prstGeom prst="ellipse">
              <a:avLst/>
            </a:prstGeom>
            <a:noFill/>
            <a:ln w="9525" cap="flat" cmpd="sng" algn="ctr">
              <a:solidFill>
                <a:srgbClr val="A50021"/>
              </a:solidFill>
              <a:prstDash val="solid"/>
              <a:round/>
              <a:headEnd type="none" w="med" len="med"/>
              <a:tailEnd type="none" w="med" len="med"/>
            </a:ln>
            <a:effectLst/>
          </p:spPr>
          <p:txBody>
            <a:bodyPr/>
            <a:lstStyle/>
            <a:p>
              <a:pPr>
                <a:defRPr/>
              </a:pPr>
              <a:endParaRPr lang="es-MX">
                <a:effectLst>
                  <a:outerShdw blurRad="38100" dist="38100" dir="2700000" algn="tl">
                    <a:srgbClr val="000000">
                      <a:alpha val="43137"/>
                    </a:srgbClr>
                  </a:outerShdw>
                </a:effectLst>
                <a:latin typeface="News Gothic MT" pitchFamily="34" charset="0"/>
                <a:ea typeface="+mn-ea"/>
              </a:endParaRPr>
            </a:p>
          </p:txBody>
        </p:sp>
        <p:pic>
          <p:nvPicPr>
            <p:cNvPr id="16" name="Picture 2"/>
            <p:cNvPicPr>
              <a:picLocks noChangeAspect="1" noChangeArrowheads="1"/>
            </p:cNvPicPr>
            <p:nvPr/>
          </p:nvPicPr>
          <p:blipFill>
            <a:blip r:embed="rId5" cstate="print"/>
            <a:srcRect l="30029" t="14151" r="27490" b="9030"/>
            <a:stretch>
              <a:fillRect/>
            </a:stretch>
          </p:blipFill>
          <p:spPr bwMode="auto">
            <a:xfrm>
              <a:off x="107950" y="44450"/>
              <a:ext cx="2181225" cy="2857500"/>
            </a:xfrm>
            <a:prstGeom prst="rect">
              <a:avLst/>
            </a:prstGeom>
            <a:noFill/>
            <a:ln w="9525">
              <a:solidFill>
                <a:schemeClr val="tx1"/>
              </a:solidFill>
              <a:miter lim="800000"/>
              <a:headEnd/>
              <a:tailEnd/>
            </a:ln>
          </p:spPr>
        </p:pic>
        <p:sp>
          <p:nvSpPr>
            <p:cNvPr id="17" name="16 Flecha curvada hacia la izquierda"/>
            <p:cNvSpPr/>
            <p:nvPr/>
          </p:nvSpPr>
          <p:spPr bwMode="auto">
            <a:xfrm rot="21182838" flipH="1">
              <a:off x="261938" y="1370013"/>
              <a:ext cx="1162050" cy="4227512"/>
            </a:xfrm>
            <a:prstGeom prst="curvedLeftArrow">
              <a:avLst/>
            </a:prstGeom>
            <a:solidFill>
              <a:srgbClr val="A50021"/>
            </a:solidFill>
            <a:ln w="9525" cap="flat" cmpd="sng" algn="ctr">
              <a:solidFill>
                <a:schemeClr val="tx1"/>
              </a:solidFill>
              <a:prstDash val="solid"/>
              <a:round/>
              <a:headEnd type="none" w="med" len="med"/>
              <a:tailEnd type="none" w="med" len="med"/>
            </a:ln>
            <a:effectLst/>
          </p:spPr>
          <p:txBody>
            <a:bodyPr/>
            <a:lstStyle/>
            <a:p>
              <a:pPr>
                <a:defRPr/>
              </a:pPr>
              <a:endParaRPr lang="es-MX">
                <a:effectLst>
                  <a:outerShdw blurRad="38100" dist="38100" dir="2700000" algn="tl">
                    <a:srgbClr val="000000">
                      <a:alpha val="43137"/>
                    </a:srgbClr>
                  </a:outerShdw>
                </a:effectLst>
                <a:latin typeface="News Gothic MT" pitchFamily="34" charset="0"/>
                <a:ea typeface="+mn-ea"/>
              </a:endParaRPr>
            </a:p>
          </p:txBody>
        </p:sp>
      </p:gr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ítulo 1"/>
          <p:cNvSpPr>
            <a:spLocks noGrp="1"/>
          </p:cNvSpPr>
          <p:nvPr>
            <p:ph type="title"/>
          </p:nvPr>
        </p:nvSpPr>
        <p:spPr>
          <a:xfrm>
            <a:off x="457200" y="29854"/>
            <a:ext cx="5410944" cy="1143000"/>
          </a:xfrm>
        </p:spPr>
        <p:txBody>
          <a:bodyPr/>
          <a:lstStyle/>
          <a:p>
            <a:r>
              <a:rPr lang="es-ES" b="1" dirty="0" smtClean="0">
                <a:solidFill>
                  <a:schemeClr val="tx2"/>
                </a:solidFill>
                <a:effectLst/>
              </a:rPr>
              <a:t>Situación actual</a:t>
            </a:r>
            <a:endParaRPr lang="es-ES" b="1" dirty="0">
              <a:solidFill>
                <a:schemeClr val="tx2"/>
              </a:solidFill>
              <a:effectLst/>
            </a:endParaRPr>
          </a:p>
        </p:txBody>
      </p:sp>
      <p:grpSp>
        <p:nvGrpSpPr>
          <p:cNvPr id="15" name="14 Grupo"/>
          <p:cNvGrpSpPr/>
          <p:nvPr/>
        </p:nvGrpSpPr>
        <p:grpSpPr>
          <a:xfrm>
            <a:off x="179512" y="2057535"/>
            <a:ext cx="7128792" cy="4395801"/>
            <a:chOff x="-437441" y="1210635"/>
            <a:chExt cx="10257135" cy="6110110"/>
          </a:xfrm>
        </p:grpSpPr>
        <p:pic>
          <p:nvPicPr>
            <p:cNvPr id="6" name="Imagen 5"/>
            <p:cNvPicPr>
              <a:picLocks noChangeAspect="1"/>
            </p:cNvPicPr>
            <p:nvPr/>
          </p:nvPicPr>
          <p:blipFill>
            <a:blip r:embed="rId2" cstate="print"/>
            <a:stretch>
              <a:fillRect/>
            </a:stretch>
          </p:blipFill>
          <p:spPr>
            <a:xfrm>
              <a:off x="4704648" y="1337636"/>
              <a:ext cx="5115046" cy="5983109"/>
            </a:xfrm>
            <a:prstGeom prst="rect">
              <a:avLst/>
            </a:prstGeom>
          </p:spPr>
        </p:pic>
        <p:pic>
          <p:nvPicPr>
            <p:cNvPr id="7" name="Imagen 6"/>
            <p:cNvPicPr>
              <a:picLocks noChangeAspect="1"/>
            </p:cNvPicPr>
            <p:nvPr/>
          </p:nvPicPr>
          <p:blipFill>
            <a:blip r:embed="rId3" cstate="print"/>
            <a:stretch>
              <a:fillRect/>
            </a:stretch>
          </p:blipFill>
          <p:spPr>
            <a:xfrm>
              <a:off x="-437441" y="1236036"/>
              <a:ext cx="5171722" cy="5351034"/>
            </a:xfrm>
            <a:prstGeom prst="rect">
              <a:avLst/>
            </a:prstGeom>
          </p:spPr>
        </p:pic>
        <p:pic>
          <p:nvPicPr>
            <p:cNvPr id="10" name="Imagen 9"/>
            <p:cNvPicPr>
              <a:picLocks noChangeAspect="1"/>
            </p:cNvPicPr>
            <p:nvPr/>
          </p:nvPicPr>
          <p:blipFill>
            <a:blip r:embed="rId4" cstate="print"/>
            <a:stretch>
              <a:fillRect/>
            </a:stretch>
          </p:blipFill>
          <p:spPr>
            <a:xfrm>
              <a:off x="4246034" y="1210635"/>
              <a:ext cx="105833" cy="634998"/>
            </a:xfrm>
            <a:prstGeom prst="rect">
              <a:avLst/>
            </a:prstGeom>
          </p:spPr>
        </p:pic>
        <p:pic>
          <p:nvPicPr>
            <p:cNvPr id="11" name="Imagen 10"/>
            <p:cNvPicPr>
              <a:picLocks noChangeAspect="1"/>
            </p:cNvPicPr>
            <p:nvPr/>
          </p:nvPicPr>
          <p:blipFill>
            <a:blip r:embed="rId4" cstate="print"/>
            <a:stretch>
              <a:fillRect/>
            </a:stretch>
          </p:blipFill>
          <p:spPr>
            <a:xfrm>
              <a:off x="4207934" y="5588002"/>
              <a:ext cx="177800" cy="1066800"/>
            </a:xfrm>
            <a:prstGeom prst="rect">
              <a:avLst/>
            </a:prstGeom>
          </p:spPr>
        </p:pic>
        <p:pic>
          <p:nvPicPr>
            <p:cNvPr id="12" name="Imagen 11"/>
            <p:cNvPicPr>
              <a:picLocks noChangeAspect="1"/>
            </p:cNvPicPr>
            <p:nvPr/>
          </p:nvPicPr>
          <p:blipFill>
            <a:blip r:embed="rId4" cstate="print"/>
            <a:stretch>
              <a:fillRect/>
            </a:stretch>
          </p:blipFill>
          <p:spPr>
            <a:xfrm>
              <a:off x="4165601" y="5274736"/>
              <a:ext cx="177800" cy="1066800"/>
            </a:xfrm>
            <a:prstGeom prst="rect">
              <a:avLst/>
            </a:prstGeom>
          </p:spPr>
        </p:pic>
        <p:pic>
          <p:nvPicPr>
            <p:cNvPr id="13" name="Imagen 12"/>
            <p:cNvPicPr>
              <a:picLocks noChangeAspect="1"/>
            </p:cNvPicPr>
            <p:nvPr/>
          </p:nvPicPr>
          <p:blipFill>
            <a:blip r:embed="rId4" cstate="print"/>
            <a:stretch>
              <a:fillRect/>
            </a:stretch>
          </p:blipFill>
          <p:spPr>
            <a:xfrm>
              <a:off x="-101600" y="6468535"/>
              <a:ext cx="1515533" cy="287867"/>
            </a:xfrm>
            <a:prstGeom prst="rect">
              <a:avLst/>
            </a:prstGeom>
          </p:spPr>
        </p:pic>
        <p:sp>
          <p:nvSpPr>
            <p:cNvPr id="2" name="CuadroTexto 1"/>
            <p:cNvSpPr txBox="1"/>
            <p:nvPr/>
          </p:nvSpPr>
          <p:spPr>
            <a:xfrm>
              <a:off x="228600" y="6536270"/>
              <a:ext cx="5033433" cy="307777"/>
            </a:xfrm>
            <a:prstGeom prst="rect">
              <a:avLst/>
            </a:prstGeom>
            <a:noFill/>
          </p:spPr>
          <p:txBody>
            <a:bodyPr wrap="square" rtlCol="0">
              <a:spAutoFit/>
            </a:bodyPr>
            <a:lstStyle/>
            <a:p>
              <a:r>
                <a:rPr lang="es-ES" sz="1400" b="1" dirty="0"/>
                <a:t>2011 </a:t>
              </a:r>
              <a:r>
                <a:rPr lang="es-ES" sz="1400" b="1" dirty="0" smtClean="0"/>
                <a:t>OPTN/SRTR  </a:t>
              </a:r>
              <a:r>
                <a:rPr lang="es-ES" sz="1400" b="1" dirty="0" err="1"/>
                <a:t>Annual</a:t>
              </a:r>
              <a:r>
                <a:rPr lang="es-ES" sz="1400" b="1" dirty="0"/>
                <a:t> Data </a:t>
              </a:r>
              <a:r>
                <a:rPr lang="es-ES" sz="1400" b="1" dirty="0" err="1"/>
                <a:t>Report</a:t>
              </a:r>
              <a:r>
                <a:rPr lang="es-ES" sz="1400" b="1" dirty="0"/>
                <a:t> International </a:t>
              </a:r>
              <a:r>
                <a:rPr lang="es-ES" sz="1400" b="1" dirty="0" smtClean="0"/>
                <a:t>Data </a:t>
              </a:r>
              <a:r>
                <a:rPr lang="es-ES" sz="1400" b="1" dirty="0" err="1" smtClean="0"/>
                <a:t>Report</a:t>
              </a:r>
              <a:endParaRPr lang="es-ES" sz="1400" b="1" dirty="0"/>
            </a:p>
          </p:txBody>
        </p:sp>
      </p:grpSp>
      <p:pic>
        <p:nvPicPr>
          <p:cNvPr id="18" name="Picture 2"/>
          <p:cNvPicPr>
            <a:picLocks noChangeAspect="1" noChangeArrowheads="1"/>
          </p:cNvPicPr>
          <p:nvPr/>
        </p:nvPicPr>
        <p:blipFill>
          <a:blip r:embed="rId5" cstate="print"/>
          <a:srcRect l="21973" t="26280" r="39941" b="2965"/>
          <a:stretch>
            <a:fillRect/>
          </a:stretch>
        </p:blipFill>
        <p:spPr bwMode="auto">
          <a:xfrm>
            <a:off x="6372200" y="188639"/>
            <a:ext cx="2592288" cy="3490515"/>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610702392"/>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357188" y="0"/>
            <a:ext cx="4071937" cy="1169988"/>
          </a:xfrm>
          <a:prstGeom prst="rect">
            <a:avLst/>
          </a:prstGeom>
          <a:solidFill>
            <a:schemeClr val="folHlink"/>
          </a:solidFill>
          <a:ln w="9525">
            <a:noFill/>
            <a:miter lim="800000"/>
            <a:headEnd/>
            <a:tailEnd/>
          </a:ln>
        </p:spPr>
        <p:txBody>
          <a:bodyPr>
            <a:spAutoFit/>
          </a:bodyPr>
          <a:lstStyle/>
          <a:p>
            <a:r>
              <a:rPr lang="es-MX" sz="1800"/>
              <a:t>Asignación de órganos </a:t>
            </a:r>
          </a:p>
          <a:p>
            <a:r>
              <a:rPr lang="es-ES"/>
              <a:t>La regla geográfica</a:t>
            </a:r>
          </a:p>
          <a:p>
            <a:r>
              <a:rPr lang="es-ES" sz="2000"/>
              <a:t>(e institucional)</a:t>
            </a:r>
          </a:p>
        </p:txBody>
      </p:sp>
      <p:pic>
        <p:nvPicPr>
          <p:cNvPr id="31746" name="Picture 6" descr="2 mundo mex"/>
          <p:cNvPicPr>
            <a:picLocks noChangeAspect="1" noChangeArrowheads="1"/>
          </p:cNvPicPr>
          <p:nvPr/>
        </p:nvPicPr>
        <p:blipFill>
          <a:blip r:embed="rId2" cstate="print"/>
          <a:srcRect/>
          <a:stretch>
            <a:fillRect/>
          </a:stretch>
        </p:blipFill>
        <p:spPr bwMode="auto">
          <a:xfrm>
            <a:off x="755650" y="1196975"/>
            <a:ext cx="7412038" cy="5359400"/>
          </a:xfrm>
          <a:prstGeom prst="rect">
            <a:avLst/>
          </a:prstGeom>
          <a:noFill/>
          <a:ln w="9525">
            <a:noFill/>
            <a:miter lim="800000"/>
            <a:headEnd/>
            <a:tailEnd/>
          </a:ln>
        </p:spPr>
      </p:pic>
      <p:pic>
        <p:nvPicPr>
          <p:cNvPr id="31747" name="Picture 7" descr="1 Mundo"/>
          <p:cNvPicPr>
            <a:picLocks noChangeAspect="1" noChangeArrowheads="1"/>
          </p:cNvPicPr>
          <p:nvPr/>
        </p:nvPicPr>
        <p:blipFill>
          <a:blip r:embed="rId3" cstate="print"/>
          <a:srcRect/>
          <a:stretch>
            <a:fillRect/>
          </a:stretch>
        </p:blipFill>
        <p:spPr bwMode="auto">
          <a:xfrm>
            <a:off x="6372225" y="260350"/>
            <a:ext cx="2555875" cy="1847850"/>
          </a:xfrm>
          <a:prstGeom prst="rect">
            <a:avLst/>
          </a:prstGeom>
          <a:noFill/>
          <a:ln w="9525">
            <a:noFill/>
            <a:miter lim="800000"/>
            <a:headEnd/>
            <a:tailEnd/>
          </a:ln>
        </p:spPr>
      </p:pic>
      <p:sp>
        <p:nvSpPr>
          <p:cNvPr id="9" name="8 Forma libre"/>
          <p:cNvSpPr/>
          <p:nvPr/>
        </p:nvSpPr>
        <p:spPr bwMode="auto">
          <a:xfrm>
            <a:off x="554038" y="1133475"/>
            <a:ext cx="4032250" cy="4792663"/>
          </a:xfrm>
          <a:custGeom>
            <a:avLst/>
            <a:gdLst>
              <a:gd name="connsiteX0" fmla="*/ 2964739 w 4031539"/>
              <a:gd name="connsiteY0" fmla="*/ 4644427 h 4793023"/>
              <a:gd name="connsiteX1" fmla="*/ 3158702 w 4031539"/>
              <a:gd name="connsiteY1" fmla="*/ 4616718 h 4793023"/>
              <a:gd name="connsiteX2" fmla="*/ 3269539 w 4031539"/>
              <a:gd name="connsiteY2" fmla="*/ 4533591 h 4793023"/>
              <a:gd name="connsiteX3" fmla="*/ 3352666 w 4031539"/>
              <a:gd name="connsiteY3" fmla="*/ 4478173 h 4793023"/>
              <a:gd name="connsiteX4" fmla="*/ 3394229 w 4031539"/>
              <a:gd name="connsiteY4" fmla="*/ 4450464 h 4793023"/>
              <a:gd name="connsiteX5" fmla="*/ 3421939 w 4031539"/>
              <a:gd name="connsiteY5" fmla="*/ 4422755 h 4793023"/>
              <a:gd name="connsiteX6" fmla="*/ 3463502 w 4031539"/>
              <a:gd name="connsiteY6" fmla="*/ 4408900 h 4793023"/>
              <a:gd name="connsiteX7" fmla="*/ 3505066 w 4031539"/>
              <a:gd name="connsiteY7" fmla="*/ 4381191 h 4793023"/>
              <a:gd name="connsiteX8" fmla="*/ 3574339 w 4031539"/>
              <a:gd name="connsiteY8" fmla="*/ 4298064 h 4793023"/>
              <a:gd name="connsiteX9" fmla="*/ 3643611 w 4031539"/>
              <a:gd name="connsiteY9" fmla="*/ 4228791 h 4793023"/>
              <a:gd name="connsiteX10" fmla="*/ 3685175 w 4031539"/>
              <a:gd name="connsiteY10" fmla="*/ 4145664 h 4793023"/>
              <a:gd name="connsiteX11" fmla="*/ 3726739 w 4031539"/>
              <a:gd name="connsiteY11" fmla="*/ 4104100 h 4793023"/>
              <a:gd name="connsiteX12" fmla="*/ 3782157 w 4031539"/>
              <a:gd name="connsiteY12" fmla="*/ 4020973 h 4793023"/>
              <a:gd name="connsiteX13" fmla="*/ 3809866 w 4031539"/>
              <a:gd name="connsiteY13" fmla="*/ 3923991 h 4793023"/>
              <a:gd name="connsiteX14" fmla="*/ 3837575 w 4031539"/>
              <a:gd name="connsiteY14" fmla="*/ 3840864 h 4793023"/>
              <a:gd name="connsiteX15" fmla="*/ 3865284 w 4031539"/>
              <a:gd name="connsiteY15" fmla="*/ 3757737 h 4793023"/>
              <a:gd name="connsiteX16" fmla="*/ 3976120 w 4031539"/>
              <a:gd name="connsiteY16" fmla="*/ 3743882 h 4793023"/>
              <a:gd name="connsiteX17" fmla="*/ 4003829 w 4031539"/>
              <a:gd name="connsiteY17" fmla="*/ 3702318 h 4793023"/>
              <a:gd name="connsiteX18" fmla="*/ 4031539 w 4031539"/>
              <a:gd name="connsiteY18" fmla="*/ 3591482 h 4793023"/>
              <a:gd name="connsiteX19" fmla="*/ 4017684 w 4031539"/>
              <a:gd name="connsiteY19" fmla="*/ 3425227 h 4793023"/>
              <a:gd name="connsiteX20" fmla="*/ 4003829 w 4031539"/>
              <a:gd name="connsiteY20" fmla="*/ 3328246 h 4793023"/>
              <a:gd name="connsiteX21" fmla="*/ 3879139 w 4031539"/>
              <a:gd name="connsiteY21" fmla="*/ 3217409 h 4793023"/>
              <a:gd name="connsiteX22" fmla="*/ 3851429 w 4031539"/>
              <a:gd name="connsiteY22" fmla="*/ 3189700 h 4793023"/>
              <a:gd name="connsiteX23" fmla="*/ 3837575 w 4031539"/>
              <a:gd name="connsiteY23" fmla="*/ 3148137 h 4793023"/>
              <a:gd name="connsiteX24" fmla="*/ 3768302 w 4031539"/>
              <a:gd name="connsiteY24" fmla="*/ 3092718 h 4793023"/>
              <a:gd name="connsiteX25" fmla="*/ 3740593 w 4031539"/>
              <a:gd name="connsiteY25" fmla="*/ 3051155 h 4793023"/>
              <a:gd name="connsiteX26" fmla="*/ 3615902 w 4031539"/>
              <a:gd name="connsiteY26" fmla="*/ 2940318 h 4793023"/>
              <a:gd name="connsiteX27" fmla="*/ 3505066 w 4031539"/>
              <a:gd name="connsiteY27" fmla="*/ 2815627 h 4793023"/>
              <a:gd name="connsiteX28" fmla="*/ 3463502 w 4031539"/>
              <a:gd name="connsiteY28" fmla="*/ 2774064 h 4793023"/>
              <a:gd name="connsiteX29" fmla="*/ 3421939 w 4031539"/>
              <a:gd name="connsiteY29" fmla="*/ 2746355 h 4793023"/>
              <a:gd name="connsiteX30" fmla="*/ 3394229 w 4031539"/>
              <a:gd name="connsiteY30" fmla="*/ 2718646 h 4793023"/>
              <a:gd name="connsiteX31" fmla="*/ 3352666 w 4031539"/>
              <a:gd name="connsiteY31" fmla="*/ 2704791 h 4793023"/>
              <a:gd name="connsiteX32" fmla="*/ 3269539 w 4031539"/>
              <a:gd name="connsiteY32" fmla="*/ 2649373 h 4793023"/>
              <a:gd name="connsiteX33" fmla="*/ 3241829 w 4031539"/>
              <a:gd name="connsiteY33" fmla="*/ 2621664 h 4793023"/>
              <a:gd name="connsiteX34" fmla="*/ 3158702 w 4031539"/>
              <a:gd name="connsiteY34" fmla="*/ 2593955 h 4793023"/>
              <a:gd name="connsiteX35" fmla="*/ 3117139 w 4031539"/>
              <a:gd name="connsiteY35" fmla="*/ 2566246 h 4793023"/>
              <a:gd name="connsiteX36" fmla="*/ 3047866 w 4031539"/>
              <a:gd name="connsiteY36" fmla="*/ 2552391 h 4793023"/>
              <a:gd name="connsiteX37" fmla="*/ 2507539 w 4031539"/>
              <a:gd name="connsiteY37" fmla="*/ 2538537 h 4793023"/>
              <a:gd name="connsiteX38" fmla="*/ 2452120 w 4031539"/>
              <a:gd name="connsiteY38" fmla="*/ 2524682 h 4793023"/>
              <a:gd name="connsiteX39" fmla="*/ 2396702 w 4031539"/>
              <a:gd name="connsiteY39" fmla="*/ 2496973 h 4793023"/>
              <a:gd name="connsiteX40" fmla="*/ 2327429 w 4031539"/>
              <a:gd name="connsiteY40" fmla="*/ 2483118 h 4793023"/>
              <a:gd name="connsiteX41" fmla="*/ 2244302 w 4031539"/>
              <a:gd name="connsiteY41" fmla="*/ 2427700 h 4793023"/>
              <a:gd name="connsiteX42" fmla="*/ 2216593 w 4031539"/>
              <a:gd name="connsiteY42" fmla="*/ 2344573 h 4793023"/>
              <a:gd name="connsiteX43" fmla="*/ 2202739 w 4031539"/>
              <a:gd name="connsiteY43" fmla="*/ 2303009 h 4793023"/>
              <a:gd name="connsiteX44" fmla="*/ 2175029 w 4031539"/>
              <a:gd name="connsiteY44" fmla="*/ 2275300 h 4793023"/>
              <a:gd name="connsiteX45" fmla="*/ 2161175 w 4031539"/>
              <a:gd name="connsiteY45" fmla="*/ 2219882 h 4793023"/>
              <a:gd name="connsiteX46" fmla="*/ 2064193 w 4031539"/>
              <a:gd name="connsiteY46" fmla="*/ 2109046 h 4793023"/>
              <a:gd name="connsiteX47" fmla="*/ 2050339 w 4031539"/>
              <a:gd name="connsiteY47" fmla="*/ 2067482 h 4793023"/>
              <a:gd name="connsiteX48" fmla="*/ 2022629 w 4031539"/>
              <a:gd name="connsiteY48" fmla="*/ 1942791 h 4793023"/>
              <a:gd name="connsiteX49" fmla="*/ 1994920 w 4031539"/>
              <a:gd name="connsiteY49" fmla="*/ 1859664 h 4793023"/>
              <a:gd name="connsiteX50" fmla="*/ 1981066 w 4031539"/>
              <a:gd name="connsiteY50" fmla="*/ 1818100 h 4793023"/>
              <a:gd name="connsiteX51" fmla="*/ 1967211 w 4031539"/>
              <a:gd name="connsiteY51" fmla="*/ 1679555 h 4793023"/>
              <a:gd name="connsiteX52" fmla="*/ 1939502 w 4031539"/>
              <a:gd name="connsiteY52" fmla="*/ 1637991 h 4793023"/>
              <a:gd name="connsiteX53" fmla="*/ 1897939 w 4031539"/>
              <a:gd name="connsiteY53" fmla="*/ 1527155 h 4793023"/>
              <a:gd name="connsiteX54" fmla="*/ 1870229 w 4031539"/>
              <a:gd name="connsiteY54" fmla="*/ 1499446 h 4793023"/>
              <a:gd name="connsiteX55" fmla="*/ 1842520 w 4031539"/>
              <a:gd name="connsiteY55" fmla="*/ 1457882 h 4793023"/>
              <a:gd name="connsiteX56" fmla="*/ 1828666 w 4031539"/>
              <a:gd name="connsiteY56" fmla="*/ 1416318 h 4793023"/>
              <a:gd name="connsiteX57" fmla="*/ 1787102 w 4031539"/>
              <a:gd name="connsiteY57" fmla="*/ 1319337 h 4793023"/>
              <a:gd name="connsiteX58" fmla="*/ 1800957 w 4031539"/>
              <a:gd name="connsiteY58" fmla="*/ 1153082 h 4793023"/>
              <a:gd name="connsiteX59" fmla="*/ 1828666 w 4031539"/>
              <a:gd name="connsiteY59" fmla="*/ 1111518 h 4793023"/>
              <a:gd name="connsiteX60" fmla="*/ 1842520 w 4031539"/>
              <a:gd name="connsiteY60" fmla="*/ 1069955 h 4793023"/>
              <a:gd name="connsiteX61" fmla="*/ 1828666 w 4031539"/>
              <a:gd name="connsiteY61" fmla="*/ 571191 h 4793023"/>
              <a:gd name="connsiteX62" fmla="*/ 1787102 w 4031539"/>
              <a:gd name="connsiteY62" fmla="*/ 474209 h 4793023"/>
              <a:gd name="connsiteX63" fmla="*/ 1717829 w 4031539"/>
              <a:gd name="connsiteY63" fmla="*/ 418791 h 4793023"/>
              <a:gd name="connsiteX64" fmla="*/ 1648557 w 4031539"/>
              <a:gd name="connsiteY64" fmla="*/ 363373 h 4793023"/>
              <a:gd name="connsiteX65" fmla="*/ 1565429 w 4031539"/>
              <a:gd name="connsiteY65" fmla="*/ 307955 h 4793023"/>
              <a:gd name="connsiteX66" fmla="*/ 1523866 w 4031539"/>
              <a:gd name="connsiteY66" fmla="*/ 294100 h 4793023"/>
              <a:gd name="connsiteX67" fmla="*/ 1440739 w 4031539"/>
              <a:gd name="connsiteY67" fmla="*/ 238682 h 4793023"/>
              <a:gd name="connsiteX68" fmla="*/ 1413029 w 4031539"/>
              <a:gd name="connsiteY68" fmla="*/ 210973 h 4793023"/>
              <a:gd name="connsiteX69" fmla="*/ 1274484 w 4031539"/>
              <a:gd name="connsiteY69" fmla="*/ 183264 h 4793023"/>
              <a:gd name="connsiteX70" fmla="*/ 1191357 w 4031539"/>
              <a:gd name="connsiteY70" fmla="*/ 169409 h 4793023"/>
              <a:gd name="connsiteX71" fmla="*/ 1122084 w 4031539"/>
              <a:gd name="connsiteY71" fmla="*/ 155555 h 4793023"/>
              <a:gd name="connsiteX72" fmla="*/ 858848 w 4031539"/>
              <a:gd name="connsiteY72" fmla="*/ 141700 h 4793023"/>
              <a:gd name="connsiteX73" fmla="*/ 761866 w 4031539"/>
              <a:gd name="connsiteY73" fmla="*/ 113991 h 4793023"/>
              <a:gd name="connsiteX74" fmla="*/ 720302 w 4031539"/>
              <a:gd name="connsiteY74" fmla="*/ 86282 h 4793023"/>
              <a:gd name="connsiteX75" fmla="*/ 637175 w 4031539"/>
              <a:gd name="connsiteY75" fmla="*/ 58573 h 4793023"/>
              <a:gd name="connsiteX76" fmla="*/ 554048 w 4031539"/>
              <a:gd name="connsiteY76" fmla="*/ 30864 h 4793023"/>
              <a:gd name="connsiteX77" fmla="*/ 512484 w 4031539"/>
              <a:gd name="connsiteY77" fmla="*/ 17009 h 4793023"/>
              <a:gd name="connsiteX78" fmla="*/ 27575 w 4031539"/>
              <a:gd name="connsiteY78" fmla="*/ 30864 h 4793023"/>
              <a:gd name="connsiteX79" fmla="*/ 13720 w 4031539"/>
              <a:gd name="connsiteY79" fmla="*/ 113991 h 4793023"/>
              <a:gd name="connsiteX80" fmla="*/ 41429 w 4031539"/>
              <a:gd name="connsiteY80" fmla="*/ 875991 h 4793023"/>
              <a:gd name="connsiteX81" fmla="*/ 55284 w 4031539"/>
              <a:gd name="connsiteY81" fmla="*/ 931409 h 4793023"/>
              <a:gd name="connsiteX82" fmla="*/ 82993 w 4031539"/>
              <a:gd name="connsiteY82" fmla="*/ 1014537 h 4793023"/>
              <a:gd name="connsiteX83" fmla="*/ 96848 w 4031539"/>
              <a:gd name="connsiteY83" fmla="*/ 1125373 h 4793023"/>
              <a:gd name="connsiteX84" fmla="*/ 110702 w 4031539"/>
              <a:gd name="connsiteY84" fmla="*/ 1166937 h 4793023"/>
              <a:gd name="connsiteX85" fmla="*/ 124557 w 4031539"/>
              <a:gd name="connsiteY85" fmla="*/ 1333191 h 4793023"/>
              <a:gd name="connsiteX86" fmla="*/ 152266 w 4031539"/>
              <a:gd name="connsiteY86" fmla="*/ 1457882 h 4793023"/>
              <a:gd name="connsiteX87" fmla="*/ 193829 w 4031539"/>
              <a:gd name="connsiteY87" fmla="*/ 1665700 h 4793023"/>
              <a:gd name="connsiteX88" fmla="*/ 221539 w 4031539"/>
              <a:gd name="connsiteY88" fmla="*/ 1693409 h 4793023"/>
              <a:gd name="connsiteX89" fmla="*/ 263102 w 4031539"/>
              <a:gd name="connsiteY89" fmla="*/ 1831955 h 4793023"/>
              <a:gd name="connsiteX90" fmla="*/ 276957 w 4031539"/>
              <a:gd name="connsiteY90" fmla="*/ 1873518 h 4793023"/>
              <a:gd name="connsiteX91" fmla="*/ 304666 w 4031539"/>
              <a:gd name="connsiteY91" fmla="*/ 1915082 h 4793023"/>
              <a:gd name="connsiteX92" fmla="*/ 318520 w 4031539"/>
              <a:gd name="connsiteY92" fmla="*/ 1956646 h 4793023"/>
              <a:gd name="connsiteX93" fmla="*/ 373939 w 4031539"/>
              <a:gd name="connsiteY93" fmla="*/ 2053627 h 4793023"/>
              <a:gd name="connsiteX94" fmla="*/ 387793 w 4031539"/>
              <a:gd name="connsiteY94" fmla="*/ 2330718 h 4793023"/>
              <a:gd name="connsiteX95" fmla="*/ 401648 w 4031539"/>
              <a:gd name="connsiteY95" fmla="*/ 2372282 h 4793023"/>
              <a:gd name="connsiteX96" fmla="*/ 429357 w 4031539"/>
              <a:gd name="connsiteY96" fmla="*/ 2413846 h 4793023"/>
              <a:gd name="connsiteX97" fmla="*/ 443211 w 4031539"/>
              <a:gd name="connsiteY97" fmla="*/ 2455409 h 4793023"/>
              <a:gd name="connsiteX98" fmla="*/ 498629 w 4031539"/>
              <a:gd name="connsiteY98" fmla="*/ 2496973 h 4793023"/>
              <a:gd name="connsiteX99" fmla="*/ 526339 w 4031539"/>
              <a:gd name="connsiteY99" fmla="*/ 2524682 h 4793023"/>
              <a:gd name="connsiteX100" fmla="*/ 609466 w 4031539"/>
              <a:gd name="connsiteY100" fmla="*/ 2621664 h 4793023"/>
              <a:gd name="connsiteX101" fmla="*/ 678739 w 4031539"/>
              <a:gd name="connsiteY101" fmla="*/ 2746355 h 4793023"/>
              <a:gd name="connsiteX102" fmla="*/ 720302 w 4031539"/>
              <a:gd name="connsiteY102" fmla="*/ 2774064 h 4793023"/>
              <a:gd name="connsiteX103" fmla="*/ 775720 w 4031539"/>
              <a:gd name="connsiteY103" fmla="*/ 2843337 h 4793023"/>
              <a:gd name="connsiteX104" fmla="*/ 844993 w 4031539"/>
              <a:gd name="connsiteY104" fmla="*/ 2884900 h 4793023"/>
              <a:gd name="connsiteX105" fmla="*/ 872702 w 4031539"/>
              <a:gd name="connsiteY105" fmla="*/ 2926464 h 4793023"/>
              <a:gd name="connsiteX106" fmla="*/ 1025102 w 4031539"/>
              <a:gd name="connsiteY106" fmla="*/ 3051155 h 4793023"/>
              <a:gd name="connsiteX107" fmla="*/ 1066666 w 4031539"/>
              <a:gd name="connsiteY107" fmla="*/ 3078864 h 4793023"/>
              <a:gd name="connsiteX108" fmla="*/ 1108229 w 4031539"/>
              <a:gd name="connsiteY108" fmla="*/ 3106573 h 4793023"/>
              <a:gd name="connsiteX109" fmla="*/ 1149793 w 4031539"/>
              <a:gd name="connsiteY109" fmla="*/ 3120427 h 4793023"/>
              <a:gd name="connsiteX110" fmla="*/ 1246775 w 4031539"/>
              <a:gd name="connsiteY110" fmla="*/ 3258973 h 4793023"/>
              <a:gd name="connsiteX111" fmla="*/ 1288339 w 4031539"/>
              <a:gd name="connsiteY111" fmla="*/ 3286682 h 4793023"/>
              <a:gd name="connsiteX112" fmla="*/ 1371466 w 4031539"/>
              <a:gd name="connsiteY112" fmla="*/ 3355955 h 4793023"/>
              <a:gd name="connsiteX113" fmla="*/ 1413029 w 4031539"/>
              <a:gd name="connsiteY113" fmla="*/ 3411373 h 4793023"/>
              <a:gd name="connsiteX114" fmla="*/ 1482302 w 4031539"/>
              <a:gd name="connsiteY114" fmla="*/ 3480646 h 4793023"/>
              <a:gd name="connsiteX115" fmla="*/ 1551575 w 4031539"/>
              <a:gd name="connsiteY115" fmla="*/ 3563773 h 4793023"/>
              <a:gd name="connsiteX116" fmla="*/ 1593139 w 4031539"/>
              <a:gd name="connsiteY116" fmla="*/ 3591482 h 4793023"/>
              <a:gd name="connsiteX117" fmla="*/ 1676266 w 4031539"/>
              <a:gd name="connsiteY117" fmla="*/ 3674609 h 4793023"/>
              <a:gd name="connsiteX118" fmla="*/ 1717829 w 4031539"/>
              <a:gd name="connsiteY118" fmla="*/ 3716173 h 4793023"/>
              <a:gd name="connsiteX119" fmla="*/ 1787102 w 4031539"/>
              <a:gd name="connsiteY119" fmla="*/ 3785446 h 4793023"/>
              <a:gd name="connsiteX120" fmla="*/ 1870229 w 4031539"/>
              <a:gd name="connsiteY120" fmla="*/ 3868573 h 4793023"/>
              <a:gd name="connsiteX121" fmla="*/ 2078048 w 4031539"/>
              <a:gd name="connsiteY121" fmla="*/ 3923991 h 4793023"/>
              <a:gd name="connsiteX122" fmla="*/ 2202739 w 4031539"/>
              <a:gd name="connsiteY122" fmla="*/ 4007118 h 4793023"/>
              <a:gd name="connsiteX123" fmla="*/ 2244302 w 4031539"/>
              <a:gd name="connsiteY123" fmla="*/ 4034827 h 4793023"/>
              <a:gd name="connsiteX124" fmla="*/ 2299720 w 4031539"/>
              <a:gd name="connsiteY124" fmla="*/ 4062537 h 4793023"/>
              <a:gd name="connsiteX125" fmla="*/ 2368993 w 4031539"/>
              <a:gd name="connsiteY125" fmla="*/ 4117955 h 4793023"/>
              <a:gd name="connsiteX126" fmla="*/ 2438266 w 4031539"/>
              <a:gd name="connsiteY126" fmla="*/ 4145664 h 4793023"/>
              <a:gd name="connsiteX127" fmla="*/ 2479829 w 4031539"/>
              <a:gd name="connsiteY127" fmla="*/ 4173373 h 4793023"/>
              <a:gd name="connsiteX128" fmla="*/ 2521393 w 4031539"/>
              <a:gd name="connsiteY128" fmla="*/ 4187227 h 4793023"/>
              <a:gd name="connsiteX129" fmla="*/ 2576811 w 4031539"/>
              <a:gd name="connsiteY129" fmla="*/ 4214937 h 4793023"/>
              <a:gd name="connsiteX130" fmla="*/ 2632229 w 4031539"/>
              <a:gd name="connsiteY130" fmla="*/ 4228791 h 4793023"/>
              <a:gd name="connsiteX131" fmla="*/ 2673793 w 4031539"/>
              <a:gd name="connsiteY131" fmla="*/ 4242646 h 4793023"/>
              <a:gd name="connsiteX132" fmla="*/ 2701502 w 4031539"/>
              <a:gd name="connsiteY132" fmla="*/ 4450464 h 4793023"/>
              <a:gd name="connsiteX133" fmla="*/ 2715357 w 4031539"/>
              <a:gd name="connsiteY133" fmla="*/ 4505882 h 4793023"/>
              <a:gd name="connsiteX134" fmla="*/ 2729211 w 4031539"/>
              <a:gd name="connsiteY134" fmla="*/ 4602864 h 4793023"/>
              <a:gd name="connsiteX135" fmla="*/ 2964739 w 4031539"/>
              <a:gd name="connsiteY135" fmla="*/ 4644427 h 479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031539" h="4793023">
                <a:moveTo>
                  <a:pt x="2964739" y="4644427"/>
                </a:moveTo>
                <a:cubicBezTo>
                  <a:pt x="3036321" y="4646736"/>
                  <a:pt x="3111766" y="4642794"/>
                  <a:pt x="3158702" y="4616718"/>
                </a:cubicBezTo>
                <a:cubicBezTo>
                  <a:pt x="3366996" y="4500998"/>
                  <a:pt x="3173448" y="4605659"/>
                  <a:pt x="3269539" y="4533591"/>
                </a:cubicBezTo>
                <a:cubicBezTo>
                  <a:pt x="3296181" y="4513610"/>
                  <a:pt x="3324957" y="4496646"/>
                  <a:pt x="3352666" y="4478173"/>
                </a:cubicBezTo>
                <a:cubicBezTo>
                  <a:pt x="3366520" y="4468937"/>
                  <a:pt x="3382455" y="4462238"/>
                  <a:pt x="3394229" y="4450464"/>
                </a:cubicBezTo>
                <a:cubicBezTo>
                  <a:pt x="3403466" y="4441228"/>
                  <a:pt x="3410738" y="4429476"/>
                  <a:pt x="3421939" y="4422755"/>
                </a:cubicBezTo>
                <a:cubicBezTo>
                  <a:pt x="3434462" y="4415241"/>
                  <a:pt x="3450440" y="4415431"/>
                  <a:pt x="3463502" y="4408900"/>
                </a:cubicBezTo>
                <a:cubicBezTo>
                  <a:pt x="3478395" y="4401453"/>
                  <a:pt x="3491211" y="4390427"/>
                  <a:pt x="3505066" y="4381191"/>
                </a:cubicBezTo>
                <a:cubicBezTo>
                  <a:pt x="3573862" y="4277995"/>
                  <a:pt x="3485442" y="4404739"/>
                  <a:pt x="3574339" y="4298064"/>
                </a:cubicBezTo>
                <a:cubicBezTo>
                  <a:pt x="3632068" y="4228789"/>
                  <a:pt x="3567410" y="4279593"/>
                  <a:pt x="3643611" y="4228791"/>
                </a:cubicBezTo>
                <a:cubicBezTo>
                  <a:pt x="3657497" y="4187134"/>
                  <a:pt x="3655333" y="4181474"/>
                  <a:pt x="3685175" y="4145664"/>
                </a:cubicBezTo>
                <a:cubicBezTo>
                  <a:pt x="3697718" y="4130612"/>
                  <a:pt x="3714710" y="4119566"/>
                  <a:pt x="3726739" y="4104100"/>
                </a:cubicBezTo>
                <a:cubicBezTo>
                  <a:pt x="3747185" y="4077813"/>
                  <a:pt x="3782157" y="4020973"/>
                  <a:pt x="3782157" y="4020973"/>
                </a:cubicBezTo>
                <a:cubicBezTo>
                  <a:pt x="3828729" y="3881251"/>
                  <a:pt x="3757661" y="4098006"/>
                  <a:pt x="3809866" y="3923991"/>
                </a:cubicBezTo>
                <a:cubicBezTo>
                  <a:pt x="3818259" y="3896015"/>
                  <a:pt x="3828339" y="3868573"/>
                  <a:pt x="3837575" y="3840864"/>
                </a:cubicBezTo>
                <a:lnTo>
                  <a:pt x="3865284" y="3757737"/>
                </a:lnTo>
                <a:lnTo>
                  <a:pt x="3976120" y="3743882"/>
                </a:lnTo>
                <a:cubicBezTo>
                  <a:pt x="3985356" y="3730027"/>
                  <a:pt x="3996382" y="3717211"/>
                  <a:pt x="4003829" y="3702318"/>
                </a:cubicBezTo>
                <a:cubicBezTo>
                  <a:pt x="4018031" y="3673915"/>
                  <a:pt x="4026269" y="3617833"/>
                  <a:pt x="4031539" y="3591482"/>
                </a:cubicBezTo>
                <a:cubicBezTo>
                  <a:pt x="4026921" y="3536064"/>
                  <a:pt x="4023506" y="3480532"/>
                  <a:pt x="4017684" y="3425227"/>
                </a:cubicBezTo>
                <a:cubicBezTo>
                  <a:pt x="4014265" y="3392751"/>
                  <a:pt x="4019311" y="3356998"/>
                  <a:pt x="4003829" y="3328246"/>
                </a:cubicBezTo>
                <a:cubicBezTo>
                  <a:pt x="3963860" y="3254019"/>
                  <a:pt x="3929966" y="3258070"/>
                  <a:pt x="3879139" y="3217409"/>
                </a:cubicBezTo>
                <a:cubicBezTo>
                  <a:pt x="3868939" y="3209249"/>
                  <a:pt x="3860666" y="3198936"/>
                  <a:pt x="3851429" y="3189700"/>
                </a:cubicBezTo>
                <a:cubicBezTo>
                  <a:pt x="3846811" y="3175846"/>
                  <a:pt x="3845088" y="3160660"/>
                  <a:pt x="3837575" y="3148137"/>
                </a:cubicBezTo>
                <a:cubicBezTo>
                  <a:pt x="3824413" y="3126200"/>
                  <a:pt x="3787182" y="3105305"/>
                  <a:pt x="3768302" y="3092718"/>
                </a:cubicBezTo>
                <a:cubicBezTo>
                  <a:pt x="3759066" y="3078864"/>
                  <a:pt x="3752367" y="3062929"/>
                  <a:pt x="3740593" y="3051155"/>
                </a:cubicBezTo>
                <a:cubicBezTo>
                  <a:pt x="3657301" y="2967864"/>
                  <a:pt x="3732272" y="3114871"/>
                  <a:pt x="3615902" y="2940318"/>
                </a:cubicBezTo>
                <a:cubicBezTo>
                  <a:pt x="3566457" y="2866151"/>
                  <a:pt x="3599965" y="2910526"/>
                  <a:pt x="3505066" y="2815627"/>
                </a:cubicBezTo>
                <a:cubicBezTo>
                  <a:pt x="3491211" y="2801772"/>
                  <a:pt x="3479804" y="2784932"/>
                  <a:pt x="3463502" y="2774064"/>
                </a:cubicBezTo>
                <a:cubicBezTo>
                  <a:pt x="3449648" y="2764828"/>
                  <a:pt x="3434941" y="2756757"/>
                  <a:pt x="3421939" y="2746355"/>
                </a:cubicBezTo>
                <a:cubicBezTo>
                  <a:pt x="3411739" y="2738195"/>
                  <a:pt x="3405430" y="2725367"/>
                  <a:pt x="3394229" y="2718646"/>
                </a:cubicBezTo>
                <a:cubicBezTo>
                  <a:pt x="3381706" y="2711132"/>
                  <a:pt x="3365432" y="2711883"/>
                  <a:pt x="3352666" y="2704791"/>
                </a:cubicBezTo>
                <a:cubicBezTo>
                  <a:pt x="3323555" y="2688618"/>
                  <a:pt x="3293088" y="2672921"/>
                  <a:pt x="3269539" y="2649373"/>
                </a:cubicBezTo>
                <a:cubicBezTo>
                  <a:pt x="3260302" y="2640137"/>
                  <a:pt x="3253512" y="2627506"/>
                  <a:pt x="3241829" y="2621664"/>
                </a:cubicBezTo>
                <a:cubicBezTo>
                  <a:pt x="3215705" y="2608602"/>
                  <a:pt x="3158702" y="2593955"/>
                  <a:pt x="3158702" y="2593955"/>
                </a:cubicBezTo>
                <a:cubicBezTo>
                  <a:pt x="3144848" y="2584719"/>
                  <a:pt x="3132730" y="2572093"/>
                  <a:pt x="3117139" y="2566246"/>
                </a:cubicBezTo>
                <a:cubicBezTo>
                  <a:pt x="3095090" y="2557978"/>
                  <a:pt x="3071390" y="2553460"/>
                  <a:pt x="3047866" y="2552391"/>
                </a:cubicBezTo>
                <a:cubicBezTo>
                  <a:pt x="2867884" y="2544210"/>
                  <a:pt x="2687648" y="2543155"/>
                  <a:pt x="2507539" y="2538537"/>
                </a:cubicBezTo>
                <a:cubicBezTo>
                  <a:pt x="2489066" y="2533919"/>
                  <a:pt x="2469949" y="2531368"/>
                  <a:pt x="2452120" y="2524682"/>
                </a:cubicBezTo>
                <a:cubicBezTo>
                  <a:pt x="2432782" y="2517430"/>
                  <a:pt x="2416295" y="2503504"/>
                  <a:pt x="2396702" y="2496973"/>
                </a:cubicBezTo>
                <a:cubicBezTo>
                  <a:pt x="2374362" y="2489526"/>
                  <a:pt x="2350520" y="2487736"/>
                  <a:pt x="2327429" y="2483118"/>
                </a:cubicBezTo>
                <a:cubicBezTo>
                  <a:pt x="2299720" y="2464645"/>
                  <a:pt x="2254833" y="2459293"/>
                  <a:pt x="2244302" y="2427700"/>
                </a:cubicBezTo>
                <a:lnTo>
                  <a:pt x="2216593" y="2344573"/>
                </a:lnTo>
                <a:cubicBezTo>
                  <a:pt x="2211975" y="2330718"/>
                  <a:pt x="2213066" y="2313335"/>
                  <a:pt x="2202739" y="2303009"/>
                </a:cubicBezTo>
                <a:lnTo>
                  <a:pt x="2175029" y="2275300"/>
                </a:lnTo>
                <a:cubicBezTo>
                  <a:pt x="2170411" y="2256827"/>
                  <a:pt x="2169690" y="2236913"/>
                  <a:pt x="2161175" y="2219882"/>
                </a:cubicBezTo>
                <a:cubicBezTo>
                  <a:pt x="2120766" y="2139064"/>
                  <a:pt x="2121343" y="2147146"/>
                  <a:pt x="2064193" y="2109046"/>
                </a:cubicBezTo>
                <a:cubicBezTo>
                  <a:pt x="2059575" y="2095191"/>
                  <a:pt x="2053881" y="2081650"/>
                  <a:pt x="2050339" y="2067482"/>
                </a:cubicBezTo>
                <a:cubicBezTo>
                  <a:pt x="2030565" y="1988384"/>
                  <a:pt x="2043962" y="2013901"/>
                  <a:pt x="2022629" y="1942791"/>
                </a:cubicBezTo>
                <a:cubicBezTo>
                  <a:pt x="2014236" y="1914815"/>
                  <a:pt x="2004156" y="1887373"/>
                  <a:pt x="1994920" y="1859664"/>
                </a:cubicBezTo>
                <a:lnTo>
                  <a:pt x="1981066" y="1818100"/>
                </a:lnTo>
                <a:cubicBezTo>
                  <a:pt x="1976448" y="1771918"/>
                  <a:pt x="1977647" y="1724778"/>
                  <a:pt x="1967211" y="1679555"/>
                </a:cubicBezTo>
                <a:cubicBezTo>
                  <a:pt x="1963467" y="1663330"/>
                  <a:pt x="1946061" y="1653296"/>
                  <a:pt x="1939502" y="1637991"/>
                </a:cubicBezTo>
                <a:cubicBezTo>
                  <a:pt x="1902952" y="1552705"/>
                  <a:pt x="1953348" y="1610267"/>
                  <a:pt x="1897939" y="1527155"/>
                </a:cubicBezTo>
                <a:cubicBezTo>
                  <a:pt x="1890693" y="1516287"/>
                  <a:pt x="1878389" y="1509646"/>
                  <a:pt x="1870229" y="1499446"/>
                </a:cubicBezTo>
                <a:cubicBezTo>
                  <a:pt x="1859827" y="1486444"/>
                  <a:pt x="1851756" y="1471737"/>
                  <a:pt x="1842520" y="1457882"/>
                </a:cubicBezTo>
                <a:cubicBezTo>
                  <a:pt x="1837902" y="1444027"/>
                  <a:pt x="1834419" y="1429741"/>
                  <a:pt x="1828666" y="1416318"/>
                </a:cubicBezTo>
                <a:cubicBezTo>
                  <a:pt x="1777299" y="1296460"/>
                  <a:pt x="1819599" y="1416823"/>
                  <a:pt x="1787102" y="1319337"/>
                </a:cubicBezTo>
                <a:cubicBezTo>
                  <a:pt x="1791720" y="1263919"/>
                  <a:pt x="1790051" y="1207613"/>
                  <a:pt x="1800957" y="1153082"/>
                </a:cubicBezTo>
                <a:cubicBezTo>
                  <a:pt x="1804223" y="1136754"/>
                  <a:pt x="1821219" y="1126411"/>
                  <a:pt x="1828666" y="1111518"/>
                </a:cubicBezTo>
                <a:cubicBezTo>
                  <a:pt x="1835197" y="1098456"/>
                  <a:pt x="1837902" y="1083809"/>
                  <a:pt x="1842520" y="1069955"/>
                </a:cubicBezTo>
                <a:cubicBezTo>
                  <a:pt x="1837902" y="903700"/>
                  <a:pt x="1836972" y="737302"/>
                  <a:pt x="1828666" y="571191"/>
                </a:cubicBezTo>
                <a:cubicBezTo>
                  <a:pt x="1826993" y="537722"/>
                  <a:pt x="1811189" y="498296"/>
                  <a:pt x="1787102" y="474209"/>
                </a:cubicBezTo>
                <a:cubicBezTo>
                  <a:pt x="1715094" y="402200"/>
                  <a:pt x="1772671" y="487342"/>
                  <a:pt x="1717829" y="418791"/>
                </a:cubicBezTo>
                <a:cubicBezTo>
                  <a:pt x="1672252" y="361820"/>
                  <a:pt x="1714483" y="385348"/>
                  <a:pt x="1648557" y="363373"/>
                </a:cubicBezTo>
                <a:cubicBezTo>
                  <a:pt x="1620848" y="344900"/>
                  <a:pt x="1597022" y="318487"/>
                  <a:pt x="1565429" y="307955"/>
                </a:cubicBezTo>
                <a:cubicBezTo>
                  <a:pt x="1551575" y="303337"/>
                  <a:pt x="1536632" y="301192"/>
                  <a:pt x="1523866" y="294100"/>
                </a:cubicBezTo>
                <a:cubicBezTo>
                  <a:pt x="1494755" y="277927"/>
                  <a:pt x="1464288" y="262230"/>
                  <a:pt x="1440739" y="238682"/>
                </a:cubicBezTo>
                <a:cubicBezTo>
                  <a:pt x="1431502" y="229446"/>
                  <a:pt x="1424230" y="217694"/>
                  <a:pt x="1413029" y="210973"/>
                </a:cubicBezTo>
                <a:cubicBezTo>
                  <a:pt x="1382615" y="192724"/>
                  <a:pt x="1291720" y="185916"/>
                  <a:pt x="1274484" y="183264"/>
                </a:cubicBezTo>
                <a:cubicBezTo>
                  <a:pt x="1246719" y="178993"/>
                  <a:pt x="1218995" y="174434"/>
                  <a:pt x="1191357" y="169409"/>
                </a:cubicBezTo>
                <a:cubicBezTo>
                  <a:pt x="1168189" y="165197"/>
                  <a:pt x="1145551" y="157511"/>
                  <a:pt x="1122084" y="155555"/>
                </a:cubicBezTo>
                <a:cubicBezTo>
                  <a:pt x="1034521" y="148258"/>
                  <a:pt x="946593" y="146318"/>
                  <a:pt x="858848" y="141700"/>
                </a:cubicBezTo>
                <a:cubicBezTo>
                  <a:pt x="841085" y="137259"/>
                  <a:pt x="781747" y="123932"/>
                  <a:pt x="761866" y="113991"/>
                </a:cubicBezTo>
                <a:cubicBezTo>
                  <a:pt x="746973" y="106544"/>
                  <a:pt x="735518" y="93045"/>
                  <a:pt x="720302" y="86282"/>
                </a:cubicBezTo>
                <a:cubicBezTo>
                  <a:pt x="693612" y="74420"/>
                  <a:pt x="664884" y="67809"/>
                  <a:pt x="637175" y="58573"/>
                </a:cubicBezTo>
                <a:lnTo>
                  <a:pt x="554048" y="30864"/>
                </a:lnTo>
                <a:lnTo>
                  <a:pt x="512484" y="17009"/>
                </a:lnTo>
                <a:cubicBezTo>
                  <a:pt x="350848" y="21627"/>
                  <a:pt x="186304" y="0"/>
                  <a:pt x="27575" y="30864"/>
                </a:cubicBezTo>
                <a:cubicBezTo>
                  <a:pt x="0" y="36226"/>
                  <a:pt x="13720" y="85900"/>
                  <a:pt x="13720" y="113991"/>
                </a:cubicBezTo>
                <a:cubicBezTo>
                  <a:pt x="13720" y="186613"/>
                  <a:pt x="28935" y="726058"/>
                  <a:pt x="41429" y="875991"/>
                </a:cubicBezTo>
                <a:cubicBezTo>
                  <a:pt x="43010" y="894966"/>
                  <a:pt x="49813" y="913171"/>
                  <a:pt x="55284" y="931409"/>
                </a:cubicBezTo>
                <a:cubicBezTo>
                  <a:pt x="63677" y="959385"/>
                  <a:pt x="82993" y="1014537"/>
                  <a:pt x="82993" y="1014537"/>
                </a:cubicBezTo>
                <a:cubicBezTo>
                  <a:pt x="87611" y="1051482"/>
                  <a:pt x="90188" y="1088741"/>
                  <a:pt x="96848" y="1125373"/>
                </a:cubicBezTo>
                <a:cubicBezTo>
                  <a:pt x="99460" y="1139741"/>
                  <a:pt x="108772" y="1152461"/>
                  <a:pt x="110702" y="1166937"/>
                </a:cubicBezTo>
                <a:cubicBezTo>
                  <a:pt x="118052" y="1222059"/>
                  <a:pt x="118059" y="1277962"/>
                  <a:pt x="124557" y="1333191"/>
                </a:cubicBezTo>
                <a:cubicBezTo>
                  <a:pt x="128467" y="1366424"/>
                  <a:pt x="143760" y="1423859"/>
                  <a:pt x="152266" y="1457882"/>
                </a:cubicBezTo>
                <a:cubicBezTo>
                  <a:pt x="154694" y="1479733"/>
                  <a:pt x="163129" y="1635001"/>
                  <a:pt x="193829" y="1665700"/>
                </a:cubicBezTo>
                <a:lnTo>
                  <a:pt x="221539" y="1693409"/>
                </a:lnTo>
                <a:cubicBezTo>
                  <a:pt x="242475" y="1777158"/>
                  <a:pt x="229374" y="1730771"/>
                  <a:pt x="263102" y="1831955"/>
                </a:cubicBezTo>
                <a:cubicBezTo>
                  <a:pt x="267720" y="1845809"/>
                  <a:pt x="268856" y="1861367"/>
                  <a:pt x="276957" y="1873518"/>
                </a:cubicBezTo>
                <a:lnTo>
                  <a:pt x="304666" y="1915082"/>
                </a:lnTo>
                <a:cubicBezTo>
                  <a:pt x="309284" y="1928937"/>
                  <a:pt x="312767" y="1943223"/>
                  <a:pt x="318520" y="1956646"/>
                </a:cubicBezTo>
                <a:cubicBezTo>
                  <a:pt x="339614" y="2005865"/>
                  <a:pt x="346110" y="2011885"/>
                  <a:pt x="373939" y="2053627"/>
                </a:cubicBezTo>
                <a:cubicBezTo>
                  <a:pt x="378557" y="2145991"/>
                  <a:pt x="379782" y="2238587"/>
                  <a:pt x="387793" y="2330718"/>
                </a:cubicBezTo>
                <a:cubicBezTo>
                  <a:pt x="389058" y="2345267"/>
                  <a:pt x="395117" y="2359220"/>
                  <a:pt x="401648" y="2372282"/>
                </a:cubicBezTo>
                <a:cubicBezTo>
                  <a:pt x="409095" y="2387175"/>
                  <a:pt x="420121" y="2399991"/>
                  <a:pt x="429357" y="2413846"/>
                </a:cubicBezTo>
                <a:cubicBezTo>
                  <a:pt x="433975" y="2427700"/>
                  <a:pt x="433862" y="2444190"/>
                  <a:pt x="443211" y="2455409"/>
                </a:cubicBezTo>
                <a:cubicBezTo>
                  <a:pt x="457993" y="2473148"/>
                  <a:pt x="480890" y="2482191"/>
                  <a:pt x="498629" y="2496973"/>
                </a:cubicBezTo>
                <a:cubicBezTo>
                  <a:pt x="508664" y="2505335"/>
                  <a:pt x="517977" y="2514647"/>
                  <a:pt x="526339" y="2524682"/>
                </a:cubicBezTo>
                <a:cubicBezTo>
                  <a:pt x="615212" y="2631329"/>
                  <a:pt x="521405" y="2533603"/>
                  <a:pt x="609466" y="2621664"/>
                </a:cubicBezTo>
                <a:cubicBezTo>
                  <a:pt x="636237" y="2701977"/>
                  <a:pt x="621308" y="2698495"/>
                  <a:pt x="678739" y="2746355"/>
                </a:cubicBezTo>
                <a:cubicBezTo>
                  <a:pt x="691531" y="2757015"/>
                  <a:pt x="706448" y="2764828"/>
                  <a:pt x="720302" y="2774064"/>
                </a:cubicBezTo>
                <a:cubicBezTo>
                  <a:pt x="736952" y="2799039"/>
                  <a:pt x="750597" y="2825392"/>
                  <a:pt x="775720" y="2843337"/>
                </a:cubicBezTo>
                <a:cubicBezTo>
                  <a:pt x="797632" y="2858989"/>
                  <a:pt x="821902" y="2871046"/>
                  <a:pt x="844993" y="2884900"/>
                </a:cubicBezTo>
                <a:cubicBezTo>
                  <a:pt x="854229" y="2898755"/>
                  <a:pt x="861737" y="2913933"/>
                  <a:pt x="872702" y="2926464"/>
                </a:cubicBezTo>
                <a:cubicBezTo>
                  <a:pt x="937676" y="3000720"/>
                  <a:pt x="943203" y="2996556"/>
                  <a:pt x="1025102" y="3051155"/>
                </a:cubicBezTo>
                <a:lnTo>
                  <a:pt x="1066666" y="3078864"/>
                </a:lnTo>
                <a:cubicBezTo>
                  <a:pt x="1080520" y="3088100"/>
                  <a:pt x="1092432" y="3101308"/>
                  <a:pt x="1108229" y="3106573"/>
                </a:cubicBezTo>
                <a:lnTo>
                  <a:pt x="1149793" y="3120427"/>
                </a:lnTo>
                <a:cubicBezTo>
                  <a:pt x="1158849" y="3134011"/>
                  <a:pt x="1226257" y="3238455"/>
                  <a:pt x="1246775" y="3258973"/>
                </a:cubicBezTo>
                <a:cubicBezTo>
                  <a:pt x="1258549" y="3270747"/>
                  <a:pt x="1275547" y="3276022"/>
                  <a:pt x="1288339" y="3286682"/>
                </a:cubicBezTo>
                <a:cubicBezTo>
                  <a:pt x="1395014" y="3375579"/>
                  <a:pt x="1268270" y="3287159"/>
                  <a:pt x="1371466" y="3355955"/>
                </a:cubicBezTo>
                <a:cubicBezTo>
                  <a:pt x="1385320" y="3374428"/>
                  <a:pt x="1397688" y="3394115"/>
                  <a:pt x="1413029" y="3411373"/>
                </a:cubicBezTo>
                <a:cubicBezTo>
                  <a:pt x="1434724" y="3435780"/>
                  <a:pt x="1464188" y="3453475"/>
                  <a:pt x="1482302" y="3480646"/>
                </a:cubicBezTo>
                <a:cubicBezTo>
                  <a:pt x="1509547" y="3521513"/>
                  <a:pt x="1511572" y="3530437"/>
                  <a:pt x="1551575" y="3563773"/>
                </a:cubicBezTo>
                <a:cubicBezTo>
                  <a:pt x="1564367" y="3574433"/>
                  <a:pt x="1580694" y="3580420"/>
                  <a:pt x="1593139" y="3591482"/>
                </a:cubicBezTo>
                <a:cubicBezTo>
                  <a:pt x="1622427" y="3617516"/>
                  <a:pt x="1648557" y="3646900"/>
                  <a:pt x="1676266" y="3674609"/>
                </a:cubicBezTo>
                <a:cubicBezTo>
                  <a:pt x="1690120" y="3688464"/>
                  <a:pt x="1706960" y="3699871"/>
                  <a:pt x="1717829" y="3716173"/>
                </a:cubicBezTo>
                <a:cubicBezTo>
                  <a:pt x="1774929" y="3801821"/>
                  <a:pt x="1711531" y="3718272"/>
                  <a:pt x="1787102" y="3785446"/>
                </a:cubicBezTo>
                <a:cubicBezTo>
                  <a:pt x="1816390" y="3811480"/>
                  <a:pt x="1831803" y="3860888"/>
                  <a:pt x="1870229" y="3868573"/>
                </a:cubicBezTo>
                <a:cubicBezTo>
                  <a:pt x="1986781" y="3891882"/>
                  <a:pt x="1916947" y="3875660"/>
                  <a:pt x="2078048" y="3923991"/>
                </a:cubicBezTo>
                <a:lnTo>
                  <a:pt x="2202739" y="4007118"/>
                </a:lnTo>
                <a:cubicBezTo>
                  <a:pt x="2216593" y="4016354"/>
                  <a:pt x="2229409" y="4027380"/>
                  <a:pt x="2244302" y="4034827"/>
                </a:cubicBezTo>
                <a:cubicBezTo>
                  <a:pt x="2262775" y="4044064"/>
                  <a:pt x="2282536" y="4051081"/>
                  <a:pt x="2299720" y="4062537"/>
                </a:cubicBezTo>
                <a:cubicBezTo>
                  <a:pt x="2324324" y="4078940"/>
                  <a:pt x="2343636" y="4102741"/>
                  <a:pt x="2368993" y="4117955"/>
                </a:cubicBezTo>
                <a:cubicBezTo>
                  <a:pt x="2390319" y="4130750"/>
                  <a:pt x="2416022" y="4134542"/>
                  <a:pt x="2438266" y="4145664"/>
                </a:cubicBezTo>
                <a:cubicBezTo>
                  <a:pt x="2453159" y="4153111"/>
                  <a:pt x="2464936" y="4165927"/>
                  <a:pt x="2479829" y="4173373"/>
                </a:cubicBezTo>
                <a:cubicBezTo>
                  <a:pt x="2492891" y="4179904"/>
                  <a:pt x="2507970" y="4181474"/>
                  <a:pt x="2521393" y="4187227"/>
                </a:cubicBezTo>
                <a:cubicBezTo>
                  <a:pt x="2540376" y="4195363"/>
                  <a:pt x="2557473" y="4207685"/>
                  <a:pt x="2576811" y="4214937"/>
                </a:cubicBezTo>
                <a:cubicBezTo>
                  <a:pt x="2594640" y="4221623"/>
                  <a:pt x="2613920" y="4223560"/>
                  <a:pt x="2632229" y="4228791"/>
                </a:cubicBezTo>
                <a:cubicBezTo>
                  <a:pt x="2646271" y="4232803"/>
                  <a:pt x="2659938" y="4238028"/>
                  <a:pt x="2673793" y="4242646"/>
                </a:cubicBezTo>
                <a:cubicBezTo>
                  <a:pt x="2708400" y="4346462"/>
                  <a:pt x="2674381" y="4233494"/>
                  <a:pt x="2701502" y="4450464"/>
                </a:cubicBezTo>
                <a:cubicBezTo>
                  <a:pt x="2703864" y="4469358"/>
                  <a:pt x="2711951" y="4487148"/>
                  <a:pt x="2715357" y="4505882"/>
                </a:cubicBezTo>
                <a:cubicBezTo>
                  <a:pt x="2721199" y="4538011"/>
                  <a:pt x="2699664" y="4588959"/>
                  <a:pt x="2729211" y="4602864"/>
                </a:cubicBezTo>
                <a:cubicBezTo>
                  <a:pt x="3133301" y="4793023"/>
                  <a:pt x="2893157" y="4642118"/>
                  <a:pt x="2964739" y="4644427"/>
                </a:cubicBezTo>
                <a:close/>
              </a:path>
            </a:pathLst>
          </a:custGeom>
          <a:noFill/>
          <a:ln w="38100" cap="flat" cmpd="sng" algn="ctr">
            <a:solidFill>
              <a:srgbClr val="FFC000"/>
            </a:solidFill>
            <a:prstDash val="solid"/>
            <a:round/>
            <a:headEnd type="none" w="med" len="med"/>
            <a:tailEnd type="none" w="med" len="med"/>
          </a:ln>
          <a:effectLst/>
        </p:spPr>
        <p:txBody>
          <a:bodyPr/>
          <a:lstStyle/>
          <a:p>
            <a:pPr>
              <a:defRPr/>
            </a:pPr>
            <a:endParaRPr lang="es-MX">
              <a:effectLst>
                <a:outerShdw blurRad="38100" dist="38100" dir="2700000" algn="tl">
                  <a:srgbClr val="000000">
                    <a:alpha val="43137"/>
                  </a:srgbClr>
                </a:outerShdw>
              </a:effectLst>
              <a:latin typeface="News Gothic MT" pitchFamily="34" charset="0"/>
              <a:ea typeface="+mn-ea"/>
            </a:endParaRPr>
          </a:p>
        </p:txBody>
      </p:sp>
      <p:sp>
        <p:nvSpPr>
          <p:cNvPr id="10" name="9 Forma libre"/>
          <p:cNvSpPr/>
          <p:nvPr/>
        </p:nvSpPr>
        <p:spPr bwMode="auto">
          <a:xfrm>
            <a:off x="3857625" y="4252913"/>
            <a:ext cx="4425950" cy="2122487"/>
          </a:xfrm>
          <a:custGeom>
            <a:avLst/>
            <a:gdLst>
              <a:gd name="connsiteX0" fmla="*/ 49484 w 4425395"/>
              <a:gd name="connsiteY0" fmla="*/ 1551710 h 2122389"/>
              <a:gd name="connsiteX1" fmla="*/ 118757 w 4425395"/>
              <a:gd name="connsiteY1" fmla="*/ 1510146 h 2122389"/>
              <a:gd name="connsiteX2" fmla="*/ 146466 w 4425395"/>
              <a:gd name="connsiteY2" fmla="*/ 1427019 h 2122389"/>
              <a:gd name="connsiteX3" fmla="*/ 215738 w 4425395"/>
              <a:gd name="connsiteY3" fmla="*/ 1343891 h 2122389"/>
              <a:gd name="connsiteX4" fmla="*/ 229593 w 4425395"/>
              <a:gd name="connsiteY4" fmla="*/ 1302328 h 2122389"/>
              <a:gd name="connsiteX5" fmla="*/ 312720 w 4425395"/>
              <a:gd name="connsiteY5" fmla="*/ 1246910 h 2122389"/>
              <a:gd name="connsiteX6" fmla="*/ 326575 w 4425395"/>
              <a:gd name="connsiteY6" fmla="*/ 1205346 h 2122389"/>
              <a:gd name="connsiteX7" fmla="*/ 423557 w 4425395"/>
              <a:gd name="connsiteY7" fmla="*/ 1163782 h 2122389"/>
              <a:gd name="connsiteX8" fmla="*/ 451266 w 4425395"/>
              <a:gd name="connsiteY8" fmla="*/ 1122219 h 2122389"/>
              <a:gd name="connsiteX9" fmla="*/ 492829 w 4425395"/>
              <a:gd name="connsiteY9" fmla="*/ 1094510 h 2122389"/>
              <a:gd name="connsiteX10" fmla="*/ 562102 w 4425395"/>
              <a:gd name="connsiteY10" fmla="*/ 1039091 h 2122389"/>
              <a:gd name="connsiteX11" fmla="*/ 575957 w 4425395"/>
              <a:gd name="connsiteY11" fmla="*/ 900546 h 2122389"/>
              <a:gd name="connsiteX12" fmla="*/ 603666 w 4425395"/>
              <a:gd name="connsiteY12" fmla="*/ 858982 h 2122389"/>
              <a:gd name="connsiteX13" fmla="*/ 617520 w 4425395"/>
              <a:gd name="connsiteY13" fmla="*/ 817419 h 2122389"/>
              <a:gd name="connsiteX14" fmla="*/ 645229 w 4425395"/>
              <a:gd name="connsiteY14" fmla="*/ 775855 h 2122389"/>
              <a:gd name="connsiteX15" fmla="*/ 728357 w 4425395"/>
              <a:gd name="connsiteY15" fmla="*/ 734291 h 2122389"/>
              <a:gd name="connsiteX16" fmla="*/ 769920 w 4425395"/>
              <a:gd name="connsiteY16" fmla="*/ 623455 h 2122389"/>
              <a:gd name="connsiteX17" fmla="*/ 811484 w 4425395"/>
              <a:gd name="connsiteY17" fmla="*/ 595746 h 2122389"/>
              <a:gd name="connsiteX18" fmla="*/ 839193 w 4425395"/>
              <a:gd name="connsiteY18" fmla="*/ 554182 h 2122389"/>
              <a:gd name="connsiteX19" fmla="*/ 922320 w 4425395"/>
              <a:gd name="connsiteY19" fmla="*/ 484910 h 2122389"/>
              <a:gd name="connsiteX20" fmla="*/ 936175 w 4425395"/>
              <a:gd name="connsiteY20" fmla="*/ 443346 h 2122389"/>
              <a:gd name="connsiteX21" fmla="*/ 1157847 w 4425395"/>
              <a:gd name="connsiteY21" fmla="*/ 429491 h 2122389"/>
              <a:gd name="connsiteX22" fmla="*/ 1240975 w 4425395"/>
              <a:gd name="connsiteY22" fmla="*/ 401782 h 2122389"/>
              <a:gd name="connsiteX23" fmla="*/ 1351811 w 4425395"/>
              <a:gd name="connsiteY23" fmla="*/ 387928 h 2122389"/>
              <a:gd name="connsiteX24" fmla="*/ 1642757 w 4425395"/>
              <a:gd name="connsiteY24" fmla="*/ 387928 h 2122389"/>
              <a:gd name="connsiteX25" fmla="*/ 1684320 w 4425395"/>
              <a:gd name="connsiteY25" fmla="*/ 374073 h 2122389"/>
              <a:gd name="connsiteX26" fmla="*/ 1781302 w 4425395"/>
              <a:gd name="connsiteY26" fmla="*/ 346364 h 2122389"/>
              <a:gd name="connsiteX27" fmla="*/ 1822866 w 4425395"/>
              <a:gd name="connsiteY27" fmla="*/ 318655 h 2122389"/>
              <a:gd name="connsiteX28" fmla="*/ 1878284 w 4425395"/>
              <a:gd name="connsiteY28" fmla="*/ 304800 h 2122389"/>
              <a:gd name="connsiteX29" fmla="*/ 1919847 w 4425395"/>
              <a:gd name="connsiteY29" fmla="*/ 290946 h 2122389"/>
              <a:gd name="connsiteX30" fmla="*/ 2293920 w 4425395"/>
              <a:gd name="connsiteY30" fmla="*/ 263237 h 2122389"/>
              <a:gd name="connsiteX31" fmla="*/ 2377047 w 4425395"/>
              <a:gd name="connsiteY31" fmla="*/ 249382 h 2122389"/>
              <a:gd name="connsiteX32" fmla="*/ 2418611 w 4425395"/>
              <a:gd name="connsiteY32" fmla="*/ 235528 h 2122389"/>
              <a:gd name="connsiteX33" fmla="*/ 2515593 w 4425395"/>
              <a:gd name="connsiteY33" fmla="*/ 180110 h 2122389"/>
              <a:gd name="connsiteX34" fmla="*/ 2557157 w 4425395"/>
              <a:gd name="connsiteY34" fmla="*/ 166255 h 2122389"/>
              <a:gd name="connsiteX35" fmla="*/ 2598720 w 4425395"/>
              <a:gd name="connsiteY35" fmla="*/ 138546 h 2122389"/>
              <a:gd name="connsiteX36" fmla="*/ 2751120 w 4425395"/>
              <a:gd name="connsiteY36" fmla="*/ 110837 h 2122389"/>
              <a:gd name="connsiteX37" fmla="*/ 2917375 w 4425395"/>
              <a:gd name="connsiteY37" fmla="*/ 124691 h 2122389"/>
              <a:gd name="connsiteX38" fmla="*/ 2972793 w 4425395"/>
              <a:gd name="connsiteY38" fmla="*/ 138546 h 2122389"/>
              <a:gd name="connsiteX39" fmla="*/ 3180611 w 4425395"/>
              <a:gd name="connsiteY39" fmla="*/ 124691 h 2122389"/>
              <a:gd name="connsiteX40" fmla="*/ 3263738 w 4425395"/>
              <a:gd name="connsiteY40" fmla="*/ 110837 h 2122389"/>
              <a:gd name="connsiteX41" fmla="*/ 3305302 w 4425395"/>
              <a:gd name="connsiteY41" fmla="*/ 83128 h 2122389"/>
              <a:gd name="connsiteX42" fmla="*/ 3388429 w 4425395"/>
              <a:gd name="connsiteY42" fmla="*/ 55419 h 2122389"/>
              <a:gd name="connsiteX43" fmla="*/ 3429993 w 4425395"/>
              <a:gd name="connsiteY43" fmla="*/ 41564 h 2122389"/>
              <a:gd name="connsiteX44" fmla="*/ 4039593 w 4425395"/>
              <a:gd name="connsiteY44" fmla="*/ 27710 h 2122389"/>
              <a:gd name="connsiteX45" fmla="*/ 4108866 w 4425395"/>
              <a:gd name="connsiteY45" fmla="*/ 13855 h 2122389"/>
              <a:gd name="connsiteX46" fmla="*/ 4150429 w 4425395"/>
              <a:gd name="connsiteY46" fmla="*/ 0 h 2122389"/>
              <a:gd name="connsiteX47" fmla="*/ 4288975 w 4425395"/>
              <a:gd name="connsiteY47" fmla="*/ 13855 h 2122389"/>
              <a:gd name="connsiteX48" fmla="*/ 4344393 w 4425395"/>
              <a:gd name="connsiteY48" fmla="*/ 41564 h 2122389"/>
              <a:gd name="connsiteX49" fmla="*/ 4372102 w 4425395"/>
              <a:gd name="connsiteY49" fmla="*/ 96982 h 2122389"/>
              <a:gd name="connsiteX50" fmla="*/ 4385957 w 4425395"/>
              <a:gd name="connsiteY50" fmla="*/ 138546 h 2122389"/>
              <a:gd name="connsiteX51" fmla="*/ 4413666 w 4425395"/>
              <a:gd name="connsiteY51" fmla="*/ 263237 h 2122389"/>
              <a:gd name="connsiteX52" fmla="*/ 4399811 w 4425395"/>
              <a:gd name="connsiteY52" fmla="*/ 526473 h 2122389"/>
              <a:gd name="connsiteX53" fmla="*/ 4275120 w 4425395"/>
              <a:gd name="connsiteY53" fmla="*/ 609600 h 2122389"/>
              <a:gd name="connsiteX54" fmla="*/ 4233557 w 4425395"/>
              <a:gd name="connsiteY54" fmla="*/ 651164 h 2122389"/>
              <a:gd name="connsiteX55" fmla="*/ 4178138 w 4425395"/>
              <a:gd name="connsiteY55" fmla="*/ 734291 h 2122389"/>
              <a:gd name="connsiteX56" fmla="*/ 4150429 w 4425395"/>
              <a:gd name="connsiteY56" fmla="*/ 872837 h 2122389"/>
              <a:gd name="connsiteX57" fmla="*/ 4122720 w 4425395"/>
              <a:gd name="connsiteY57" fmla="*/ 955964 h 2122389"/>
              <a:gd name="connsiteX58" fmla="*/ 4108866 w 4425395"/>
              <a:gd name="connsiteY58" fmla="*/ 1011382 h 2122389"/>
              <a:gd name="connsiteX59" fmla="*/ 4122720 w 4425395"/>
              <a:gd name="connsiteY59" fmla="*/ 1108364 h 2122389"/>
              <a:gd name="connsiteX60" fmla="*/ 4150429 w 4425395"/>
              <a:gd name="connsiteY60" fmla="*/ 1219200 h 2122389"/>
              <a:gd name="connsiteX61" fmla="*/ 4178138 w 4425395"/>
              <a:gd name="connsiteY61" fmla="*/ 1524000 h 2122389"/>
              <a:gd name="connsiteX62" fmla="*/ 4191993 w 4425395"/>
              <a:gd name="connsiteY62" fmla="*/ 1565564 h 2122389"/>
              <a:gd name="connsiteX63" fmla="*/ 4178138 w 4425395"/>
              <a:gd name="connsiteY63" fmla="*/ 1648691 h 2122389"/>
              <a:gd name="connsiteX64" fmla="*/ 4108866 w 4425395"/>
              <a:gd name="connsiteY64" fmla="*/ 1717964 h 2122389"/>
              <a:gd name="connsiteX65" fmla="*/ 4025738 w 4425395"/>
              <a:gd name="connsiteY65" fmla="*/ 1773382 h 2122389"/>
              <a:gd name="connsiteX66" fmla="*/ 3984175 w 4425395"/>
              <a:gd name="connsiteY66" fmla="*/ 1801091 h 2122389"/>
              <a:gd name="connsiteX67" fmla="*/ 3942611 w 4425395"/>
              <a:gd name="connsiteY67" fmla="*/ 1842655 h 2122389"/>
              <a:gd name="connsiteX68" fmla="*/ 3845629 w 4425395"/>
              <a:gd name="connsiteY68" fmla="*/ 1911928 h 2122389"/>
              <a:gd name="connsiteX69" fmla="*/ 3762502 w 4425395"/>
              <a:gd name="connsiteY69" fmla="*/ 1939637 h 2122389"/>
              <a:gd name="connsiteX70" fmla="*/ 3707084 w 4425395"/>
              <a:gd name="connsiteY70" fmla="*/ 1953491 h 2122389"/>
              <a:gd name="connsiteX71" fmla="*/ 3623957 w 4425395"/>
              <a:gd name="connsiteY71" fmla="*/ 1981200 h 2122389"/>
              <a:gd name="connsiteX72" fmla="*/ 3249884 w 4425395"/>
              <a:gd name="connsiteY72" fmla="*/ 2064328 h 2122389"/>
              <a:gd name="connsiteX73" fmla="*/ 3180611 w 4425395"/>
              <a:gd name="connsiteY73" fmla="*/ 2078182 h 2122389"/>
              <a:gd name="connsiteX74" fmla="*/ 3125193 w 4425395"/>
              <a:gd name="connsiteY74" fmla="*/ 2092037 h 2122389"/>
              <a:gd name="connsiteX75" fmla="*/ 2931229 w 4425395"/>
              <a:gd name="connsiteY75" fmla="*/ 2119746 h 2122389"/>
              <a:gd name="connsiteX76" fmla="*/ 950029 w 4425395"/>
              <a:gd name="connsiteY76" fmla="*/ 2105891 h 2122389"/>
              <a:gd name="connsiteX77" fmla="*/ 811484 w 4425395"/>
              <a:gd name="connsiteY77" fmla="*/ 2050473 h 2122389"/>
              <a:gd name="connsiteX78" fmla="*/ 769920 w 4425395"/>
              <a:gd name="connsiteY78" fmla="*/ 2036619 h 2122389"/>
              <a:gd name="connsiteX79" fmla="*/ 714502 w 4425395"/>
              <a:gd name="connsiteY79" fmla="*/ 2008910 h 2122389"/>
              <a:gd name="connsiteX80" fmla="*/ 672938 w 4425395"/>
              <a:gd name="connsiteY80" fmla="*/ 1981200 h 2122389"/>
              <a:gd name="connsiteX81" fmla="*/ 617520 w 4425395"/>
              <a:gd name="connsiteY81" fmla="*/ 1967346 h 2122389"/>
              <a:gd name="connsiteX82" fmla="*/ 562102 w 4425395"/>
              <a:gd name="connsiteY82" fmla="*/ 1939637 h 2122389"/>
              <a:gd name="connsiteX83" fmla="*/ 423557 w 4425395"/>
              <a:gd name="connsiteY83" fmla="*/ 1911928 h 2122389"/>
              <a:gd name="connsiteX84" fmla="*/ 368138 w 4425395"/>
              <a:gd name="connsiteY84" fmla="*/ 1898073 h 2122389"/>
              <a:gd name="connsiteX85" fmla="*/ 326575 w 4425395"/>
              <a:gd name="connsiteY85" fmla="*/ 1870364 h 2122389"/>
              <a:gd name="connsiteX86" fmla="*/ 285011 w 4425395"/>
              <a:gd name="connsiteY86" fmla="*/ 1856510 h 2122389"/>
              <a:gd name="connsiteX87" fmla="*/ 201884 w 4425395"/>
              <a:gd name="connsiteY87" fmla="*/ 1801091 h 2122389"/>
              <a:gd name="connsiteX88" fmla="*/ 160320 w 4425395"/>
              <a:gd name="connsiteY88" fmla="*/ 1773382 h 2122389"/>
              <a:gd name="connsiteX89" fmla="*/ 77193 w 4425395"/>
              <a:gd name="connsiteY89" fmla="*/ 1745673 h 2122389"/>
              <a:gd name="connsiteX90" fmla="*/ 7920 w 4425395"/>
              <a:gd name="connsiteY90" fmla="*/ 1676400 h 2122389"/>
              <a:gd name="connsiteX91" fmla="*/ 21775 w 4425395"/>
              <a:gd name="connsiteY91" fmla="*/ 1620982 h 2122389"/>
              <a:gd name="connsiteX92" fmla="*/ 35629 w 4425395"/>
              <a:gd name="connsiteY92" fmla="*/ 1579419 h 2122389"/>
              <a:gd name="connsiteX93" fmla="*/ 49484 w 4425395"/>
              <a:gd name="connsiteY93" fmla="*/ 1551710 h 212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425395" h="2122389">
                <a:moveTo>
                  <a:pt x="49484" y="1551710"/>
                </a:moveTo>
                <a:cubicBezTo>
                  <a:pt x="63339" y="1540165"/>
                  <a:pt x="103543" y="1540573"/>
                  <a:pt x="118757" y="1510146"/>
                </a:cubicBezTo>
                <a:cubicBezTo>
                  <a:pt x="131819" y="1484022"/>
                  <a:pt x="125813" y="1447672"/>
                  <a:pt x="146466" y="1427019"/>
                </a:cubicBezTo>
                <a:cubicBezTo>
                  <a:pt x="177107" y="1396377"/>
                  <a:pt x="196449" y="1382469"/>
                  <a:pt x="215738" y="1343891"/>
                </a:cubicBezTo>
                <a:cubicBezTo>
                  <a:pt x="222269" y="1330829"/>
                  <a:pt x="219266" y="1312654"/>
                  <a:pt x="229593" y="1302328"/>
                </a:cubicBezTo>
                <a:cubicBezTo>
                  <a:pt x="253141" y="1278780"/>
                  <a:pt x="312720" y="1246910"/>
                  <a:pt x="312720" y="1246910"/>
                </a:cubicBezTo>
                <a:cubicBezTo>
                  <a:pt x="317338" y="1233055"/>
                  <a:pt x="317452" y="1216750"/>
                  <a:pt x="326575" y="1205346"/>
                </a:cubicBezTo>
                <a:cubicBezTo>
                  <a:pt x="350494" y="1175446"/>
                  <a:pt x="390279" y="1172102"/>
                  <a:pt x="423557" y="1163782"/>
                </a:cubicBezTo>
                <a:cubicBezTo>
                  <a:pt x="432793" y="1149928"/>
                  <a:pt x="439492" y="1133993"/>
                  <a:pt x="451266" y="1122219"/>
                </a:cubicBezTo>
                <a:cubicBezTo>
                  <a:pt x="463040" y="1110445"/>
                  <a:pt x="479827" y="1104912"/>
                  <a:pt x="492829" y="1094510"/>
                </a:cubicBezTo>
                <a:cubicBezTo>
                  <a:pt x="591529" y="1015548"/>
                  <a:pt x="434184" y="1124369"/>
                  <a:pt x="562102" y="1039091"/>
                </a:cubicBezTo>
                <a:cubicBezTo>
                  <a:pt x="566720" y="992909"/>
                  <a:pt x="565521" y="945769"/>
                  <a:pt x="575957" y="900546"/>
                </a:cubicBezTo>
                <a:cubicBezTo>
                  <a:pt x="579701" y="884321"/>
                  <a:pt x="596219" y="873875"/>
                  <a:pt x="603666" y="858982"/>
                </a:cubicBezTo>
                <a:cubicBezTo>
                  <a:pt x="610197" y="845920"/>
                  <a:pt x="610989" y="830481"/>
                  <a:pt x="617520" y="817419"/>
                </a:cubicBezTo>
                <a:cubicBezTo>
                  <a:pt x="624967" y="802526"/>
                  <a:pt x="633455" y="787629"/>
                  <a:pt x="645229" y="775855"/>
                </a:cubicBezTo>
                <a:cubicBezTo>
                  <a:pt x="672086" y="748998"/>
                  <a:pt x="694553" y="745559"/>
                  <a:pt x="728357" y="734291"/>
                </a:cubicBezTo>
                <a:cubicBezTo>
                  <a:pt x="738269" y="684728"/>
                  <a:pt x="734245" y="659130"/>
                  <a:pt x="769920" y="623455"/>
                </a:cubicBezTo>
                <a:cubicBezTo>
                  <a:pt x="781694" y="611681"/>
                  <a:pt x="797629" y="604982"/>
                  <a:pt x="811484" y="595746"/>
                </a:cubicBezTo>
                <a:cubicBezTo>
                  <a:pt x="820720" y="581891"/>
                  <a:pt x="828533" y="566974"/>
                  <a:pt x="839193" y="554182"/>
                </a:cubicBezTo>
                <a:cubicBezTo>
                  <a:pt x="872527" y="514181"/>
                  <a:pt x="881454" y="512154"/>
                  <a:pt x="922320" y="484910"/>
                </a:cubicBezTo>
                <a:cubicBezTo>
                  <a:pt x="926938" y="471055"/>
                  <a:pt x="921959" y="446691"/>
                  <a:pt x="936175" y="443346"/>
                </a:cubicBezTo>
                <a:cubicBezTo>
                  <a:pt x="1008242" y="426389"/>
                  <a:pt x="1084491" y="439494"/>
                  <a:pt x="1157847" y="429491"/>
                </a:cubicBezTo>
                <a:cubicBezTo>
                  <a:pt x="1186787" y="425545"/>
                  <a:pt x="1213266" y="411018"/>
                  <a:pt x="1240975" y="401782"/>
                </a:cubicBezTo>
                <a:cubicBezTo>
                  <a:pt x="1276297" y="390008"/>
                  <a:pt x="1314866" y="392546"/>
                  <a:pt x="1351811" y="387928"/>
                </a:cubicBezTo>
                <a:cubicBezTo>
                  <a:pt x="1504657" y="401823"/>
                  <a:pt x="1495105" y="410644"/>
                  <a:pt x="1642757" y="387928"/>
                </a:cubicBezTo>
                <a:cubicBezTo>
                  <a:pt x="1657191" y="385707"/>
                  <a:pt x="1670278" y="378085"/>
                  <a:pt x="1684320" y="374073"/>
                </a:cubicBezTo>
                <a:cubicBezTo>
                  <a:pt x="1705042" y="368152"/>
                  <a:pt x="1759152" y="357439"/>
                  <a:pt x="1781302" y="346364"/>
                </a:cubicBezTo>
                <a:cubicBezTo>
                  <a:pt x="1796195" y="338917"/>
                  <a:pt x="1807561" y="325214"/>
                  <a:pt x="1822866" y="318655"/>
                </a:cubicBezTo>
                <a:cubicBezTo>
                  <a:pt x="1840368" y="311154"/>
                  <a:pt x="1859975" y="310031"/>
                  <a:pt x="1878284" y="304800"/>
                </a:cubicBezTo>
                <a:cubicBezTo>
                  <a:pt x="1892326" y="300788"/>
                  <a:pt x="1905324" y="292475"/>
                  <a:pt x="1919847" y="290946"/>
                </a:cubicBezTo>
                <a:cubicBezTo>
                  <a:pt x="2424930" y="237779"/>
                  <a:pt x="1907599" y="308686"/>
                  <a:pt x="2293920" y="263237"/>
                </a:cubicBezTo>
                <a:cubicBezTo>
                  <a:pt x="2321819" y="259955"/>
                  <a:pt x="2349625" y="255476"/>
                  <a:pt x="2377047" y="249382"/>
                </a:cubicBezTo>
                <a:cubicBezTo>
                  <a:pt x="2391303" y="246214"/>
                  <a:pt x="2404756" y="240146"/>
                  <a:pt x="2418611" y="235528"/>
                </a:cubicBezTo>
                <a:cubicBezTo>
                  <a:pt x="2460353" y="207700"/>
                  <a:pt x="2466375" y="201203"/>
                  <a:pt x="2515593" y="180110"/>
                </a:cubicBezTo>
                <a:cubicBezTo>
                  <a:pt x="2529016" y="174357"/>
                  <a:pt x="2544095" y="172786"/>
                  <a:pt x="2557157" y="166255"/>
                </a:cubicBezTo>
                <a:cubicBezTo>
                  <a:pt x="2572050" y="158808"/>
                  <a:pt x="2583129" y="144393"/>
                  <a:pt x="2598720" y="138546"/>
                </a:cubicBezTo>
                <a:cubicBezTo>
                  <a:pt x="2614216" y="132735"/>
                  <a:pt x="2741777" y="112394"/>
                  <a:pt x="2751120" y="110837"/>
                </a:cubicBezTo>
                <a:cubicBezTo>
                  <a:pt x="2806538" y="115455"/>
                  <a:pt x="2862194" y="117793"/>
                  <a:pt x="2917375" y="124691"/>
                </a:cubicBezTo>
                <a:cubicBezTo>
                  <a:pt x="2936269" y="127053"/>
                  <a:pt x="2953752" y="138546"/>
                  <a:pt x="2972793" y="138546"/>
                </a:cubicBezTo>
                <a:cubicBezTo>
                  <a:pt x="3042219" y="138546"/>
                  <a:pt x="3111338" y="129309"/>
                  <a:pt x="3180611" y="124691"/>
                </a:cubicBezTo>
                <a:cubicBezTo>
                  <a:pt x="3208320" y="120073"/>
                  <a:pt x="3237088" y="119720"/>
                  <a:pt x="3263738" y="110837"/>
                </a:cubicBezTo>
                <a:cubicBezTo>
                  <a:pt x="3279535" y="105572"/>
                  <a:pt x="3290086" y="89891"/>
                  <a:pt x="3305302" y="83128"/>
                </a:cubicBezTo>
                <a:cubicBezTo>
                  <a:pt x="3331992" y="71266"/>
                  <a:pt x="3360720" y="64655"/>
                  <a:pt x="3388429" y="55419"/>
                </a:cubicBezTo>
                <a:cubicBezTo>
                  <a:pt x="3402284" y="50801"/>
                  <a:pt x="3415393" y="41896"/>
                  <a:pt x="3429993" y="41564"/>
                </a:cubicBezTo>
                <a:lnTo>
                  <a:pt x="4039593" y="27710"/>
                </a:lnTo>
                <a:cubicBezTo>
                  <a:pt x="4062684" y="23092"/>
                  <a:pt x="4086021" y="19567"/>
                  <a:pt x="4108866" y="13855"/>
                </a:cubicBezTo>
                <a:cubicBezTo>
                  <a:pt x="4123034" y="10313"/>
                  <a:pt x="4135825" y="0"/>
                  <a:pt x="4150429" y="0"/>
                </a:cubicBezTo>
                <a:cubicBezTo>
                  <a:pt x="4196841" y="0"/>
                  <a:pt x="4242793" y="9237"/>
                  <a:pt x="4288975" y="13855"/>
                </a:cubicBezTo>
                <a:cubicBezTo>
                  <a:pt x="4307448" y="23091"/>
                  <a:pt x="4329789" y="26960"/>
                  <a:pt x="4344393" y="41564"/>
                </a:cubicBezTo>
                <a:cubicBezTo>
                  <a:pt x="4358997" y="56168"/>
                  <a:pt x="4363966" y="77999"/>
                  <a:pt x="4372102" y="96982"/>
                </a:cubicBezTo>
                <a:cubicBezTo>
                  <a:pt x="4377855" y="110405"/>
                  <a:pt x="4381945" y="124504"/>
                  <a:pt x="4385957" y="138546"/>
                </a:cubicBezTo>
                <a:cubicBezTo>
                  <a:pt x="4398998" y="184190"/>
                  <a:pt x="4404145" y="215633"/>
                  <a:pt x="4413666" y="263237"/>
                </a:cubicBezTo>
                <a:cubicBezTo>
                  <a:pt x="4409048" y="350982"/>
                  <a:pt x="4425395" y="442413"/>
                  <a:pt x="4399811" y="526473"/>
                </a:cubicBezTo>
                <a:cubicBezTo>
                  <a:pt x="4393749" y="546392"/>
                  <a:pt x="4298933" y="585786"/>
                  <a:pt x="4275120" y="609600"/>
                </a:cubicBezTo>
                <a:cubicBezTo>
                  <a:pt x="4261266" y="623455"/>
                  <a:pt x="4245586" y="635698"/>
                  <a:pt x="4233557" y="651164"/>
                </a:cubicBezTo>
                <a:cubicBezTo>
                  <a:pt x="4213111" y="677451"/>
                  <a:pt x="4178138" y="734291"/>
                  <a:pt x="4178138" y="734291"/>
                </a:cubicBezTo>
                <a:cubicBezTo>
                  <a:pt x="4139717" y="849559"/>
                  <a:pt x="4198192" y="665864"/>
                  <a:pt x="4150429" y="872837"/>
                </a:cubicBezTo>
                <a:cubicBezTo>
                  <a:pt x="4143861" y="901297"/>
                  <a:pt x="4129804" y="927628"/>
                  <a:pt x="4122720" y="955964"/>
                </a:cubicBezTo>
                <a:lnTo>
                  <a:pt x="4108866" y="1011382"/>
                </a:lnTo>
                <a:cubicBezTo>
                  <a:pt x="4113484" y="1043709"/>
                  <a:pt x="4116316" y="1076343"/>
                  <a:pt x="4122720" y="1108364"/>
                </a:cubicBezTo>
                <a:cubicBezTo>
                  <a:pt x="4130188" y="1145707"/>
                  <a:pt x="4150429" y="1219200"/>
                  <a:pt x="4150429" y="1219200"/>
                </a:cubicBezTo>
                <a:cubicBezTo>
                  <a:pt x="4155725" y="1293338"/>
                  <a:pt x="4162685" y="1439007"/>
                  <a:pt x="4178138" y="1524000"/>
                </a:cubicBezTo>
                <a:cubicBezTo>
                  <a:pt x="4180750" y="1538369"/>
                  <a:pt x="4187375" y="1551709"/>
                  <a:pt x="4191993" y="1565564"/>
                </a:cubicBezTo>
                <a:cubicBezTo>
                  <a:pt x="4187375" y="1593273"/>
                  <a:pt x="4187021" y="1622041"/>
                  <a:pt x="4178138" y="1648691"/>
                </a:cubicBezTo>
                <a:cubicBezTo>
                  <a:pt x="4162507" y="1695584"/>
                  <a:pt x="4142970" y="1689544"/>
                  <a:pt x="4108866" y="1717964"/>
                </a:cubicBezTo>
                <a:cubicBezTo>
                  <a:pt x="4039680" y="1775619"/>
                  <a:pt x="4098781" y="1749035"/>
                  <a:pt x="4025738" y="1773382"/>
                </a:cubicBezTo>
                <a:cubicBezTo>
                  <a:pt x="4011884" y="1782618"/>
                  <a:pt x="3996967" y="1790431"/>
                  <a:pt x="3984175" y="1801091"/>
                </a:cubicBezTo>
                <a:cubicBezTo>
                  <a:pt x="3969123" y="1813634"/>
                  <a:pt x="3957487" y="1829904"/>
                  <a:pt x="3942611" y="1842655"/>
                </a:cubicBezTo>
                <a:cubicBezTo>
                  <a:pt x="3937097" y="1847381"/>
                  <a:pt x="3860813" y="1905179"/>
                  <a:pt x="3845629" y="1911928"/>
                </a:cubicBezTo>
                <a:cubicBezTo>
                  <a:pt x="3818939" y="1923790"/>
                  <a:pt x="3790838" y="1932553"/>
                  <a:pt x="3762502" y="1939637"/>
                </a:cubicBezTo>
                <a:cubicBezTo>
                  <a:pt x="3744029" y="1944255"/>
                  <a:pt x="3725322" y="1948020"/>
                  <a:pt x="3707084" y="1953491"/>
                </a:cubicBezTo>
                <a:cubicBezTo>
                  <a:pt x="3679108" y="1961884"/>
                  <a:pt x="3623957" y="1981200"/>
                  <a:pt x="3623957" y="1981200"/>
                </a:cubicBezTo>
                <a:cubicBezTo>
                  <a:pt x="3482768" y="2122389"/>
                  <a:pt x="3587306" y="2048990"/>
                  <a:pt x="3249884" y="2064328"/>
                </a:cubicBezTo>
                <a:cubicBezTo>
                  <a:pt x="3226793" y="2068946"/>
                  <a:pt x="3203599" y="2073074"/>
                  <a:pt x="3180611" y="2078182"/>
                </a:cubicBezTo>
                <a:cubicBezTo>
                  <a:pt x="3162023" y="2082313"/>
                  <a:pt x="3143864" y="2088303"/>
                  <a:pt x="3125193" y="2092037"/>
                </a:cubicBezTo>
                <a:cubicBezTo>
                  <a:pt x="3058620" y="2105352"/>
                  <a:pt x="2999320" y="2111234"/>
                  <a:pt x="2931229" y="2119746"/>
                </a:cubicBezTo>
                <a:lnTo>
                  <a:pt x="950029" y="2105891"/>
                </a:lnTo>
                <a:cubicBezTo>
                  <a:pt x="905909" y="2105003"/>
                  <a:pt x="851590" y="2067661"/>
                  <a:pt x="811484" y="2050473"/>
                </a:cubicBezTo>
                <a:cubicBezTo>
                  <a:pt x="798061" y="2044720"/>
                  <a:pt x="783343" y="2042372"/>
                  <a:pt x="769920" y="2036619"/>
                </a:cubicBezTo>
                <a:cubicBezTo>
                  <a:pt x="750937" y="2028483"/>
                  <a:pt x="732434" y="2019157"/>
                  <a:pt x="714502" y="2008910"/>
                </a:cubicBezTo>
                <a:cubicBezTo>
                  <a:pt x="700045" y="2000649"/>
                  <a:pt x="688243" y="1987759"/>
                  <a:pt x="672938" y="1981200"/>
                </a:cubicBezTo>
                <a:cubicBezTo>
                  <a:pt x="655436" y="1973699"/>
                  <a:pt x="635993" y="1971964"/>
                  <a:pt x="617520" y="1967346"/>
                </a:cubicBezTo>
                <a:cubicBezTo>
                  <a:pt x="599047" y="1958110"/>
                  <a:pt x="581960" y="1945311"/>
                  <a:pt x="562102" y="1939637"/>
                </a:cubicBezTo>
                <a:cubicBezTo>
                  <a:pt x="516818" y="1926699"/>
                  <a:pt x="469247" y="1923351"/>
                  <a:pt x="423557" y="1911928"/>
                </a:cubicBezTo>
                <a:lnTo>
                  <a:pt x="368138" y="1898073"/>
                </a:lnTo>
                <a:cubicBezTo>
                  <a:pt x="354284" y="1888837"/>
                  <a:pt x="341468" y="1877810"/>
                  <a:pt x="326575" y="1870364"/>
                </a:cubicBezTo>
                <a:cubicBezTo>
                  <a:pt x="313513" y="1863833"/>
                  <a:pt x="297777" y="1863602"/>
                  <a:pt x="285011" y="1856510"/>
                </a:cubicBezTo>
                <a:cubicBezTo>
                  <a:pt x="255900" y="1840337"/>
                  <a:pt x="229593" y="1819564"/>
                  <a:pt x="201884" y="1801091"/>
                </a:cubicBezTo>
                <a:cubicBezTo>
                  <a:pt x="188029" y="1791855"/>
                  <a:pt x="176117" y="1778648"/>
                  <a:pt x="160320" y="1773382"/>
                </a:cubicBezTo>
                <a:lnTo>
                  <a:pt x="77193" y="1745673"/>
                </a:lnTo>
                <a:cubicBezTo>
                  <a:pt x="54102" y="1722582"/>
                  <a:pt x="0" y="1708081"/>
                  <a:pt x="7920" y="1676400"/>
                </a:cubicBezTo>
                <a:cubicBezTo>
                  <a:pt x="12538" y="1657927"/>
                  <a:pt x="16544" y="1639291"/>
                  <a:pt x="21775" y="1620982"/>
                </a:cubicBezTo>
                <a:cubicBezTo>
                  <a:pt x="25787" y="1606940"/>
                  <a:pt x="32765" y="1593739"/>
                  <a:pt x="35629" y="1579419"/>
                </a:cubicBezTo>
                <a:cubicBezTo>
                  <a:pt x="37440" y="1570362"/>
                  <a:pt x="35629" y="1563255"/>
                  <a:pt x="49484" y="1551710"/>
                </a:cubicBezTo>
                <a:close/>
              </a:path>
            </a:pathLst>
          </a:custGeom>
          <a:noFill/>
          <a:ln w="38100" cap="flat" cmpd="sng" algn="ctr">
            <a:solidFill>
              <a:srgbClr val="C00000"/>
            </a:solidFill>
            <a:prstDash val="solid"/>
            <a:round/>
            <a:headEnd type="none" w="med" len="med"/>
            <a:tailEnd type="none" w="med" len="med"/>
          </a:ln>
          <a:effectLst/>
        </p:spPr>
        <p:txBody>
          <a:bodyPr/>
          <a:lstStyle/>
          <a:p>
            <a:pPr>
              <a:defRPr/>
            </a:pPr>
            <a:endParaRPr lang="es-MX">
              <a:effectLst>
                <a:outerShdw blurRad="38100" dist="38100" dir="2700000" algn="tl">
                  <a:srgbClr val="000000">
                    <a:alpha val="43137"/>
                  </a:srgbClr>
                </a:outerShdw>
              </a:effectLst>
              <a:latin typeface="News Gothic MT" pitchFamily="34" charset="0"/>
              <a:ea typeface="+mn-ea"/>
            </a:endParaRPr>
          </a:p>
        </p:txBody>
      </p:sp>
      <p:sp>
        <p:nvSpPr>
          <p:cNvPr id="11" name="10 Forma libre"/>
          <p:cNvSpPr/>
          <p:nvPr/>
        </p:nvSpPr>
        <p:spPr bwMode="auto">
          <a:xfrm>
            <a:off x="2371725" y="1493838"/>
            <a:ext cx="3171825" cy="3155950"/>
          </a:xfrm>
          <a:custGeom>
            <a:avLst/>
            <a:gdLst>
              <a:gd name="connsiteX0" fmla="*/ 67101 w 3171952"/>
              <a:gd name="connsiteY0" fmla="*/ 99779 h 3156906"/>
              <a:gd name="connsiteX1" fmla="*/ 80956 w 3171952"/>
              <a:gd name="connsiteY1" fmla="*/ 515415 h 3156906"/>
              <a:gd name="connsiteX2" fmla="*/ 94810 w 3171952"/>
              <a:gd name="connsiteY2" fmla="*/ 584688 h 3156906"/>
              <a:gd name="connsiteX3" fmla="*/ 108665 w 3171952"/>
              <a:gd name="connsiteY3" fmla="*/ 1014179 h 3156906"/>
              <a:gd name="connsiteX4" fmla="*/ 150228 w 3171952"/>
              <a:gd name="connsiteY4" fmla="*/ 1097306 h 3156906"/>
              <a:gd name="connsiteX5" fmla="*/ 191792 w 3171952"/>
              <a:gd name="connsiteY5" fmla="*/ 1111161 h 3156906"/>
              <a:gd name="connsiteX6" fmla="*/ 219501 w 3171952"/>
              <a:gd name="connsiteY6" fmla="*/ 1277415 h 3156906"/>
              <a:gd name="connsiteX7" fmla="*/ 233356 w 3171952"/>
              <a:gd name="connsiteY7" fmla="*/ 1318979 h 3156906"/>
              <a:gd name="connsiteX8" fmla="*/ 261065 w 3171952"/>
              <a:gd name="connsiteY8" fmla="*/ 1471379 h 3156906"/>
              <a:gd name="connsiteX9" fmla="*/ 288774 w 3171952"/>
              <a:gd name="connsiteY9" fmla="*/ 1540651 h 3156906"/>
              <a:gd name="connsiteX10" fmla="*/ 330337 w 3171952"/>
              <a:gd name="connsiteY10" fmla="*/ 1582215 h 3156906"/>
              <a:gd name="connsiteX11" fmla="*/ 413465 w 3171952"/>
              <a:gd name="connsiteY11" fmla="*/ 1706906 h 3156906"/>
              <a:gd name="connsiteX12" fmla="*/ 441174 w 3171952"/>
              <a:gd name="connsiteY12" fmla="*/ 1748470 h 3156906"/>
              <a:gd name="connsiteX13" fmla="*/ 455028 w 3171952"/>
              <a:gd name="connsiteY13" fmla="*/ 1790033 h 3156906"/>
              <a:gd name="connsiteX14" fmla="*/ 482737 w 3171952"/>
              <a:gd name="connsiteY14" fmla="*/ 1928579 h 3156906"/>
              <a:gd name="connsiteX15" fmla="*/ 510446 w 3171952"/>
              <a:gd name="connsiteY15" fmla="*/ 1970142 h 3156906"/>
              <a:gd name="connsiteX16" fmla="*/ 593574 w 3171952"/>
              <a:gd name="connsiteY16" fmla="*/ 1997851 h 3156906"/>
              <a:gd name="connsiteX17" fmla="*/ 635137 w 3171952"/>
              <a:gd name="connsiteY17" fmla="*/ 2025561 h 3156906"/>
              <a:gd name="connsiteX18" fmla="*/ 718265 w 3171952"/>
              <a:gd name="connsiteY18" fmla="*/ 2039415 h 3156906"/>
              <a:gd name="connsiteX19" fmla="*/ 981501 w 3171952"/>
              <a:gd name="connsiteY19" fmla="*/ 2053270 h 3156906"/>
              <a:gd name="connsiteX20" fmla="*/ 1300156 w 3171952"/>
              <a:gd name="connsiteY20" fmla="*/ 2080979 h 3156906"/>
              <a:gd name="connsiteX21" fmla="*/ 1355574 w 3171952"/>
              <a:gd name="connsiteY21" fmla="*/ 2094833 h 3156906"/>
              <a:gd name="connsiteX22" fmla="*/ 1438701 w 3171952"/>
              <a:gd name="connsiteY22" fmla="*/ 2164106 h 3156906"/>
              <a:gd name="connsiteX23" fmla="*/ 1494119 w 3171952"/>
              <a:gd name="connsiteY23" fmla="*/ 2177961 h 3156906"/>
              <a:gd name="connsiteX24" fmla="*/ 1577246 w 3171952"/>
              <a:gd name="connsiteY24" fmla="*/ 2233379 h 3156906"/>
              <a:gd name="connsiteX25" fmla="*/ 1618810 w 3171952"/>
              <a:gd name="connsiteY25" fmla="*/ 2261088 h 3156906"/>
              <a:gd name="connsiteX26" fmla="*/ 1701937 w 3171952"/>
              <a:gd name="connsiteY26" fmla="*/ 2288797 h 3156906"/>
              <a:gd name="connsiteX27" fmla="*/ 1785065 w 3171952"/>
              <a:gd name="connsiteY27" fmla="*/ 2344215 h 3156906"/>
              <a:gd name="connsiteX28" fmla="*/ 1826628 w 3171952"/>
              <a:gd name="connsiteY28" fmla="*/ 2371924 h 3156906"/>
              <a:gd name="connsiteX29" fmla="*/ 1882046 w 3171952"/>
              <a:gd name="connsiteY29" fmla="*/ 2455051 h 3156906"/>
              <a:gd name="connsiteX30" fmla="*/ 1923610 w 3171952"/>
              <a:gd name="connsiteY30" fmla="*/ 2538179 h 3156906"/>
              <a:gd name="connsiteX31" fmla="*/ 1951319 w 3171952"/>
              <a:gd name="connsiteY31" fmla="*/ 2593597 h 3156906"/>
              <a:gd name="connsiteX32" fmla="*/ 2034446 w 3171952"/>
              <a:gd name="connsiteY32" fmla="*/ 2676724 h 3156906"/>
              <a:gd name="connsiteX33" fmla="*/ 2048301 w 3171952"/>
              <a:gd name="connsiteY33" fmla="*/ 2718288 h 3156906"/>
              <a:gd name="connsiteX34" fmla="*/ 2089865 w 3171952"/>
              <a:gd name="connsiteY34" fmla="*/ 2745997 h 3156906"/>
              <a:gd name="connsiteX35" fmla="*/ 2131428 w 3171952"/>
              <a:gd name="connsiteY35" fmla="*/ 2787561 h 3156906"/>
              <a:gd name="connsiteX36" fmla="*/ 2186846 w 3171952"/>
              <a:gd name="connsiteY36" fmla="*/ 2870688 h 3156906"/>
              <a:gd name="connsiteX37" fmla="*/ 2242265 w 3171952"/>
              <a:gd name="connsiteY37" fmla="*/ 2995379 h 3156906"/>
              <a:gd name="connsiteX38" fmla="*/ 2256119 w 3171952"/>
              <a:gd name="connsiteY38" fmla="*/ 3050797 h 3156906"/>
              <a:gd name="connsiteX39" fmla="*/ 2353101 w 3171952"/>
              <a:gd name="connsiteY39" fmla="*/ 3092361 h 3156906"/>
              <a:gd name="connsiteX40" fmla="*/ 2394665 w 3171952"/>
              <a:gd name="connsiteY40" fmla="*/ 3120070 h 3156906"/>
              <a:gd name="connsiteX41" fmla="*/ 2699465 w 3171952"/>
              <a:gd name="connsiteY41" fmla="*/ 3120070 h 3156906"/>
              <a:gd name="connsiteX42" fmla="*/ 2782592 w 3171952"/>
              <a:gd name="connsiteY42" fmla="*/ 3092361 h 3156906"/>
              <a:gd name="connsiteX43" fmla="*/ 3004265 w 3171952"/>
              <a:gd name="connsiteY43" fmla="*/ 3064651 h 3156906"/>
              <a:gd name="connsiteX44" fmla="*/ 3087392 w 3171952"/>
              <a:gd name="connsiteY44" fmla="*/ 3023088 h 3156906"/>
              <a:gd name="connsiteX45" fmla="*/ 3101246 w 3171952"/>
              <a:gd name="connsiteY45" fmla="*/ 2981524 h 3156906"/>
              <a:gd name="connsiteX46" fmla="*/ 3115101 w 3171952"/>
              <a:gd name="connsiteY46" fmla="*/ 1859306 h 3156906"/>
              <a:gd name="connsiteX47" fmla="*/ 3031974 w 3171952"/>
              <a:gd name="connsiteY47" fmla="*/ 1776179 h 3156906"/>
              <a:gd name="connsiteX48" fmla="*/ 2934992 w 3171952"/>
              <a:gd name="connsiteY48" fmla="*/ 1665342 h 3156906"/>
              <a:gd name="connsiteX49" fmla="*/ 2921137 w 3171952"/>
              <a:gd name="connsiteY49" fmla="*/ 1485233 h 3156906"/>
              <a:gd name="connsiteX50" fmla="*/ 2851865 w 3171952"/>
              <a:gd name="connsiteY50" fmla="*/ 1360542 h 3156906"/>
              <a:gd name="connsiteX51" fmla="*/ 2796446 w 3171952"/>
              <a:gd name="connsiteY51" fmla="*/ 1291270 h 3156906"/>
              <a:gd name="connsiteX52" fmla="*/ 2741028 w 3171952"/>
              <a:gd name="connsiteY52" fmla="*/ 1208142 h 3156906"/>
              <a:gd name="connsiteX53" fmla="*/ 2685610 w 3171952"/>
              <a:gd name="connsiteY53" fmla="*/ 1125015 h 3156906"/>
              <a:gd name="connsiteX54" fmla="*/ 2657901 w 3171952"/>
              <a:gd name="connsiteY54" fmla="*/ 1083451 h 3156906"/>
              <a:gd name="connsiteX55" fmla="*/ 2616337 w 3171952"/>
              <a:gd name="connsiteY55" fmla="*/ 1055742 h 3156906"/>
              <a:gd name="connsiteX56" fmla="*/ 2588628 w 3171952"/>
              <a:gd name="connsiteY56" fmla="*/ 1014179 h 3156906"/>
              <a:gd name="connsiteX57" fmla="*/ 2505501 w 3171952"/>
              <a:gd name="connsiteY57" fmla="*/ 958761 h 3156906"/>
              <a:gd name="connsiteX58" fmla="*/ 2463937 w 3171952"/>
              <a:gd name="connsiteY58" fmla="*/ 931051 h 3156906"/>
              <a:gd name="connsiteX59" fmla="*/ 2380810 w 3171952"/>
              <a:gd name="connsiteY59" fmla="*/ 875633 h 3156906"/>
              <a:gd name="connsiteX60" fmla="*/ 2297683 w 3171952"/>
              <a:gd name="connsiteY60" fmla="*/ 847924 h 3156906"/>
              <a:gd name="connsiteX61" fmla="*/ 2256119 w 3171952"/>
              <a:gd name="connsiteY61" fmla="*/ 834070 h 3156906"/>
              <a:gd name="connsiteX62" fmla="*/ 2200701 w 3171952"/>
              <a:gd name="connsiteY62" fmla="*/ 806361 h 3156906"/>
              <a:gd name="connsiteX63" fmla="*/ 2159137 w 3171952"/>
              <a:gd name="connsiteY63" fmla="*/ 778651 h 3156906"/>
              <a:gd name="connsiteX64" fmla="*/ 2117574 w 3171952"/>
              <a:gd name="connsiteY64" fmla="*/ 764797 h 3156906"/>
              <a:gd name="connsiteX65" fmla="*/ 1992883 w 3171952"/>
              <a:gd name="connsiteY65" fmla="*/ 709379 h 3156906"/>
              <a:gd name="connsiteX66" fmla="*/ 1951319 w 3171952"/>
              <a:gd name="connsiteY66" fmla="*/ 695524 h 3156906"/>
              <a:gd name="connsiteX67" fmla="*/ 1840483 w 3171952"/>
              <a:gd name="connsiteY67" fmla="*/ 667815 h 3156906"/>
              <a:gd name="connsiteX68" fmla="*/ 1798919 w 3171952"/>
              <a:gd name="connsiteY68" fmla="*/ 640106 h 3156906"/>
              <a:gd name="connsiteX69" fmla="*/ 1757356 w 3171952"/>
              <a:gd name="connsiteY69" fmla="*/ 626251 h 3156906"/>
              <a:gd name="connsiteX70" fmla="*/ 1715792 w 3171952"/>
              <a:gd name="connsiteY70" fmla="*/ 598542 h 3156906"/>
              <a:gd name="connsiteX71" fmla="*/ 1674228 w 3171952"/>
              <a:gd name="connsiteY71" fmla="*/ 584688 h 3156906"/>
              <a:gd name="connsiteX72" fmla="*/ 1549537 w 3171952"/>
              <a:gd name="connsiteY72" fmla="*/ 556979 h 3156906"/>
              <a:gd name="connsiteX73" fmla="*/ 1466410 w 3171952"/>
              <a:gd name="connsiteY73" fmla="*/ 529270 h 3156906"/>
              <a:gd name="connsiteX74" fmla="*/ 1383283 w 3171952"/>
              <a:gd name="connsiteY74" fmla="*/ 501561 h 3156906"/>
              <a:gd name="connsiteX75" fmla="*/ 1341719 w 3171952"/>
              <a:gd name="connsiteY75" fmla="*/ 487706 h 3156906"/>
              <a:gd name="connsiteX76" fmla="*/ 1272446 w 3171952"/>
              <a:gd name="connsiteY76" fmla="*/ 473851 h 3156906"/>
              <a:gd name="connsiteX77" fmla="*/ 1161610 w 3171952"/>
              <a:gd name="connsiteY77" fmla="*/ 432288 h 3156906"/>
              <a:gd name="connsiteX78" fmla="*/ 1078483 w 3171952"/>
              <a:gd name="connsiteY78" fmla="*/ 404579 h 3156906"/>
              <a:gd name="connsiteX79" fmla="*/ 953792 w 3171952"/>
              <a:gd name="connsiteY79" fmla="*/ 349161 h 3156906"/>
              <a:gd name="connsiteX80" fmla="*/ 870665 w 3171952"/>
              <a:gd name="connsiteY80" fmla="*/ 321451 h 3156906"/>
              <a:gd name="connsiteX81" fmla="*/ 829101 w 3171952"/>
              <a:gd name="connsiteY81" fmla="*/ 307597 h 3156906"/>
              <a:gd name="connsiteX82" fmla="*/ 759828 w 3171952"/>
              <a:gd name="connsiteY82" fmla="*/ 293742 h 3156906"/>
              <a:gd name="connsiteX83" fmla="*/ 648992 w 3171952"/>
              <a:gd name="connsiteY83" fmla="*/ 252179 h 3156906"/>
              <a:gd name="connsiteX84" fmla="*/ 593574 w 3171952"/>
              <a:gd name="connsiteY84" fmla="*/ 224470 h 3156906"/>
              <a:gd name="connsiteX85" fmla="*/ 510446 w 3171952"/>
              <a:gd name="connsiteY85" fmla="*/ 196761 h 3156906"/>
              <a:gd name="connsiteX86" fmla="*/ 413465 w 3171952"/>
              <a:gd name="connsiteY86" fmla="*/ 141342 h 3156906"/>
              <a:gd name="connsiteX87" fmla="*/ 371901 w 3171952"/>
              <a:gd name="connsiteY87" fmla="*/ 113633 h 3156906"/>
              <a:gd name="connsiteX88" fmla="*/ 274919 w 3171952"/>
              <a:gd name="connsiteY88" fmla="*/ 72070 h 3156906"/>
              <a:gd name="connsiteX89" fmla="*/ 122519 w 3171952"/>
              <a:gd name="connsiteY89" fmla="*/ 2797 h 3156906"/>
              <a:gd name="connsiteX90" fmla="*/ 11683 w 3171952"/>
              <a:gd name="connsiteY90" fmla="*/ 16651 h 3156906"/>
              <a:gd name="connsiteX91" fmla="*/ 39392 w 3171952"/>
              <a:gd name="connsiteY91" fmla="*/ 44361 h 3156906"/>
              <a:gd name="connsiteX92" fmla="*/ 67101 w 3171952"/>
              <a:gd name="connsiteY92" fmla="*/ 99779 h 315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171952" h="3156906">
                <a:moveTo>
                  <a:pt x="67101" y="99779"/>
                </a:moveTo>
                <a:cubicBezTo>
                  <a:pt x="74028" y="178288"/>
                  <a:pt x="73048" y="377018"/>
                  <a:pt x="80956" y="515415"/>
                </a:cubicBezTo>
                <a:cubicBezTo>
                  <a:pt x="82299" y="538925"/>
                  <a:pt x="93504" y="561176"/>
                  <a:pt x="94810" y="584688"/>
                </a:cubicBezTo>
                <a:cubicBezTo>
                  <a:pt x="102755" y="727706"/>
                  <a:pt x="100254" y="871188"/>
                  <a:pt x="108665" y="1014179"/>
                </a:cubicBezTo>
                <a:cubicBezTo>
                  <a:pt x="109904" y="1035250"/>
                  <a:pt x="134805" y="1084968"/>
                  <a:pt x="150228" y="1097306"/>
                </a:cubicBezTo>
                <a:cubicBezTo>
                  <a:pt x="161632" y="1106429"/>
                  <a:pt x="177937" y="1106543"/>
                  <a:pt x="191792" y="1111161"/>
                </a:cubicBezTo>
                <a:cubicBezTo>
                  <a:pt x="199613" y="1165908"/>
                  <a:pt x="205994" y="1223388"/>
                  <a:pt x="219501" y="1277415"/>
                </a:cubicBezTo>
                <a:cubicBezTo>
                  <a:pt x="223043" y="1291583"/>
                  <a:pt x="228738" y="1305124"/>
                  <a:pt x="233356" y="1318979"/>
                </a:cubicBezTo>
                <a:cubicBezTo>
                  <a:pt x="240568" y="1369467"/>
                  <a:pt x="244732" y="1422382"/>
                  <a:pt x="261065" y="1471379"/>
                </a:cubicBezTo>
                <a:cubicBezTo>
                  <a:pt x="268930" y="1494972"/>
                  <a:pt x="275593" y="1519562"/>
                  <a:pt x="288774" y="1540651"/>
                </a:cubicBezTo>
                <a:cubicBezTo>
                  <a:pt x="299158" y="1557266"/>
                  <a:pt x="318308" y="1566749"/>
                  <a:pt x="330337" y="1582215"/>
                </a:cubicBezTo>
                <a:cubicBezTo>
                  <a:pt x="330351" y="1582232"/>
                  <a:pt x="399604" y="1686115"/>
                  <a:pt x="413465" y="1706906"/>
                </a:cubicBezTo>
                <a:lnTo>
                  <a:pt x="441174" y="1748470"/>
                </a:lnTo>
                <a:cubicBezTo>
                  <a:pt x="445792" y="1762324"/>
                  <a:pt x="451860" y="1775777"/>
                  <a:pt x="455028" y="1790033"/>
                </a:cubicBezTo>
                <a:cubicBezTo>
                  <a:pt x="460316" y="1813827"/>
                  <a:pt x="469999" y="1898857"/>
                  <a:pt x="482737" y="1928579"/>
                </a:cubicBezTo>
                <a:cubicBezTo>
                  <a:pt x="489296" y="1943884"/>
                  <a:pt x="496326" y="1961317"/>
                  <a:pt x="510446" y="1970142"/>
                </a:cubicBezTo>
                <a:cubicBezTo>
                  <a:pt x="535215" y="1985622"/>
                  <a:pt x="593574" y="1997851"/>
                  <a:pt x="593574" y="1997851"/>
                </a:cubicBezTo>
                <a:cubicBezTo>
                  <a:pt x="607428" y="2007088"/>
                  <a:pt x="619340" y="2020295"/>
                  <a:pt x="635137" y="2025561"/>
                </a:cubicBezTo>
                <a:cubicBezTo>
                  <a:pt x="661787" y="2034444"/>
                  <a:pt x="690263" y="2037175"/>
                  <a:pt x="718265" y="2039415"/>
                </a:cubicBezTo>
                <a:cubicBezTo>
                  <a:pt x="805852" y="2046422"/>
                  <a:pt x="893858" y="2047010"/>
                  <a:pt x="981501" y="2053270"/>
                </a:cubicBezTo>
                <a:cubicBezTo>
                  <a:pt x="1087849" y="2060866"/>
                  <a:pt x="1300156" y="2080979"/>
                  <a:pt x="1300156" y="2080979"/>
                </a:cubicBezTo>
                <a:cubicBezTo>
                  <a:pt x="1318629" y="2085597"/>
                  <a:pt x="1338072" y="2087332"/>
                  <a:pt x="1355574" y="2094833"/>
                </a:cubicBezTo>
                <a:cubicBezTo>
                  <a:pt x="1452970" y="2136574"/>
                  <a:pt x="1338847" y="2107046"/>
                  <a:pt x="1438701" y="2164106"/>
                </a:cubicBezTo>
                <a:cubicBezTo>
                  <a:pt x="1455233" y="2173553"/>
                  <a:pt x="1475646" y="2173343"/>
                  <a:pt x="1494119" y="2177961"/>
                </a:cubicBezTo>
                <a:lnTo>
                  <a:pt x="1577246" y="2233379"/>
                </a:lnTo>
                <a:cubicBezTo>
                  <a:pt x="1591101" y="2242615"/>
                  <a:pt x="1603013" y="2255822"/>
                  <a:pt x="1618810" y="2261088"/>
                </a:cubicBezTo>
                <a:cubicBezTo>
                  <a:pt x="1646519" y="2270324"/>
                  <a:pt x="1677635" y="2272596"/>
                  <a:pt x="1701937" y="2288797"/>
                </a:cubicBezTo>
                <a:lnTo>
                  <a:pt x="1785065" y="2344215"/>
                </a:lnTo>
                <a:lnTo>
                  <a:pt x="1826628" y="2371924"/>
                </a:lnTo>
                <a:cubicBezTo>
                  <a:pt x="1845101" y="2399633"/>
                  <a:pt x="1871515" y="2423458"/>
                  <a:pt x="1882046" y="2455051"/>
                </a:cubicBezTo>
                <a:cubicBezTo>
                  <a:pt x="1907448" y="2531256"/>
                  <a:pt x="1880638" y="2462978"/>
                  <a:pt x="1923610" y="2538179"/>
                </a:cubicBezTo>
                <a:cubicBezTo>
                  <a:pt x="1933857" y="2556111"/>
                  <a:pt x="1938417" y="2577470"/>
                  <a:pt x="1951319" y="2593597"/>
                </a:cubicBezTo>
                <a:cubicBezTo>
                  <a:pt x="1975799" y="2624196"/>
                  <a:pt x="2034446" y="2676724"/>
                  <a:pt x="2034446" y="2676724"/>
                </a:cubicBezTo>
                <a:cubicBezTo>
                  <a:pt x="2039064" y="2690579"/>
                  <a:pt x="2039178" y="2706884"/>
                  <a:pt x="2048301" y="2718288"/>
                </a:cubicBezTo>
                <a:cubicBezTo>
                  <a:pt x="2058703" y="2731290"/>
                  <a:pt x="2077073" y="2735337"/>
                  <a:pt x="2089865" y="2745997"/>
                </a:cubicBezTo>
                <a:cubicBezTo>
                  <a:pt x="2104917" y="2758540"/>
                  <a:pt x="2119399" y="2772095"/>
                  <a:pt x="2131428" y="2787561"/>
                </a:cubicBezTo>
                <a:cubicBezTo>
                  <a:pt x="2151873" y="2813848"/>
                  <a:pt x="2176315" y="2839095"/>
                  <a:pt x="2186846" y="2870688"/>
                </a:cubicBezTo>
                <a:cubicBezTo>
                  <a:pt x="2219822" y="2969612"/>
                  <a:pt x="2198354" y="2929512"/>
                  <a:pt x="2242265" y="2995379"/>
                </a:cubicBezTo>
                <a:cubicBezTo>
                  <a:pt x="2246883" y="3013852"/>
                  <a:pt x="2245557" y="3034954"/>
                  <a:pt x="2256119" y="3050797"/>
                </a:cubicBezTo>
                <a:cubicBezTo>
                  <a:pt x="2275254" y="3079500"/>
                  <a:pt x="2325295" y="3085409"/>
                  <a:pt x="2353101" y="3092361"/>
                </a:cubicBezTo>
                <a:cubicBezTo>
                  <a:pt x="2366956" y="3101597"/>
                  <a:pt x="2379360" y="3113511"/>
                  <a:pt x="2394665" y="3120070"/>
                </a:cubicBezTo>
                <a:cubicBezTo>
                  <a:pt x="2480618" y="3156906"/>
                  <a:pt x="2650717" y="3122778"/>
                  <a:pt x="2699465" y="3120070"/>
                </a:cubicBezTo>
                <a:cubicBezTo>
                  <a:pt x="2727174" y="3110834"/>
                  <a:pt x="2753782" y="3097163"/>
                  <a:pt x="2782592" y="3092361"/>
                </a:cubicBezTo>
                <a:cubicBezTo>
                  <a:pt x="2911500" y="3070876"/>
                  <a:pt x="2837767" y="3081301"/>
                  <a:pt x="3004265" y="3064651"/>
                </a:cubicBezTo>
                <a:cubicBezTo>
                  <a:pt x="3031645" y="3055524"/>
                  <a:pt x="3067860" y="3047504"/>
                  <a:pt x="3087392" y="3023088"/>
                </a:cubicBezTo>
                <a:cubicBezTo>
                  <a:pt x="3096515" y="3011684"/>
                  <a:pt x="3096628" y="2995379"/>
                  <a:pt x="3101246" y="2981524"/>
                </a:cubicBezTo>
                <a:cubicBezTo>
                  <a:pt x="3146126" y="2555177"/>
                  <a:pt x="3171952" y="2411574"/>
                  <a:pt x="3115101" y="1859306"/>
                </a:cubicBezTo>
                <a:cubicBezTo>
                  <a:pt x="3111088" y="1820326"/>
                  <a:pt x="3053711" y="1808784"/>
                  <a:pt x="3031974" y="1776179"/>
                </a:cubicBezTo>
                <a:cubicBezTo>
                  <a:pt x="2967320" y="1679196"/>
                  <a:pt x="3004265" y="1711524"/>
                  <a:pt x="2934992" y="1665342"/>
                </a:cubicBezTo>
                <a:cubicBezTo>
                  <a:pt x="2930374" y="1605306"/>
                  <a:pt x="2930528" y="1544710"/>
                  <a:pt x="2921137" y="1485233"/>
                </a:cubicBezTo>
                <a:cubicBezTo>
                  <a:pt x="2905635" y="1387054"/>
                  <a:pt x="2901736" y="1420387"/>
                  <a:pt x="2851865" y="1360542"/>
                </a:cubicBezTo>
                <a:cubicBezTo>
                  <a:pt x="2764494" y="1255697"/>
                  <a:pt x="2877050" y="1371871"/>
                  <a:pt x="2796446" y="1291270"/>
                </a:cubicBezTo>
                <a:cubicBezTo>
                  <a:pt x="2769951" y="1211780"/>
                  <a:pt x="2801566" y="1285977"/>
                  <a:pt x="2741028" y="1208142"/>
                </a:cubicBezTo>
                <a:cubicBezTo>
                  <a:pt x="2720582" y="1181855"/>
                  <a:pt x="2704083" y="1152724"/>
                  <a:pt x="2685610" y="1125015"/>
                </a:cubicBezTo>
                <a:cubicBezTo>
                  <a:pt x="2676374" y="1111160"/>
                  <a:pt x="2671756" y="1092687"/>
                  <a:pt x="2657901" y="1083451"/>
                </a:cubicBezTo>
                <a:lnTo>
                  <a:pt x="2616337" y="1055742"/>
                </a:lnTo>
                <a:cubicBezTo>
                  <a:pt x="2607101" y="1041888"/>
                  <a:pt x="2601159" y="1025144"/>
                  <a:pt x="2588628" y="1014179"/>
                </a:cubicBezTo>
                <a:cubicBezTo>
                  <a:pt x="2563566" y="992249"/>
                  <a:pt x="2533210" y="977234"/>
                  <a:pt x="2505501" y="958761"/>
                </a:cubicBezTo>
                <a:lnTo>
                  <a:pt x="2463937" y="931051"/>
                </a:lnTo>
                <a:lnTo>
                  <a:pt x="2380810" y="875633"/>
                </a:lnTo>
                <a:lnTo>
                  <a:pt x="2297683" y="847924"/>
                </a:lnTo>
                <a:cubicBezTo>
                  <a:pt x="2283828" y="843306"/>
                  <a:pt x="2269181" y="840601"/>
                  <a:pt x="2256119" y="834070"/>
                </a:cubicBezTo>
                <a:cubicBezTo>
                  <a:pt x="2237646" y="824834"/>
                  <a:pt x="2218633" y="816608"/>
                  <a:pt x="2200701" y="806361"/>
                </a:cubicBezTo>
                <a:cubicBezTo>
                  <a:pt x="2186244" y="798100"/>
                  <a:pt x="2174030" y="786098"/>
                  <a:pt x="2159137" y="778651"/>
                </a:cubicBezTo>
                <a:cubicBezTo>
                  <a:pt x="2146075" y="772120"/>
                  <a:pt x="2131428" y="769415"/>
                  <a:pt x="2117574" y="764797"/>
                </a:cubicBezTo>
                <a:cubicBezTo>
                  <a:pt x="2051707" y="720886"/>
                  <a:pt x="2091807" y="742354"/>
                  <a:pt x="1992883" y="709379"/>
                </a:cubicBezTo>
                <a:cubicBezTo>
                  <a:pt x="1979028" y="704761"/>
                  <a:pt x="1965640" y="698388"/>
                  <a:pt x="1951319" y="695524"/>
                </a:cubicBezTo>
                <a:cubicBezTo>
                  <a:pt x="1924965" y="690253"/>
                  <a:pt x="1868888" y="682018"/>
                  <a:pt x="1840483" y="667815"/>
                </a:cubicBezTo>
                <a:cubicBezTo>
                  <a:pt x="1825590" y="660368"/>
                  <a:pt x="1813812" y="647553"/>
                  <a:pt x="1798919" y="640106"/>
                </a:cubicBezTo>
                <a:cubicBezTo>
                  <a:pt x="1785857" y="633575"/>
                  <a:pt x="1770418" y="632782"/>
                  <a:pt x="1757356" y="626251"/>
                </a:cubicBezTo>
                <a:cubicBezTo>
                  <a:pt x="1742463" y="618804"/>
                  <a:pt x="1730685" y="605988"/>
                  <a:pt x="1715792" y="598542"/>
                </a:cubicBezTo>
                <a:cubicBezTo>
                  <a:pt x="1702730" y="592011"/>
                  <a:pt x="1688396" y="588230"/>
                  <a:pt x="1674228" y="584688"/>
                </a:cubicBezTo>
                <a:cubicBezTo>
                  <a:pt x="1595159" y="564921"/>
                  <a:pt x="1620625" y="578305"/>
                  <a:pt x="1549537" y="556979"/>
                </a:cubicBezTo>
                <a:cubicBezTo>
                  <a:pt x="1521561" y="548586"/>
                  <a:pt x="1494119" y="538506"/>
                  <a:pt x="1466410" y="529270"/>
                </a:cubicBezTo>
                <a:lnTo>
                  <a:pt x="1383283" y="501561"/>
                </a:lnTo>
                <a:cubicBezTo>
                  <a:pt x="1369428" y="496943"/>
                  <a:pt x="1356040" y="490570"/>
                  <a:pt x="1341719" y="487706"/>
                </a:cubicBezTo>
                <a:lnTo>
                  <a:pt x="1272446" y="473851"/>
                </a:lnTo>
                <a:cubicBezTo>
                  <a:pt x="1179535" y="427395"/>
                  <a:pt x="1255930" y="460584"/>
                  <a:pt x="1161610" y="432288"/>
                </a:cubicBezTo>
                <a:cubicBezTo>
                  <a:pt x="1133634" y="423895"/>
                  <a:pt x="1078483" y="404579"/>
                  <a:pt x="1078483" y="404579"/>
                </a:cubicBezTo>
                <a:cubicBezTo>
                  <a:pt x="1012616" y="360668"/>
                  <a:pt x="1052716" y="382136"/>
                  <a:pt x="953792" y="349161"/>
                </a:cubicBezTo>
                <a:lnTo>
                  <a:pt x="870665" y="321451"/>
                </a:lnTo>
                <a:cubicBezTo>
                  <a:pt x="856810" y="316833"/>
                  <a:pt x="843421" y="310461"/>
                  <a:pt x="829101" y="307597"/>
                </a:cubicBezTo>
                <a:lnTo>
                  <a:pt x="759828" y="293742"/>
                </a:lnTo>
                <a:cubicBezTo>
                  <a:pt x="605537" y="216597"/>
                  <a:pt x="799901" y="308769"/>
                  <a:pt x="648992" y="252179"/>
                </a:cubicBezTo>
                <a:cubicBezTo>
                  <a:pt x="629654" y="244927"/>
                  <a:pt x="612750" y="232140"/>
                  <a:pt x="593574" y="224470"/>
                </a:cubicBezTo>
                <a:cubicBezTo>
                  <a:pt x="566455" y="213622"/>
                  <a:pt x="510446" y="196761"/>
                  <a:pt x="510446" y="196761"/>
                </a:cubicBezTo>
                <a:cubicBezTo>
                  <a:pt x="409201" y="129261"/>
                  <a:pt x="536488" y="211640"/>
                  <a:pt x="413465" y="141342"/>
                </a:cubicBezTo>
                <a:cubicBezTo>
                  <a:pt x="399008" y="133081"/>
                  <a:pt x="386794" y="121079"/>
                  <a:pt x="371901" y="113633"/>
                </a:cubicBezTo>
                <a:cubicBezTo>
                  <a:pt x="257249" y="56309"/>
                  <a:pt x="419051" y="158550"/>
                  <a:pt x="274919" y="72070"/>
                </a:cubicBezTo>
                <a:cubicBezTo>
                  <a:pt x="155078" y="165"/>
                  <a:pt x="236554" y="25603"/>
                  <a:pt x="122519" y="2797"/>
                </a:cubicBezTo>
                <a:cubicBezTo>
                  <a:pt x="85574" y="7415"/>
                  <a:pt x="44985" y="0"/>
                  <a:pt x="11683" y="16651"/>
                </a:cubicBezTo>
                <a:cubicBezTo>
                  <a:pt x="0" y="22493"/>
                  <a:pt x="31232" y="34161"/>
                  <a:pt x="39392" y="44361"/>
                </a:cubicBezTo>
                <a:cubicBezTo>
                  <a:pt x="72224" y="85402"/>
                  <a:pt x="60174" y="21270"/>
                  <a:pt x="67101" y="99779"/>
                </a:cubicBezTo>
                <a:close/>
              </a:path>
            </a:pathLst>
          </a:custGeom>
          <a:noFill/>
          <a:ln w="38100" cap="flat" cmpd="sng" algn="ctr">
            <a:solidFill>
              <a:srgbClr val="9933FF"/>
            </a:solidFill>
            <a:prstDash val="solid"/>
            <a:round/>
            <a:headEnd type="none" w="med" len="med"/>
            <a:tailEnd type="none" w="med" len="med"/>
          </a:ln>
          <a:effectLst/>
        </p:spPr>
        <p:txBody>
          <a:bodyPr/>
          <a:lstStyle/>
          <a:p>
            <a:pPr>
              <a:defRPr/>
            </a:pPr>
            <a:endParaRPr lang="es-MX">
              <a:effectLst>
                <a:outerShdw blurRad="38100" dist="38100" dir="2700000" algn="tl">
                  <a:srgbClr val="000000">
                    <a:alpha val="43137"/>
                  </a:srgbClr>
                </a:outerShdw>
              </a:effectLst>
              <a:latin typeface="News Gothic MT" pitchFamily="34" charset="0"/>
              <a:ea typeface="+mn-ea"/>
            </a:endParaRPr>
          </a:p>
        </p:txBody>
      </p:sp>
      <p:pic>
        <p:nvPicPr>
          <p:cNvPr id="8" name="Picture 2" descr="http://www.cenavece.salud.gob.mx/emergencias/imgs/IMAGES-NEW/logo_salud_07-2.jpg"/>
          <p:cNvPicPr>
            <a:picLocks noChangeAspect="1" noChangeArrowheads="1"/>
          </p:cNvPicPr>
          <p:nvPr/>
        </p:nvPicPr>
        <p:blipFill>
          <a:blip r:embed="rId4" cstate="print"/>
          <a:srcRect/>
          <a:stretch>
            <a:fillRect/>
          </a:stretch>
        </p:blipFill>
        <p:spPr bwMode="auto">
          <a:xfrm>
            <a:off x="3657600" y="4508500"/>
            <a:ext cx="2066925" cy="1116013"/>
          </a:xfrm>
          <a:prstGeom prst="rect">
            <a:avLst/>
          </a:prstGeom>
          <a:noFill/>
          <a:ln w="9525">
            <a:noFill/>
            <a:miter lim="800000"/>
            <a:headEnd/>
            <a:tailEnd/>
          </a:ln>
        </p:spPr>
      </p:pic>
      <p:pic>
        <p:nvPicPr>
          <p:cNvPr id="12" name="Picture 4" descr="http://de.academic.ru/pictures/dewiki/49/150px-IMSS.jpg"/>
          <p:cNvPicPr>
            <a:picLocks noChangeAspect="1" noChangeArrowheads="1"/>
          </p:cNvPicPr>
          <p:nvPr/>
        </p:nvPicPr>
        <p:blipFill>
          <a:blip r:embed="rId5" cstate="print"/>
          <a:srcRect/>
          <a:stretch>
            <a:fillRect/>
          </a:stretch>
        </p:blipFill>
        <p:spPr bwMode="auto">
          <a:xfrm>
            <a:off x="5148263" y="3473450"/>
            <a:ext cx="1295400" cy="1781175"/>
          </a:xfrm>
          <a:prstGeom prst="rect">
            <a:avLst/>
          </a:prstGeom>
          <a:noFill/>
          <a:ln w="9525">
            <a:noFill/>
            <a:miter lim="800000"/>
            <a:headEnd/>
            <a:tailEnd/>
          </a:ln>
        </p:spPr>
      </p:pic>
      <p:pic>
        <p:nvPicPr>
          <p:cNvPr id="13" name="Picture 6" descr="http://www.vocero.com.mx/wp-content/uploads/2011/07/Logo-ISSSTE1.jpg"/>
          <p:cNvPicPr>
            <a:picLocks noChangeAspect="1" noChangeArrowheads="1"/>
          </p:cNvPicPr>
          <p:nvPr/>
        </p:nvPicPr>
        <p:blipFill>
          <a:blip r:embed="rId6" cstate="print"/>
          <a:srcRect/>
          <a:stretch>
            <a:fillRect/>
          </a:stretch>
        </p:blipFill>
        <p:spPr bwMode="auto">
          <a:xfrm>
            <a:off x="2843213" y="4687888"/>
            <a:ext cx="1287462" cy="1477962"/>
          </a:xfrm>
          <a:prstGeom prst="rect">
            <a:avLst/>
          </a:prstGeom>
          <a:noFill/>
          <a:ln w="9525">
            <a:noFill/>
            <a:miter lim="800000"/>
            <a:headEnd/>
            <a:tailEnd/>
          </a:ln>
        </p:spPr>
      </p:pic>
      <p:pic>
        <p:nvPicPr>
          <p:cNvPr id="14" name="Picture 8" descr="https://encrypted-tbn1.gstatic.com/images?q=tbn:ANd9GcRPE61z92Lx87qG0p0vzWMSDmGLAzsz-BAVIsNLha1QEczHDnj7bmAwhpY"/>
          <p:cNvPicPr>
            <a:picLocks noChangeAspect="1" noChangeArrowheads="1"/>
          </p:cNvPicPr>
          <p:nvPr/>
        </p:nvPicPr>
        <p:blipFill>
          <a:blip r:embed="rId7" cstate="print"/>
          <a:srcRect/>
          <a:stretch>
            <a:fillRect/>
          </a:stretch>
        </p:blipFill>
        <p:spPr bwMode="auto">
          <a:xfrm>
            <a:off x="5519738" y="5300663"/>
            <a:ext cx="923925" cy="617537"/>
          </a:xfrm>
          <a:prstGeom prst="rect">
            <a:avLst/>
          </a:prstGeom>
          <a:noFill/>
          <a:ln w="9525">
            <a:noFill/>
            <a:miter lim="800000"/>
            <a:headEnd/>
            <a:tailEnd/>
          </a:ln>
        </p:spPr>
      </p:pic>
      <p:pic>
        <p:nvPicPr>
          <p:cNvPr id="15" name="Picture 14" descr="https://encrypted-tbn2.gstatic.com/images?q=tbn:ANd9GcSXC2G2B51e3obRO0POUQq1lQzN8e9TT0TI_4q1W9hHxo5lQ5oxhVi3IHE"/>
          <p:cNvPicPr>
            <a:picLocks noChangeAspect="1" noChangeArrowheads="1"/>
          </p:cNvPicPr>
          <p:nvPr/>
        </p:nvPicPr>
        <p:blipFill>
          <a:blip r:embed="rId8" cstate="print"/>
          <a:srcRect/>
          <a:stretch>
            <a:fillRect/>
          </a:stretch>
        </p:blipFill>
        <p:spPr bwMode="auto">
          <a:xfrm>
            <a:off x="4716463" y="5373688"/>
            <a:ext cx="719137" cy="719137"/>
          </a:xfrm>
          <a:prstGeom prst="rect">
            <a:avLst/>
          </a:prstGeom>
          <a:noFill/>
          <a:ln w="9525">
            <a:noFill/>
            <a:miter lim="800000"/>
            <a:headEnd/>
            <a:tailEnd/>
          </a:ln>
        </p:spPr>
      </p:pic>
      <p:pic>
        <p:nvPicPr>
          <p:cNvPr id="16" name="Picture 12" descr="https://encrypted-tbn3.gstatic.com/images?q=tbn:ANd9GcRoa_MKWohpeG-mmgCsNxvkLTLMO1k1MybHQppkKR5ly0poJMkCOBbvoN8"/>
          <p:cNvPicPr>
            <a:picLocks noChangeAspect="1" noChangeArrowheads="1"/>
          </p:cNvPicPr>
          <p:nvPr/>
        </p:nvPicPr>
        <p:blipFill>
          <a:blip r:embed="rId9" cstate="print"/>
          <a:srcRect/>
          <a:stretch>
            <a:fillRect/>
          </a:stretch>
        </p:blipFill>
        <p:spPr bwMode="auto">
          <a:xfrm>
            <a:off x="4140200" y="3500438"/>
            <a:ext cx="796925" cy="1046162"/>
          </a:xfrm>
          <a:prstGeom prst="rect">
            <a:avLst/>
          </a:prstGeom>
          <a:noFill/>
          <a:ln w="9525">
            <a:noFill/>
            <a:miter lim="800000"/>
            <a:headEnd/>
            <a:tailEnd/>
          </a:ln>
        </p:spPr>
      </p:pic>
      <p:pic>
        <p:nvPicPr>
          <p:cNvPr id="17" name="Picture 20" descr="https://encrypted-tbn0.gstatic.com/images?q=tbn:ANd9GcQCRvCUJ86QZSQFL0wlm3RoekvKSu9mgL9kxuMNNT_ycyBfnnazCs15n9v25w"/>
          <p:cNvPicPr>
            <a:picLocks noChangeAspect="1" noChangeArrowheads="1"/>
          </p:cNvPicPr>
          <p:nvPr/>
        </p:nvPicPr>
        <p:blipFill>
          <a:blip r:embed="rId10" cstate="print"/>
          <a:srcRect/>
          <a:stretch>
            <a:fillRect/>
          </a:stretch>
        </p:blipFill>
        <p:spPr bwMode="auto">
          <a:xfrm>
            <a:off x="3779838" y="5589588"/>
            <a:ext cx="758825" cy="747712"/>
          </a:xfrm>
          <a:prstGeom prst="rect">
            <a:avLst/>
          </a:prstGeom>
          <a:noFill/>
          <a:ln w="9525">
            <a:noFill/>
            <a:miter lim="800000"/>
            <a:headEnd/>
            <a:tailEnd/>
          </a:ln>
        </p:spPr>
      </p:pic>
      <p:pic>
        <p:nvPicPr>
          <p:cNvPr id="19" name="Picture 18" descr="https://encrypted-tbn2.gstatic.com/images?q=tbn:ANd9GcQA9OhI4IpMrxbFq2d_cTFHNIq38V6dLsx8h830QQhaqBUHZuc0L2er3Hs"/>
          <p:cNvPicPr>
            <a:picLocks noChangeAspect="1" noChangeArrowheads="1"/>
          </p:cNvPicPr>
          <p:nvPr/>
        </p:nvPicPr>
        <p:blipFill>
          <a:blip r:embed="rId11" cstate="print"/>
          <a:srcRect/>
          <a:stretch>
            <a:fillRect/>
          </a:stretch>
        </p:blipFill>
        <p:spPr bwMode="auto">
          <a:xfrm>
            <a:off x="3348038" y="2492375"/>
            <a:ext cx="2252662" cy="852488"/>
          </a:xfrm>
          <a:prstGeom prst="rect">
            <a:avLst/>
          </a:prstGeom>
          <a:noFill/>
          <a:ln w="9525">
            <a:noFill/>
            <a:miter lim="800000"/>
            <a:headEnd/>
            <a:tailEnd/>
          </a:ln>
        </p:spPr>
      </p:pic>
      <p:pic>
        <p:nvPicPr>
          <p:cNvPr id="20" name="Picture 10" descr="https://encrypted-tbn2.gstatic.com/images?q=tbn:ANd9GcSVw0BZihqnvcU_Yr797Wy-ogUeI9cIaGgoUbWvSIN-MCxDc1R5fSVt-aY"/>
          <p:cNvPicPr>
            <a:picLocks noChangeAspect="1" noChangeArrowheads="1"/>
          </p:cNvPicPr>
          <p:nvPr/>
        </p:nvPicPr>
        <p:blipFill>
          <a:blip r:embed="rId12" cstate="print"/>
          <a:srcRect l="15627" t="10442" b="11244"/>
          <a:stretch>
            <a:fillRect/>
          </a:stretch>
        </p:blipFill>
        <p:spPr bwMode="auto">
          <a:xfrm>
            <a:off x="3779838" y="4051300"/>
            <a:ext cx="1800225" cy="1249363"/>
          </a:xfrm>
          <a:prstGeom prst="rect">
            <a:avLst/>
          </a:prstGeom>
          <a:noFill/>
          <a:ln w="9525">
            <a:noFill/>
            <a:miter lim="800000"/>
            <a:headEnd/>
            <a:tailEnd/>
          </a:ln>
        </p:spPr>
      </p:pic>
      <p:pic>
        <p:nvPicPr>
          <p:cNvPr id="20489" name="Picture 9" descr="https://encrypted-tbn0.gstatic.com/images?q=tbn:ANd9GcTLMIL-3ZbnaJwXsmfJObASkW6ZgyCvQShUBtKrExNw3kIoSrd8fPTFyoY"/>
          <p:cNvPicPr>
            <a:picLocks noChangeAspect="1" noChangeArrowheads="1"/>
          </p:cNvPicPr>
          <p:nvPr/>
        </p:nvPicPr>
        <p:blipFill>
          <a:blip r:embed="rId13" cstate="print"/>
          <a:srcRect/>
          <a:stretch>
            <a:fillRect/>
          </a:stretch>
        </p:blipFill>
        <p:spPr bwMode="auto">
          <a:xfrm>
            <a:off x="2843213" y="2974975"/>
            <a:ext cx="1031875" cy="1109663"/>
          </a:xfrm>
          <a:prstGeom prst="rect">
            <a:avLst/>
          </a:prstGeom>
          <a:noFill/>
          <a:ln w="9525">
            <a:noFill/>
            <a:miter lim="800000"/>
            <a:headEnd/>
            <a:tailEnd/>
          </a:ln>
        </p:spPr>
      </p:pic>
      <p:pic>
        <p:nvPicPr>
          <p:cNvPr id="18" name="Picture 16" descr="https://encrypted-tbn3.gstatic.com/images?q=tbn:ANd9GcSRE2ABVe_bGm0lJv_ihxPOlOTrmlU5MNCF6yUnAqDdG7NsipGAZN-D7x0"/>
          <p:cNvPicPr>
            <a:picLocks noChangeAspect="1" noChangeArrowheads="1"/>
          </p:cNvPicPr>
          <p:nvPr/>
        </p:nvPicPr>
        <p:blipFill>
          <a:blip r:embed="rId14" cstate="print"/>
          <a:srcRect/>
          <a:stretch>
            <a:fillRect/>
          </a:stretch>
        </p:blipFill>
        <p:spPr bwMode="auto">
          <a:xfrm>
            <a:off x="3276600" y="3933825"/>
            <a:ext cx="768350" cy="976313"/>
          </a:xfrm>
          <a:prstGeom prst="rect">
            <a:avLst/>
          </a:prstGeom>
          <a:noFill/>
          <a:ln w="9525">
            <a:noFill/>
            <a:miter lim="800000"/>
            <a:headEnd/>
            <a:tailEnd/>
          </a:ln>
        </p:spPr>
      </p:pic>
      <p:pic>
        <p:nvPicPr>
          <p:cNvPr id="20500" name="Picture 20" descr="https://encrypted-tbn3.gstatic.com/images?q=tbn:ANd9GcTgGDS23yCh568Vfko-hBmsuiVkk46gHvnYxBfEuaedQdXrAkE3qMDI1A"/>
          <p:cNvPicPr>
            <a:picLocks noChangeAspect="1" noChangeArrowheads="1"/>
          </p:cNvPicPr>
          <p:nvPr/>
        </p:nvPicPr>
        <p:blipFill>
          <a:blip r:embed="rId15" cstate="print"/>
          <a:srcRect/>
          <a:stretch>
            <a:fillRect/>
          </a:stretch>
        </p:blipFill>
        <p:spPr bwMode="auto">
          <a:xfrm>
            <a:off x="5580063" y="2997200"/>
            <a:ext cx="828675" cy="561975"/>
          </a:xfrm>
          <a:prstGeom prst="rect">
            <a:avLst/>
          </a:prstGeom>
          <a:noFill/>
          <a:ln w="9525">
            <a:noFill/>
            <a:miter lim="800000"/>
            <a:headEnd/>
            <a:tailEnd/>
          </a:ln>
        </p:spPr>
      </p:pic>
      <p:pic>
        <p:nvPicPr>
          <p:cNvPr id="20502" name="Picture 22" descr="https://encrypted-tbn2.gstatic.com/images?q=tbn:ANd9GcTkpdMhqpxCzjQHtM1KsmxY5A6ZI_7RqQm3yUF5lKfqD5LkJjeZfM1TbA"/>
          <p:cNvPicPr>
            <a:picLocks noChangeAspect="1" noChangeArrowheads="1"/>
          </p:cNvPicPr>
          <p:nvPr/>
        </p:nvPicPr>
        <p:blipFill>
          <a:blip r:embed="rId16" cstate="print"/>
          <a:srcRect/>
          <a:stretch>
            <a:fillRect/>
          </a:stretch>
        </p:blipFill>
        <p:spPr bwMode="auto">
          <a:xfrm>
            <a:off x="2343150" y="3933825"/>
            <a:ext cx="933450" cy="619125"/>
          </a:xfrm>
          <a:prstGeom prst="rect">
            <a:avLst/>
          </a:prstGeom>
          <a:noFill/>
          <a:ln w="9525">
            <a:noFill/>
            <a:miter lim="800000"/>
            <a:headEnd/>
            <a:tailEnd/>
          </a:ln>
        </p:spPr>
      </p:pic>
      <p:pic>
        <p:nvPicPr>
          <p:cNvPr id="20504" name="Picture 24" descr="https://encrypted-tbn3.gstatic.com/images?q=tbn:ANd9GcTJ8aEwQOPaAJe_-oGyUTM059r_jtyW4kFcj7RUjb5z3CVvEAKzLV7NjAE"/>
          <p:cNvPicPr>
            <a:picLocks noChangeAspect="1" noChangeArrowheads="1"/>
          </p:cNvPicPr>
          <p:nvPr/>
        </p:nvPicPr>
        <p:blipFill>
          <a:blip r:embed="rId17" cstate="print"/>
          <a:srcRect/>
          <a:stretch>
            <a:fillRect/>
          </a:stretch>
        </p:blipFill>
        <p:spPr bwMode="auto">
          <a:xfrm>
            <a:off x="5351463" y="5876925"/>
            <a:ext cx="925512" cy="5762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par>
                          <p:cTn id="12" fill="hold" nodeType="afterGroup">
                            <p:stCondLst>
                              <p:cond delay="500"/>
                            </p:stCondLst>
                            <p:childTnLst>
                              <p:par>
                                <p:cTn id="13" presetID="4"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par>
                          <p:cTn id="16" fill="hold" nodeType="afterGroup">
                            <p:stCondLst>
                              <p:cond delay="1000"/>
                            </p:stCondLst>
                            <p:childTnLst>
                              <p:par>
                                <p:cTn id="17" presetID="4"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in)">
                                      <p:cBhvr>
                                        <p:cTn id="19" dur="500"/>
                                        <p:tgtEl>
                                          <p:spTgt spid="15"/>
                                        </p:tgtEl>
                                      </p:cBhvr>
                                    </p:animEffect>
                                  </p:childTnLst>
                                </p:cTn>
                              </p:par>
                            </p:childTnLst>
                          </p:cTn>
                        </p:par>
                        <p:par>
                          <p:cTn id="20" fill="hold" nodeType="afterGroup">
                            <p:stCondLst>
                              <p:cond delay="1500"/>
                            </p:stCondLst>
                            <p:childTnLst>
                              <p:par>
                                <p:cTn id="21" presetID="4"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par>
                          <p:cTn id="24" fill="hold" nodeType="afterGroup">
                            <p:stCondLst>
                              <p:cond delay="2000"/>
                            </p:stCondLst>
                            <p:childTnLst>
                              <p:par>
                                <p:cTn id="25" presetID="4" presetClass="entr" presetSubtype="16" fill="hold" nodeType="afterEffect">
                                  <p:stCondLst>
                                    <p:cond delay="0"/>
                                  </p:stCondLst>
                                  <p:childTnLst>
                                    <p:set>
                                      <p:cBhvr>
                                        <p:cTn id="26" dur="1" fill="hold">
                                          <p:stCondLst>
                                            <p:cond delay="0"/>
                                          </p:stCondLst>
                                        </p:cTn>
                                        <p:tgtEl>
                                          <p:spTgt spid="20489"/>
                                        </p:tgtEl>
                                        <p:attrNameLst>
                                          <p:attrName>style.visibility</p:attrName>
                                        </p:attrNameLst>
                                      </p:cBhvr>
                                      <p:to>
                                        <p:strVal val="visible"/>
                                      </p:to>
                                    </p:set>
                                    <p:animEffect transition="in" filter="box(in)">
                                      <p:cBhvr>
                                        <p:cTn id="27" dur="500"/>
                                        <p:tgtEl>
                                          <p:spTgt spid="20489"/>
                                        </p:tgtEl>
                                      </p:cBhvr>
                                    </p:animEffect>
                                  </p:childTnLst>
                                </p:cTn>
                              </p:par>
                            </p:childTnLst>
                          </p:cTn>
                        </p:par>
                        <p:par>
                          <p:cTn id="28" fill="hold" nodeType="afterGroup">
                            <p:stCondLst>
                              <p:cond delay="2500"/>
                            </p:stCondLst>
                            <p:childTnLst>
                              <p:par>
                                <p:cTn id="29" presetID="4"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childTnLst>
                          </p:cTn>
                        </p:par>
                        <p:par>
                          <p:cTn id="32" fill="hold" nodeType="afterGroup">
                            <p:stCondLst>
                              <p:cond delay="3000"/>
                            </p:stCondLst>
                            <p:childTnLst>
                              <p:par>
                                <p:cTn id="33" presetID="4"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ox(in)">
                                      <p:cBhvr>
                                        <p:cTn id="35" dur="500"/>
                                        <p:tgtEl>
                                          <p:spTgt spid="19"/>
                                        </p:tgtEl>
                                      </p:cBhvr>
                                    </p:animEffect>
                                  </p:childTnLst>
                                </p:cTn>
                              </p:par>
                            </p:childTnLst>
                          </p:cTn>
                        </p:par>
                        <p:par>
                          <p:cTn id="36" fill="hold" nodeType="afterGroup">
                            <p:stCondLst>
                              <p:cond delay="3500"/>
                            </p:stCondLst>
                            <p:childTnLst>
                              <p:par>
                                <p:cTn id="37" presetID="4"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childTnLst>
                          </p:cTn>
                        </p:par>
                        <p:par>
                          <p:cTn id="40" fill="hold" nodeType="afterGroup">
                            <p:stCondLst>
                              <p:cond delay="4000"/>
                            </p:stCondLst>
                            <p:childTnLst>
                              <p:par>
                                <p:cTn id="41" presetID="4" presetClass="entr" presetSubtype="16"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ox(in)">
                                      <p:cBhvr>
                                        <p:cTn id="43" dur="500"/>
                                        <p:tgtEl>
                                          <p:spTgt spid="18"/>
                                        </p:tgtEl>
                                      </p:cBhvr>
                                    </p:animEffect>
                                  </p:childTnLst>
                                </p:cTn>
                              </p:par>
                              <p:par>
                                <p:cTn id="44" presetID="4" presetClass="entr" presetSubtype="16" fill="hold" nodeType="withEffect">
                                  <p:stCondLst>
                                    <p:cond delay="0"/>
                                  </p:stCondLst>
                                  <p:childTnLst>
                                    <p:set>
                                      <p:cBhvr>
                                        <p:cTn id="45" dur="1" fill="hold">
                                          <p:stCondLst>
                                            <p:cond delay="0"/>
                                          </p:stCondLst>
                                        </p:cTn>
                                        <p:tgtEl>
                                          <p:spTgt spid="20504"/>
                                        </p:tgtEl>
                                        <p:attrNameLst>
                                          <p:attrName>style.visibility</p:attrName>
                                        </p:attrNameLst>
                                      </p:cBhvr>
                                      <p:to>
                                        <p:strVal val="visible"/>
                                      </p:to>
                                    </p:set>
                                    <p:animEffect transition="in" filter="box(in)">
                                      <p:cBhvr>
                                        <p:cTn id="46" dur="500"/>
                                        <p:tgtEl>
                                          <p:spTgt spid="20504"/>
                                        </p:tgtEl>
                                      </p:cBhvr>
                                    </p:animEffect>
                                  </p:childTnLst>
                                </p:cTn>
                              </p:par>
                              <p:par>
                                <p:cTn id="47" presetID="4" presetClass="entr" presetSubtype="16" fill="hold" nodeType="withEffect">
                                  <p:stCondLst>
                                    <p:cond delay="0"/>
                                  </p:stCondLst>
                                  <p:childTnLst>
                                    <p:set>
                                      <p:cBhvr>
                                        <p:cTn id="48" dur="1" fill="hold">
                                          <p:stCondLst>
                                            <p:cond delay="0"/>
                                          </p:stCondLst>
                                        </p:cTn>
                                        <p:tgtEl>
                                          <p:spTgt spid="20502"/>
                                        </p:tgtEl>
                                        <p:attrNameLst>
                                          <p:attrName>style.visibility</p:attrName>
                                        </p:attrNameLst>
                                      </p:cBhvr>
                                      <p:to>
                                        <p:strVal val="visible"/>
                                      </p:to>
                                    </p:set>
                                    <p:animEffect transition="in" filter="box(in)">
                                      <p:cBhvr>
                                        <p:cTn id="49" dur="500"/>
                                        <p:tgtEl>
                                          <p:spTgt spid="20502"/>
                                        </p:tgtEl>
                                      </p:cBhvr>
                                    </p:animEffect>
                                  </p:childTnLst>
                                </p:cTn>
                              </p:par>
                              <p:par>
                                <p:cTn id="50" presetID="4" presetClass="entr" presetSubtype="16" fill="hold" nodeType="withEffect">
                                  <p:stCondLst>
                                    <p:cond delay="0"/>
                                  </p:stCondLst>
                                  <p:childTnLst>
                                    <p:set>
                                      <p:cBhvr>
                                        <p:cTn id="51" dur="1" fill="hold">
                                          <p:stCondLst>
                                            <p:cond delay="0"/>
                                          </p:stCondLst>
                                        </p:cTn>
                                        <p:tgtEl>
                                          <p:spTgt spid="20500"/>
                                        </p:tgtEl>
                                        <p:attrNameLst>
                                          <p:attrName>style.visibility</p:attrName>
                                        </p:attrNameLst>
                                      </p:cBhvr>
                                      <p:to>
                                        <p:strVal val="visible"/>
                                      </p:to>
                                    </p:set>
                                    <p:animEffect transition="in" filter="box(in)">
                                      <p:cBhvr>
                                        <p:cTn id="52" dur="500"/>
                                        <p:tgtEl>
                                          <p:spTgt spid="20500"/>
                                        </p:tgtEl>
                                      </p:cBhvr>
                                    </p:animEffect>
                                  </p:childTnLst>
                                </p:cTn>
                              </p:par>
                            </p:childTnLst>
                          </p:cTn>
                        </p:par>
                        <p:par>
                          <p:cTn id="53" fill="hold" nodeType="afterGroup">
                            <p:stCondLst>
                              <p:cond delay="4500"/>
                            </p:stCondLst>
                            <p:childTnLst>
                              <p:par>
                                <p:cTn id="54" presetID="4" presetClass="entr" presetSubtype="16"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ox(in)">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err="1" smtClean="0"/>
              <a:t>Donador</a:t>
            </a:r>
            <a:r>
              <a:rPr lang="en-US" sz="2400" dirty="0" smtClean="0"/>
              <a:t> </a:t>
            </a:r>
            <a:r>
              <a:rPr lang="en-US" sz="2400" dirty="0" err="1" smtClean="0"/>
              <a:t>por</a:t>
            </a:r>
            <a:r>
              <a:rPr lang="en-US" sz="2400" dirty="0" smtClean="0"/>
              <a:t> </a:t>
            </a:r>
            <a:r>
              <a:rPr lang="en-US" sz="2400" dirty="0" err="1" smtClean="0"/>
              <a:t>edad</a:t>
            </a:r>
            <a:r>
              <a:rPr lang="en-US" sz="2400" dirty="0" smtClean="0"/>
              <a:t> y </a:t>
            </a:r>
            <a:r>
              <a:rPr lang="en-US" sz="2400" dirty="0" err="1" smtClean="0"/>
              <a:t>año</a:t>
            </a:r>
            <a:r>
              <a:rPr lang="en-US" sz="2400" dirty="0" smtClean="0"/>
              <a:t/>
            </a:r>
            <a:br>
              <a:rPr lang="en-US" sz="2400" dirty="0" smtClean="0"/>
            </a:br>
            <a:r>
              <a:rPr lang="en-US" sz="1800" dirty="0" smtClean="0"/>
              <a:t>(</a:t>
            </a:r>
            <a:r>
              <a:rPr lang="en-US" sz="1800" dirty="0" err="1" smtClean="0"/>
              <a:t>Enero</a:t>
            </a:r>
            <a:r>
              <a:rPr lang="en-US" sz="1800" dirty="0" smtClean="0"/>
              <a:t> </a:t>
            </a:r>
            <a:r>
              <a:rPr lang="en-US" sz="1800" dirty="0" smtClean="0"/>
              <a:t>1987 – </a:t>
            </a:r>
            <a:r>
              <a:rPr lang="en-US" sz="1800" dirty="0" err="1" smtClean="0"/>
              <a:t>Junio</a:t>
            </a:r>
            <a:r>
              <a:rPr lang="en-US" sz="1800" dirty="0" smtClean="0"/>
              <a:t> </a:t>
            </a:r>
            <a:r>
              <a:rPr lang="en-US" sz="1800" dirty="0" smtClean="0"/>
              <a:t>2013)</a:t>
            </a:r>
            <a:endParaRPr lang="en-US" sz="18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234868686"/>
              </p:ext>
            </p:extLst>
          </p:nvPr>
        </p:nvGraphicFramePr>
        <p:xfrm>
          <a:off x="304800" y="12192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107504" y="6237312"/>
            <a:ext cx="2411758" cy="360041"/>
            <a:chOff x="1" y="5929869"/>
            <a:chExt cx="4952999" cy="928131"/>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1" y="5929869"/>
              <a:ext cx="1885814" cy="674391"/>
            </a:xfrm>
            <a:prstGeom prst="rect">
              <a:avLst/>
            </a:prstGeom>
            <a:noFill/>
          </p:spPr>
          <p:txBody>
            <a:bodyPr wrap="square" rtlCol="0">
              <a:spAutoFit/>
            </a:bodyPr>
            <a:lstStyle/>
            <a:p>
              <a:pPr algn="ctr"/>
              <a:r>
                <a:rPr lang="en-US" sz="1100" b="1" dirty="0" smtClean="0">
                  <a:latin typeface="Arial"/>
                  <a:cs typeface="Arial"/>
                </a:rPr>
                <a:t>2014</a:t>
              </a:r>
              <a:endParaRPr lang="en-US" sz="2100" b="1" dirty="0">
                <a:latin typeface="Arial"/>
                <a:cs typeface="Arial"/>
              </a:endParaRPr>
            </a:p>
          </p:txBody>
        </p:sp>
      </p:grpSp>
      <p:sp>
        <p:nvSpPr>
          <p:cNvPr id="7" name="TextBox 6"/>
          <p:cNvSpPr txBox="1"/>
          <p:nvPr/>
        </p:nvSpPr>
        <p:spPr>
          <a:xfrm>
            <a:off x="2757008" y="6381328"/>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spTree>
    <p:extLst>
      <p:ext uri="{BB962C8B-B14F-4D97-AF65-F5344CB8AC3E}">
        <p14:creationId xmlns="" xmlns:p14="http://schemas.microsoft.com/office/powerpoint/2010/main" val="1675132353"/>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188640"/>
            <a:ext cx="8229600" cy="768190"/>
          </a:xfrm>
        </p:spPr>
        <p:txBody>
          <a:bodyPr/>
          <a:lstStyle/>
          <a:p>
            <a:r>
              <a:rPr lang="es-ES" b="1" dirty="0" smtClean="0">
                <a:solidFill>
                  <a:schemeClr val="bg2">
                    <a:lumMod val="60000"/>
                    <a:lumOff val="40000"/>
                  </a:schemeClr>
                </a:solidFill>
              </a:rPr>
              <a:t>Criterios de donación pulmonar</a:t>
            </a:r>
            <a:endParaRPr lang="es-ES" b="1" dirty="0">
              <a:solidFill>
                <a:schemeClr val="bg2">
                  <a:lumMod val="60000"/>
                  <a:lumOff val="40000"/>
                </a:schemeClr>
              </a:solidFill>
            </a:endParaRPr>
          </a:p>
        </p:txBody>
      </p:sp>
      <p:sp>
        <p:nvSpPr>
          <p:cNvPr id="6" name="CuadroTexto 5"/>
          <p:cNvSpPr txBox="1"/>
          <p:nvPr/>
        </p:nvSpPr>
        <p:spPr>
          <a:xfrm>
            <a:off x="3923928" y="6453336"/>
            <a:ext cx="5156566" cy="307777"/>
          </a:xfrm>
          <a:prstGeom prst="rect">
            <a:avLst/>
          </a:prstGeom>
          <a:noFill/>
        </p:spPr>
        <p:txBody>
          <a:bodyPr wrap="square" rtlCol="0">
            <a:spAutoFit/>
          </a:bodyPr>
          <a:lstStyle/>
          <a:p>
            <a:pPr algn="ctr"/>
            <a:r>
              <a:rPr lang="es-ES_tradnl" sz="1400" b="1" dirty="0" smtClean="0">
                <a:solidFill>
                  <a:schemeClr val="bg2">
                    <a:lumMod val="60000"/>
                    <a:lumOff val="40000"/>
                  </a:schemeClr>
                </a:solidFill>
              </a:rPr>
              <a:t>J </a:t>
            </a:r>
            <a:r>
              <a:rPr lang="es-ES_tradnl" sz="1400" b="1" dirty="0" err="1">
                <a:solidFill>
                  <a:schemeClr val="bg2">
                    <a:lumMod val="60000"/>
                    <a:lumOff val="40000"/>
                  </a:schemeClr>
                </a:solidFill>
              </a:rPr>
              <a:t>Heart</a:t>
            </a:r>
            <a:r>
              <a:rPr lang="es-ES_tradnl" sz="1400" b="1" dirty="0">
                <a:solidFill>
                  <a:schemeClr val="bg2">
                    <a:lumMod val="60000"/>
                    <a:lumOff val="40000"/>
                  </a:schemeClr>
                </a:solidFill>
              </a:rPr>
              <a:t> </a:t>
            </a:r>
            <a:r>
              <a:rPr lang="es-ES_tradnl" sz="1400" b="1" dirty="0" err="1">
                <a:solidFill>
                  <a:schemeClr val="bg2">
                    <a:lumMod val="60000"/>
                    <a:lumOff val="40000"/>
                  </a:schemeClr>
                </a:solidFill>
              </a:rPr>
              <a:t>Lung</a:t>
            </a:r>
            <a:r>
              <a:rPr lang="es-ES_tradnl" sz="1400" b="1" dirty="0">
                <a:solidFill>
                  <a:schemeClr val="bg2">
                    <a:lumMod val="60000"/>
                    <a:lumOff val="40000"/>
                  </a:schemeClr>
                </a:solidFill>
              </a:rPr>
              <a:t> </a:t>
            </a:r>
            <a:r>
              <a:rPr lang="es-ES_tradnl" sz="1400" b="1" dirty="0" err="1">
                <a:solidFill>
                  <a:schemeClr val="bg2">
                    <a:lumMod val="60000"/>
                    <a:lumOff val="40000"/>
                  </a:schemeClr>
                </a:solidFill>
              </a:rPr>
              <a:t>Transplant</a:t>
            </a:r>
            <a:r>
              <a:rPr lang="es-ES_tradnl" sz="1400" b="1" dirty="0">
                <a:solidFill>
                  <a:schemeClr val="bg2">
                    <a:lumMod val="60000"/>
                    <a:lumOff val="40000"/>
                  </a:schemeClr>
                </a:solidFill>
              </a:rPr>
              <a:t> 2003; 22: 11, 1183-1200</a:t>
            </a:r>
            <a:r>
              <a:rPr lang="es-ES_tradnl" sz="1400" b="1" dirty="0" smtClean="0">
                <a:solidFill>
                  <a:schemeClr val="bg2">
                    <a:lumMod val="60000"/>
                    <a:lumOff val="40000"/>
                  </a:schemeClr>
                </a:solidFill>
              </a:rPr>
              <a:t>. </a:t>
            </a:r>
            <a:endParaRPr lang="es-ES" sz="1400" b="1" dirty="0">
              <a:solidFill>
                <a:schemeClr val="bg2">
                  <a:lumMod val="60000"/>
                  <a:lumOff val="40000"/>
                </a:schemeClr>
              </a:solidFill>
            </a:endParaRPr>
          </a:p>
        </p:txBody>
      </p:sp>
      <p:sp>
        <p:nvSpPr>
          <p:cNvPr id="10" name="CuadroTexto 9"/>
          <p:cNvSpPr txBox="1"/>
          <p:nvPr/>
        </p:nvSpPr>
        <p:spPr>
          <a:xfrm>
            <a:off x="457200" y="6021288"/>
            <a:ext cx="8229600" cy="246221"/>
          </a:xfrm>
          <a:prstGeom prst="rect">
            <a:avLst/>
          </a:prstGeom>
          <a:noFill/>
        </p:spPr>
        <p:txBody>
          <a:bodyPr wrap="square" rtlCol="0">
            <a:spAutoFit/>
          </a:bodyPr>
          <a:lstStyle/>
          <a:p>
            <a:r>
              <a:rPr lang="es-ES_tradnl" sz="1000" dirty="0">
                <a:solidFill>
                  <a:schemeClr val="bg2">
                    <a:lumMod val="60000"/>
                    <a:lumOff val="40000"/>
                  </a:schemeClr>
                </a:solidFill>
              </a:rPr>
              <a:t>PaO</a:t>
            </a:r>
            <a:r>
              <a:rPr lang="es-ES_tradnl" sz="1000" baseline="-25000" dirty="0">
                <a:solidFill>
                  <a:schemeClr val="bg2">
                    <a:lumMod val="60000"/>
                    <a:lumOff val="40000"/>
                  </a:schemeClr>
                </a:solidFill>
              </a:rPr>
              <a:t>2</a:t>
            </a:r>
            <a:r>
              <a:rPr lang="es-ES_tradnl" sz="1000" dirty="0">
                <a:solidFill>
                  <a:schemeClr val="bg2">
                    <a:lumMod val="60000"/>
                    <a:lumOff val="40000"/>
                  </a:schemeClr>
                </a:solidFill>
              </a:rPr>
              <a:t>: Presión arterial de oxígeno,</a:t>
            </a:r>
            <a:r>
              <a:rPr lang="es-ES_tradnl" sz="1000" baseline="-25000" dirty="0">
                <a:solidFill>
                  <a:schemeClr val="bg2">
                    <a:lumMod val="60000"/>
                    <a:lumOff val="40000"/>
                  </a:schemeClr>
                </a:solidFill>
              </a:rPr>
              <a:t>  </a:t>
            </a:r>
            <a:r>
              <a:rPr lang="es-ES_tradnl" sz="1000" dirty="0">
                <a:solidFill>
                  <a:schemeClr val="bg2">
                    <a:lumMod val="60000"/>
                    <a:lumOff val="40000"/>
                  </a:schemeClr>
                </a:solidFill>
              </a:rPr>
              <a:t>FiO</a:t>
            </a:r>
            <a:r>
              <a:rPr lang="es-ES_tradnl" sz="1000" baseline="-25000" dirty="0">
                <a:solidFill>
                  <a:schemeClr val="bg2">
                    <a:lumMod val="60000"/>
                    <a:lumOff val="40000"/>
                  </a:schemeClr>
                </a:solidFill>
              </a:rPr>
              <a:t>2</a:t>
            </a:r>
            <a:r>
              <a:rPr lang="es-ES_tradnl" sz="1000" dirty="0">
                <a:solidFill>
                  <a:schemeClr val="bg2">
                    <a:lumMod val="60000"/>
                    <a:lumOff val="40000"/>
                  </a:schemeClr>
                </a:solidFill>
              </a:rPr>
              <a:t>: Fracción inspirada de </a:t>
            </a:r>
            <a:r>
              <a:rPr lang="es-ES_tradnl" sz="1000" dirty="0" smtClean="0">
                <a:solidFill>
                  <a:schemeClr val="bg2">
                    <a:lumMod val="60000"/>
                    <a:lumOff val="40000"/>
                  </a:schemeClr>
                </a:solidFill>
              </a:rPr>
              <a:t>oxígeno</a:t>
            </a:r>
            <a:endParaRPr lang="es-ES" sz="1000" dirty="0">
              <a:solidFill>
                <a:schemeClr val="bg2">
                  <a:lumMod val="60000"/>
                  <a:lumOff val="40000"/>
                </a:schemeClr>
              </a:solidFill>
            </a:endParaRPr>
          </a:p>
        </p:txBody>
      </p:sp>
      <p:graphicFrame>
        <p:nvGraphicFramePr>
          <p:cNvPr id="14" name="Tabla 13"/>
          <p:cNvGraphicFramePr>
            <a:graphicFrameLocks noGrp="1"/>
          </p:cNvGraphicFramePr>
          <p:nvPr>
            <p:extLst>
              <p:ext uri="{D42A27DB-BD31-4B8C-83A1-F6EECF244321}">
                <p14:modId xmlns="" xmlns:p14="http://schemas.microsoft.com/office/powerpoint/2010/main" val="198312025"/>
              </p:ext>
            </p:extLst>
          </p:nvPr>
        </p:nvGraphicFramePr>
        <p:xfrm>
          <a:off x="457200" y="908720"/>
          <a:ext cx="1917700" cy="5064760"/>
        </p:xfrm>
        <a:graphic>
          <a:graphicData uri="http://schemas.openxmlformats.org/drawingml/2006/table">
            <a:tbl>
              <a:tblPr firstRow="1" bandRow="1">
                <a:tableStyleId>{5C22544A-7EE6-4342-B048-85BDC9FD1C3A}</a:tableStyleId>
              </a:tblPr>
              <a:tblGrid>
                <a:gridCol w="1917700"/>
              </a:tblGrid>
              <a:tr h="370840">
                <a:tc>
                  <a:txBody>
                    <a:bodyPr/>
                    <a:lstStyle/>
                    <a:p>
                      <a:endParaRPr lang="es-ES" sz="1200" dirty="0">
                        <a:effectLst/>
                        <a:latin typeface="Arial"/>
                        <a:cs typeface="Arial"/>
                      </a:endParaRPr>
                    </a:p>
                  </a:txBody>
                  <a:tcPr anchor="ctr"/>
                </a:tc>
              </a:tr>
              <a:tr h="370840">
                <a:tc>
                  <a:txBody>
                    <a:bodyPr/>
                    <a:lstStyle/>
                    <a:p>
                      <a:r>
                        <a:rPr lang="es-ES" sz="1200" b="1" dirty="0">
                          <a:effectLst/>
                          <a:latin typeface="Arial"/>
                          <a:cs typeface="Arial"/>
                        </a:rPr>
                        <a:t>Edad </a:t>
                      </a:r>
                    </a:p>
                  </a:txBody>
                  <a:tcPr anchor="ctr"/>
                </a:tc>
              </a:tr>
              <a:tr h="370840">
                <a:tc>
                  <a:txBody>
                    <a:bodyPr/>
                    <a:lstStyle/>
                    <a:p>
                      <a:r>
                        <a:rPr lang="es-ES" sz="1200" b="1">
                          <a:effectLst/>
                          <a:latin typeface="Arial"/>
                          <a:cs typeface="Arial"/>
                        </a:rPr>
                        <a:t>Compatibilidad ABO </a:t>
                      </a:r>
                    </a:p>
                  </a:txBody>
                  <a:tcPr anchor="ctr"/>
                </a:tc>
              </a:tr>
              <a:tr h="370840">
                <a:tc>
                  <a:txBody>
                    <a:bodyPr/>
                    <a:lstStyle/>
                    <a:p>
                      <a:r>
                        <a:rPr lang="es-ES" sz="1200" b="1" dirty="0" smtClean="0">
                          <a:effectLst/>
                          <a:latin typeface="Arial"/>
                          <a:cs typeface="Arial"/>
                        </a:rPr>
                        <a:t>Compatibilidad de medidas antropométricas</a:t>
                      </a:r>
                      <a:endParaRPr lang="es-ES" sz="1200" b="1" dirty="0">
                        <a:effectLst/>
                        <a:latin typeface="Arial"/>
                        <a:cs typeface="Arial"/>
                      </a:endParaRPr>
                    </a:p>
                  </a:txBody>
                  <a:tcPr anchor="ctr"/>
                </a:tc>
              </a:tr>
              <a:tr h="370840">
                <a:tc>
                  <a:txBody>
                    <a:bodyPr/>
                    <a:lstStyle/>
                    <a:p>
                      <a:r>
                        <a:rPr lang="es-ES" sz="1200" b="1" dirty="0" smtClean="0">
                          <a:effectLst/>
                          <a:latin typeface="Arial"/>
                          <a:cs typeface="Arial"/>
                        </a:rPr>
                        <a:t>Radiografía de </a:t>
                      </a:r>
                      <a:r>
                        <a:rPr lang="es-ES" sz="1200" b="1" dirty="0" err="1" smtClean="0">
                          <a:effectLst/>
                          <a:latin typeface="Arial"/>
                          <a:cs typeface="Arial"/>
                        </a:rPr>
                        <a:t>Tórax</a:t>
                      </a:r>
                      <a:endParaRPr lang="es-ES" sz="1200" b="1" dirty="0" smtClean="0">
                        <a:effectLst/>
                        <a:latin typeface="Arial"/>
                        <a:cs typeface="Arial"/>
                      </a:endParaRPr>
                    </a:p>
                    <a:p>
                      <a:r>
                        <a:rPr lang="es-ES" sz="1200" b="1" dirty="0" smtClean="0">
                          <a:effectLst/>
                          <a:latin typeface="Arial"/>
                          <a:cs typeface="Arial"/>
                        </a:rPr>
                        <a:t> </a:t>
                      </a:r>
                      <a:endParaRPr lang="es-ES" sz="1200" b="1" dirty="0">
                        <a:effectLst/>
                        <a:latin typeface="Arial"/>
                        <a:cs typeface="Arial"/>
                      </a:endParaRPr>
                    </a:p>
                  </a:txBody>
                  <a:tcPr anchor="ctr"/>
                </a:tc>
              </a:tr>
              <a:tr h="370840">
                <a:tc>
                  <a:txBody>
                    <a:bodyPr/>
                    <a:lstStyle/>
                    <a:p>
                      <a:pPr algn="l"/>
                      <a:r>
                        <a:rPr lang="es-ES" sz="1200" b="1" dirty="0">
                          <a:effectLst/>
                          <a:latin typeface="Arial"/>
                          <a:cs typeface="Arial"/>
                        </a:rPr>
                        <a:t>PaO</a:t>
                      </a:r>
                      <a:r>
                        <a:rPr lang="es-ES" sz="1200" b="1" baseline="-25000" dirty="0">
                          <a:effectLst/>
                          <a:latin typeface="Arial"/>
                          <a:cs typeface="Arial"/>
                        </a:rPr>
                        <a:t>2</a:t>
                      </a:r>
                      <a:r>
                        <a:rPr lang="es-ES" sz="1200" b="1" dirty="0">
                          <a:effectLst/>
                          <a:latin typeface="Arial"/>
                          <a:cs typeface="Arial"/>
                        </a:rPr>
                        <a:t> </a:t>
                      </a:r>
                      <a:r>
                        <a:rPr lang="es-ES" sz="1200" b="1" baseline="0" dirty="0" smtClean="0">
                          <a:effectLst/>
                          <a:latin typeface="Arial"/>
                          <a:cs typeface="Arial"/>
                        </a:rPr>
                        <a:t> a una  </a:t>
                      </a:r>
                      <a:r>
                        <a:rPr lang="es-ES" sz="1200" b="1" dirty="0" smtClean="0">
                          <a:effectLst/>
                          <a:latin typeface="Arial"/>
                          <a:cs typeface="Arial"/>
                        </a:rPr>
                        <a:t>FiO</a:t>
                      </a:r>
                      <a:r>
                        <a:rPr lang="es-ES" sz="1200" b="1" baseline="-25000" dirty="0" smtClean="0">
                          <a:effectLst/>
                          <a:latin typeface="Arial"/>
                          <a:cs typeface="Arial"/>
                        </a:rPr>
                        <a:t>2</a:t>
                      </a:r>
                      <a:r>
                        <a:rPr lang="es-ES" sz="1200" b="1" dirty="0" smtClean="0">
                          <a:effectLst/>
                          <a:latin typeface="Arial"/>
                          <a:cs typeface="Arial"/>
                        </a:rPr>
                        <a:t> </a:t>
                      </a:r>
                      <a:r>
                        <a:rPr lang="es-ES" sz="1200" b="1" baseline="0" dirty="0" smtClean="0">
                          <a:effectLst/>
                          <a:latin typeface="Arial"/>
                          <a:cs typeface="Arial"/>
                        </a:rPr>
                        <a:t> a 1.0 </a:t>
                      </a:r>
                      <a:endParaRPr lang="es-ES" sz="1200" b="1" dirty="0">
                        <a:effectLst/>
                        <a:latin typeface="Arial"/>
                        <a:cs typeface="Arial"/>
                      </a:endParaRPr>
                    </a:p>
                  </a:txBody>
                  <a:tcPr anchor="ctr"/>
                </a:tc>
              </a:tr>
              <a:tr h="370840">
                <a:tc>
                  <a:txBody>
                    <a:bodyPr/>
                    <a:lstStyle/>
                    <a:p>
                      <a:r>
                        <a:rPr lang="es-ES" sz="1200" b="1" dirty="0" smtClean="0">
                          <a:effectLst/>
                          <a:latin typeface="Arial"/>
                          <a:cs typeface="Arial"/>
                        </a:rPr>
                        <a:t>Índice </a:t>
                      </a:r>
                      <a:r>
                        <a:rPr lang="es-ES" sz="1200" b="1" dirty="0" err="1">
                          <a:effectLst/>
                          <a:latin typeface="Arial"/>
                          <a:cs typeface="Arial"/>
                        </a:rPr>
                        <a:t>tabáquico</a:t>
                      </a:r>
                      <a:r>
                        <a:rPr lang="es-ES" sz="1200" b="1" dirty="0">
                          <a:effectLst/>
                          <a:latin typeface="Arial"/>
                          <a:cs typeface="Arial"/>
                        </a:rPr>
                        <a:t> </a:t>
                      </a:r>
                      <a:endParaRPr lang="es-ES" sz="1200" b="1" dirty="0" smtClean="0">
                        <a:effectLst/>
                        <a:latin typeface="Arial"/>
                        <a:cs typeface="Arial"/>
                      </a:endParaRPr>
                    </a:p>
                    <a:p>
                      <a:endParaRPr lang="es-ES" sz="1200" b="1" dirty="0">
                        <a:effectLst/>
                        <a:latin typeface="Arial"/>
                        <a:cs typeface="Arial"/>
                      </a:endParaRPr>
                    </a:p>
                  </a:txBody>
                  <a:tcPr anchor="ctr"/>
                </a:tc>
              </a:tr>
              <a:tr h="370840">
                <a:tc>
                  <a:txBody>
                    <a:bodyPr/>
                    <a:lstStyle/>
                    <a:p>
                      <a:r>
                        <a:rPr lang="es-ES" sz="1200" b="1" dirty="0">
                          <a:effectLst/>
                          <a:latin typeface="Arial"/>
                          <a:cs typeface="Arial"/>
                        </a:rPr>
                        <a:t>Trauma torácico </a:t>
                      </a:r>
                    </a:p>
                  </a:txBody>
                  <a:tcPr anchor="ctr"/>
                </a:tc>
              </a:tr>
              <a:tr h="370840">
                <a:tc>
                  <a:txBody>
                    <a:bodyPr/>
                    <a:lstStyle/>
                    <a:p>
                      <a:r>
                        <a:rPr lang="es-ES" sz="1200" b="1" dirty="0" err="1">
                          <a:effectLst/>
                          <a:latin typeface="Arial"/>
                          <a:cs typeface="Arial"/>
                        </a:rPr>
                        <a:t>Cirugía</a:t>
                      </a:r>
                      <a:r>
                        <a:rPr lang="es-ES" sz="1200" b="1" dirty="0">
                          <a:effectLst/>
                          <a:latin typeface="Arial"/>
                          <a:cs typeface="Arial"/>
                        </a:rPr>
                        <a:t> </a:t>
                      </a:r>
                      <a:r>
                        <a:rPr lang="es-ES" sz="1200" b="1" dirty="0" err="1">
                          <a:effectLst/>
                          <a:latin typeface="Arial"/>
                          <a:cs typeface="Arial"/>
                        </a:rPr>
                        <a:t>Torácica</a:t>
                      </a:r>
                      <a:r>
                        <a:rPr lang="es-ES" sz="1200" b="1" dirty="0">
                          <a:effectLst/>
                          <a:latin typeface="Arial"/>
                          <a:cs typeface="Arial"/>
                        </a:rPr>
                        <a:t> </a:t>
                      </a:r>
                    </a:p>
                  </a:txBody>
                  <a:tcPr anchor="ctr"/>
                </a:tc>
              </a:tr>
              <a:tr h="370840">
                <a:tc>
                  <a:txBody>
                    <a:bodyPr/>
                    <a:lstStyle/>
                    <a:p>
                      <a:r>
                        <a:rPr lang="es-ES" sz="1200" b="1" dirty="0" err="1">
                          <a:effectLst/>
                          <a:latin typeface="Arial"/>
                          <a:cs typeface="Arial"/>
                        </a:rPr>
                        <a:t>Broncoscopia</a:t>
                      </a:r>
                      <a:r>
                        <a:rPr lang="es-ES" sz="1200" b="1" dirty="0">
                          <a:effectLst/>
                          <a:latin typeface="Arial"/>
                          <a:cs typeface="Arial"/>
                        </a:rPr>
                        <a:t> </a:t>
                      </a:r>
                      <a:r>
                        <a:rPr lang="es-ES" sz="1200" b="1" dirty="0" smtClean="0">
                          <a:effectLst/>
                          <a:latin typeface="Arial"/>
                          <a:cs typeface="Arial"/>
                        </a:rPr>
                        <a:t>o Sepsis</a:t>
                      </a:r>
                      <a:endParaRPr lang="es-ES" sz="1200" b="1" dirty="0">
                        <a:effectLst/>
                        <a:latin typeface="Arial"/>
                        <a:cs typeface="Arial"/>
                      </a:endParaRPr>
                    </a:p>
                  </a:txBody>
                  <a:tcPr anchor="ctr"/>
                </a:tc>
              </a:tr>
              <a:tr h="370840">
                <a:tc>
                  <a:txBody>
                    <a:bodyPr/>
                    <a:lstStyle/>
                    <a:p>
                      <a:endParaRPr lang="es-ES" sz="1200" b="1" dirty="0" smtClean="0">
                        <a:effectLst/>
                        <a:latin typeface="Arial"/>
                        <a:cs typeface="Arial"/>
                      </a:endParaRPr>
                    </a:p>
                    <a:p>
                      <a:r>
                        <a:rPr lang="es-ES" sz="1200" b="1" dirty="0" err="1" smtClean="0">
                          <a:effectLst/>
                          <a:latin typeface="Arial"/>
                          <a:cs typeface="Arial"/>
                        </a:rPr>
                        <a:t>Tinción</a:t>
                      </a:r>
                      <a:r>
                        <a:rPr lang="es-ES" sz="1200" b="1" dirty="0" smtClean="0">
                          <a:effectLst/>
                          <a:latin typeface="Arial"/>
                          <a:cs typeface="Arial"/>
                        </a:rPr>
                        <a:t> </a:t>
                      </a:r>
                      <a:r>
                        <a:rPr lang="es-ES" sz="1200" b="1" dirty="0">
                          <a:effectLst/>
                          <a:latin typeface="Arial"/>
                          <a:cs typeface="Arial"/>
                        </a:rPr>
                        <a:t>Gram </a:t>
                      </a:r>
                    </a:p>
                  </a:txBody>
                  <a:tcPr anchor="ctr"/>
                </a:tc>
              </a:tr>
              <a:tr h="370840">
                <a:tc>
                  <a:txBody>
                    <a:bodyPr/>
                    <a:lstStyle/>
                    <a:p>
                      <a:pPr algn="l"/>
                      <a:r>
                        <a:rPr lang="es-ES" sz="1200" b="1" dirty="0" err="1" smtClean="0"/>
                        <a:t>Broncoaspiración</a:t>
                      </a:r>
                      <a:endParaRPr lang="es-ES" sz="1200" b="1" dirty="0" smtClean="0"/>
                    </a:p>
                    <a:p>
                      <a:pPr algn="l"/>
                      <a:endParaRPr lang="es-ES" sz="1200" b="1" dirty="0"/>
                    </a:p>
                  </a:txBody>
                  <a:tcPr anchor="ctr"/>
                </a:tc>
              </a:tr>
            </a:tbl>
          </a:graphicData>
        </a:graphic>
      </p:graphicFrame>
      <p:graphicFrame>
        <p:nvGraphicFramePr>
          <p:cNvPr id="15" name="Tabla 14"/>
          <p:cNvGraphicFramePr>
            <a:graphicFrameLocks noGrp="1"/>
          </p:cNvGraphicFramePr>
          <p:nvPr>
            <p:extLst>
              <p:ext uri="{D42A27DB-BD31-4B8C-83A1-F6EECF244321}">
                <p14:modId xmlns="" xmlns:p14="http://schemas.microsoft.com/office/powerpoint/2010/main" val="2295214667"/>
              </p:ext>
            </p:extLst>
          </p:nvPr>
        </p:nvGraphicFramePr>
        <p:xfrm>
          <a:off x="2378884" y="908720"/>
          <a:ext cx="1828800" cy="5064760"/>
        </p:xfrm>
        <a:graphic>
          <a:graphicData uri="http://schemas.openxmlformats.org/drawingml/2006/table">
            <a:tbl>
              <a:tblPr firstRow="1" bandRow="1">
                <a:tableStyleId>{5C22544A-7EE6-4342-B048-85BDC9FD1C3A}</a:tableStyleId>
              </a:tblPr>
              <a:tblGrid>
                <a:gridCol w="1828800"/>
              </a:tblGrid>
              <a:tr h="370840">
                <a:tc>
                  <a:txBody>
                    <a:bodyPr/>
                    <a:lstStyle/>
                    <a:p>
                      <a:pPr algn="ctr"/>
                      <a:r>
                        <a:rPr lang="es-ES" sz="1200" dirty="0">
                          <a:effectLst/>
                          <a:latin typeface="Arial"/>
                          <a:cs typeface="Arial"/>
                        </a:rPr>
                        <a:t>Criterios </a:t>
                      </a:r>
                      <a:r>
                        <a:rPr lang="es-ES" sz="1200" dirty="0" smtClean="0">
                          <a:effectLst/>
                          <a:latin typeface="Arial"/>
                          <a:cs typeface="Arial"/>
                        </a:rPr>
                        <a:t>estándar </a:t>
                      </a:r>
                      <a:endParaRPr lang="es-ES" sz="1200" dirty="0">
                        <a:effectLst/>
                        <a:latin typeface="Arial"/>
                        <a:cs typeface="Arial"/>
                      </a:endParaRPr>
                    </a:p>
                  </a:txBody>
                  <a:tcPr anchor="ctr"/>
                </a:tc>
              </a:tr>
              <a:tr h="370840">
                <a:tc>
                  <a:txBody>
                    <a:bodyPr/>
                    <a:lstStyle/>
                    <a:p>
                      <a:pPr algn="ctr"/>
                      <a:r>
                        <a:rPr lang="es-ES_tradnl" sz="1200" dirty="0">
                          <a:effectLst/>
                          <a:latin typeface="Arial"/>
                          <a:cs typeface="Arial"/>
                        </a:rPr>
                        <a:t>&lt; 55 </a:t>
                      </a:r>
                      <a:r>
                        <a:rPr lang="es-ES_tradnl" sz="1200" dirty="0" err="1">
                          <a:effectLst/>
                          <a:latin typeface="Arial"/>
                          <a:cs typeface="Arial"/>
                        </a:rPr>
                        <a:t>años</a:t>
                      </a:r>
                      <a:r>
                        <a:rPr lang="es-ES_tradnl" sz="1200" dirty="0">
                          <a:effectLst/>
                          <a:latin typeface="Arial"/>
                          <a:cs typeface="Arial"/>
                        </a:rPr>
                        <a:t> </a:t>
                      </a:r>
                    </a:p>
                  </a:txBody>
                  <a:tcPr anchor="ctr"/>
                </a:tc>
              </a:tr>
              <a:tr h="370840">
                <a:tc>
                  <a:txBody>
                    <a:bodyPr/>
                    <a:lstStyle/>
                    <a:p>
                      <a:pPr algn="ctr"/>
                      <a:r>
                        <a:rPr lang="it-IT" sz="1200" dirty="0">
                          <a:effectLst/>
                          <a:latin typeface="Arial"/>
                          <a:cs typeface="Arial"/>
                        </a:rPr>
                        <a:t>Si </a:t>
                      </a:r>
                    </a:p>
                  </a:txBody>
                  <a:tcPr anchor="ctr"/>
                </a:tc>
              </a:tr>
              <a:tr h="370840">
                <a:tc>
                  <a:txBody>
                    <a:bodyPr/>
                    <a:lstStyle/>
                    <a:p>
                      <a:pPr algn="ctr"/>
                      <a:endParaRPr lang="es-ES" sz="1200" dirty="0" smtClean="0">
                        <a:effectLst/>
                        <a:latin typeface="Arial"/>
                        <a:cs typeface="Arial"/>
                      </a:endParaRPr>
                    </a:p>
                    <a:p>
                      <a:pPr algn="ctr"/>
                      <a:r>
                        <a:rPr lang="es-ES" sz="1200" dirty="0" smtClean="0">
                          <a:effectLst/>
                          <a:latin typeface="Arial"/>
                          <a:cs typeface="Arial"/>
                        </a:rPr>
                        <a:t>Si</a:t>
                      </a:r>
                    </a:p>
                    <a:p>
                      <a:pPr algn="ctr"/>
                      <a:endParaRPr lang="es-ES" sz="1200" dirty="0">
                        <a:effectLst/>
                        <a:latin typeface="Arial"/>
                        <a:cs typeface="Arial"/>
                      </a:endParaRPr>
                    </a:p>
                  </a:txBody>
                  <a:tcPr anchor="ctr"/>
                </a:tc>
              </a:tr>
              <a:tr h="370840">
                <a:tc>
                  <a:txBody>
                    <a:bodyPr/>
                    <a:lstStyle/>
                    <a:p>
                      <a:pPr algn="ctr"/>
                      <a:r>
                        <a:rPr lang="es-ES" sz="1200" dirty="0" smtClean="0">
                          <a:effectLst/>
                          <a:latin typeface="Arial"/>
                          <a:cs typeface="Arial"/>
                        </a:rPr>
                        <a:t>Normal </a:t>
                      </a:r>
                    </a:p>
                    <a:p>
                      <a:pPr algn="ctr"/>
                      <a:endParaRPr lang="es-ES" sz="1200" dirty="0">
                        <a:effectLst/>
                        <a:latin typeface="Arial"/>
                        <a:cs typeface="Arial"/>
                      </a:endParaRPr>
                    </a:p>
                  </a:txBody>
                  <a:tcPr anchor="ctr"/>
                </a:tc>
              </a:tr>
              <a:tr h="370840">
                <a:tc>
                  <a:txBody>
                    <a:bodyPr/>
                    <a:lstStyle/>
                    <a:p>
                      <a:pPr algn="ctr"/>
                      <a:r>
                        <a:rPr lang="es-ES_tradnl" sz="1200" u="sng" dirty="0">
                          <a:effectLst/>
                          <a:latin typeface="Arial"/>
                          <a:cs typeface="Arial"/>
                        </a:rPr>
                        <a:t>&gt;</a:t>
                      </a:r>
                      <a:r>
                        <a:rPr lang="es-ES_tradnl" sz="1200" dirty="0">
                          <a:effectLst/>
                          <a:latin typeface="Arial"/>
                          <a:cs typeface="Arial"/>
                        </a:rPr>
                        <a:t> 300 </a:t>
                      </a:r>
                      <a:r>
                        <a:rPr lang="es-ES_tradnl" sz="1200" dirty="0" err="1">
                          <a:effectLst/>
                          <a:latin typeface="Arial"/>
                          <a:cs typeface="Arial"/>
                        </a:rPr>
                        <a:t>mmHg</a:t>
                      </a:r>
                      <a:r>
                        <a:rPr lang="es-ES_tradnl" sz="1200" dirty="0">
                          <a:effectLst/>
                          <a:latin typeface="Arial"/>
                          <a:cs typeface="Arial"/>
                        </a:rPr>
                        <a:t> </a:t>
                      </a:r>
                    </a:p>
                  </a:txBody>
                  <a:tcPr anchor="ctr"/>
                </a:tc>
              </a:tr>
              <a:tr h="370840">
                <a:tc>
                  <a:txBody>
                    <a:bodyPr/>
                    <a:lstStyle/>
                    <a:p>
                      <a:pPr algn="ctr"/>
                      <a:r>
                        <a:rPr lang="es-ES" sz="1200" dirty="0" smtClean="0">
                          <a:effectLst/>
                          <a:latin typeface="Arial"/>
                          <a:cs typeface="Arial"/>
                        </a:rPr>
                        <a:t>&lt;</a:t>
                      </a:r>
                      <a:r>
                        <a:rPr lang="es-ES" sz="1200" dirty="0">
                          <a:effectLst/>
                          <a:latin typeface="Arial"/>
                          <a:cs typeface="Arial"/>
                        </a:rPr>
                        <a:t>20 paquetes </a:t>
                      </a:r>
                      <a:r>
                        <a:rPr lang="es-ES" sz="1200" dirty="0" err="1">
                          <a:effectLst/>
                          <a:latin typeface="Arial"/>
                          <a:cs typeface="Arial"/>
                        </a:rPr>
                        <a:t>año</a:t>
                      </a:r>
                      <a:r>
                        <a:rPr lang="es-ES" sz="1200" dirty="0">
                          <a:effectLst/>
                          <a:latin typeface="Arial"/>
                          <a:cs typeface="Arial"/>
                        </a:rPr>
                        <a:t> </a:t>
                      </a:r>
                      <a:endParaRPr lang="es-ES" sz="1200" dirty="0" smtClean="0">
                        <a:effectLst/>
                        <a:latin typeface="Arial"/>
                        <a:cs typeface="Arial"/>
                      </a:endParaRPr>
                    </a:p>
                    <a:p>
                      <a:pPr algn="ctr"/>
                      <a:endParaRPr lang="es-ES" sz="1200" dirty="0">
                        <a:effectLst/>
                        <a:latin typeface="Arial"/>
                        <a:cs typeface="Arial"/>
                      </a:endParaRPr>
                    </a:p>
                  </a:txBody>
                  <a:tcPr anchor="ctr"/>
                </a:tc>
              </a:tr>
              <a:tr h="370840">
                <a:tc>
                  <a:txBody>
                    <a:bodyPr/>
                    <a:lstStyle/>
                    <a:p>
                      <a:pPr algn="ctr"/>
                      <a:r>
                        <a:rPr lang="es-ES" sz="1200" dirty="0" smtClean="0">
                          <a:effectLst/>
                          <a:latin typeface="Arial"/>
                          <a:cs typeface="Arial"/>
                        </a:rPr>
                        <a:t>Ausencia </a:t>
                      </a:r>
                      <a:endParaRPr lang="es-ES" sz="1200" dirty="0">
                        <a:effectLst/>
                        <a:latin typeface="Arial"/>
                        <a:cs typeface="Arial"/>
                      </a:endParaRPr>
                    </a:p>
                  </a:txBody>
                  <a:tcPr anchor="ctr"/>
                </a:tc>
              </a:tr>
              <a:tr h="370840">
                <a:tc>
                  <a:txBody>
                    <a:bodyPr/>
                    <a:lstStyle/>
                    <a:p>
                      <a:pPr algn="ctr"/>
                      <a:r>
                        <a:rPr lang="es-ES" sz="1200" b="0" dirty="0">
                          <a:effectLst/>
                          <a:latin typeface="Arial"/>
                          <a:cs typeface="Arial"/>
                        </a:rPr>
                        <a:t>Ausencia </a:t>
                      </a:r>
                    </a:p>
                  </a:txBody>
                  <a:tcPr anchor="ctr"/>
                </a:tc>
              </a:tr>
              <a:tr h="370840">
                <a:tc>
                  <a:txBody>
                    <a:bodyPr/>
                    <a:lstStyle/>
                    <a:p>
                      <a:pPr algn="ctr"/>
                      <a:r>
                        <a:rPr lang="es-ES" sz="1200" dirty="0">
                          <a:effectLst/>
                          <a:latin typeface="Arial"/>
                          <a:cs typeface="Arial"/>
                        </a:rPr>
                        <a:t>Negativa </a:t>
                      </a:r>
                    </a:p>
                  </a:txBody>
                  <a:tcPr anchor="ctr"/>
                </a:tc>
              </a:tr>
              <a:tr h="370840">
                <a:tc>
                  <a:txBody>
                    <a:bodyPr/>
                    <a:lstStyle/>
                    <a:p>
                      <a:pPr algn="ctr"/>
                      <a:endParaRPr lang="es-ES" sz="1200" dirty="0" smtClean="0">
                        <a:effectLst/>
                        <a:latin typeface="Arial"/>
                        <a:cs typeface="Arial"/>
                      </a:endParaRPr>
                    </a:p>
                    <a:p>
                      <a:pPr algn="ctr"/>
                      <a:r>
                        <a:rPr lang="es-ES" sz="1200" dirty="0" smtClean="0">
                          <a:effectLst/>
                          <a:latin typeface="Arial"/>
                          <a:cs typeface="Arial"/>
                        </a:rPr>
                        <a:t>Negativa </a:t>
                      </a:r>
                      <a:endParaRPr lang="es-ES" sz="1200" dirty="0">
                        <a:effectLst/>
                        <a:latin typeface="Arial"/>
                        <a:cs typeface="Arial"/>
                      </a:endParaRPr>
                    </a:p>
                  </a:txBody>
                  <a:tcPr anchor="ctr"/>
                </a:tc>
              </a:tr>
              <a:tr h="370840">
                <a:tc>
                  <a:txBody>
                    <a:bodyPr/>
                    <a:lstStyle/>
                    <a:p>
                      <a:pPr algn="ctr"/>
                      <a:r>
                        <a:rPr lang="es-ES" sz="1200" b="0" dirty="0" smtClean="0">
                          <a:effectLst/>
                          <a:latin typeface="Arial"/>
                          <a:cs typeface="Arial"/>
                        </a:rPr>
                        <a:t>Ausencia</a:t>
                      </a:r>
                    </a:p>
                    <a:p>
                      <a:pPr algn="ctr"/>
                      <a:endParaRPr lang="es-ES" sz="1200" b="0" dirty="0"/>
                    </a:p>
                  </a:txBody>
                  <a:tcPr anchor="ctr"/>
                </a:tc>
              </a:tr>
            </a:tbl>
          </a:graphicData>
        </a:graphic>
      </p:graphicFrame>
      <p:graphicFrame>
        <p:nvGraphicFramePr>
          <p:cNvPr id="16" name="Tabla 15"/>
          <p:cNvGraphicFramePr>
            <a:graphicFrameLocks noGrp="1"/>
          </p:cNvGraphicFramePr>
          <p:nvPr>
            <p:extLst>
              <p:ext uri="{D42A27DB-BD31-4B8C-83A1-F6EECF244321}">
                <p14:modId xmlns="" xmlns:p14="http://schemas.microsoft.com/office/powerpoint/2010/main" val="3679085455"/>
              </p:ext>
            </p:extLst>
          </p:nvPr>
        </p:nvGraphicFramePr>
        <p:xfrm>
          <a:off x="4195745" y="908720"/>
          <a:ext cx="2298700" cy="5064760"/>
        </p:xfrm>
        <a:graphic>
          <a:graphicData uri="http://schemas.openxmlformats.org/drawingml/2006/table">
            <a:tbl>
              <a:tblPr firstRow="1" bandRow="1">
                <a:tableStyleId>{5C22544A-7EE6-4342-B048-85BDC9FD1C3A}</a:tableStyleId>
              </a:tblPr>
              <a:tblGrid>
                <a:gridCol w="2298700"/>
              </a:tblGrid>
              <a:tr h="370840">
                <a:tc>
                  <a:txBody>
                    <a:bodyPr/>
                    <a:lstStyle/>
                    <a:p>
                      <a:pPr algn="ctr"/>
                      <a:r>
                        <a:rPr lang="es-ES" sz="1200" dirty="0">
                          <a:effectLst/>
                          <a:latin typeface="Arial"/>
                          <a:cs typeface="Arial"/>
                        </a:rPr>
                        <a:t>Criterios </a:t>
                      </a:r>
                      <a:r>
                        <a:rPr lang="es-ES" sz="1200" dirty="0" smtClean="0">
                          <a:effectLst/>
                          <a:latin typeface="Arial"/>
                          <a:cs typeface="Arial"/>
                        </a:rPr>
                        <a:t>ampliados</a:t>
                      </a:r>
                      <a:endParaRPr lang="es-ES" sz="1200" dirty="0">
                        <a:effectLst/>
                        <a:latin typeface="Arial"/>
                        <a:cs typeface="Arial"/>
                      </a:endParaRPr>
                    </a:p>
                  </a:txBody>
                  <a:tcPr anchor="ctr"/>
                </a:tc>
              </a:tr>
              <a:tr h="370840">
                <a:tc>
                  <a:txBody>
                    <a:bodyPr/>
                    <a:lstStyle/>
                    <a:p>
                      <a:pPr algn="ctr"/>
                      <a:r>
                        <a:rPr lang="es-ES_tradnl" sz="1200" u="sng" dirty="0" smtClean="0">
                          <a:effectLst/>
                          <a:latin typeface="Arial"/>
                          <a:cs typeface="Arial"/>
                        </a:rPr>
                        <a:t>&gt;</a:t>
                      </a:r>
                      <a:r>
                        <a:rPr lang="es-ES_tradnl" sz="1200" u="none" dirty="0" smtClean="0">
                          <a:effectLst/>
                          <a:latin typeface="Arial"/>
                          <a:cs typeface="Arial"/>
                        </a:rPr>
                        <a:t> </a:t>
                      </a:r>
                      <a:r>
                        <a:rPr lang="es-ES_tradnl" sz="1200" dirty="0" smtClean="0">
                          <a:effectLst/>
                          <a:latin typeface="Arial"/>
                          <a:cs typeface="Arial"/>
                        </a:rPr>
                        <a:t>55 </a:t>
                      </a:r>
                      <a:r>
                        <a:rPr lang="es-ES_tradnl" sz="1200" dirty="0" err="1" smtClean="0">
                          <a:effectLst/>
                          <a:latin typeface="Arial"/>
                          <a:cs typeface="Arial"/>
                        </a:rPr>
                        <a:t>años</a:t>
                      </a:r>
                      <a:r>
                        <a:rPr lang="es-ES_tradnl" sz="1200" dirty="0" smtClean="0">
                          <a:effectLst/>
                          <a:latin typeface="Arial"/>
                          <a:cs typeface="Arial"/>
                        </a:rPr>
                        <a:t> y  &lt; </a:t>
                      </a:r>
                      <a:r>
                        <a:rPr lang="es-ES_tradnl" sz="1200" dirty="0">
                          <a:effectLst/>
                          <a:latin typeface="Arial"/>
                          <a:cs typeface="Arial"/>
                        </a:rPr>
                        <a:t>65 </a:t>
                      </a:r>
                      <a:r>
                        <a:rPr lang="es-ES_tradnl" sz="1200" dirty="0" err="1">
                          <a:effectLst/>
                          <a:latin typeface="Arial"/>
                          <a:cs typeface="Arial"/>
                        </a:rPr>
                        <a:t>años</a:t>
                      </a:r>
                      <a:r>
                        <a:rPr lang="es-ES_tradnl" sz="1200" dirty="0">
                          <a:effectLst/>
                          <a:latin typeface="Arial"/>
                          <a:cs typeface="Arial"/>
                        </a:rPr>
                        <a:t> </a:t>
                      </a:r>
                    </a:p>
                  </a:txBody>
                  <a:tcPr anchor="ctr"/>
                </a:tc>
              </a:tr>
              <a:tr h="370840">
                <a:tc>
                  <a:txBody>
                    <a:bodyPr/>
                    <a:lstStyle/>
                    <a:p>
                      <a:pPr algn="ctr"/>
                      <a:r>
                        <a:rPr lang="it-IT" sz="1200" dirty="0">
                          <a:effectLst/>
                          <a:latin typeface="Arial"/>
                          <a:cs typeface="Arial"/>
                        </a:rPr>
                        <a:t>Si </a:t>
                      </a:r>
                      <a:r>
                        <a:rPr lang="it-IT" sz="1200" b="1" dirty="0" smtClean="0">
                          <a:effectLst/>
                          <a:latin typeface="Arial"/>
                          <a:cs typeface="Arial"/>
                        </a:rPr>
                        <a:t> </a:t>
                      </a:r>
                      <a:endParaRPr lang="it-IT" sz="1200" dirty="0">
                        <a:effectLst/>
                        <a:latin typeface="Arial"/>
                        <a:cs typeface="Arial"/>
                      </a:endParaRPr>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sz="1200" dirty="0" smtClean="0">
                        <a:effectLst/>
                        <a:latin typeface="Arial"/>
                        <a:cs typeface="Arial"/>
                      </a:endParaRPr>
                    </a:p>
                    <a:p>
                      <a:pPr marL="0" marR="0" indent="0" algn="ctr" defTabSz="457200" rtl="0" eaLnBrk="1" fontAlgn="auto" latinLnBrk="0" hangingPunct="1">
                        <a:lnSpc>
                          <a:spcPct val="100000"/>
                        </a:lnSpc>
                        <a:spcBef>
                          <a:spcPts val="0"/>
                        </a:spcBef>
                        <a:spcAft>
                          <a:spcPts val="0"/>
                        </a:spcAft>
                        <a:buClrTx/>
                        <a:buSzTx/>
                        <a:buFontTx/>
                        <a:buNone/>
                        <a:tabLst/>
                        <a:defRPr/>
                      </a:pPr>
                      <a:r>
                        <a:rPr lang="it-IT" sz="1200" dirty="0" smtClean="0">
                          <a:effectLst/>
                          <a:latin typeface="Arial"/>
                          <a:cs typeface="Arial"/>
                        </a:rPr>
                        <a:t>Si</a:t>
                      </a:r>
                    </a:p>
                    <a:p>
                      <a:pPr marL="0" marR="0" indent="0" algn="ctr" defTabSz="457200" rtl="0" eaLnBrk="1" fontAlgn="auto" latinLnBrk="0" hangingPunct="1">
                        <a:lnSpc>
                          <a:spcPct val="100000"/>
                        </a:lnSpc>
                        <a:spcBef>
                          <a:spcPts val="0"/>
                        </a:spcBef>
                        <a:spcAft>
                          <a:spcPts val="0"/>
                        </a:spcAft>
                        <a:buClrTx/>
                        <a:buSzTx/>
                        <a:buFontTx/>
                        <a:buNone/>
                        <a:tabLst/>
                        <a:defRPr/>
                      </a:pPr>
                      <a:r>
                        <a:rPr lang="it-IT" sz="1200" dirty="0" smtClean="0">
                          <a:effectLst/>
                          <a:latin typeface="Arial"/>
                          <a:cs typeface="Arial"/>
                        </a:rPr>
                        <a:t> </a:t>
                      </a:r>
                      <a:r>
                        <a:rPr lang="it-IT" sz="1200" b="1" dirty="0" smtClean="0">
                          <a:effectLst/>
                          <a:latin typeface="Arial"/>
                          <a:cs typeface="Arial"/>
                        </a:rPr>
                        <a:t> </a:t>
                      </a:r>
                      <a:endParaRPr lang="it-IT" sz="1200" dirty="0" smtClean="0">
                        <a:effectLst/>
                        <a:latin typeface="Arial"/>
                        <a:cs typeface="Arial"/>
                      </a:endParaRPr>
                    </a:p>
                  </a:txBody>
                  <a:tcPr anchor="ctr"/>
                </a:tc>
              </a:tr>
              <a:tr h="370840">
                <a:tc>
                  <a:txBody>
                    <a:bodyPr/>
                    <a:lstStyle/>
                    <a:p>
                      <a:pPr algn="ctr"/>
                      <a:r>
                        <a:rPr lang="es-ES" sz="1200" dirty="0" smtClean="0">
                          <a:effectLst/>
                          <a:latin typeface="Arial"/>
                          <a:cs typeface="Arial"/>
                        </a:rPr>
                        <a:t>Infiltrados unilaterales</a:t>
                      </a:r>
                    </a:p>
                    <a:p>
                      <a:pPr algn="ctr"/>
                      <a:r>
                        <a:rPr lang="es-ES" sz="1200" dirty="0" smtClean="0">
                          <a:effectLst/>
                          <a:latin typeface="Arial"/>
                          <a:cs typeface="Arial"/>
                        </a:rPr>
                        <a:t> </a:t>
                      </a:r>
                      <a:endParaRPr lang="es-ES" sz="1200" dirty="0">
                        <a:effectLst/>
                        <a:latin typeface="Arial"/>
                        <a:cs typeface="Arial"/>
                      </a:endParaRPr>
                    </a:p>
                  </a:txBody>
                  <a:tcPr anchor="ctr"/>
                </a:tc>
              </a:tr>
              <a:tr h="370840">
                <a:tc>
                  <a:txBody>
                    <a:bodyPr/>
                    <a:lstStyle/>
                    <a:p>
                      <a:pPr algn="ctr"/>
                      <a:r>
                        <a:rPr lang="es-ES" sz="1200" u="sng" dirty="0" smtClean="0">
                          <a:effectLst/>
                          <a:latin typeface="Arial"/>
                          <a:cs typeface="Arial"/>
                        </a:rPr>
                        <a:t>&gt;</a:t>
                      </a:r>
                      <a:r>
                        <a:rPr lang="es-ES" sz="1200" dirty="0" smtClean="0">
                          <a:effectLst/>
                          <a:latin typeface="Arial"/>
                          <a:cs typeface="Arial"/>
                        </a:rPr>
                        <a:t> 250 </a:t>
                      </a:r>
                      <a:r>
                        <a:rPr lang="es-ES" sz="1200" dirty="0" err="1" smtClean="0">
                          <a:effectLst/>
                          <a:latin typeface="Arial"/>
                          <a:cs typeface="Arial"/>
                        </a:rPr>
                        <a:t>mmHg</a:t>
                      </a:r>
                      <a:r>
                        <a:rPr lang="es-ES" sz="1200" dirty="0" smtClean="0">
                          <a:effectLst/>
                          <a:latin typeface="Arial"/>
                          <a:cs typeface="Arial"/>
                        </a:rPr>
                        <a:t> y &lt; </a:t>
                      </a:r>
                      <a:r>
                        <a:rPr lang="es-ES" sz="1200" dirty="0">
                          <a:effectLst/>
                          <a:latin typeface="Arial"/>
                          <a:cs typeface="Arial"/>
                        </a:rPr>
                        <a:t>300 </a:t>
                      </a:r>
                      <a:r>
                        <a:rPr lang="es-ES" sz="1200" dirty="0" err="1" smtClean="0">
                          <a:effectLst/>
                          <a:latin typeface="Arial"/>
                          <a:cs typeface="Arial"/>
                        </a:rPr>
                        <a:t>mmHg</a:t>
                      </a:r>
                      <a:endParaRPr lang="es-ES" sz="1200" dirty="0">
                        <a:effectLst/>
                        <a:latin typeface="Arial"/>
                        <a:cs typeface="Arial"/>
                      </a:endParaRPr>
                    </a:p>
                  </a:txBody>
                  <a:tcPr anchor="ctr"/>
                </a:tc>
              </a:tr>
              <a:tr h="370840">
                <a:tc>
                  <a:txBody>
                    <a:bodyPr/>
                    <a:lstStyle/>
                    <a:p>
                      <a:pPr algn="ctr"/>
                      <a:r>
                        <a:rPr lang="es-ES" sz="1200" u="sng" dirty="0" smtClean="0">
                          <a:effectLst/>
                          <a:latin typeface="Arial"/>
                          <a:cs typeface="Arial"/>
                        </a:rPr>
                        <a:t>&gt;</a:t>
                      </a:r>
                      <a:r>
                        <a:rPr lang="es-ES" sz="1200" u="none" dirty="0" smtClean="0">
                          <a:effectLst/>
                          <a:latin typeface="Arial"/>
                          <a:cs typeface="Arial"/>
                        </a:rPr>
                        <a:t> </a:t>
                      </a:r>
                      <a:r>
                        <a:rPr lang="es-ES" sz="1200" dirty="0" smtClean="0">
                          <a:effectLst/>
                          <a:latin typeface="Arial"/>
                          <a:cs typeface="Arial"/>
                        </a:rPr>
                        <a:t>20 </a:t>
                      </a:r>
                      <a:r>
                        <a:rPr lang="es-ES" sz="1200" dirty="0">
                          <a:effectLst/>
                          <a:latin typeface="Arial"/>
                          <a:cs typeface="Arial"/>
                        </a:rPr>
                        <a:t>paquetes </a:t>
                      </a:r>
                      <a:r>
                        <a:rPr lang="es-ES" sz="1200" dirty="0" err="1" smtClean="0">
                          <a:effectLst/>
                          <a:latin typeface="Arial"/>
                          <a:cs typeface="Arial"/>
                        </a:rPr>
                        <a:t>año</a:t>
                      </a:r>
                      <a:r>
                        <a:rPr lang="es-ES" sz="1200" dirty="0" smtClean="0">
                          <a:effectLst/>
                          <a:latin typeface="Arial"/>
                          <a:cs typeface="Arial"/>
                        </a:rPr>
                        <a:t> </a:t>
                      </a:r>
                      <a:r>
                        <a:rPr lang="es-ES" sz="1200" dirty="0">
                          <a:effectLst/>
                          <a:latin typeface="Arial"/>
                          <a:cs typeface="Arial"/>
                        </a:rPr>
                        <a:t>sin deterioro </a:t>
                      </a:r>
                      <a:r>
                        <a:rPr lang="es-ES" sz="1200" dirty="0" smtClean="0">
                          <a:effectLst/>
                          <a:latin typeface="Arial"/>
                          <a:cs typeface="Arial"/>
                        </a:rPr>
                        <a:t>pulmonar</a:t>
                      </a:r>
                      <a:endParaRPr lang="es-ES" sz="1200" dirty="0">
                        <a:effectLst/>
                        <a:latin typeface="Arial"/>
                        <a:cs typeface="Arial"/>
                      </a:endParaRPr>
                    </a:p>
                  </a:txBody>
                  <a:tcPr anchor="ctr"/>
                </a:tc>
              </a:tr>
              <a:tr h="370840">
                <a:tc>
                  <a:txBody>
                    <a:bodyPr/>
                    <a:lstStyle/>
                    <a:p>
                      <a:pPr algn="ctr"/>
                      <a:r>
                        <a:rPr lang="es-ES" sz="1200" dirty="0" smtClean="0">
                          <a:effectLst/>
                          <a:latin typeface="Arial"/>
                          <a:cs typeface="Arial"/>
                        </a:rPr>
                        <a:t>Unilateral</a:t>
                      </a:r>
                      <a:endParaRPr lang="es-ES" sz="1200" dirty="0">
                        <a:effectLst/>
                        <a:latin typeface="Arial"/>
                        <a:cs typeface="Arial"/>
                      </a:endParaRPr>
                    </a:p>
                  </a:txBody>
                  <a:tcPr anchor="ctr"/>
                </a:tc>
              </a:tr>
              <a:tr h="370840">
                <a:tc>
                  <a:txBody>
                    <a:bodyPr/>
                    <a:lstStyle/>
                    <a:p>
                      <a:pPr algn="ctr"/>
                      <a:r>
                        <a:rPr lang="es-ES" sz="1200" b="0" dirty="0" smtClean="0">
                          <a:effectLst/>
                          <a:latin typeface="Arial"/>
                          <a:cs typeface="Arial"/>
                        </a:rPr>
                        <a:t>Antecedentes</a:t>
                      </a:r>
                      <a:endParaRPr lang="es-ES" sz="1200" b="0" dirty="0">
                        <a:effectLst/>
                        <a:latin typeface="Arial"/>
                        <a:cs typeface="Arial"/>
                      </a:endParaRPr>
                    </a:p>
                  </a:txBody>
                  <a:tcPr anchor="ctr"/>
                </a:tc>
              </a:tr>
              <a:tr h="370840">
                <a:tc>
                  <a:txBody>
                    <a:bodyPr/>
                    <a:lstStyle/>
                    <a:p>
                      <a:pPr algn="ctr"/>
                      <a:r>
                        <a:rPr lang="es-ES" sz="1200" dirty="0">
                          <a:effectLst/>
                          <a:latin typeface="Arial"/>
                          <a:cs typeface="Arial"/>
                        </a:rPr>
                        <a:t>Positiva </a:t>
                      </a:r>
                    </a:p>
                  </a:txBody>
                  <a:tcPr anchor="ctr"/>
                </a:tc>
              </a:tr>
              <a:tr h="370840">
                <a:tc>
                  <a:txBody>
                    <a:bodyPr/>
                    <a:lstStyle/>
                    <a:p>
                      <a:pPr algn="ctr"/>
                      <a:r>
                        <a:rPr lang="es-ES" sz="1200" dirty="0">
                          <a:effectLst/>
                          <a:latin typeface="Arial"/>
                          <a:cs typeface="Arial"/>
                        </a:rPr>
                        <a:t>Positiva con profilaxis </a:t>
                      </a:r>
                      <a:r>
                        <a:rPr lang="es-ES" sz="1200" dirty="0" smtClean="0">
                          <a:effectLst/>
                          <a:latin typeface="Arial"/>
                          <a:cs typeface="Arial"/>
                        </a:rPr>
                        <a:t>adecuada</a:t>
                      </a:r>
                      <a:endParaRPr lang="es-ES" sz="1200" dirty="0">
                        <a:effectLst/>
                        <a:latin typeface="Arial"/>
                        <a:cs typeface="Arial"/>
                      </a:endParaRPr>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0" dirty="0" smtClean="0">
                          <a:effectLst/>
                          <a:latin typeface="Arial"/>
                          <a:cs typeface="Arial"/>
                        </a:rPr>
                        <a:t>Secreciones</a:t>
                      </a:r>
                      <a:r>
                        <a:rPr lang="es-ES" sz="1200" b="0" baseline="0" dirty="0" smtClean="0">
                          <a:effectLst/>
                          <a:latin typeface="Arial"/>
                          <a:cs typeface="Arial"/>
                        </a:rPr>
                        <a:t> moderadas</a:t>
                      </a:r>
                    </a:p>
                    <a:p>
                      <a:pPr marL="0" marR="0" indent="0" algn="ctr" defTabSz="457200" rtl="0" eaLnBrk="1" fontAlgn="auto" latinLnBrk="0" hangingPunct="1">
                        <a:lnSpc>
                          <a:spcPct val="100000"/>
                        </a:lnSpc>
                        <a:spcBef>
                          <a:spcPts val="0"/>
                        </a:spcBef>
                        <a:spcAft>
                          <a:spcPts val="0"/>
                        </a:spcAft>
                        <a:buClrTx/>
                        <a:buSzTx/>
                        <a:buFontTx/>
                        <a:buNone/>
                        <a:tabLst/>
                        <a:defRPr/>
                      </a:pPr>
                      <a:endParaRPr lang="es-ES" sz="1200" b="0" dirty="0" smtClean="0">
                        <a:effectLst/>
                        <a:latin typeface="Arial"/>
                        <a:cs typeface="Arial"/>
                      </a:endParaRPr>
                    </a:p>
                  </a:txBody>
                  <a:tcPr anchor="ctr"/>
                </a:tc>
              </a:tr>
            </a:tbl>
          </a:graphicData>
        </a:graphic>
      </p:graphicFrame>
      <p:graphicFrame>
        <p:nvGraphicFramePr>
          <p:cNvPr id="17" name="Tabla 16"/>
          <p:cNvGraphicFramePr>
            <a:graphicFrameLocks noGrp="1"/>
          </p:cNvGraphicFramePr>
          <p:nvPr>
            <p:extLst>
              <p:ext uri="{D42A27DB-BD31-4B8C-83A1-F6EECF244321}">
                <p14:modId xmlns="" xmlns:p14="http://schemas.microsoft.com/office/powerpoint/2010/main" val="3033950239"/>
              </p:ext>
            </p:extLst>
          </p:nvPr>
        </p:nvGraphicFramePr>
        <p:xfrm>
          <a:off x="6494445" y="908720"/>
          <a:ext cx="2184400" cy="5064760"/>
        </p:xfrm>
        <a:graphic>
          <a:graphicData uri="http://schemas.openxmlformats.org/drawingml/2006/table">
            <a:tbl>
              <a:tblPr firstRow="1" bandRow="1">
                <a:tableStyleId>{5C22544A-7EE6-4342-B048-85BDC9FD1C3A}</a:tableStyleId>
              </a:tblPr>
              <a:tblGrid>
                <a:gridCol w="2184400"/>
              </a:tblGrid>
              <a:tr h="370840">
                <a:tc>
                  <a:txBody>
                    <a:bodyPr/>
                    <a:lstStyle/>
                    <a:p>
                      <a:pPr algn="ctr"/>
                      <a:r>
                        <a:rPr lang="es-ES" sz="1200" dirty="0" smtClean="0">
                          <a:effectLst/>
                          <a:latin typeface="Arial"/>
                          <a:cs typeface="Arial"/>
                        </a:rPr>
                        <a:t>Criterios</a:t>
                      </a:r>
                      <a:r>
                        <a:rPr lang="es-ES" sz="1200" baseline="0" dirty="0" smtClean="0">
                          <a:effectLst/>
                          <a:latin typeface="Arial"/>
                          <a:cs typeface="Arial"/>
                        </a:rPr>
                        <a:t> aceptables</a:t>
                      </a:r>
                      <a:endParaRPr lang="es-ES" sz="1200" dirty="0">
                        <a:effectLst/>
                        <a:latin typeface="Arial"/>
                        <a:cs typeface="Arial"/>
                      </a:endParaRPr>
                    </a:p>
                  </a:txBody>
                  <a:tcPr anchor="ctr"/>
                </a:tc>
              </a:tr>
              <a:tr h="370840">
                <a:tc>
                  <a:txBody>
                    <a:bodyPr/>
                    <a:lstStyle/>
                    <a:p>
                      <a:pPr marL="0" indent="0" algn="ctr">
                        <a:buFont typeface="Wingdings" charset="0"/>
                        <a:buNone/>
                      </a:pPr>
                      <a:r>
                        <a:rPr lang="es-ES_tradnl" sz="1200" u="sng" dirty="0" smtClean="0">
                          <a:effectLst/>
                          <a:latin typeface="Arial"/>
                          <a:cs typeface="Arial"/>
                        </a:rPr>
                        <a:t>&gt;</a:t>
                      </a:r>
                      <a:r>
                        <a:rPr lang="es-ES_tradnl" sz="1200" u="none" baseline="0" dirty="0" smtClean="0">
                          <a:effectLst/>
                          <a:latin typeface="Arial"/>
                          <a:cs typeface="Arial"/>
                        </a:rPr>
                        <a:t> 65 años y </a:t>
                      </a:r>
                      <a:r>
                        <a:rPr lang="es-ES_tradnl" sz="1200" dirty="0" smtClean="0">
                          <a:effectLst/>
                          <a:latin typeface="Arial"/>
                          <a:cs typeface="Arial"/>
                        </a:rPr>
                        <a:t> &lt;</a:t>
                      </a:r>
                      <a:r>
                        <a:rPr lang="es-ES_tradnl" sz="1200" baseline="0" dirty="0" smtClean="0">
                          <a:effectLst/>
                          <a:latin typeface="Arial"/>
                          <a:cs typeface="Arial"/>
                        </a:rPr>
                        <a:t> 70 años</a:t>
                      </a:r>
                      <a:endParaRPr lang="es-ES_tradnl" sz="1200" dirty="0">
                        <a:effectLst/>
                        <a:latin typeface="Arial"/>
                        <a:cs typeface="Arial"/>
                      </a:endParaRPr>
                    </a:p>
                  </a:txBody>
                  <a:tcPr anchor="ctr"/>
                </a:tc>
              </a:tr>
              <a:tr h="370840">
                <a:tc>
                  <a:txBody>
                    <a:bodyPr/>
                    <a:lstStyle/>
                    <a:p>
                      <a:pPr algn="ctr"/>
                      <a:r>
                        <a:rPr lang="es-ES" sz="1200" dirty="0" smtClean="0">
                          <a:effectLst/>
                          <a:latin typeface="Arial"/>
                          <a:cs typeface="Arial"/>
                        </a:rPr>
                        <a:t>Si </a:t>
                      </a:r>
                      <a:endParaRPr lang="es-ES" sz="1200" dirty="0">
                        <a:effectLst/>
                        <a:latin typeface="Arial"/>
                        <a:cs typeface="Arial"/>
                      </a:endParaRPr>
                    </a:p>
                  </a:txBody>
                  <a:tcPr anchor="ctr"/>
                </a:tc>
              </a:tr>
              <a:tr h="370840">
                <a:tc>
                  <a:txBody>
                    <a:bodyPr/>
                    <a:lstStyle/>
                    <a:p>
                      <a:pPr algn="ctr"/>
                      <a:endParaRPr lang="es-ES" sz="1200" dirty="0" smtClean="0">
                        <a:effectLst/>
                        <a:latin typeface="Arial"/>
                        <a:cs typeface="Arial"/>
                      </a:endParaRPr>
                    </a:p>
                    <a:p>
                      <a:pPr algn="ctr"/>
                      <a:r>
                        <a:rPr lang="es-ES" sz="1200" dirty="0" smtClean="0">
                          <a:effectLst/>
                          <a:latin typeface="Arial"/>
                          <a:cs typeface="Arial"/>
                        </a:rPr>
                        <a:t>Aproximadas</a:t>
                      </a:r>
                    </a:p>
                    <a:p>
                      <a:pPr algn="ctr"/>
                      <a:endParaRPr lang="es-ES" sz="1200" dirty="0">
                        <a:effectLst/>
                        <a:latin typeface="Arial"/>
                        <a:cs typeface="Arial"/>
                      </a:endParaRPr>
                    </a:p>
                  </a:txBody>
                  <a:tcPr anchor="ctr"/>
                </a:tc>
              </a:tr>
              <a:tr h="370840">
                <a:tc>
                  <a:txBody>
                    <a:bodyPr/>
                    <a:lstStyle/>
                    <a:p>
                      <a:pPr algn="ctr"/>
                      <a:r>
                        <a:rPr lang="es-ES" sz="1200" dirty="0">
                          <a:effectLst/>
                          <a:latin typeface="Arial"/>
                          <a:cs typeface="Arial"/>
                        </a:rPr>
                        <a:t>Infiltrados </a:t>
                      </a:r>
                      <a:r>
                        <a:rPr lang="es-ES" sz="1200" dirty="0" smtClean="0">
                          <a:effectLst/>
                          <a:latin typeface="Arial"/>
                          <a:cs typeface="Arial"/>
                        </a:rPr>
                        <a:t>bilaterales</a:t>
                      </a:r>
                    </a:p>
                    <a:p>
                      <a:pPr algn="ctr"/>
                      <a:r>
                        <a:rPr lang="es-ES" sz="1200" dirty="0" smtClean="0">
                          <a:effectLst/>
                          <a:latin typeface="Arial"/>
                          <a:cs typeface="Arial"/>
                        </a:rPr>
                        <a:t>cambios</a:t>
                      </a:r>
                      <a:r>
                        <a:rPr lang="es-ES" sz="1200" baseline="0" dirty="0" smtClean="0">
                          <a:effectLst/>
                          <a:latin typeface="Arial"/>
                          <a:cs typeface="Arial"/>
                        </a:rPr>
                        <a:t> moderados</a:t>
                      </a:r>
                      <a:endParaRPr lang="es-ES" sz="1200" dirty="0">
                        <a:effectLst/>
                        <a:latin typeface="Arial"/>
                        <a:cs typeface="Arial"/>
                      </a:endParaRPr>
                    </a:p>
                  </a:txBody>
                  <a:tcPr anchor="ctr"/>
                </a:tc>
              </a:tr>
              <a:tr h="370840">
                <a:tc>
                  <a:txBody>
                    <a:bodyPr/>
                    <a:lstStyle/>
                    <a:p>
                      <a:pPr algn="ctr"/>
                      <a:r>
                        <a:rPr lang="es-ES" sz="1200" dirty="0" smtClean="0">
                          <a:effectLst/>
                          <a:latin typeface="Arial"/>
                          <a:cs typeface="Arial"/>
                        </a:rPr>
                        <a:t>&gt; 200 </a:t>
                      </a:r>
                      <a:r>
                        <a:rPr lang="es-ES" sz="1200" dirty="0" err="1" smtClean="0">
                          <a:effectLst/>
                          <a:latin typeface="Arial"/>
                          <a:cs typeface="Arial"/>
                        </a:rPr>
                        <a:t>mmHg</a:t>
                      </a:r>
                      <a:r>
                        <a:rPr lang="es-ES" sz="1200" dirty="0" smtClean="0">
                          <a:effectLst/>
                          <a:latin typeface="Arial"/>
                          <a:cs typeface="Arial"/>
                        </a:rPr>
                        <a:t> y &lt; 250 </a:t>
                      </a:r>
                      <a:r>
                        <a:rPr lang="es-ES" sz="1200" dirty="0" err="1">
                          <a:effectLst/>
                          <a:latin typeface="Arial"/>
                          <a:cs typeface="Arial"/>
                        </a:rPr>
                        <a:t>mmHg</a:t>
                      </a:r>
                      <a:r>
                        <a:rPr lang="es-ES" sz="1200" dirty="0">
                          <a:effectLst/>
                          <a:latin typeface="Arial"/>
                          <a:cs typeface="Arial"/>
                        </a:rPr>
                        <a:t> </a:t>
                      </a:r>
                      <a:r>
                        <a:rPr lang="es-ES" sz="1200" dirty="0" smtClean="0">
                          <a:effectLst/>
                          <a:latin typeface="Arial"/>
                          <a:cs typeface="Arial"/>
                        </a:rPr>
                        <a:t> </a:t>
                      </a:r>
                      <a:endParaRPr lang="es-ES" sz="1200" dirty="0">
                        <a:effectLst/>
                        <a:latin typeface="Arial"/>
                        <a:cs typeface="Arial"/>
                      </a:endParaRPr>
                    </a:p>
                  </a:txBody>
                  <a:tcPr anchor="ctr"/>
                </a:tc>
              </a:tr>
              <a:tr h="370840">
                <a:tc>
                  <a:txBody>
                    <a:bodyPr/>
                    <a:lstStyle/>
                    <a:p>
                      <a:pPr algn="ctr"/>
                      <a:r>
                        <a:rPr lang="es-ES" sz="1200" dirty="0">
                          <a:effectLst/>
                          <a:latin typeface="Arial"/>
                          <a:cs typeface="Arial"/>
                        </a:rPr>
                        <a:t>&gt;20 paquetes </a:t>
                      </a:r>
                      <a:r>
                        <a:rPr lang="es-ES" sz="1200" dirty="0" err="1" smtClean="0">
                          <a:effectLst/>
                          <a:latin typeface="Arial"/>
                          <a:cs typeface="Arial"/>
                        </a:rPr>
                        <a:t>año</a:t>
                      </a:r>
                      <a:r>
                        <a:rPr lang="es-ES" sz="1200" baseline="0" dirty="0" smtClean="0">
                          <a:effectLst/>
                          <a:latin typeface="Arial"/>
                          <a:cs typeface="Arial"/>
                        </a:rPr>
                        <a:t> y &lt; 40 paquetes año</a:t>
                      </a:r>
                      <a:endParaRPr lang="es-ES" sz="1200" dirty="0">
                        <a:effectLst/>
                        <a:latin typeface="Arial"/>
                        <a:cs typeface="Arial"/>
                      </a:endParaRPr>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dirty="0" smtClean="0">
                          <a:effectLst/>
                          <a:latin typeface="Arial"/>
                          <a:cs typeface="Arial"/>
                        </a:rPr>
                        <a:t>Unilateral </a:t>
                      </a:r>
                      <a:endParaRPr lang="es-ES" sz="1200" dirty="0">
                        <a:effectLst/>
                        <a:latin typeface="Arial"/>
                        <a:cs typeface="Arial"/>
                      </a:endParaRPr>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0" dirty="0" smtClean="0">
                          <a:effectLst/>
                          <a:latin typeface="Arial"/>
                          <a:cs typeface="Arial"/>
                        </a:rPr>
                        <a:t>Antecedentes</a:t>
                      </a:r>
                    </a:p>
                  </a:txBody>
                  <a:tcPr anchor="ctr"/>
                </a:tc>
              </a:tr>
              <a:tr h="370840">
                <a:tc>
                  <a:txBody>
                    <a:bodyPr/>
                    <a:lstStyle/>
                    <a:p>
                      <a:pPr algn="ctr"/>
                      <a:r>
                        <a:rPr lang="es-ES" sz="1200" dirty="0">
                          <a:effectLst/>
                          <a:latin typeface="Arial"/>
                          <a:cs typeface="Arial"/>
                        </a:rPr>
                        <a:t>Positiva </a:t>
                      </a:r>
                    </a:p>
                  </a:txBody>
                  <a:tcPr anchor="ctr"/>
                </a:tc>
              </a:tr>
              <a:tr h="370840">
                <a:tc>
                  <a:txBody>
                    <a:bodyPr/>
                    <a:lstStyle/>
                    <a:p>
                      <a:pPr algn="ctr"/>
                      <a:r>
                        <a:rPr lang="es-ES" sz="1200" dirty="0">
                          <a:effectLst/>
                          <a:latin typeface="Arial"/>
                          <a:cs typeface="Arial"/>
                        </a:rPr>
                        <a:t>Positiva </a:t>
                      </a:r>
                      <a:r>
                        <a:rPr lang="es-ES" sz="1200" dirty="0" smtClean="0">
                          <a:effectLst/>
                          <a:latin typeface="Arial"/>
                          <a:cs typeface="Arial"/>
                        </a:rPr>
                        <a:t>con </a:t>
                      </a:r>
                      <a:r>
                        <a:rPr lang="es-ES" sz="1200" dirty="0">
                          <a:effectLst/>
                          <a:latin typeface="Arial"/>
                          <a:cs typeface="Arial"/>
                        </a:rPr>
                        <a:t>profilaxis </a:t>
                      </a:r>
                      <a:r>
                        <a:rPr lang="es-ES" sz="1200" dirty="0" smtClean="0">
                          <a:effectLst/>
                          <a:latin typeface="Arial"/>
                          <a:cs typeface="Arial"/>
                        </a:rPr>
                        <a:t>adecuada</a:t>
                      </a:r>
                      <a:endParaRPr lang="es-ES" sz="1200" dirty="0">
                        <a:effectLst/>
                        <a:latin typeface="Arial"/>
                        <a:cs typeface="Arial"/>
                      </a:endParaRPr>
                    </a:p>
                  </a:txBody>
                  <a:tcPr anchor="ctr"/>
                </a:tc>
              </a:tr>
              <a:tr h="370840">
                <a:tc>
                  <a:txBody>
                    <a:bodyPr/>
                    <a:lstStyle/>
                    <a:p>
                      <a:pPr algn="ctr"/>
                      <a:r>
                        <a:rPr lang="es-ES" sz="1200" b="0" dirty="0" smtClean="0">
                          <a:effectLst/>
                          <a:latin typeface="Arial"/>
                          <a:cs typeface="Arial"/>
                        </a:rPr>
                        <a:t>Presencia, con buena función pulmonar</a:t>
                      </a:r>
                      <a:endParaRPr lang="es-ES" sz="1200" b="0" dirty="0">
                        <a:effectLst/>
                        <a:latin typeface="Arial"/>
                        <a:cs typeface="Arial"/>
                      </a:endParaRPr>
                    </a:p>
                  </a:txBody>
                  <a:tcPr anchor="ctr"/>
                </a:tc>
              </a:tr>
            </a:tbl>
          </a:graphicData>
        </a:graphic>
      </p:graphicFrame>
    </p:spTree>
    <p:extLst>
      <p:ext uri="{BB962C8B-B14F-4D97-AF65-F5344CB8AC3E}">
        <p14:creationId xmlns="" xmlns:p14="http://schemas.microsoft.com/office/powerpoint/2010/main" val="34996012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xmlns="" val="4176141517"/>
              </p:ext>
            </p:extLst>
          </p:nvPr>
        </p:nvGraphicFramePr>
        <p:xfrm>
          <a:off x="457200" y="1473200"/>
          <a:ext cx="72009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1"/>
          <p:cNvSpPr>
            <a:spLocks noGrp="1"/>
          </p:cNvSpPr>
          <p:nvPr>
            <p:ph type="title"/>
          </p:nvPr>
        </p:nvSpPr>
        <p:spPr>
          <a:xfrm>
            <a:off x="-1" y="29854"/>
            <a:ext cx="9144001" cy="1143000"/>
          </a:xfrm>
        </p:spPr>
        <p:txBody>
          <a:bodyPr>
            <a:normAutofit/>
          </a:bodyPr>
          <a:lstStyle/>
          <a:p>
            <a:r>
              <a:rPr lang="es-ES" sz="2400" b="1" dirty="0" smtClean="0">
                <a:solidFill>
                  <a:schemeClr val="tx2"/>
                </a:solidFill>
                <a:effectLst/>
              </a:rPr>
              <a:t>Índice de </a:t>
            </a:r>
            <a:r>
              <a:rPr lang="es-ES" sz="2400" b="1" dirty="0" err="1" smtClean="0">
                <a:solidFill>
                  <a:schemeClr val="tx2"/>
                </a:solidFill>
                <a:effectLst/>
              </a:rPr>
              <a:t>Kirby</a:t>
            </a:r>
            <a:r>
              <a:rPr lang="es-ES" sz="2400" b="1" dirty="0" smtClean="0">
                <a:solidFill>
                  <a:schemeClr val="tx2"/>
                </a:solidFill>
                <a:effectLst/>
              </a:rPr>
              <a:t> en potenciales donadores</a:t>
            </a:r>
            <a:br>
              <a:rPr lang="es-ES" sz="2400" b="1" dirty="0" smtClean="0">
                <a:solidFill>
                  <a:schemeClr val="tx2"/>
                </a:solidFill>
                <a:effectLst/>
              </a:rPr>
            </a:br>
            <a:r>
              <a:rPr lang="es-ES" sz="2400" b="1" dirty="0" smtClean="0">
                <a:solidFill>
                  <a:schemeClr val="tx2"/>
                </a:solidFill>
                <a:effectLst/>
              </a:rPr>
              <a:t>n</a:t>
            </a:r>
            <a:r>
              <a:rPr lang="es-ES" sz="2400" b="1" dirty="0" smtClean="0">
                <a:solidFill>
                  <a:schemeClr val="tx2"/>
                </a:solidFill>
                <a:effectLst/>
              </a:rPr>
              <a:t>=(11/33)</a:t>
            </a:r>
            <a:endParaRPr lang="es-ES" sz="2400" b="1" dirty="0">
              <a:solidFill>
                <a:schemeClr val="tx2"/>
              </a:solidFill>
              <a:effectLst/>
            </a:endParaRPr>
          </a:p>
        </p:txBody>
      </p:sp>
      <p:pic>
        <p:nvPicPr>
          <p:cNvPr id="5" name="Imagen 4"/>
          <p:cNvPicPr>
            <a:picLocks noChangeAspect="1"/>
          </p:cNvPicPr>
          <p:nvPr/>
        </p:nvPicPr>
        <p:blipFill>
          <a:blip r:embed="rId3" cstate="print"/>
          <a:stretch>
            <a:fillRect/>
          </a:stretch>
        </p:blipFill>
        <p:spPr>
          <a:xfrm>
            <a:off x="-1" y="1146228"/>
            <a:ext cx="9144001" cy="66622"/>
          </a:xfrm>
          <a:prstGeom prst="rect">
            <a:avLst/>
          </a:prstGeom>
        </p:spPr>
      </p:pic>
      <p:sp>
        <p:nvSpPr>
          <p:cNvPr id="7" name="CuadroTexto 6"/>
          <p:cNvSpPr txBox="1"/>
          <p:nvPr/>
        </p:nvSpPr>
        <p:spPr>
          <a:xfrm>
            <a:off x="2451100" y="6031624"/>
            <a:ext cx="3414889" cy="400110"/>
          </a:xfrm>
          <a:prstGeom prst="rect">
            <a:avLst/>
          </a:prstGeom>
          <a:noFill/>
        </p:spPr>
        <p:txBody>
          <a:bodyPr wrap="square" rtlCol="0">
            <a:spAutoFit/>
          </a:bodyPr>
          <a:lstStyle/>
          <a:p>
            <a:pPr algn="ctr"/>
            <a:r>
              <a:rPr lang="es-ES" sz="2000" b="1" dirty="0" smtClean="0"/>
              <a:t>Casos</a:t>
            </a:r>
            <a:endParaRPr lang="es-ES" sz="2000" b="1" dirty="0"/>
          </a:p>
        </p:txBody>
      </p:sp>
      <p:sp>
        <p:nvSpPr>
          <p:cNvPr id="8" name="CuadroTexto 7"/>
          <p:cNvSpPr txBox="1"/>
          <p:nvPr/>
        </p:nvSpPr>
        <p:spPr>
          <a:xfrm>
            <a:off x="33868" y="1961445"/>
            <a:ext cx="492443" cy="3854274"/>
          </a:xfrm>
          <a:prstGeom prst="rect">
            <a:avLst/>
          </a:prstGeom>
          <a:noFill/>
        </p:spPr>
        <p:txBody>
          <a:bodyPr vert="vert270" wrap="square" rtlCol="0">
            <a:spAutoFit/>
          </a:bodyPr>
          <a:lstStyle/>
          <a:p>
            <a:pPr algn="ctr"/>
            <a:r>
              <a:rPr lang="es-ES" sz="2000" b="1" dirty="0" smtClean="0"/>
              <a:t>Índice de </a:t>
            </a:r>
            <a:r>
              <a:rPr lang="es-ES" sz="2000" b="1" dirty="0" err="1" smtClean="0"/>
              <a:t>Kirby</a:t>
            </a:r>
            <a:endParaRPr lang="es-ES" sz="2000" b="1" dirty="0"/>
          </a:p>
        </p:txBody>
      </p:sp>
      <p:sp>
        <p:nvSpPr>
          <p:cNvPr id="9" name="CuadroTexto 8"/>
          <p:cNvSpPr txBox="1"/>
          <p:nvPr/>
        </p:nvSpPr>
        <p:spPr>
          <a:xfrm>
            <a:off x="7073900" y="2540000"/>
            <a:ext cx="2070100" cy="553998"/>
          </a:xfrm>
          <a:prstGeom prst="rect">
            <a:avLst/>
          </a:prstGeom>
          <a:noFill/>
        </p:spPr>
        <p:txBody>
          <a:bodyPr wrap="square" rtlCol="0">
            <a:spAutoFit/>
          </a:bodyPr>
          <a:lstStyle/>
          <a:p>
            <a:r>
              <a:rPr lang="es-ES" sz="1000" dirty="0" smtClean="0"/>
              <a:t>Criterios estándar</a:t>
            </a:r>
          </a:p>
          <a:p>
            <a:r>
              <a:rPr lang="es-ES" sz="1000" b="1" dirty="0"/>
              <a:t>n</a:t>
            </a:r>
            <a:r>
              <a:rPr lang="es-ES" sz="1000" b="1" dirty="0" smtClean="0"/>
              <a:t>= 5</a:t>
            </a:r>
          </a:p>
          <a:p>
            <a:r>
              <a:rPr lang="es-ES" sz="1000" dirty="0" smtClean="0"/>
              <a:t>PaO</a:t>
            </a:r>
            <a:r>
              <a:rPr lang="es-ES" sz="1000" baseline="-25000" dirty="0" smtClean="0"/>
              <a:t>2</a:t>
            </a:r>
            <a:r>
              <a:rPr lang="es-ES" sz="1000" dirty="0" smtClean="0"/>
              <a:t>/FiO</a:t>
            </a:r>
            <a:r>
              <a:rPr lang="es-ES" sz="1000" baseline="-25000" dirty="0" smtClean="0"/>
              <a:t>2</a:t>
            </a:r>
            <a:r>
              <a:rPr lang="es-ES" sz="1000" dirty="0" smtClean="0"/>
              <a:t>= 316.52 </a:t>
            </a:r>
            <a:r>
              <a:rPr lang="es-ES" sz="1000" u="sng" dirty="0" smtClean="0"/>
              <a:t>+</a:t>
            </a:r>
            <a:r>
              <a:rPr lang="es-ES" sz="1000" dirty="0" smtClean="0"/>
              <a:t> 18.9 </a:t>
            </a:r>
            <a:r>
              <a:rPr lang="es-ES" sz="1000" dirty="0" err="1" smtClean="0"/>
              <a:t>mmHg</a:t>
            </a:r>
            <a:endParaRPr lang="es-ES" sz="1000" dirty="0"/>
          </a:p>
        </p:txBody>
      </p:sp>
      <p:sp>
        <p:nvSpPr>
          <p:cNvPr id="10" name="CuadroTexto 9"/>
          <p:cNvSpPr txBox="1"/>
          <p:nvPr/>
        </p:nvSpPr>
        <p:spPr>
          <a:xfrm>
            <a:off x="7073900" y="3272493"/>
            <a:ext cx="2070100" cy="553998"/>
          </a:xfrm>
          <a:prstGeom prst="rect">
            <a:avLst/>
          </a:prstGeom>
          <a:noFill/>
        </p:spPr>
        <p:txBody>
          <a:bodyPr wrap="square" rtlCol="0">
            <a:spAutoFit/>
          </a:bodyPr>
          <a:lstStyle/>
          <a:p>
            <a:r>
              <a:rPr lang="es-ES" sz="1000" dirty="0" smtClean="0"/>
              <a:t>Criterios ampliados</a:t>
            </a:r>
          </a:p>
          <a:p>
            <a:r>
              <a:rPr lang="es-ES" sz="1000" b="1" dirty="0"/>
              <a:t>n</a:t>
            </a:r>
            <a:r>
              <a:rPr lang="es-ES" sz="1000" b="1" dirty="0" smtClean="0"/>
              <a:t>= 1</a:t>
            </a:r>
          </a:p>
          <a:p>
            <a:r>
              <a:rPr lang="es-ES" sz="1000" dirty="0" smtClean="0"/>
              <a:t>PaO</a:t>
            </a:r>
            <a:r>
              <a:rPr lang="es-ES" sz="1000" baseline="-25000" dirty="0" smtClean="0"/>
              <a:t>2</a:t>
            </a:r>
            <a:r>
              <a:rPr lang="es-ES" sz="1000" dirty="0" smtClean="0"/>
              <a:t>/FiO</a:t>
            </a:r>
            <a:r>
              <a:rPr lang="es-ES" sz="1000" baseline="-25000" dirty="0" smtClean="0"/>
              <a:t>2</a:t>
            </a:r>
            <a:r>
              <a:rPr lang="es-ES" sz="1000" dirty="0" smtClean="0"/>
              <a:t>= 250 </a:t>
            </a:r>
            <a:r>
              <a:rPr lang="es-ES" sz="1000" dirty="0" err="1" smtClean="0"/>
              <a:t>mmHg</a:t>
            </a:r>
            <a:endParaRPr lang="es-ES" sz="1000" dirty="0"/>
          </a:p>
        </p:txBody>
      </p:sp>
      <p:sp>
        <p:nvSpPr>
          <p:cNvPr id="11" name="CuadroTexto 10"/>
          <p:cNvSpPr txBox="1"/>
          <p:nvPr/>
        </p:nvSpPr>
        <p:spPr>
          <a:xfrm>
            <a:off x="7073900" y="3993655"/>
            <a:ext cx="1803400" cy="553998"/>
          </a:xfrm>
          <a:prstGeom prst="rect">
            <a:avLst/>
          </a:prstGeom>
          <a:noFill/>
        </p:spPr>
        <p:txBody>
          <a:bodyPr wrap="square" rtlCol="0">
            <a:spAutoFit/>
          </a:bodyPr>
          <a:lstStyle/>
          <a:p>
            <a:r>
              <a:rPr lang="es-ES" sz="1000" dirty="0" smtClean="0"/>
              <a:t>Criterios aceptables</a:t>
            </a:r>
          </a:p>
          <a:p>
            <a:r>
              <a:rPr lang="es-ES" sz="1000" b="1" dirty="0"/>
              <a:t>n</a:t>
            </a:r>
            <a:r>
              <a:rPr lang="es-ES" sz="1000" b="1" dirty="0" smtClean="0"/>
              <a:t>= 5</a:t>
            </a:r>
          </a:p>
          <a:p>
            <a:r>
              <a:rPr lang="es-ES" sz="1000" dirty="0" smtClean="0"/>
              <a:t>PaO</a:t>
            </a:r>
            <a:r>
              <a:rPr lang="es-ES" sz="1000" baseline="-25000" dirty="0" smtClean="0"/>
              <a:t>2</a:t>
            </a:r>
            <a:r>
              <a:rPr lang="es-ES" sz="1000" dirty="0" smtClean="0"/>
              <a:t>/FiO</a:t>
            </a:r>
            <a:r>
              <a:rPr lang="es-ES" sz="1000" baseline="-25000" dirty="0" smtClean="0"/>
              <a:t>2</a:t>
            </a:r>
            <a:r>
              <a:rPr lang="es-ES" sz="1000" dirty="0" smtClean="0"/>
              <a:t>= 219 </a:t>
            </a:r>
            <a:r>
              <a:rPr lang="es-ES" sz="1000" u="sng" dirty="0" smtClean="0"/>
              <a:t>+</a:t>
            </a:r>
            <a:r>
              <a:rPr lang="es-ES" sz="1000" dirty="0" smtClean="0"/>
              <a:t> 10.06 </a:t>
            </a:r>
            <a:r>
              <a:rPr lang="es-ES" sz="1000" dirty="0" err="1" smtClean="0"/>
              <a:t>mmHg</a:t>
            </a:r>
            <a:endParaRPr lang="es-ES" sz="1000" dirty="0"/>
          </a:p>
        </p:txBody>
      </p:sp>
      <p:sp>
        <p:nvSpPr>
          <p:cNvPr id="12" name="CuadroTexto 11"/>
          <p:cNvSpPr txBox="1"/>
          <p:nvPr/>
        </p:nvSpPr>
        <p:spPr>
          <a:xfrm>
            <a:off x="7073900" y="4724400"/>
            <a:ext cx="1943100" cy="553998"/>
          </a:xfrm>
          <a:prstGeom prst="rect">
            <a:avLst/>
          </a:prstGeom>
          <a:noFill/>
        </p:spPr>
        <p:txBody>
          <a:bodyPr wrap="square" rtlCol="0">
            <a:spAutoFit/>
          </a:bodyPr>
          <a:lstStyle/>
          <a:p>
            <a:r>
              <a:rPr lang="es-ES" sz="1000" dirty="0" smtClean="0"/>
              <a:t>No cumple criterios </a:t>
            </a:r>
          </a:p>
          <a:p>
            <a:r>
              <a:rPr lang="es-ES" sz="1000" b="1" dirty="0"/>
              <a:t>n</a:t>
            </a:r>
            <a:r>
              <a:rPr lang="es-ES" sz="1000" b="1" dirty="0" smtClean="0"/>
              <a:t>= 22</a:t>
            </a:r>
          </a:p>
          <a:p>
            <a:r>
              <a:rPr lang="es-ES" sz="1000" dirty="0" smtClean="0"/>
              <a:t>PaO</a:t>
            </a:r>
            <a:r>
              <a:rPr lang="es-ES" sz="1000" baseline="-25000" dirty="0" smtClean="0"/>
              <a:t>2</a:t>
            </a:r>
            <a:r>
              <a:rPr lang="es-ES" sz="1000" dirty="0" smtClean="0"/>
              <a:t>/FiO</a:t>
            </a:r>
            <a:r>
              <a:rPr lang="es-ES" sz="1000" baseline="-25000" dirty="0" smtClean="0"/>
              <a:t>2</a:t>
            </a:r>
            <a:r>
              <a:rPr lang="es-ES" sz="1000" dirty="0" smtClean="0"/>
              <a:t>= 107.14 </a:t>
            </a:r>
            <a:r>
              <a:rPr lang="es-ES" sz="1000" u="sng" dirty="0" smtClean="0"/>
              <a:t>+</a:t>
            </a:r>
            <a:r>
              <a:rPr lang="es-ES" sz="1000" dirty="0" smtClean="0"/>
              <a:t> 44.98 </a:t>
            </a:r>
            <a:r>
              <a:rPr lang="es-ES" sz="1000" dirty="0" err="1" smtClean="0"/>
              <a:t>mmHg</a:t>
            </a:r>
            <a:endParaRPr lang="es-ES" sz="1000" dirty="0"/>
          </a:p>
        </p:txBody>
      </p:sp>
      <p:cxnSp>
        <p:nvCxnSpPr>
          <p:cNvPr id="13" name="Conector recto 12"/>
          <p:cNvCxnSpPr/>
          <p:nvPr/>
        </p:nvCxnSpPr>
        <p:spPr>
          <a:xfrm>
            <a:off x="1104900" y="2730507"/>
            <a:ext cx="5397500"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V="1">
            <a:off x="1104900" y="3247093"/>
            <a:ext cx="5397500" cy="1"/>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5" name="Conector recto 14"/>
          <p:cNvCxnSpPr/>
          <p:nvPr/>
        </p:nvCxnSpPr>
        <p:spPr>
          <a:xfrm>
            <a:off x="1104900" y="3797300"/>
            <a:ext cx="53975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58531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Marcador de contenido 12"/>
          <p:cNvGraphicFramePr>
            <a:graphicFrameLocks noGrp="1"/>
          </p:cNvGraphicFramePr>
          <p:nvPr>
            <p:ph idx="1"/>
            <p:extLst>
              <p:ext uri="{D42A27DB-BD31-4B8C-83A1-F6EECF244321}">
                <p14:modId xmlns:p14="http://schemas.microsoft.com/office/powerpoint/2010/main" xmlns="" val="3018949442"/>
              </p:ext>
            </p:extLst>
          </p:nvPr>
        </p:nvGraphicFramePr>
        <p:xfrm>
          <a:off x="393700" y="4432300"/>
          <a:ext cx="8407400" cy="1828800"/>
        </p:xfrm>
        <a:graphic>
          <a:graphicData uri="http://schemas.openxmlformats.org/drawingml/2006/table">
            <a:tbl>
              <a:tblPr firstRow="1" bandRow="1">
                <a:tableStyleId>{5C22544A-7EE6-4342-B048-85BDC9FD1C3A}</a:tableStyleId>
              </a:tblPr>
              <a:tblGrid>
                <a:gridCol w="1054100"/>
                <a:gridCol w="2552700"/>
                <a:gridCol w="2240780"/>
                <a:gridCol w="2559820"/>
              </a:tblGrid>
              <a:tr h="370840">
                <a:tc>
                  <a:txBody>
                    <a:bodyPr/>
                    <a:lstStyle/>
                    <a:p>
                      <a:pPr algn="ctr"/>
                      <a:r>
                        <a:rPr lang="es-ES" sz="1200" b="1" dirty="0" smtClean="0">
                          <a:latin typeface="+mj-lt"/>
                        </a:rPr>
                        <a:t>Criterios</a:t>
                      </a:r>
                      <a:endParaRPr lang="es-ES" sz="1200" b="1" dirty="0">
                        <a:latin typeface="+mj-lt"/>
                      </a:endParaRPr>
                    </a:p>
                  </a:txBody>
                  <a:tcPr/>
                </a:tc>
                <a:tc>
                  <a:txBody>
                    <a:bodyPr/>
                    <a:lstStyle/>
                    <a:p>
                      <a:pPr algn="ctr"/>
                      <a:r>
                        <a:rPr lang="es-ES" sz="1200" b="1" dirty="0" smtClean="0">
                          <a:latin typeface="+mj-lt"/>
                        </a:rPr>
                        <a:t>Valores de PaO</a:t>
                      </a:r>
                      <a:r>
                        <a:rPr lang="es-ES" sz="1200" b="1" baseline="-25000" dirty="0" smtClean="0">
                          <a:latin typeface="+mj-lt"/>
                        </a:rPr>
                        <a:t>2</a:t>
                      </a:r>
                      <a:endParaRPr lang="es-ES" sz="1200" b="1" baseline="0" dirty="0" smtClean="0">
                        <a:latin typeface="+mj-lt"/>
                      </a:endParaRPr>
                    </a:p>
                    <a:p>
                      <a:pPr algn="ctr"/>
                      <a:r>
                        <a:rPr lang="es-ES" sz="1200" b="1" baseline="0" dirty="0" smtClean="0">
                          <a:latin typeface="+mj-lt"/>
                        </a:rPr>
                        <a:t>a nivel de mar</a:t>
                      </a:r>
                      <a:endParaRPr lang="es-ES" sz="1200" b="1" baseline="-25000" dirty="0" smtClean="0">
                        <a:latin typeface="+mj-lt"/>
                      </a:endParaRPr>
                    </a:p>
                  </a:txBody>
                  <a:tcPr/>
                </a:tc>
                <a:tc>
                  <a:txBody>
                    <a:bodyPr/>
                    <a:lstStyle/>
                    <a:p>
                      <a:pPr algn="ctr"/>
                      <a:r>
                        <a:rPr lang="es-ES" sz="1200" b="1" dirty="0" smtClean="0">
                          <a:latin typeface="+mj-lt"/>
                        </a:rPr>
                        <a:t>Corrección </a:t>
                      </a:r>
                      <a:endParaRPr lang="es-ES" sz="12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1" dirty="0" smtClean="0">
                          <a:latin typeface="+mj-lt"/>
                        </a:rPr>
                        <a:t>Valores de PaO</a:t>
                      </a:r>
                      <a:r>
                        <a:rPr lang="es-ES" sz="1200" b="1" baseline="-25000" dirty="0" smtClean="0">
                          <a:latin typeface="+mj-lt"/>
                        </a:rPr>
                        <a:t>2</a:t>
                      </a:r>
                      <a:endParaRPr lang="es-ES" sz="1200" b="1" baseline="0" dirty="0" smtClean="0">
                        <a:latin typeface="+mj-lt"/>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ES" sz="1200" b="1" baseline="0" dirty="0" smtClean="0">
                          <a:latin typeface="+mj-lt"/>
                        </a:rPr>
                        <a:t>a nivel de la ZMCM</a:t>
                      </a:r>
                      <a:endParaRPr lang="es-ES" sz="1200" b="1" baseline="-25000" dirty="0" smtClean="0">
                        <a:latin typeface="+mj-lt"/>
                      </a:endParaRPr>
                    </a:p>
                  </a:txBody>
                  <a:tcPr/>
                </a:tc>
              </a:tr>
              <a:tr h="370840">
                <a:tc>
                  <a:txBody>
                    <a:bodyPr/>
                    <a:lstStyle/>
                    <a:p>
                      <a:r>
                        <a:rPr lang="es-ES" sz="1200" b="1" baseline="0" dirty="0" smtClean="0">
                          <a:latin typeface="+mj-lt"/>
                        </a:rPr>
                        <a:t>Estándar</a:t>
                      </a:r>
                      <a:endParaRPr lang="es-ES" sz="1200" b="1" dirty="0">
                        <a:latin typeface="+mj-lt"/>
                      </a:endParaRPr>
                    </a:p>
                  </a:txBody>
                  <a:tcPr/>
                </a:tc>
                <a:tc>
                  <a:txBody>
                    <a:bodyPr/>
                    <a:lstStyle/>
                    <a:p>
                      <a:pPr algn="ctr"/>
                      <a:r>
                        <a:rPr lang="es-ES" sz="1200" u="sng" smtClean="0">
                          <a:latin typeface="+mj-lt"/>
                        </a:rPr>
                        <a:t>&gt;</a:t>
                      </a:r>
                      <a:r>
                        <a:rPr lang="es-ES" sz="1200" smtClean="0">
                          <a:latin typeface="+mj-lt"/>
                        </a:rPr>
                        <a:t> 300</a:t>
                      </a:r>
                      <a:r>
                        <a:rPr lang="es-ES" sz="1200" baseline="0" smtClean="0">
                          <a:latin typeface="+mj-lt"/>
                        </a:rPr>
                        <a:t> </a:t>
                      </a:r>
                      <a:r>
                        <a:rPr lang="es-ES" sz="1200" baseline="0" dirty="0" err="1" smtClean="0">
                          <a:latin typeface="+mj-lt"/>
                        </a:rPr>
                        <a:t>mmHg</a:t>
                      </a:r>
                      <a:endParaRPr lang="es-ES" sz="1200" dirty="0">
                        <a:latin typeface="+mj-lt"/>
                      </a:endParaRPr>
                    </a:p>
                  </a:txBody>
                  <a:tcPr/>
                </a:tc>
                <a:tc>
                  <a:txBody>
                    <a:bodyPr/>
                    <a:lstStyle/>
                    <a:p>
                      <a:pPr algn="ctr"/>
                      <a:r>
                        <a:rPr lang="es-ES" sz="1200" dirty="0" smtClean="0">
                          <a:latin typeface="+mj-lt"/>
                        </a:rPr>
                        <a:t>PaO</a:t>
                      </a:r>
                      <a:r>
                        <a:rPr lang="es-ES" sz="1200" baseline="-25000" dirty="0" smtClean="0">
                          <a:latin typeface="+mj-lt"/>
                        </a:rPr>
                        <a:t>2</a:t>
                      </a:r>
                      <a:r>
                        <a:rPr lang="es-ES" sz="1200" baseline="0" dirty="0" smtClean="0">
                          <a:latin typeface="+mj-lt"/>
                        </a:rPr>
                        <a:t> ajustada= </a:t>
                      </a:r>
                      <a:r>
                        <a:rPr lang="es-ES" sz="1200" dirty="0" smtClean="0">
                          <a:latin typeface="+mj-lt"/>
                        </a:rPr>
                        <a:t>(300)(0.76) =</a:t>
                      </a:r>
                      <a:r>
                        <a:rPr lang="es-ES" sz="1200" b="1" dirty="0" smtClean="0">
                          <a:latin typeface="+mj-lt"/>
                        </a:rPr>
                        <a:t>228</a:t>
                      </a:r>
                      <a:endParaRPr lang="es-ES" sz="1200" b="1" dirty="0">
                        <a:latin typeface="+mj-lt"/>
                      </a:endParaRPr>
                    </a:p>
                  </a:txBody>
                  <a:tcPr/>
                </a:tc>
                <a:tc>
                  <a:txBody>
                    <a:bodyPr/>
                    <a:lstStyle/>
                    <a:p>
                      <a:pPr algn="ctr"/>
                      <a:r>
                        <a:rPr lang="es-ES" sz="1200" u="sng" dirty="0" smtClean="0">
                          <a:latin typeface="+mj-lt"/>
                        </a:rPr>
                        <a:t>&gt; </a:t>
                      </a:r>
                      <a:r>
                        <a:rPr lang="es-ES" sz="1200" dirty="0" smtClean="0">
                          <a:latin typeface="+mj-lt"/>
                        </a:rPr>
                        <a:t>228</a:t>
                      </a:r>
                      <a:r>
                        <a:rPr lang="es-ES" sz="1200" baseline="0" dirty="0" smtClean="0">
                          <a:latin typeface="+mj-lt"/>
                        </a:rPr>
                        <a:t> </a:t>
                      </a:r>
                      <a:r>
                        <a:rPr lang="es-ES" sz="1200" baseline="0" dirty="0" err="1" smtClean="0">
                          <a:latin typeface="+mj-lt"/>
                        </a:rPr>
                        <a:t>mmHg</a:t>
                      </a:r>
                      <a:endParaRPr lang="es-ES" sz="1200" dirty="0">
                        <a:latin typeface="+mj-lt"/>
                      </a:endParaRPr>
                    </a:p>
                  </a:txBody>
                  <a:tcPr/>
                </a:tc>
              </a:tr>
              <a:tr h="370840">
                <a:tc>
                  <a:txBody>
                    <a:bodyPr/>
                    <a:lstStyle/>
                    <a:p>
                      <a:r>
                        <a:rPr lang="es-ES" sz="1200" b="1" dirty="0" smtClean="0">
                          <a:latin typeface="+mj-lt"/>
                        </a:rPr>
                        <a:t>Ampliados</a:t>
                      </a:r>
                      <a:endParaRPr lang="es-ES" sz="12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u="sng" dirty="0" smtClean="0">
                          <a:effectLst/>
                          <a:latin typeface="+mj-lt"/>
                          <a:cs typeface="Arial"/>
                        </a:rPr>
                        <a:t>&gt;</a:t>
                      </a:r>
                      <a:r>
                        <a:rPr lang="es-ES" sz="1200" dirty="0" smtClean="0">
                          <a:effectLst/>
                          <a:latin typeface="+mj-lt"/>
                          <a:cs typeface="Arial"/>
                        </a:rPr>
                        <a:t> 250 </a:t>
                      </a:r>
                      <a:r>
                        <a:rPr lang="es-ES" sz="1200" dirty="0" err="1" smtClean="0">
                          <a:effectLst/>
                          <a:latin typeface="+mj-lt"/>
                          <a:cs typeface="Arial"/>
                        </a:rPr>
                        <a:t>mmHg</a:t>
                      </a:r>
                      <a:r>
                        <a:rPr lang="es-ES" sz="1200" dirty="0" smtClean="0">
                          <a:effectLst/>
                          <a:latin typeface="+mj-lt"/>
                          <a:cs typeface="Arial"/>
                        </a:rPr>
                        <a:t> y &lt; 300 </a:t>
                      </a:r>
                      <a:r>
                        <a:rPr lang="es-ES" sz="1200" dirty="0" err="1" smtClean="0">
                          <a:effectLst/>
                          <a:latin typeface="+mj-lt"/>
                          <a:cs typeface="Arial"/>
                        </a:rPr>
                        <a:t>mmHg</a:t>
                      </a:r>
                      <a:endParaRPr lang="es-ES" sz="1200" dirty="0" smtClean="0">
                        <a:effectLst/>
                        <a:latin typeface="+mj-lt"/>
                        <a:cs typeface="Aria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dk1"/>
                          </a:solidFill>
                          <a:latin typeface="+mn-lt"/>
                          <a:ea typeface="+mn-ea"/>
                          <a:cs typeface="+mn-cs"/>
                        </a:rPr>
                        <a:t>P</a:t>
                      </a:r>
                      <a:r>
                        <a:rPr lang="es-ES" sz="1200" kern="1200" dirty="0" smtClean="0">
                          <a:solidFill>
                            <a:schemeClr val="dk1"/>
                          </a:solidFill>
                          <a:latin typeface="+mn-lt"/>
                          <a:ea typeface="+mn-ea"/>
                          <a:cs typeface="+mn-cs"/>
                        </a:rPr>
                        <a:t>aO</a:t>
                      </a:r>
                      <a:r>
                        <a:rPr lang="es-ES" sz="1200" kern="1200" baseline="-25000" dirty="0" smtClean="0">
                          <a:solidFill>
                            <a:schemeClr val="dk1"/>
                          </a:solidFill>
                          <a:latin typeface="+mn-lt"/>
                          <a:ea typeface="+mn-ea"/>
                          <a:cs typeface="+mn-cs"/>
                        </a:rPr>
                        <a:t>2</a:t>
                      </a:r>
                      <a:r>
                        <a:rPr lang="es-ES" sz="1200" kern="1200" baseline="0" dirty="0" smtClean="0">
                          <a:solidFill>
                            <a:schemeClr val="dk1"/>
                          </a:solidFill>
                          <a:latin typeface="+mn-lt"/>
                          <a:ea typeface="+mn-ea"/>
                          <a:cs typeface="+mn-cs"/>
                        </a:rPr>
                        <a:t> ajustada= </a:t>
                      </a:r>
                      <a:r>
                        <a:rPr lang="es-ES" sz="1200" kern="1200" dirty="0" smtClean="0">
                          <a:solidFill>
                            <a:schemeClr val="dk1"/>
                          </a:solidFill>
                          <a:latin typeface="+mn-lt"/>
                          <a:ea typeface="+mn-ea"/>
                          <a:cs typeface="+mn-cs"/>
                        </a:rPr>
                        <a:t>(250)(0.76) =</a:t>
                      </a:r>
                      <a:r>
                        <a:rPr lang="es-ES" sz="1200" b="1" kern="1200" dirty="0" smtClean="0">
                          <a:solidFill>
                            <a:schemeClr val="dk1"/>
                          </a:solidFill>
                          <a:latin typeface="+mn-lt"/>
                          <a:ea typeface="+mn-ea"/>
                          <a:cs typeface="+mn-cs"/>
                        </a:rPr>
                        <a:t>190</a:t>
                      </a:r>
                    </a:p>
                    <a:p>
                      <a:pPr algn="ctr"/>
                      <a:endParaRPr lang="es-ES" sz="1200"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u="sng" dirty="0" smtClean="0">
                          <a:effectLst/>
                          <a:latin typeface="+mj-lt"/>
                          <a:cs typeface="Arial"/>
                        </a:rPr>
                        <a:t>&gt;</a:t>
                      </a:r>
                      <a:r>
                        <a:rPr lang="es-ES" sz="1200" dirty="0" smtClean="0">
                          <a:effectLst/>
                          <a:latin typeface="+mj-lt"/>
                          <a:cs typeface="Arial"/>
                        </a:rPr>
                        <a:t> 190 </a:t>
                      </a:r>
                      <a:r>
                        <a:rPr lang="es-ES" sz="1200" dirty="0" err="1" smtClean="0">
                          <a:effectLst/>
                          <a:latin typeface="+mj-lt"/>
                          <a:cs typeface="Arial"/>
                        </a:rPr>
                        <a:t>mmHg</a:t>
                      </a:r>
                      <a:r>
                        <a:rPr lang="es-ES" sz="1200" dirty="0" smtClean="0">
                          <a:effectLst/>
                          <a:latin typeface="+mj-lt"/>
                          <a:cs typeface="Arial"/>
                        </a:rPr>
                        <a:t> y &lt; 228 </a:t>
                      </a:r>
                      <a:r>
                        <a:rPr lang="es-ES" sz="1200" dirty="0" err="1" smtClean="0">
                          <a:effectLst/>
                          <a:latin typeface="+mj-lt"/>
                          <a:cs typeface="Arial"/>
                        </a:rPr>
                        <a:t>mmHg</a:t>
                      </a:r>
                      <a:endParaRPr lang="es-ES" sz="1200" dirty="0" smtClean="0">
                        <a:effectLst/>
                        <a:latin typeface="+mj-lt"/>
                        <a:cs typeface="Arial"/>
                      </a:endParaRPr>
                    </a:p>
                  </a:txBody>
                  <a:tcPr/>
                </a:tc>
              </a:tr>
              <a:tr h="370840">
                <a:tc>
                  <a:txBody>
                    <a:bodyPr/>
                    <a:lstStyle/>
                    <a:p>
                      <a:r>
                        <a:rPr lang="es-ES" sz="1200" b="1" dirty="0" smtClean="0">
                          <a:latin typeface="+mj-lt"/>
                        </a:rPr>
                        <a:t>Aceptables</a:t>
                      </a:r>
                      <a:endParaRPr lang="es-ES" sz="12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dirty="0" smtClean="0">
                          <a:effectLst/>
                          <a:latin typeface="+mj-lt"/>
                          <a:cs typeface="Arial"/>
                        </a:rPr>
                        <a:t>&gt; 200 </a:t>
                      </a:r>
                      <a:r>
                        <a:rPr lang="es-ES" sz="1200" dirty="0" err="1" smtClean="0">
                          <a:effectLst/>
                          <a:latin typeface="+mj-lt"/>
                          <a:cs typeface="Arial"/>
                        </a:rPr>
                        <a:t>mmHg</a:t>
                      </a:r>
                      <a:r>
                        <a:rPr lang="es-ES" sz="1200" dirty="0" smtClean="0">
                          <a:effectLst/>
                          <a:latin typeface="+mj-lt"/>
                          <a:cs typeface="Arial"/>
                        </a:rPr>
                        <a:t> y &lt; 250 </a:t>
                      </a:r>
                      <a:r>
                        <a:rPr lang="es-ES" sz="1200" dirty="0" err="1" smtClean="0">
                          <a:effectLst/>
                          <a:latin typeface="+mj-lt"/>
                          <a:cs typeface="Arial"/>
                        </a:rPr>
                        <a:t>mmHg</a:t>
                      </a:r>
                      <a:r>
                        <a:rPr lang="es-ES" sz="1200" dirty="0" smtClean="0">
                          <a:effectLst/>
                          <a:latin typeface="+mj-lt"/>
                          <a:cs typeface="Arial"/>
                        </a:rPr>
                        <a:t>  </a:t>
                      </a:r>
                    </a:p>
                    <a:p>
                      <a:pPr algn="ctr"/>
                      <a:endParaRPr lang="es-ES" sz="1200"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latin typeface="+mn-lt"/>
                          <a:ea typeface="+mn-ea"/>
                          <a:cs typeface="+mn-cs"/>
                        </a:rPr>
                        <a:t>PaO</a:t>
                      </a:r>
                      <a:r>
                        <a:rPr lang="es-ES" sz="1200" kern="1200" baseline="-25000" dirty="0" smtClean="0">
                          <a:solidFill>
                            <a:schemeClr val="dk1"/>
                          </a:solidFill>
                          <a:latin typeface="+mn-lt"/>
                          <a:ea typeface="+mn-ea"/>
                          <a:cs typeface="+mn-cs"/>
                        </a:rPr>
                        <a:t>2</a:t>
                      </a:r>
                      <a:r>
                        <a:rPr lang="es-ES" sz="1200" kern="1200" baseline="0" dirty="0" smtClean="0">
                          <a:solidFill>
                            <a:schemeClr val="dk1"/>
                          </a:solidFill>
                          <a:latin typeface="+mn-lt"/>
                          <a:ea typeface="+mn-ea"/>
                          <a:cs typeface="+mn-cs"/>
                        </a:rPr>
                        <a:t> ajustada= </a:t>
                      </a:r>
                      <a:r>
                        <a:rPr lang="es-ES" sz="1200" kern="1200" dirty="0" smtClean="0">
                          <a:solidFill>
                            <a:schemeClr val="dk1"/>
                          </a:solidFill>
                          <a:latin typeface="+mn-lt"/>
                          <a:ea typeface="+mn-ea"/>
                          <a:cs typeface="+mn-cs"/>
                        </a:rPr>
                        <a:t>(200)(0.76) =</a:t>
                      </a:r>
                      <a:r>
                        <a:rPr lang="es-ES" sz="1200" b="1" kern="1200" dirty="0" smtClean="0">
                          <a:solidFill>
                            <a:schemeClr val="dk1"/>
                          </a:solidFill>
                          <a:latin typeface="+mn-lt"/>
                          <a:ea typeface="+mn-ea"/>
                          <a:cs typeface="+mn-cs"/>
                        </a:rPr>
                        <a:t>152</a:t>
                      </a:r>
                    </a:p>
                    <a:p>
                      <a:pPr algn="ctr"/>
                      <a:endParaRPr lang="es-ES" sz="1200"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dirty="0" smtClean="0">
                          <a:effectLst/>
                          <a:latin typeface="+mj-lt"/>
                          <a:cs typeface="Arial"/>
                        </a:rPr>
                        <a:t>&gt; 152 </a:t>
                      </a:r>
                      <a:r>
                        <a:rPr lang="es-ES" sz="1200" dirty="0" err="1" smtClean="0">
                          <a:effectLst/>
                          <a:latin typeface="+mj-lt"/>
                          <a:cs typeface="Arial"/>
                        </a:rPr>
                        <a:t>mmHg</a:t>
                      </a:r>
                      <a:r>
                        <a:rPr lang="es-ES" sz="1200" dirty="0" smtClean="0">
                          <a:effectLst/>
                          <a:latin typeface="+mj-lt"/>
                          <a:cs typeface="Arial"/>
                        </a:rPr>
                        <a:t> y &lt; 190 </a:t>
                      </a:r>
                      <a:r>
                        <a:rPr lang="es-ES" sz="1200" dirty="0" err="1" smtClean="0">
                          <a:effectLst/>
                          <a:latin typeface="+mj-lt"/>
                          <a:cs typeface="Arial"/>
                        </a:rPr>
                        <a:t>mmHg</a:t>
                      </a:r>
                      <a:r>
                        <a:rPr lang="es-ES" sz="1200" dirty="0" smtClean="0">
                          <a:effectLst/>
                          <a:latin typeface="+mj-lt"/>
                          <a:cs typeface="Arial"/>
                        </a:rPr>
                        <a:t>  </a:t>
                      </a:r>
                    </a:p>
                  </a:txBody>
                  <a:tcPr/>
                </a:tc>
              </a:tr>
            </a:tbl>
          </a:graphicData>
        </a:graphic>
      </p:graphicFrame>
      <p:pic>
        <p:nvPicPr>
          <p:cNvPr id="14" name="Imagen 13"/>
          <p:cNvPicPr>
            <a:picLocks noChangeAspect="1"/>
          </p:cNvPicPr>
          <p:nvPr/>
        </p:nvPicPr>
        <p:blipFill>
          <a:blip r:embed="rId2" cstate="print"/>
          <a:stretch>
            <a:fillRect/>
          </a:stretch>
        </p:blipFill>
        <p:spPr>
          <a:xfrm>
            <a:off x="2915816" y="1574406"/>
            <a:ext cx="3065884" cy="2527694"/>
          </a:xfrm>
          <a:prstGeom prst="rect">
            <a:avLst/>
          </a:prstGeom>
        </p:spPr>
      </p:pic>
      <p:pic>
        <p:nvPicPr>
          <p:cNvPr id="15" name="Imagen 14"/>
          <p:cNvPicPr>
            <a:picLocks noChangeAspect="1"/>
          </p:cNvPicPr>
          <p:nvPr/>
        </p:nvPicPr>
        <p:blipFill>
          <a:blip r:embed="rId3" cstate="print"/>
          <a:stretch>
            <a:fillRect/>
          </a:stretch>
        </p:blipFill>
        <p:spPr>
          <a:xfrm>
            <a:off x="4571685" y="1700808"/>
            <a:ext cx="1368467" cy="360040"/>
          </a:xfrm>
          <a:prstGeom prst="rect">
            <a:avLst/>
          </a:prstGeom>
        </p:spPr>
      </p:pic>
      <p:pic>
        <p:nvPicPr>
          <p:cNvPr id="16" name="Imagen 15"/>
          <p:cNvPicPr>
            <a:picLocks noChangeAspect="1"/>
          </p:cNvPicPr>
          <p:nvPr/>
        </p:nvPicPr>
        <p:blipFill>
          <a:blip r:embed="rId3" cstate="print"/>
          <a:stretch>
            <a:fillRect/>
          </a:stretch>
        </p:blipFill>
        <p:spPr>
          <a:xfrm>
            <a:off x="2945656" y="2387600"/>
            <a:ext cx="330200" cy="1460500"/>
          </a:xfrm>
          <a:prstGeom prst="rect">
            <a:avLst/>
          </a:prstGeom>
        </p:spPr>
      </p:pic>
      <p:sp>
        <p:nvSpPr>
          <p:cNvPr id="17" name="CuadroTexto 16"/>
          <p:cNvSpPr txBox="1"/>
          <p:nvPr/>
        </p:nvSpPr>
        <p:spPr>
          <a:xfrm>
            <a:off x="827584" y="1574406"/>
            <a:ext cx="1979116" cy="307777"/>
          </a:xfrm>
          <a:prstGeom prst="rect">
            <a:avLst/>
          </a:prstGeom>
          <a:noFill/>
        </p:spPr>
        <p:txBody>
          <a:bodyPr wrap="square" rtlCol="0">
            <a:spAutoFit/>
          </a:bodyPr>
          <a:lstStyle/>
          <a:p>
            <a:pPr algn="ctr"/>
            <a:r>
              <a:rPr lang="es-ES" sz="1400" dirty="0" smtClean="0">
                <a:solidFill>
                  <a:schemeClr val="bg2">
                    <a:lumMod val="40000"/>
                    <a:lumOff val="60000"/>
                  </a:schemeClr>
                </a:solidFill>
                <a:effectLst>
                  <a:outerShdw blurRad="38100" dist="38100" dir="2700000" algn="tl">
                    <a:srgbClr val="000000">
                      <a:alpha val="43137"/>
                    </a:srgbClr>
                  </a:outerShdw>
                </a:effectLst>
              </a:rPr>
              <a:t>ZMCM  2, 240 m/</a:t>
            </a:r>
            <a:r>
              <a:rPr lang="es-ES" sz="1400" dirty="0" err="1" smtClean="0">
                <a:solidFill>
                  <a:schemeClr val="bg2">
                    <a:lumMod val="40000"/>
                    <a:lumOff val="60000"/>
                  </a:schemeClr>
                </a:solidFill>
                <a:effectLst>
                  <a:outerShdw blurRad="38100" dist="38100" dir="2700000" algn="tl">
                    <a:srgbClr val="000000">
                      <a:alpha val="43137"/>
                    </a:srgbClr>
                  </a:outerShdw>
                </a:effectLst>
              </a:rPr>
              <a:t>snm</a:t>
            </a:r>
            <a:endParaRPr lang="es-ES" sz="1400" dirty="0">
              <a:solidFill>
                <a:schemeClr val="bg2">
                  <a:lumMod val="40000"/>
                  <a:lumOff val="60000"/>
                </a:schemeClr>
              </a:solidFill>
              <a:effectLst>
                <a:outerShdw blurRad="38100" dist="38100" dir="2700000" algn="tl">
                  <a:srgbClr val="000000">
                    <a:alpha val="43137"/>
                  </a:srgbClr>
                </a:outerShdw>
              </a:effectLst>
            </a:endParaRPr>
          </a:p>
        </p:txBody>
      </p:sp>
      <p:sp>
        <p:nvSpPr>
          <p:cNvPr id="18" name="CuadroTexto 17"/>
          <p:cNvSpPr txBox="1"/>
          <p:nvPr/>
        </p:nvSpPr>
        <p:spPr>
          <a:xfrm>
            <a:off x="6153150" y="3709600"/>
            <a:ext cx="1299170" cy="307777"/>
          </a:xfrm>
          <a:prstGeom prst="rect">
            <a:avLst/>
          </a:prstGeom>
          <a:noFill/>
        </p:spPr>
        <p:txBody>
          <a:bodyPr wrap="square" rtlCol="0">
            <a:spAutoFit/>
          </a:bodyPr>
          <a:lstStyle/>
          <a:p>
            <a:r>
              <a:rPr lang="es-ES" sz="1400" dirty="0" smtClean="0">
                <a:solidFill>
                  <a:schemeClr val="bg2">
                    <a:lumMod val="40000"/>
                    <a:lumOff val="60000"/>
                  </a:schemeClr>
                </a:solidFill>
                <a:effectLst>
                  <a:outerShdw blurRad="38100" dist="38100" dir="2700000" algn="tl">
                    <a:srgbClr val="000000">
                      <a:alpha val="43137"/>
                    </a:srgbClr>
                  </a:outerShdw>
                </a:effectLst>
              </a:rPr>
              <a:t>Nivel del mar</a:t>
            </a:r>
            <a:endParaRPr lang="es-ES" sz="1400" dirty="0">
              <a:solidFill>
                <a:schemeClr val="bg2">
                  <a:lumMod val="40000"/>
                  <a:lumOff val="60000"/>
                </a:schemeClr>
              </a:solidFill>
              <a:effectLst>
                <a:outerShdw blurRad="38100" dist="38100" dir="2700000" algn="tl">
                  <a:srgbClr val="000000">
                    <a:alpha val="43137"/>
                  </a:srgbClr>
                </a:outerShdw>
              </a:effectLst>
            </a:endParaRPr>
          </a:p>
        </p:txBody>
      </p:sp>
      <p:sp>
        <p:nvSpPr>
          <p:cNvPr id="12" name="Título 1"/>
          <p:cNvSpPr txBox="1">
            <a:spLocks/>
          </p:cNvSpPr>
          <p:nvPr/>
        </p:nvSpPr>
        <p:spPr>
          <a:xfrm>
            <a:off x="903110" y="188640"/>
            <a:ext cx="7718779" cy="720080"/>
          </a:xfrm>
          <a:prstGeom prst="rect">
            <a:avLst/>
          </a:prstGeom>
          <a:solidFill>
            <a:schemeClr val="bg2">
              <a:lumMod val="60000"/>
              <a:lumOff val="4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chemeClr val="tx2"/>
                </a:solidFill>
              </a:rPr>
              <a:t>PaO</a:t>
            </a:r>
            <a:r>
              <a:rPr lang="es-ES" sz="2400" b="1" baseline="-25000" dirty="0" smtClean="0">
                <a:solidFill>
                  <a:schemeClr val="tx2"/>
                </a:solidFill>
              </a:rPr>
              <a:t>2</a:t>
            </a:r>
            <a:r>
              <a:rPr lang="es-ES" sz="2400" b="1" dirty="0" smtClean="0">
                <a:solidFill>
                  <a:schemeClr val="tx2"/>
                </a:solidFill>
              </a:rPr>
              <a:t> corregida a nivel de la ZMCM</a:t>
            </a:r>
            <a:endParaRPr lang="es-ES" sz="2400" b="1" dirty="0">
              <a:solidFill>
                <a:schemeClr val="tx2"/>
              </a:solidFill>
            </a:endParaRPr>
          </a:p>
        </p:txBody>
      </p:sp>
      <p:sp>
        <p:nvSpPr>
          <p:cNvPr id="10" name="CuadroTexto 9"/>
          <p:cNvSpPr txBox="1"/>
          <p:nvPr/>
        </p:nvSpPr>
        <p:spPr>
          <a:xfrm>
            <a:off x="2511778" y="6293556"/>
            <a:ext cx="4796526" cy="307777"/>
          </a:xfrm>
          <a:prstGeom prst="rect">
            <a:avLst/>
          </a:prstGeom>
          <a:noFill/>
        </p:spPr>
        <p:txBody>
          <a:bodyPr wrap="square" rtlCol="0">
            <a:spAutoFit/>
          </a:bodyPr>
          <a:lstStyle/>
          <a:p>
            <a:pPr algn="ctr"/>
            <a:r>
              <a:rPr lang="es-ES" sz="1400" b="1" dirty="0" err="1" smtClean="0">
                <a:solidFill>
                  <a:schemeClr val="bg2">
                    <a:lumMod val="40000"/>
                    <a:lumOff val="60000"/>
                  </a:schemeClr>
                </a:solidFill>
              </a:rPr>
              <a:t>Rev</a:t>
            </a:r>
            <a:r>
              <a:rPr lang="es-ES" sz="1400" b="1" dirty="0" smtClean="0">
                <a:solidFill>
                  <a:schemeClr val="bg2">
                    <a:lumMod val="40000"/>
                    <a:lumOff val="60000"/>
                  </a:schemeClr>
                </a:solidFill>
              </a:rPr>
              <a:t> </a:t>
            </a:r>
            <a:r>
              <a:rPr lang="es-ES" sz="1400" b="1" dirty="0" err="1" smtClean="0">
                <a:solidFill>
                  <a:schemeClr val="bg2">
                    <a:lumMod val="40000"/>
                    <a:lumOff val="60000"/>
                  </a:schemeClr>
                </a:solidFill>
              </a:rPr>
              <a:t>Asoc</a:t>
            </a:r>
            <a:r>
              <a:rPr lang="es-ES" sz="1400" b="1" dirty="0" smtClean="0">
                <a:solidFill>
                  <a:schemeClr val="bg2">
                    <a:lumMod val="40000"/>
                    <a:lumOff val="60000"/>
                  </a:schemeClr>
                </a:solidFill>
              </a:rPr>
              <a:t> </a:t>
            </a:r>
            <a:r>
              <a:rPr lang="es-ES" sz="1400" b="1" dirty="0" err="1" smtClean="0">
                <a:solidFill>
                  <a:schemeClr val="bg2">
                    <a:lumMod val="40000"/>
                    <a:lumOff val="60000"/>
                  </a:schemeClr>
                </a:solidFill>
              </a:rPr>
              <a:t>Mex</a:t>
            </a:r>
            <a:r>
              <a:rPr lang="es-ES" sz="1400" b="1" dirty="0" smtClean="0">
                <a:solidFill>
                  <a:schemeClr val="bg2">
                    <a:lumMod val="40000"/>
                    <a:lumOff val="60000"/>
                  </a:schemeClr>
                </a:solidFill>
              </a:rPr>
              <a:t> </a:t>
            </a:r>
            <a:r>
              <a:rPr lang="es-ES" sz="1400" b="1" dirty="0" err="1" smtClean="0">
                <a:solidFill>
                  <a:schemeClr val="bg2">
                    <a:lumMod val="40000"/>
                    <a:lumOff val="60000"/>
                  </a:schemeClr>
                </a:solidFill>
              </a:rPr>
              <a:t>Med</a:t>
            </a:r>
            <a:r>
              <a:rPr lang="es-ES" sz="1400" b="1" dirty="0" smtClean="0">
                <a:solidFill>
                  <a:schemeClr val="bg2">
                    <a:lumMod val="40000"/>
                    <a:lumOff val="60000"/>
                  </a:schemeClr>
                </a:solidFill>
              </a:rPr>
              <a:t> </a:t>
            </a:r>
            <a:r>
              <a:rPr lang="es-ES" sz="1400" b="1" dirty="0" err="1" smtClean="0">
                <a:solidFill>
                  <a:schemeClr val="bg2">
                    <a:lumMod val="40000"/>
                    <a:lumOff val="60000"/>
                  </a:schemeClr>
                </a:solidFill>
              </a:rPr>
              <a:t>Crit</a:t>
            </a:r>
            <a:r>
              <a:rPr lang="es-ES" sz="1400" b="1" dirty="0" smtClean="0">
                <a:solidFill>
                  <a:schemeClr val="bg2">
                    <a:lumMod val="40000"/>
                    <a:lumOff val="60000"/>
                  </a:schemeClr>
                </a:solidFill>
              </a:rPr>
              <a:t> y Ter </a:t>
            </a:r>
            <a:r>
              <a:rPr lang="es-ES" sz="1400" b="1" dirty="0" err="1" smtClean="0">
                <a:solidFill>
                  <a:schemeClr val="bg2">
                    <a:lumMod val="40000"/>
                    <a:lumOff val="60000"/>
                  </a:schemeClr>
                </a:solidFill>
              </a:rPr>
              <a:t>Int</a:t>
            </a:r>
            <a:r>
              <a:rPr lang="es-ES" sz="1400" b="1" dirty="0" smtClean="0">
                <a:solidFill>
                  <a:schemeClr val="bg2">
                    <a:lumMod val="40000"/>
                    <a:lumOff val="60000"/>
                  </a:schemeClr>
                </a:solidFill>
              </a:rPr>
              <a:t> 2010; 24 (1): 8-12.</a:t>
            </a:r>
            <a:r>
              <a:rPr lang="es-ES_tradnl" sz="1400" b="1" dirty="0" smtClean="0">
                <a:solidFill>
                  <a:schemeClr val="bg2">
                    <a:lumMod val="40000"/>
                    <a:lumOff val="60000"/>
                  </a:schemeClr>
                </a:solidFill>
              </a:rPr>
              <a:t>  </a:t>
            </a:r>
            <a:endParaRPr lang="es-ES" sz="1400" b="1" dirty="0">
              <a:solidFill>
                <a:schemeClr val="bg2">
                  <a:lumMod val="40000"/>
                  <a:lumOff val="60000"/>
                </a:schemeClr>
              </a:solidFill>
            </a:endParaRPr>
          </a:p>
        </p:txBody>
      </p:sp>
    </p:spTree>
    <p:extLst>
      <p:ext uri="{BB962C8B-B14F-4D97-AF65-F5344CB8AC3E}">
        <p14:creationId xmlns:p14="http://schemas.microsoft.com/office/powerpoint/2010/main" xmlns="" val="2442849836"/>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xmlns="" val="2332528213"/>
              </p:ext>
            </p:extLst>
          </p:nvPr>
        </p:nvGraphicFramePr>
        <p:xfrm>
          <a:off x="457200" y="1473200"/>
          <a:ext cx="72009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1"/>
          <p:cNvSpPr>
            <a:spLocks noGrp="1"/>
          </p:cNvSpPr>
          <p:nvPr>
            <p:ph type="title"/>
          </p:nvPr>
        </p:nvSpPr>
        <p:spPr>
          <a:xfrm>
            <a:off x="457200" y="116632"/>
            <a:ext cx="8229600" cy="912206"/>
          </a:xfrm>
          <a:solidFill>
            <a:schemeClr val="bg2">
              <a:lumMod val="40000"/>
              <a:lumOff val="60000"/>
            </a:schemeClr>
          </a:solidFill>
        </p:spPr>
        <p:txBody>
          <a:bodyPr>
            <a:normAutofit/>
          </a:bodyPr>
          <a:lstStyle/>
          <a:p>
            <a:r>
              <a:rPr lang="es-ES" sz="1800" b="1" dirty="0" smtClean="0">
                <a:solidFill>
                  <a:schemeClr val="tx2"/>
                </a:solidFill>
              </a:rPr>
              <a:t>Índice de </a:t>
            </a:r>
            <a:r>
              <a:rPr lang="es-ES" sz="1800" b="1" dirty="0" err="1" smtClean="0">
                <a:solidFill>
                  <a:schemeClr val="tx2"/>
                </a:solidFill>
              </a:rPr>
              <a:t>Kirby</a:t>
            </a:r>
            <a:r>
              <a:rPr lang="es-ES" sz="1800" b="1" dirty="0" smtClean="0">
                <a:solidFill>
                  <a:schemeClr val="tx2"/>
                </a:solidFill>
              </a:rPr>
              <a:t> corregido </a:t>
            </a:r>
            <a:r>
              <a:rPr lang="es-ES" sz="1800" b="1" dirty="0">
                <a:solidFill>
                  <a:schemeClr val="tx2"/>
                </a:solidFill>
              </a:rPr>
              <a:t>a </a:t>
            </a:r>
            <a:r>
              <a:rPr lang="es-ES" sz="1800" b="1" dirty="0" smtClean="0">
                <a:solidFill>
                  <a:schemeClr val="tx2"/>
                </a:solidFill>
              </a:rPr>
              <a:t>nivel de la </a:t>
            </a:r>
            <a:r>
              <a:rPr lang="es-ES" sz="1800" b="1" dirty="0">
                <a:solidFill>
                  <a:schemeClr val="tx2"/>
                </a:solidFill>
              </a:rPr>
              <a:t>ZMCM </a:t>
            </a:r>
            <a:r>
              <a:rPr lang="es-ES" sz="1800" b="1" dirty="0" smtClean="0">
                <a:solidFill>
                  <a:schemeClr val="tx2"/>
                </a:solidFill>
              </a:rPr>
              <a:t>en potenciales donadores (</a:t>
            </a:r>
            <a:r>
              <a:rPr lang="es-ES" sz="1800" b="1" dirty="0" smtClean="0">
                <a:solidFill>
                  <a:schemeClr val="tx2"/>
                </a:solidFill>
              </a:rPr>
              <a:t>n=15/33</a:t>
            </a:r>
            <a:r>
              <a:rPr lang="es-ES" sz="1800" b="1" dirty="0" smtClean="0">
                <a:solidFill>
                  <a:schemeClr val="tx2"/>
                </a:solidFill>
              </a:rPr>
              <a:t>)</a:t>
            </a:r>
            <a:endParaRPr lang="es-ES" sz="1800" b="1" dirty="0">
              <a:solidFill>
                <a:schemeClr val="tx2"/>
              </a:solidFill>
            </a:endParaRPr>
          </a:p>
        </p:txBody>
      </p:sp>
      <p:sp>
        <p:nvSpPr>
          <p:cNvPr id="7" name="CuadroTexto 6"/>
          <p:cNvSpPr txBox="1"/>
          <p:nvPr/>
        </p:nvSpPr>
        <p:spPr>
          <a:xfrm>
            <a:off x="2451100" y="6031624"/>
            <a:ext cx="3414889" cy="400110"/>
          </a:xfrm>
          <a:prstGeom prst="rect">
            <a:avLst/>
          </a:prstGeom>
          <a:noFill/>
        </p:spPr>
        <p:txBody>
          <a:bodyPr wrap="square" rtlCol="0">
            <a:spAutoFit/>
          </a:bodyPr>
          <a:lstStyle/>
          <a:p>
            <a:pPr algn="ctr"/>
            <a:r>
              <a:rPr lang="es-ES" sz="2000" b="1" dirty="0" smtClean="0"/>
              <a:t>Casos</a:t>
            </a:r>
            <a:endParaRPr lang="es-ES" sz="2000" b="1" dirty="0"/>
          </a:p>
        </p:txBody>
      </p:sp>
      <p:sp>
        <p:nvSpPr>
          <p:cNvPr id="8" name="CuadroTexto 7"/>
          <p:cNvSpPr txBox="1"/>
          <p:nvPr/>
        </p:nvSpPr>
        <p:spPr>
          <a:xfrm>
            <a:off x="33868" y="1961445"/>
            <a:ext cx="492443" cy="3854274"/>
          </a:xfrm>
          <a:prstGeom prst="rect">
            <a:avLst/>
          </a:prstGeom>
          <a:noFill/>
        </p:spPr>
        <p:txBody>
          <a:bodyPr vert="vert270" wrap="square" rtlCol="0">
            <a:spAutoFit/>
          </a:bodyPr>
          <a:lstStyle/>
          <a:p>
            <a:pPr algn="ctr"/>
            <a:r>
              <a:rPr lang="es-ES" sz="2000" b="1" dirty="0" smtClean="0"/>
              <a:t>Índice de </a:t>
            </a:r>
            <a:r>
              <a:rPr lang="es-ES" sz="2000" b="1" dirty="0" err="1" smtClean="0"/>
              <a:t>Kirby</a:t>
            </a:r>
            <a:endParaRPr lang="es-ES" sz="2000" b="1" dirty="0"/>
          </a:p>
        </p:txBody>
      </p:sp>
      <p:sp>
        <p:nvSpPr>
          <p:cNvPr id="9" name="CuadroTexto 8"/>
          <p:cNvSpPr txBox="1"/>
          <p:nvPr/>
        </p:nvSpPr>
        <p:spPr>
          <a:xfrm>
            <a:off x="7073900" y="2348880"/>
            <a:ext cx="2070100" cy="715581"/>
          </a:xfrm>
          <a:prstGeom prst="rect">
            <a:avLst/>
          </a:prstGeom>
          <a:noFill/>
        </p:spPr>
        <p:txBody>
          <a:bodyPr wrap="square" rtlCol="0">
            <a:spAutoFit/>
          </a:bodyPr>
          <a:lstStyle/>
          <a:p>
            <a:r>
              <a:rPr lang="es-ES" sz="1050" dirty="0" smtClean="0"/>
              <a:t>Criterios estándar</a:t>
            </a:r>
          </a:p>
          <a:p>
            <a:r>
              <a:rPr lang="es-ES" sz="1000" b="1" dirty="0"/>
              <a:t>n</a:t>
            </a:r>
            <a:r>
              <a:rPr lang="es-ES" sz="1000" b="1" dirty="0" smtClean="0"/>
              <a:t>= </a:t>
            </a:r>
            <a:r>
              <a:rPr lang="es-ES" sz="1000" b="1" dirty="0"/>
              <a:t>8</a:t>
            </a:r>
            <a:endParaRPr lang="es-ES" sz="1000" b="1" dirty="0" smtClean="0"/>
          </a:p>
          <a:p>
            <a:r>
              <a:rPr lang="es-ES" sz="1000" dirty="0" smtClean="0"/>
              <a:t>PaO</a:t>
            </a:r>
            <a:r>
              <a:rPr lang="es-ES" sz="1000" baseline="-25000" dirty="0" smtClean="0"/>
              <a:t>2</a:t>
            </a:r>
            <a:r>
              <a:rPr lang="es-ES" sz="1000" dirty="0" smtClean="0"/>
              <a:t>/FiO</a:t>
            </a:r>
            <a:r>
              <a:rPr lang="es-ES" sz="1000" baseline="-25000" dirty="0" smtClean="0"/>
              <a:t>2</a:t>
            </a:r>
            <a:r>
              <a:rPr lang="es-ES" sz="1000" dirty="0" smtClean="0"/>
              <a:t>= 286.45 </a:t>
            </a:r>
            <a:r>
              <a:rPr lang="es-ES" sz="1000" u="sng" dirty="0" smtClean="0"/>
              <a:t>+</a:t>
            </a:r>
            <a:r>
              <a:rPr lang="es-ES" sz="1000" dirty="0" smtClean="0"/>
              <a:t> 44.35 </a:t>
            </a:r>
            <a:r>
              <a:rPr lang="es-ES" sz="1000" dirty="0" err="1" smtClean="0"/>
              <a:t>mmHg</a:t>
            </a:r>
            <a:endParaRPr lang="es-ES" sz="1000" dirty="0"/>
          </a:p>
        </p:txBody>
      </p:sp>
      <p:sp>
        <p:nvSpPr>
          <p:cNvPr id="10" name="CuadroTexto 9"/>
          <p:cNvSpPr txBox="1"/>
          <p:nvPr/>
        </p:nvSpPr>
        <p:spPr>
          <a:xfrm>
            <a:off x="7073900" y="3140968"/>
            <a:ext cx="2070100" cy="715581"/>
          </a:xfrm>
          <a:prstGeom prst="rect">
            <a:avLst/>
          </a:prstGeom>
          <a:noFill/>
        </p:spPr>
        <p:txBody>
          <a:bodyPr wrap="square" rtlCol="0">
            <a:spAutoFit/>
          </a:bodyPr>
          <a:lstStyle/>
          <a:p>
            <a:r>
              <a:rPr lang="es-ES" sz="1050" dirty="0" smtClean="0"/>
              <a:t>Criterios ampliados</a:t>
            </a:r>
          </a:p>
          <a:p>
            <a:r>
              <a:rPr lang="es-ES" sz="1000" b="1" dirty="0"/>
              <a:t>n</a:t>
            </a:r>
            <a:r>
              <a:rPr lang="es-ES" sz="1000" b="1" dirty="0" smtClean="0"/>
              <a:t>= 4</a:t>
            </a:r>
          </a:p>
          <a:p>
            <a:r>
              <a:rPr lang="es-ES" sz="1000" dirty="0" smtClean="0"/>
              <a:t>PaO</a:t>
            </a:r>
            <a:r>
              <a:rPr lang="es-ES" sz="1000" baseline="-25000" dirty="0" smtClean="0"/>
              <a:t>2</a:t>
            </a:r>
            <a:r>
              <a:rPr lang="es-ES" sz="1000" dirty="0" smtClean="0"/>
              <a:t>/FiO</a:t>
            </a:r>
            <a:r>
              <a:rPr lang="es-ES" sz="1000" baseline="-25000" dirty="0" smtClean="0"/>
              <a:t>2</a:t>
            </a:r>
            <a:r>
              <a:rPr lang="es-ES" sz="1000" dirty="0" smtClean="0"/>
              <a:t>= 207.25 </a:t>
            </a:r>
            <a:r>
              <a:rPr lang="es-ES" sz="1000" u="sng" dirty="0" smtClean="0"/>
              <a:t>+</a:t>
            </a:r>
            <a:r>
              <a:rPr lang="es-ES" sz="1000" dirty="0" smtClean="0"/>
              <a:t> 12.52 </a:t>
            </a:r>
            <a:r>
              <a:rPr lang="es-ES" sz="1000" dirty="0" err="1" smtClean="0"/>
              <a:t>mmHg</a:t>
            </a:r>
            <a:endParaRPr lang="es-ES" sz="1000" dirty="0"/>
          </a:p>
        </p:txBody>
      </p:sp>
      <p:sp>
        <p:nvSpPr>
          <p:cNvPr id="11" name="CuadroTexto 10"/>
          <p:cNvSpPr txBox="1"/>
          <p:nvPr/>
        </p:nvSpPr>
        <p:spPr>
          <a:xfrm>
            <a:off x="7073900" y="3861048"/>
            <a:ext cx="2070100" cy="715581"/>
          </a:xfrm>
          <a:prstGeom prst="rect">
            <a:avLst/>
          </a:prstGeom>
          <a:noFill/>
        </p:spPr>
        <p:txBody>
          <a:bodyPr wrap="square" rtlCol="0">
            <a:spAutoFit/>
          </a:bodyPr>
          <a:lstStyle/>
          <a:p>
            <a:r>
              <a:rPr lang="es-ES" sz="1050" dirty="0" smtClean="0"/>
              <a:t>Criterios aceptables</a:t>
            </a:r>
          </a:p>
          <a:p>
            <a:r>
              <a:rPr lang="es-ES" sz="1000" b="1" dirty="0"/>
              <a:t>n</a:t>
            </a:r>
            <a:r>
              <a:rPr lang="es-ES" sz="1000" b="1" dirty="0" smtClean="0"/>
              <a:t>= 3</a:t>
            </a:r>
          </a:p>
          <a:p>
            <a:r>
              <a:rPr lang="es-ES" sz="1000" dirty="0" smtClean="0"/>
              <a:t>PaO</a:t>
            </a:r>
            <a:r>
              <a:rPr lang="es-ES" sz="1000" baseline="-25000" dirty="0" smtClean="0"/>
              <a:t>2</a:t>
            </a:r>
            <a:r>
              <a:rPr lang="es-ES" sz="1000" dirty="0" smtClean="0"/>
              <a:t>/FiO</a:t>
            </a:r>
            <a:r>
              <a:rPr lang="es-ES" sz="1000" baseline="-25000" dirty="0" smtClean="0"/>
              <a:t>2</a:t>
            </a:r>
            <a:r>
              <a:rPr lang="es-ES" sz="1000" dirty="0" smtClean="0"/>
              <a:t>= 180.56 </a:t>
            </a:r>
            <a:r>
              <a:rPr lang="es-ES" sz="1000" u="sng" dirty="0" smtClean="0"/>
              <a:t>+</a:t>
            </a:r>
            <a:r>
              <a:rPr lang="es-ES" sz="1000" dirty="0" smtClean="0"/>
              <a:t> 6.49 </a:t>
            </a:r>
            <a:r>
              <a:rPr lang="es-ES" sz="1000" dirty="0" err="1" smtClean="0"/>
              <a:t>mmHg</a:t>
            </a:r>
            <a:endParaRPr lang="es-ES" sz="1000" dirty="0"/>
          </a:p>
        </p:txBody>
      </p:sp>
      <p:sp>
        <p:nvSpPr>
          <p:cNvPr id="12" name="CuadroTexto 11"/>
          <p:cNvSpPr txBox="1"/>
          <p:nvPr/>
        </p:nvSpPr>
        <p:spPr>
          <a:xfrm>
            <a:off x="7073900" y="4581128"/>
            <a:ext cx="1943100" cy="715581"/>
          </a:xfrm>
          <a:prstGeom prst="rect">
            <a:avLst/>
          </a:prstGeom>
          <a:noFill/>
        </p:spPr>
        <p:txBody>
          <a:bodyPr wrap="square" rtlCol="0">
            <a:spAutoFit/>
          </a:bodyPr>
          <a:lstStyle/>
          <a:p>
            <a:r>
              <a:rPr lang="es-ES" sz="1050" dirty="0" smtClean="0"/>
              <a:t>No cumple criterios </a:t>
            </a:r>
          </a:p>
          <a:p>
            <a:r>
              <a:rPr lang="es-ES" sz="1000" b="1" dirty="0"/>
              <a:t>n</a:t>
            </a:r>
            <a:r>
              <a:rPr lang="es-ES" sz="1000" b="1" dirty="0" smtClean="0"/>
              <a:t>= 18</a:t>
            </a:r>
          </a:p>
          <a:p>
            <a:r>
              <a:rPr lang="es-ES" sz="1000" dirty="0" smtClean="0"/>
              <a:t>PaO</a:t>
            </a:r>
            <a:r>
              <a:rPr lang="es-ES" sz="1000" baseline="-25000" dirty="0" smtClean="0"/>
              <a:t>2</a:t>
            </a:r>
            <a:r>
              <a:rPr lang="es-ES" sz="1000" dirty="0" smtClean="0"/>
              <a:t>/FiO</a:t>
            </a:r>
            <a:r>
              <a:rPr lang="es-ES" sz="1000" baseline="-25000" dirty="0" smtClean="0"/>
              <a:t>2</a:t>
            </a:r>
            <a:r>
              <a:rPr lang="es-ES" sz="1000" dirty="0" smtClean="0"/>
              <a:t>= 90.3 </a:t>
            </a:r>
            <a:r>
              <a:rPr lang="es-ES" sz="1000" u="sng" dirty="0" smtClean="0"/>
              <a:t>+</a:t>
            </a:r>
            <a:r>
              <a:rPr lang="es-ES" sz="1000" dirty="0" smtClean="0"/>
              <a:t> 28.96 </a:t>
            </a:r>
            <a:r>
              <a:rPr lang="es-ES" sz="1000" dirty="0" err="1" smtClean="0"/>
              <a:t>mmHg</a:t>
            </a:r>
            <a:endParaRPr lang="es-ES" sz="1000" dirty="0"/>
          </a:p>
        </p:txBody>
      </p:sp>
      <p:cxnSp>
        <p:nvCxnSpPr>
          <p:cNvPr id="16" name="Conector recto 15"/>
          <p:cNvCxnSpPr/>
          <p:nvPr/>
        </p:nvCxnSpPr>
        <p:spPr>
          <a:xfrm>
            <a:off x="1104900" y="3479807"/>
            <a:ext cx="5397500"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Conector recto 17"/>
          <p:cNvCxnSpPr/>
          <p:nvPr/>
        </p:nvCxnSpPr>
        <p:spPr>
          <a:xfrm flipV="1">
            <a:off x="1104900" y="3868024"/>
            <a:ext cx="5397500" cy="1"/>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1" name="Conector recto 20"/>
          <p:cNvCxnSpPr/>
          <p:nvPr/>
        </p:nvCxnSpPr>
        <p:spPr>
          <a:xfrm>
            <a:off x="1104900" y="4305300"/>
            <a:ext cx="53975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102528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AutoShape 6"/>
          <p:cNvSpPr>
            <a:spLocks noChangeArrowheads="1"/>
          </p:cNvSpPr>
          <p:nvPr/>
        </p:nvSpPr>
        <p:spPr bwMode="auto">
          <a:xfrm>
            <a:off x="3657600" y="3581400"/>
            <a:ext cx="4648200" cy="2971800"/>
          </a:xfrm>
          <a:prstGeom prst="leftRightArrowCallout">
            <a:avLst>
              <a:gd name="adj1" fmla="val 25000"/>
              <a:gd name="adj2" fmla="val 25000"/>
              <a:gd name="adj3" fmla="val 19551"/>
              <a:gd name="adj4" fmla="val 50000"/>
            </a:avLst>
          </a:prstGeom>
          <a:solidFill>
            <a:srgbClr val="990000"/>
          </a:solidFill>
          <a:ln w="9525">
            <a:noFill/>
            <a:miter lim="800000"/>
            <a:headEnd/>
            <a:tailEnd/>
          </a:ln>
          <a:effectLst/>
        </p:spPr>
        <p:txBody>
          <a:bodyPr wrap="none" anchor="ctr"/>
          <a:lstStyle/>
          <a:p>
            <a:pPr>
              <a:defRPr/>
            </a:pPr>
            <a:endParaRPr lang="es-ES">
              <a:effectLst>
                <a:outerShdw blurRad="38100" dist="38100" dir="2700000" algn="tl">
                  <a:srgbClr val="000000">
                    <a:alpha val="43137"/>
                  </a:srgbClr>
                </a:outerShdw>
              </a:effectLst>
            </a:endParaRPr>
          </a:p>
        </p:txBody>
      </p:sp>
      <p:pic>
        <p:nvPicPr>
          <p:cNvPr id="33795" name="Picture 8" descr="C:\Mis documentos\IMAGENES\Diapositiva 24.bmp"/>
          <p:cNvPicPr>
            <a:picLocks noChangeAspect="1" noChangeArrowheads="1"/>
          </p:cNvPicPr>
          <p:nvPr/>
        </p:nvPicPr>
        <p:blipFill>
          <a:blip r:embed="rId2" cstate="print"/>
          <a:srcRect l="9102" t="28285" r="4022"/>
          <a:stretch>
            <a:fillRect/>
          </a:stretch>
        </p:blipFill>
        <p:spPr bwMode="auto">
          <a:xfrm>
            <a:off x="4876800" y="3657600"/>
            <a:ext cx="2228850" cy="2819400"/>
          </a:xfrm>
          <a:prstGeom prst="rect">
            <a:avLst/>
          </a:prstGeom>
          <a:noFill/>
          <a:ln w="9525">
            <a:noFill/>
            <a:miter lim="800000"/>
            <a:headEnd/>
            <a:tailEnd/>
          </a:ln>
        </p:spPr>
      </p:pic>
      <p:sp>
        <p:nvSpPr>
          <p:cNvPr id="61442" name="Rectangle 2"/>
          <p:cNvSpPr>
            <a:spLocks noGrp="1" noChangeArrowheads="1"/>
          </p:cNvSpPr>
          <p:nvPr>
            <p:ph type="title"/>
          </p:nvPr>
        </p:nvSpPr>
        <p:spPr>
          <a:xfrm>
            <a:off x="1371600" y="0"/>
            <a:ext cx="7772400" cy="990600"/>
          </a:xfrm>
        </p:spPr>
        <p:txBody>
          <a:bodyPr/>
          <a:lstStyle/>
          <a:p>
            <a:pPr algn="l">
              <a:defRPr/>
            </a:pPr>
            <a:r>
              <a:rPr lang="es-MX" sz="1800" b="1" smtClean="0">
                <a:solidFill>
                  <a:srgbClr val="FF9900"/>
                </a:solidFill>
              </a:rPr>
              <a:t>TRASPLANTE DE PULMÓN</a:t>
            </a:r>
            <a:br>
              <a:rPr lang="es-MX" sz="1800" b="1" smtClean="0">
                <a:solidFill>
                  <a:srgbClr val="FF9900"/>
                </a:solidFill>
              </a:rPr>
            </a:br>
            <a:r>
              <a:rPr lang="es-MX" b="1" smtClean="0">
                <a:solidFill>
                  <a:srgbClr val="FF9900"/>
                </a:solidFill>
              </a:rPr>
              <a:t>PRESERVACIÓN </a:t>
            </a:r>
            <a:endParaRPr lang="es-ES" b="1" smtClean="0">
              <a:solidFill>
                <a:srgbClr val="FF9900"/>
              </a:solidFill>
            </a:endParaRPr>
          </a:p>
        </p:txBody>
      </p:sp>
      <p:sp>
        <p:nvSpPr>
          <p:cNvPr id="61443" name="Text Box 3"/>
          <p:cNvSpPr txBox="1">
            <a:spLocks noChangeArrowheads="1"/>
          </p:cNvSpPr>
          <p:nvPr/>
        </p:nvSpPr>
        <p:spPr bwMode="auto">
          <a:xfrm>
            <a:off x="4572000" y="1219200"/>
            <a:ext cx="3105150" cy="2319338"/>
          </a:xfrm>
          <a:prstGeom prst="rect">
            <a:avLst/>
          </a:prstGeom>
          <a:noFill/>
          <a:ln w="9525">
            <a:noFill/>
            <a:miter lim="800000"/>
            <a:headEnd/>
            <a:tailEnd/>
          </a:ln>
          <a:effectLst/>
        </p:spPr>
        <p:txBody>
          <a:bodyPr wrap="none">
            <a:spAutoFit/>
          </a:bodyPr>
          <a:lstStyle/>
          <a:p>
            <a:pPr>
              <a:defRPr/>
            </a:pPr>
            <a:r>
              <a:rPr lang="es-MX" sz="2000">
                <a:solidFill>
                  <a:srgbClr val="99CC00"/>
                </a:solidFill>
                <a:effectLst>
                  <a:outerShdw blurRad="38100" dist="38100" dir="2700000" algn="tl">
                    <a:srgbClr val="000000"/>
                  </a:outerShdw>
                </a:effectLst>
              </a:rPr>
              <a:t>TIEMPO DE ISQUEMIA</a:t>
            </a:r>
          </a:p>
          <a:p>
            <a:pPr>
              <a:defRPr/>
            </a:pPr>
            <a:r>
              <a:rPr lang="es-MX" sz="1800">
                <a:solidFill>
                  <a:srgbClr val="FFCC00"/>
                </a:solidFill>
                <a:effectLst>
                  <a:outerShdw blurRad="38100" dist="38100" dir="2700000" algn="tl">
                    <a:srgbClr val="000000"/>
                  </a:outerShdw>
                </a:effectLst>
              </a:rPr>
              <a:t>Pulmón		4-6 hrs</a:t>
            </a:r>
            <a:r>
              <a:rPr lang="es-MX" sz="1800">
                <a:solidFill>
                  <a:srgbClr val="99CC00"/>
                </a:solidFill>
                <a:effectLst>
                  <a:outerShdw blurRad="38100" dist="38100" dir="2700000" algn="tl">
                    <a:srgbClr val="000000"/>
                  </a:outerShdw>
                </a:effectLst>
              </a:rPr>
              <a:t> </a:t>
            </a:r>
          </a:p>
          <a:p>
            <a:pPr>
              <a:defRPr/>
            </a:pPr>
            <a:r>
              <a:rPr lang="es-MX" sz="1800">
                <a:solidFill>
                  <a:srgbClr val="808000"/>
                </a:solidFill>
                <a:effectLst>
                  <a:outerShdw blurRad="38100" dist="38100" dir="2700000" algn="tl">
                    <a:srgbClr val="000000"/>
                  </a:outerShdw>
                </a:effectLst>
              </a:rPr>
              <a:t>Corazón	4-6 hrs</a:t>
            </a:r>
          </a:p>
          <a:p>
            <a:pPr>
              <a:defRPr/>
            </a:pPr>
            <a:r>
              <a:rPr lang="es-MX" sz="1800">
                <a:solidFill>
                  <a:srgbClr val="808000"/>
                </a:solidFill>
                <a:effectLst>
                  <a:outerShdw blurRad="38100" dist="38100" dir="2700000" algn="tl">
                    <a:srgbClr val="000000"/>
                  </a:outerShdw>
                </a:effectLst>
              </a:rPr>
              <a:t>Córnea		5-7 días </a:t>
            </a:r>
          </a:p>
          <a:p>
            <a:pPr>
              <a:defRPr/>
            </a:pPr>
            <a:r>
              <a:rPr lang="es-MX" sz="1800">
                <a:solidFill>
                  <a:srgbClr val="808000"/>
                </a:solidFill>
                <a:effectLst>
                  <a:outerShdw blurRad="38100" dist="38100" dir="2700000" algn="tl">
                    <a:srgbClr val="000000"/>
                  </a:outerShdw>
                </a:effectLst>
              </a:rPr>
              <a:t>Páncreas	24 hrs </a:t>
            </a:r>
          </a:p>
          <a:p>
            <a:pPr>
              <a:defRPr/>
            </a:pPr>
            <a:r>
              <a:rPr lang="es-MX" sz="1800">
                <a:solidFill>
                  <a:srgbClr val="808000"/>
                </a:solidFill>
                <a:effectLst>
                  <a:outerShdw blurRad="38100" dist="38100" dir="2700000" algn="tl">
                    <a:srgbClr val="000000"/>
                  </a:outerShdw>
                </a:effectLst>
              </a:rPr>
              <a:t>Hígado		24-30 hrs</a:t>
            </a:r>
          </a:p>
          <a:p>
            <a:pPr>
              <a:defRPr/>
            </a:pPr>
            <a:r>
              <a:rPr lang="es-MX" sz="1800">
                <a:solidFill>
                  <a:srgbClr val="808000"/>
                </a:solidFill>
                <a:effectLst>
                  <a:outerShdw blurRad="38100" dist="38100" dir="2700000" algn="tl">
                    <a:srgbClr val="000000"/>
                  </a:outerShdw>
                </a:effectLst>
              </a:rPr>
              <a:t>Riñón		48-72 hrs </a:t>
            </a:r>
          </a:p>
          <a:p>
            <a:pPr>
              <a:defRPr/>
            </a:pPr>
            <a:r>
              <a:rPr lang="es-MX" sz="1800">
                <a:solidFill>
                  <a:srgbClr val="808000"/>
                </a:solidFill>
                <a:effectLst>
                  <a:outerShdw blurRad="38100" dist="38100" dir="2700000" algn="tl">
                    <a:srgbClr val="000000"/>
                  </a:outerShdw>
                </a:effectLst>
              </a:rPr>
              <a:t>Piel/hueso	indefinido</a:t>
            </a:r>
            <a:endParaRPr lang="es-ES" sz="1800">
              <a:solidFill>
                <a:srgbClr val="808000"/>
              </a:solidFill>
              <a:effectLst>
                <a:outerShdw blurRad="38100" dist="38100" dir="2700000" algn="tl">
                  <a:srgbClr val="000000"/>
                </a:outerShdw>
              </a:effectLst>
            </a:endParaRPr>
          </a:p>
        </p:txBody>
      </p:sp>
      <p:sp>
        <p:nvSpPr>
          <p:cNvPr id="61444" name="Text Box 4"/>
          <p:cNvSpPr txBox="1">
            <a:spLocks noChangeArrowheads="1"/>
          </p:cNvSpPr>
          <p:nvPr/>
        </p:nvSpPr>
        <p:spPr bwMode="auto">
          <a:xfrm>
            <a:off x="304800" y="2133600"/>
            <a:ext cx="4556125" cy="3081338"/>
          </a:xfrm>
          <a:prstGeom prst="rect">
            <a:avLst/>
          </a:prstGeom>
          <a:noFill/>
          <a:ln w="9525">
            <a:noFill/>
            <a:miter lim="800000"/>
            <a:headEnd/>
            <a:tailEnd/>
          </a:ln>
          <a:effectLst/>
        </p:spPr>
        <p:txBody>
          <a:bodyPr wrap="none">
            <a:spAutoFit/>
          </a:bodyPr>
          <a:lstStyle/>
          <a:p>
            <a:pPr>
              <a:defRPr/>
            </a:pPr>
            <a:r>
              <a:rPr lang="es-MX" sz="3600" u="sng">
                <a:solidFill>
                  <a:srgbClr val="FF0000"/>
                </a:solidFill>
                <a:effectLst>
                  <a:outerShdw blurRad="38100" dist="38100" dir="2700000" algn="tl">
                    <a:srgbClr val="000000"/>
                  </a:outerShdw>
                </a:effectLst>
              </a:rPr>
              <a:t>Manejo</a:t>
            </a:r>
          </a:p>
          <a:p>
            <a:pPr>
              <a:defRPr/>
            </a:pPr>
            <a:r>
              <a:rPr lang="es-MX" sz="2800">
                <a:solidFill>
                  <a:schemeClr val="hlink"/>
                </a:solidFill>
                <a:effectLst>
                  <a:outerShdw blurRad="38100" dist="38100" dir="2700000" algn="tl">
                    <a:srgbClr val="000000"/>
                  </a:outerShdw>
                </a:effectLst>
              </a:rPr>
              <a:t>Perfusión</a:t>
            </a:r>
          </a:p>
          <a:p>
            <a:pPr>
              <a:defRPr/>
            </a:pPr>
            <a:r>
              <a:rPr lang="es-MX" sz="2000">
                <a:solidFill>
                  <a:schemeClr val="hlink"/>
                </a:solidFill>
                <a:effectLst>
                  <a:outerShdw blurRad="38100" dist="38100" dir="2700000" algn="tl">
                    <a:srgbClr val="000000"/>
                  </a:outerShdw>
                </a:effectLst>
              </a:rPr>
              <a:t>(50 ml/kg LPD)</a:t>
            </a:r>
          </a:p>
          <a:p>
            <a:pPr>
              <a:defRPr/>
            </a:pPr>
            <a:r>
              <a:rPr lang="es-MX" sz="2800">
                <a:solidFill>
                  <a:schemeClr val="hlink"/>
                </a:solidFill>
                <a:effectLst>
                  <a:outerShdw blurRad="38100" dist="38100" dir="2700000" algn="tl">
                    <a:srgbClr val="000000"/>
                  </a:outerShdw>
                </a:effectLst>
              </a:rPr>
              <a:t>Hipotermia 4°C</a:t>
            </a:r>
          </a:p>
          <a:p>
            <a:pPr>
              <a:defRPr/>
            </a:pPr>
            <a:r>
              <a:rPr lang="es-MX" sz="2800">
                <a:solidFill>
                  <a:schemeClr val="hlink"/>
                </a:solidFill>
                <a:effectLst>
                  <a:outerShdw blurRad="38100" dist="38100" dir="2700000" algn="tl">
                    <a:srgbClr val="000000"/>
                  </a:outerShdw>
                </a:effectLst>
              </a:rPr>
              <a:t>PGE</a:t>
            </a:r>
            <a:r>
              <a:rPr lang="es-MX" sz="2800" baseline="-25000">
                <a:solidFill>
                  <a:schemeClr val="hlink"/>
                </a:solidFill>
                <a:effectLst>
                  <a:outerShdw blurRad="38100" dist="38100" dir="2700000" algn="tl">
                    <a:srgbClr val="000000"/>
                  </a:outerShdw>
                </a:effectLst>
              </a:rPr>
              <a:t>1</a:t>
            </a:r>
            <a:r>
              <a:rPr lang="es-MX" sz="2800">
                <a:solidFill>
                  <a:schemeClr val="hlink"/>
                </a:solidFill>
                <a:effectLst>
                  <a:outerShdw blurRad="38100" dist="38100" dir="2700000" algn="tl">
                    <a:srgbClr val="000000"/>
                  </a:outerShdw>
                </a:effectLst>
              </a:rPr>
              <a:t> (1 mg)</a:t>
            </a:r>
          </a:p>
          <a:p>
            <a:pPr>
              <a:defRPr/>
            </a:pPr>
            <a:r>
              <a:rPr lang="es-MX" sz="2800">
                <a:solidFill>
                  <a:schemeClr val="hlink"/>
                </a:solidFill>
                <a:effectLst>
                  <a:outerShdw blurRad="38100" dist="38100" dir="2700000" algn="tl">
                    <a:srgbClr val="000000"/>
                  </a:outerShdw>
                </a:effectLst>
              </a:rPr>
              <a:t>Capacidad pulmonar total</a:t>
            </a:r>
          </a:p>
          <a:p>
            <a:pPr>
              <a:defRPr/>
            </a:pPr>
            <a:r>
              <a:rPr lang="es-MX" sz="2800">
                <a:solidFill>
                  <a:schemeClr val="hlink"/>
                </a:solidFill>
                <a:effectLst>
                  <a:outerShdw blurRad="38100" dist="38100" dir="2700000" algn="tl">
                    <a:srgbClr val="000000"/>
                  </a:outerShdw>
                </a:effectLst>
              </a:rPr>
              <a:t>F</a:t>
            </a:r>
            <a:r>
              <a:rPr lang="es-MX" sz="2800" baseline="-25000">
                <a:solidFill>
                  <a:schemeClr val="hlink"/>
                </a:solidFill>
                <a:effectLst>
                  <a:outerShdw blurRad="38100" dist="38100" dir="2700000" algn="tl">
                    <a:srgbClr val="000000"/>
                  </a:outerShdw>
                </a:effectLst>
              </a:rPr>
              <a:t>i</a:t>
            </a:r>
            <a:r>
              <a:rPr lang="es-MX" sz="2800">
                <a:solidFill>
                  <a:schemeClr val="hlink"/>
                </a:solidFill>
                <a:effectLst>
                  <a:outerShdw blurRad="38100" dist="38100" dir="2700000" algn="tl">
                    <a:srgbClr val="000000"/>
                  </a:outerShdw>
                </a:effectLst>
              </a:rPr>
              <a:t>O</a:t>
            </a:r>
            <a:r>
              <a:rPr lang="es-MX" sz="2800" baseline="-25000">
                <a:solidFill>
                  <a:schemeClr val="hlink"/>
                </a:solidFill>
                <a:effectLst>
                  <a:outerShdw blurRad="38100" dist="38100" dir="2700000" algn="tl">
                    <a:srgbClr val="000000"/>
                  </a:outerShdw>
                </a:effectLst>
              </a:rPr>
              <a:t>2</a:t>
            </a:r>
            <a:r>
              <a:rPr lang="es-MX" sz="2800">
                <a:solidFill>
                  <a:schemeClr val="hlink"/>
                </a:solidFill>
                <a:effectLst>
                  <a:outerShdw blurRad="38100" dist="38100" dir="2700000" algn="tl">
                    <a:srgbClr val="000000"/>
                  </a:outerShdw>
                </a:effectLst>
              </a:rPr>
              <a:t> 1.0</a:t>
            </a:r>
            <a:endParaRPr lang="es-ES" sz="2800">
              <a:solidFill>
                <a:schemeClr val="hlink"/>
              </a:solidFill>
              <a:effectLst>
                <a:outerShdw blurRad="38100" dist="38100" dir="2700000" algn="tl">
                  <a:srgbClr val="000000"/>
                </a:outerShdw>
              </a:effectLst>
            </a:endParaRPr>
          </a:p>
        </p:txBody>
      </p:sp>
      <p:pic>
        <p:nvPicPr>
          <p:cNvPr id="33799" name="Picture 10" descr="C:\Documents and Settings\PAT\Mis documentos\PAT FOTOS\FOTOS TRASPLANTE\trapul perfusion.jpg"/>
          <p:cNvPicPr>
            <a:picLocks noChangeAspect="1" noChangeArrowheads="1"/>
          </p:cNvPicPr>
          <p:nvPr/>
        </p:nvPicPr>
        <p:blipFill>
          <a:blip r:embed="rId3" cstate="print"/>
          <a:srcRect l="7463" t="3979" r="7463"/>
          <a:stretch>
            <a:fillRect/>
          </a:stretch>
        </p:blipFill>
        <p:spPr bwMode="auto">
          <a:xfrm>
            <a:off x="6324600" y="3962400"/>
            <a:ext cx="2667000" cy="22590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1027"/>
          <p:cNvSpPr txBox="1">
            <a:spLocks noChangeArrowheads="1"/>
          </p:cNvSpPr>
          <p:nvPr/>
        </p:nvSpPr>
        <p:spPr bwMode="auto">
          <a:xfrm>
            <a:off x="395536" y="620688"/>
            <a:ext cx="3867150" cy="641350"/>
          </a:xfrm>
          <a:prstGeom prst="rect">
            <a:avLst/>
          </a:prstGeom>
          <a:noFill/>
          <a:ln w="9525">
            <a:noFill/>
            <a:miter lim="800000"/>
            <a:headEnd/>
            <a:tailEnd/>
          </a:ln>
          <a:effectLst/>
        </p:spPr>
        <p:txBody>
          <a:bodyPr wrap="none">
            <a:spAutoFit/>
          </a:bodyPr>
          <a:lstStyle/>
          <a:p>
            <a:pPr>
              <a:defRPr/>
            </a:pPr>
            <a:r>
              <a:rPr lang="es-MX" sz="3600" dirty="0">
                <a:solidFill>
                  <a:srgbClr val="FF3300"/>
                </a:solidFill>
                <a:effectLst>
                  <a:outerShdw blurRad="38100" dist="38100" dir="2700000" algn="tl">
                    <a:srgbClr val="000000"/>
                  </a:outerShdw>
                </a:effectLst>
                <a:latin typeface="Arial" charset="0"/>
              </a:rPr>
              <a:t>Los Antecesores</a:t>
            </a:r>
            <a:endParaRPr lang="es-ES" sz="3600" dirty="0">
              <a:solidFill>
                <a:srgbClr val="FF3300"/>
              </a:solidFill>
              <a:effectLst>
                <a:outerShdw blurRad="38100" dist="38100" dir="2700000" algn="tl">
                  <a:srgbClr val="000000"/>
                </a:outerShdw>
              </a:effectLst>
              <a:latin typeface="Arial" charset="0"/>
            </a:endParaRPr>
          </a:p>
        </p:txBody>
      </p:sp>
      <p:pic>
        <p:nvPicPr>
          <p:cNvPr id="12292" name="Picture 1030" descr="C:\Documents and Settings\PAT\Mis documentos\PAT FOTOS\FOTOS TRASPLANTE\hardy.bmp"/>
          <p:cNvPicPr>
            <a:picLocks noChangeAspect="1" noChangeArrowheads="1"/>
          </p:cNvPicPr>
          <p:nvPr/>
        </p:nvPicPr>
        <p:blipFill>
          <a:blip r:embed="rId2" cstate="print"/>
          <a:srcRect l="4167" r="4167"/>
          <a:stretch>
            <a:fillRect/>
          </a:stretch>
        </p:blipFill>
        <p:spPr bwMode="auto">
          <a:xfrm>
            <a:off x="5004048" y="404664"/>
            <a:ext cx="1676400" cy="2590800"/>
          </a:xfrm>
          <a:prstGeom prst="rect">
            <a:avLst/>
          </a:prstGeom>
          <a:noFill/>
          <a:ln w="9525">
            <a:noFill/>
            <a:miter lim="800000"/>
            <a:headEnd/>
            <a:tailEnd/>
          </a:ln>
        </p:spPr>
      </p:pic>
      <p:sp>
        <p:nvSpPr>
          <p:cNvPr id="88066" name="Text Box 1026"/>
          <p:cNvSpPr txBox="1">
            <a:spLocks noChangeArrowheads="1"/>
          </p:cNvSpPr>
          <p:nvPr/>
        </p:nvSpPr>
        <p:spPr bwMode="auto">
          <a:xfrm>
            <a:off x="179512" y="2780928"/>
            <a:ext cx="5480050" cy="2101850"/>
          </a:xfrm>
          <a:prstGeom prst="rect">
            <a:avLst/>
          </a:prstGeom>
          <a:noFill/>
          <a:ln w="9525">
            <a:noFill/>
            <a:miter lim="800000"/>
            <a:headEnd/>
            <a:tailEnd/>
          </a:ln>
          <a:effectLst/>
        </p:spPr>
        <p:txBody>
          <a:bodyPr wrap="none">
            <a:spAutoFit/>
          </a:bodyPr>
          <a:lstStyle/>
          <a:p>
            <a:pPr>
              <a:defRPr/>
            </a:pPr>
            <a:r>
              <a:rPr lang="es-ES" sz="2400" dirty="0">
                <a:solidFill>
                  <a:schemeClr val="hlink"/>
                </a:solidFill>
                <a:effectLst>
                  <a:outerShdw blurRad="38100" dist="38100" dir="2700000" algn="tl">
                    <a:srgbClr val="000000"/>
                  </a:outerShdw>
                </a:effectLst>
              </a:rPr>
              <a:t>1963: J. Hardy</a:t>
            </a:r>
            <a:r>
              <a:rPr lang="es-MX" sz="2400" dirty="0">
                <a:solidFill>
                  <a:schemeClr val="hlink"/>
                </a:solidFill>
                <a:effectLst>
                  <a:outerShdw blurRad="38100" dist="38100" dir="2700000" algn="tl">
                    <a:srgbClr val="000000"/>
                  </a:outerShdw>
                </a:effectLst>
              </a:rPr>
              <a:t>. U. </a:t>
            </a:r>
            <a:r>
              <a:rPr lang="es-MX" sz="2400" dirty="0" err="1">
                <a:solidFill>
                  <a:schemeClr val="hlink"/>
                </a:solidFill>
                <a:effectLst>
                  <a:outerShdw blurRad="38100" dist="38100" dir="2700000" algn="tl">
                    <a:srgbClr val="000000"/>
                  </a:outerShdw>
                </a:effectLst>
              </a:rPr>
              <a:t>Mississipi</a:t>
            </a:r>
            <a:r>
              <a:rPr lang="es-MX" sz="2400" dirty="0">
                <a:solidFill>
                  <a:schemeClr val="hlink"/>
                </a:solidFill>
                <a:effectLst>
                  <a:outerShdw blurRad="38100" dist="38100" dir="2700000" algn="tl">
                    <a:srgbClr val="000000"/>
                  </a:outerShdw>
                </a:effectLst>
              </a:rPr>
              <a:t>.</a:t>
            </a:r>
          </a:p>
          <a:p>
            <a:pPr lvl="1">
              <a:defRPr/>
            </a:pPr>
            <a:r>
              <a:rPr lang="es-MX" sz="2000" dirty="0">
                <a:solidFill>
                  <a:schemeClr val="hlink"/>
                </a:solidFill>
                <a:effectLst>
                  <a:outerShdw blurRad="38100" dist="38100" dir="2700000" algn="tl">
                    <a:srgbClr val="000000"/>
                  </a:outerShdw>
                </a:effectLst>
              </a:rPr>
              <a:t>Donador: Edema pulmonar por IAM</a:t>
            </a:r>
          </a:p>
          <a:p>
            <a:pPr lvl="1">
              <a:defRPr/>
            </a:pPr>
            <a:r>
              <a:rPr lang="es-MX" sz="2000" dirty="0">
                <a:solidFill>
                  <a:schemeClr val="hlink"/>
                </a:solidFill>
                <a:effectLst>
                  <a:outerShdw blurRad="38100" dist="38100" dir="2700000" algn="tl">
                    <a:srgbClr val="000000"/>
                  </a:outerShdw>
                </a:effectLst>
              </a:rPr>
              <a:t>Receptor: Ca</a:t>
            </a:r>
            <a:r>
              <a:rPr lang="es-ES" sz="2000" dirty="0">
                <a:solidFill>
                  <a:schemeClr val="hlink"/>
                </a:solidFill>
                <a:effectLst>
                  <a:outerShdw blurRad="38100" dist="38100" dir="2700000" algn="tl">
                    <a:srgbClr val="000000"/>
                  </a:outerShdw>
                </a:effectLst>
              </a:rPr>
              <a:t> pulmón izquierdo –18 </a:t>
            </a:r>
            <a:r>
              <a:rPr lang="es-ES" sz="2000" dirty="0" err="1">
                <a:solidFill>
                  <a:schemeClr val="hlink"/>
                </a:solidFill>
                <a:effectLst>
                  <a:outerShdw blurRad="38100" dist="38100" dir="2700000" algn="tl">
                    <a:srgbClr val="000000"/>
                  </a:outerShdw>
                </a:effectLst>
              </a:rPr>
              <a:t>dias</a:t>
            </a:r>
            <a:endParaRPr lang="es-ES" sz="2000" dirty="0">
              <a:solidFill>
                <a:schemeClr val="hlink"/>
              </a:solidFill>
              <a:effectLst>
                <a:outerShdw blurRad="38100" dist="38100" dir="2700000" algn="tl">
                  <a:srgbClr val="000000"/>
                </a:outerShdw>
              </a:effectLst>
            </a:endParaRPr>
          </a:p>
          <a:p>
            <a:pPr>
              <a:defRPr/>
            </a:pPr>
            <a:r>
              <a:rPr lang="es-ES" sz="2400" dirty="0">
                <a:solidFill>
                  <a:schemeClr val="folHlink"/>
                </a:solidFill>
                <a:effectLst>
                  <a:outerShdw blurRad="38100" dist="38100" dir="2700000" algn="tl">
                    <a:srgbClr val="000000"/>
                  </a:outerShdw>
                </a:effectLst>
              </a:rPr>
              <a:t>1963: </a:t>
            </a:r>
            <a:r>
              <a:rPr lang="es-ES" sz="2400" dirty="0" err="1">
                <a:solidFill>
                  <a:schemeClr val="folHlink"/>
                </a:solidFill>
                <a:effectLst>
                  <a:outerShdw blurRad="38100" dist="38100" dir="2700000" algn="tl">
                    <a:srgbClr val="000000"/>
                  </a:outerShdw>
                </a:effectLst>
              </a:rPr>
              <a:t>Magovern</a:t>
            </a:r>
            <a:r>
              <a:rPr lang="es-MX" sz="2400" dirty="0">
                <a:solidFill>
                  <a:schemeClr val="folHlink"/>
                </a:solidFill>
                <a:effectLst>
                  <a:outerShdw blurRad="38100" dist="38100" dir="2700000" algn="tl">
                    <a:srgbClr val="000000"/>
                  </a:outerShdw>
                </a:effectLst>
              </a:rPr>
              <a:t>. U. Pittsburg</a:t>
            </a:r>
          </a:p>
          <a:p>
            <a:pPr lvl="1">
              <a:defRPr/>
            </a:pPr>
            <a:r>
              <a:rPr lang="es-MX" sz="2000" dirty="0">
                <a:solidFill>
                  <a:schemeClr val="folHlink"/>
                </a:solidFill>
                <a:effectLst>
                  <a:outerShdw blurRad="38100" dist="38100" dir="2700000" algn="tl">
                    <a:srgbClr val="000000"/>
                  </a:outerShdw>
                </a:effectLst>
              </a:rPr>
              <a:t>E</a:t>
            </a:r>
            <a:r>
              <a:rPr lang="es-ES" sz="2000" dirty="0" err="1">
                <a:solidFill>
                  <a:schemeClr val="folHlink"/>
                </a:solidFill>
                <a:effectLst>
                  <a:outerShdw blurRad="38100" dist="38100" dir="2700000" algn="tl">
                    <a:srgbClr val="000000"/>
                  </a:outerShdw>
                </a:effectLst>
              </a:rPr>
              <a:t>nfisema</a:t>
            </a:r>
            <a:r>
              <a:rPr lang="es-ES" sz="2000" dirty="0">
                <a:solidFill>
                  <a:schemeClr val="folHlink"/>
                </a:solidFill>
                <a:effectLst>
                  <a:outerShdw blurRad="38100" dist="38100" dir="2700000" algn="tl">
                    <a:srgbClr val="000000"/>
                  </a:outerShdw>
                </a:effectLst>
              </a:rPr>
              <a:t>, 7 </a:t>
            </a:r>
            <a:r>
              <a:rPr lang="es-ES" sz="2000" dirty="0" err="1">
                <a:solidFill>
                  <a:schemeClr val="folHlink"/>
                </a:solidFill>
                <a:effectLst>
                  <a:outerShdw blurRad="38100" dist="38100" dir="2700000" algn="tl">
                    <a:srgbClr val="000000"/>
                  </a:outerShdw>
                </a:effectLst>
              </a:rPr>
              <a:t>dias</a:t>
            </a:r>
            <a:endParaRPr lang="es-ES" sz="2000" dirty="0">
              <a:solidFill>
                <a:schemeClr val="folHlink"/>
              </a:solidFill>
              <a:effectLst>
                <a:outerShdw blurRad="38100" dist="38100" dir="2700000" algn="tl">
                  <a:srgbClr val="000000"/>
                </a:outerShdw>
              </a:effectLst>
            </a:endParaRPr>
          </a:p>
          <a:p>
            <a:pPr>
              <a:defRPr/>
            </a:pPr>
            <a:r>
              <a:rPr lang="es-ES" sz="2400" dirty="0">
                <a:solidFill>
                  <a:schemeClr val="folHlink"/>
                </a:solidFill>
                <a:effectLst>
                  <a:outerShdw blurRad="38100" dist="38100" dir="2700000" algn="tl">
                    <a:srgbClr val="000000"/>
                  </a:outerShdw>
                </a:effectLst>
              </a:rPr>
              <a:t>1965: White, U. de </a:t>
            </a:r>
            <a:r>
              <a:rPr lang="es-ES" sz="2400" dirty="0" err="1">
                <a:solidFill>
                  <a:schemeClr val="folHlink"/>
                </a:solidFill>
                <a:effectLst>
                  <a:outerShdw blurRad="38100" dist="38100" dir="2700000" algn="tl">
                    <a:srgbClr val="000000"/>
                  </a:outerShdw>
                </a:effectLst>
              </a:rPr>
              <a:t>McGill</a:t>
            </a:r>
            <a:r>
              <a:rPr lang="es-ES" sz="2400" dirty="0">
                <a:solidFill>
                  <a:schemeClr val="folHlink"/>
                </a:solidFill>
                <a:effectLst>
                  <a:outerShdw blurRad="38100" dist="38100" dir="2700000" algn="tl">
                    <a:srgbClr val="000000"/>
                  </a:outerShdw>
                </a:effectLst>
              </a:rPr>
              <a:t>.</a:t>
            </a:r>
            <a:r>
              <a:rPr lang="es-ES" sz="2400" dirty="0">
                <a:solidFill>
                  <a:schemeClr val="hlink"/>
                </a:solidFill>
                <a:effectLst>
                  <a:outerShdw blurRad="38100" dist="38100" dir="2700000" algn="tl">
                    <a:srgbClr val="000000"/>
                  </a:outerShdw>
                </a:effectLst>
              </a:rPr>
              <a:t> </a:t>
            </a:r>
          </a:p>
        </p:txBody>
      </p:sp>
      <p:grpSp>
        <p:nvGrpSpPr>
          <p:cNvPr id="6" name="5 Grupo"/>
          <p:cNvGrpSpPr/>
          <p:nvPr/>
        </p:nvGrpSpPr>
        <p:grpSpPr>
          <a:xfrm>
            <a:off x="6717114" y="620688"/>
            <a:ext cx="2426886" cy="4605742"/>
            <a:chOff x="5096487" y="1514249"/>
            <a:chExt cx="2426886" cy="4605742"/>
          </a:xfrm>
        </p:grpSpPr>
        <p:pic>
          <p:nvPicPr>
            <p:cNvPr id="7" name="Imagen 3"/>
            <p:cNvPicPr>
              <a:picLocks noChangeAspect="1"/>
            </p:cNvPicPr>
            <p:nvPr/>
          </p:nvPicPr>
          <p:blipFill>
            <a:blip r:embed="rId3" cstate="print"/>
            <a:stretch>
              <a:fillRect/>
            </a:stretch>
          </p:blipFill>
          <p:spPr>
            <a:xfrm>
              <a:off x="5168901" y="2610558"/>
              <a:ext cx="2255398" cy="1690320"/>
            </a:xfrm>
            <a:prstGeom prst="rect">
              <a:avLst/>
            </a:prstGeom>
          </p:spPr>
        </p:pic>
        <p:pic>
          <p:nvPicPr>
            <p:cNvPr id="8" name="Imagen 5"/>
            <p:cNvPicPr>
              <a:picLocks noChangeAspect="1"/>
            </p:cNvPicPr>
            <p:nvPr/>
          </p:nvPicPr>
          <p:blipFill>
            <a:blip r:embed="rId4" cstate="print"/>
            <a:stretch>
              <a:fillRect/>
            </a:stretch>
          </p:blipFill>
          <p:spPr>
            <a:xfrm>
              <a:off x="5168901" y="4429671"/>
              <a:ext cx="2255398" cy="1690320"/>
            </a:xfrm>
            <a:prstGeom prst="rect">
              <a:avLst/>
            </a:prstGeom>
          </p:spPr>
        </p:pic>
        <p:pic>
          <p:nvPicPr>
            <p:cNvPr id="9" name="Imagen 10"/>
            <p:cNvPicPr>
              <a:picLocks noChangeAspect="1"/>
            </p:cNvPicPr>
            <p:nvPr/>
          </p:nvPicPr>
          <p:blipFill>
            <a:blip r:embed="rId5" cstate="print"/>
            <a:stretch>
              <a:fillRect/>
            </a:stretch>
          </p:blipFill>
          <p:spPr>
            <a:xfrm>
              <a:off x="5096487" y="1514249"/>
              <a:ext cx="2426886" cy="918509"/>
            </a:xfrm>
            <a:prstGeom prst="rect">
              <a:avLst/>
            </a:prstGeom>
          </p:spPr>
        </p:pic>
      </p:grpSp>
      <p:pic>
        <p:nvPicPr>
          <p:cNvPr id="12290" name="Picture 1031" descr="C:\Documents and Settings\PAT\Mis documentos\PAT FOTOS\FOTOS TRASPLANTE\hardy 63.bmp"/>
          <p:cNvPicPr>
            <a:picLocks noChangeAspect="1" noChangeArrowheads="1"/>
          </p:cNvPicPr>
          <p:nvPr/>
        </p:nvPicPr>
        <p:blipFill>
          <a:blip r:embed="rId6" cstate="print"/>
          <a:srcRect/>
          <a:stretch>
            <a:fillRect/>
          </a:stretch>
        </p:blipFill>
        <p:spPr bwMode="auto">
          <a:xfrm>
            <a:off x="5486400" y="4316068"/>
            <a:ext cx="1749896" cy="231333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oumons2"/>
          <p:cNvPicPr>
            <a:picLocks noChangeAspect="1" noChangeArrowheads="1"/>
          </p:cNvPicPr>
          <p:nvPr/>
        </p:nvPicPr>
        <p:blipFill>
          <a:blip r:embed="rId2" cstate="email"/>
          <a:srcRect/>
          <a:stretch>
            <a:fillRect/>
          </a:stretch>
        </p:blipFill>
        <p:spPr bwMode="auto">
          <a:xfrm rot="5400000">
            <a:off x="4932455" y="1916417"/>
            <a:ext cx="2589795" cy="1726530"/>
          </a:xfrm>
          <a:prstGeom prst="rect">
            <a:avLst/>
          </a:prstGeom>
          <a:noFill/>
          <a:ln w="9525">
            <a:noFill/>
            <a:miter lim="800000"/>
            <a:headEnd/>
            <a:tailEnd/>
          </a:ln>
        </p:spPr>
      </p:pic>
      <p:pic>
        <p:nvPicPr>
          <p:cNvPr id="6" name="Picture 4" descr="DSCN1862"/>
          <p:cNvPicPr>
            <a:picLocks noChangeAspect="1" noChangeArrowheads="1"/>
          </p:cNvPicPr>
          <p:nvPr/>
        </p:nvPicPr>
        <p:blipFill>
          <a:blip r:embed="rId3" cstate="email"/>
          <a:srcRect/>
          <a:stretch>
            <a:fillRect/>
          </a:stretch>
        </p:blipFill>
        <p:spPr bwMode="auto">
          <a:xfrm>
            <a:off x="611560" y="1628800"/>
            <a:ext cx="3322711" cy="2397428"/>
          </a:xfrm>
          <a:prstGeom prst="rect">
            <a:avLst/>
          </a:prstGeom>
          <a:noFill/>
        </p:spPr>
      </p:pic>
      <p:sp>
        <p:nvSpPr>
          <p:cNvPr id="9" name="Título 1"/>
          <p:cNvSpPr>
            <a:spLocks noGrp="1"/>
          </p:cNvSpPr>
          <p:nvPr>
            <p:ph type="title"/>
          </p:nvPr>
        </p:nvSpPr>
        <p:spPr>
          <a:xfrm>
            <a:off x="457200" y="188640"/>
            <a:ext cx="8229600" cy="984214"/>
          </a:xfrm>
        </p:spPr>
        <p:txBody>
          <a:bodyPr/>
          <a:lstStyle/>
          <a:p>
            <a:r>
              <a:rPr lang="es-ES" sz="2400" b="1" dirty="0" smtClean="0">
                <a:solidFill>
                  <a:schemeClr val="bg2">
                    <a:lumMod val="60000"/>
                    <a:lumOff val="40000"/>
                  </a:schemeClr>
                </a:solidFill>
              </a:rPr>
              <a:t>Procuración </a:t>
            </a:r>
            <a:r>
              <a:rPr lang="es-ES" sz="2400" b="1" dirty="0" smtClean="0">
                <a:solidFill>
                  <a:schemeClr val="bg2">
                    <a:lumMod val="60000"/>
                    <a:lumOff val="40000"/>
                  </a:schemeClr>
                </a:solidFill>
              </a:rPr>
              <a:t>pulmonar</a:t>
            </a:r>
            <a:br>
              <a:rPr lang="es-ES" sz="2400" b="1" dirty="0" smtClean="0">
                <a:solidFill>
                  <a:schemeClr val="bg2">
                    <a:lumMod val="60000"/>
                    <a:lumOff val="40000"/>
                  </a:schemeClr>
                </a:solidFill>
              </a:rPr>
            </a:br>
            <a:r>
              <a:rPr lang="es-ES" sz="2400" b="1" dirty="0" smtClean="0">
                <a:solidFill>
                  <a:schemeClr val="bg2">
                    <a:lumMod val="60000"/>
                    <a:lumOff val="40000"/>
                  </a:schemeClr>
                </a:solidFill>
              </a:rPr>
              <a:t>con perfusión ex-vivo</a:t>
            </a:r>
            <a:endParaRPr lang="es-ES" sz="2400" b="1" dirty="0">
              <a:solidFill>
                <a:schemeClr val="bg2">
                  <a:lumMod val="60000"/>
                  <a:lumOff val="40000"/>
                </a:schemeClr>
              </a:solidFill>
            </a:endParaRPr>
          </a:p>
        </p:txBody>
      </p:sp>
      <p:pic>
        <p:nvPicPr>
          <p:cNvPr id="7" name="Imagen 2"/>
          <p:cNvPicPr>
            <a:picLocks noChangeAspect="1"/>
          </p:cNvPicPr>
          <p:nvPr/>
        </p:nvPicPr>
        <p:blipFill>
          <a:blip r:embed="rId4" cstate="print"/>
          <a:stretch>
            <a:fillRect/>
          </a:stretch>
        </p:blipFill>
        <p:spPr>
          <a:xfrm>
            <a:off x="539552" y="4365104"/>
            <a:ext cx="3370547" cy="2232248"/>
          </a:xfrm>
          <a:prstGeom prst="rect">
            <a:avLst/>
          </a:prstGeom>
        </p:spPr>
      </p:pic>
      <p:pic>
        <p:nvPicPr>
          <p:cNvPr id="10" name="Imagen 5"/>
          <p:cNvPicPr>
            <a:picLocks noChangeAspect="1"/>
          </p:cNvPicPr>
          <p:nvPr/>
        </p:nvPicPr>
        <p:blipFill>
          <a:blip r:embed="rId5" cstate="print"/>
          <a:stretch>
            <a:fillRect/>
          </a:stretch>
        </p:blipFill>
        <p:spPr>
          <a:xfrm>
            <a:off x="4788024" y="4365104"/>
            <a:ext cx="3370547" cy="2232248"/>
          </a:xfrm>
          <a:prstGeom prst="rect">
            <a:avLst/>
          </a:prstGeom>
        </p:spPr>
      </p:pic>
    </p:spTree>
    <p:extLst>
      <p:ext uri="{BB962C8B-B14F-4D97-AF65-F5344CB8AC3E}">
        <p14:creationId xmlns="" xmlns:p14="http://schemas.microsoft.com/office/powerpoint/2010/main" val="836843531"/>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2" descr="C:\Mis documentos\Pat FOTOS\FOTOS TRASPLANTE\cardiopulmonar.jpg"/>
          <p:cNvPicPr>
            <a:picLocks noChangeAspect="1" noChangeArrowheads="1"/>
          </p:cNvPicPr>
          <p:nvPr/>
        </p:nvPicPr>
        <p:blipFill>
          <a:blip r:embed="rId2" cstate="print"/>
          <a:srcRect/>
          <a:stretch>
            <a:fillRect/>
          </a:stretch>
        </p:blipFill>
        <p:spPr bwMode="auto">
          <a:xfrm>
            <a:off x="6019800" y="1905000"/>
            <a:ext cx="2514600" cy="1828800"/>
          </a:xfrm>
          <a:prstGeom prst="rect">
            <a:avLst/>
          </a:prstGeom>
          <a:noFill/>
          <a:ln w="9525">
            <a:solidFill>
              <a:srgbClr val="C0C0C0"/>
            </a:solidFill>
            <a:miter lim="800000"/>
            <a:headEnd/>
            <a:tailEnd/>
          </a:ln>
        </p:spPr>
      </p:pic>
      <p:sp>
        <p:nvSpPr>
          <p:cNvPr id="75779" name="Rectangle 3"/>
          <p:cNvSpPr>
            <a:spLocks noChangeArrowheads="1"/>
          </p:cNvSpPr>
          <p:nvPr/>
        </p:nvSpPr>
        <p:spPr bwMode="auto">
          <a:xfrm>
            <a:off x="6019800" y="1295400"/>
            <a:ext cx="2438400" cy="519113"/>
          </a:xfrm>
          <a:prstGeom prst="rect">
            <a:avLst/>
          </a:prstGeom>
          <a:noFill/>
          <a:ln w="9525">
            <a:noFill/>
            <a:miter lim="800000"/>
            <a:headEnd/>
            <a:tailEnd/>
          </a:ln>
          <a:effectLst/>
        </p:spPr>
        <p:txBody>
          <a:bodyPr>
            <a:spAutoFit/>
          </a:bodyPr>
          <a:lstStyle/>
          <a:p>
            <a:pPr algn="ctr">
              <a:defRPr/>
            </a:pPr>
            <a:r>
              <a:rPr lang="es-MX" sz="2800">
                <a:solidFill>
                  <a:srgbClr val="CC9900"/>
                </a:solidFill>
                <a:effectLst>
                  <a:outerShdw blurRad="38100" dist="38100" dir="2700000" algn="tl">
                    <a:srgbClr val="000000"/>
                  </a:outerShdw>
                </a:effectLst>
              </a:rPr>
              <a:t>Bloque C-P</a:t>
            </a:r>
          </a:p>
        </p:txBody>
      </p:sp>
      <p:sp>
        <p:nvSpPr>
          <p:cNvPr id="75780" name="Rectangle 4"/>
          <p:cNvSpPr>
            <a:spLocks noChangeArrowheads="1"/>
          </p:cNvSpPr>
          <p:nvPr/>
        </p:nvSpPr>
        <p:spPr bwMode="auto">
          <a:xfrm>
            <a:off x="6096000" y="3962400"/>
            <a:ext cx="3048000" cy="1828800"/>
          </a:xfrm>
          <a:prstGeom prst="rect">
            <a:avLst/>
          </a:prstGeom>
          <a:noFill/>
          <a:ln w="9525">
            <a:noFill/>
            <a:miter lim="800000"/>
            <a:headEnd/>
            <a:tailEnd/>
          </a:ln>
          <a:effectLst/>
        </p:spPr>
        <p:txBody>
          <a:bodyPr>
            <a:spAutoFit/>
          </a:bodyPr>
          <a:lstStyle/>
          <a:p>
            <a:pPr>
              <a:spcBef>
                <a:spcPct val="45000"/>
              </a:spcBef>
              <a:defRPr/>
            </a:pPr>
            <a:r>
              <a:rPr lang="es-MX" sz="2000">
                <a:solidFill>
                  <a:schemeClr val="folHlink"/>
                </a:solidFill>
                <a:effectLst>
                  <a:outerShdw blurRad="38100" dist="38100" dir="2700000" algn="tl">
                    <a:srgbClr val="000000"/>
                  </a:outerShdw>
                </a:effectLst>
              </a:rPr>
              <a:t>HPP c/</a:t>
            </a:r>
            <a:r>
              <a:rPr lang="es-MX" sz="1600">
                <a:solidFill>
                  <a:schemeClr val="folHlink"/>
                </a:solidFill>
                <a:effectLst>
                  <a:outerShdw blurRad="38100" dist="38100" dir="2700000" algn="tl">
                    <a:srgbClr val="000000"/>
                  </a:outerShdw>
                </a:effectLst>
              </a:rPr>
              <a:t>(RVDEP &gt;15 mmHg)</a:t>
            </a:r>
          </a:p>
          <a:p>
            <a:pPr>
              <a:spcBef>
                <a:spcPct val="45000"/>
              </a:spcBef>
              <a:defRPr/>
            </a:pPr>
            <a:r>
              <a:rPr lang="es-MX" sz="2000">
                <a:solidFill>
                  <a:schemeClr val="folHlink"/>
                </a:solidFill>
                <a:effectLst>
                  <a:outerShdw blurRad="38100" dist="38100" dir="2700000" algn="tl">
                    <a:srgbClr val="000000"/>
                  </a:outerShdw>
                </a:effectLst>
              </a:rPr>
              <a:t>Eisenmenger </a:t>
            </a:r>
            <a:r>
              <a:rPr lang="es-MX" sz="1600">
                <a:solidFill>
                  <a:schemeClr val="folHlink"/>
                </a:solidFill>
                <a:effectLst>
                  <a:outerShdw blurRad="38100" dist="38100" dir="2700000" algn="tl">
                    <a:srgbClr val="000000"/>
                  </a:outerShdw>
                </a:effectLst>
              </a:rPr>
              <a:t>no rep.</a:t>
            </a:r>
            <a:r>
              <a:rPr lang="es-MX" sz="2000">
                <a:solidFill>
                  <a:schemeClr val="folHlink"/>
                </a:solidFill>
                <a:effectLst>
                  <a:outerShdw blurRad="38100" dist="38100" dir="2700000" algn="tl">
                    <a:srgbClr val="000000"/>
                  </a:outerShdw>
                </a:effectLst>
              </a:rPr>
              <a:t> </a:t>
            </a:r>
          </a:p>
          <a:p>
            <a:pPr>
              <a:spcBef>
                <a:spcPct val="45000"/>
              </a:spcBef>
              <a:defRPr/>
            </a:pPr>
            <a:r>
              <a:rPr lang="es-MX" sz="2000">
                <a:solidFill>
                  <a:schemeClr val="folHlink"/>
                </a:solidFill>
                <a:effectLst>
                  <a:outerShdw blurRad="38100" dist="38100" dir="2700000" algn="tl">
                    <a:srgbClr val="000000"/>
                  </a:outerShdw>
                </a:effectLst>
              </a:rPr>
              <a:t>Falla ventricular izquierda </a:t>
            </a:r>
            <a:r>
              <a:rPr lang="es-MX" sz="1600">
                <a:solidFill>
                  <a:schemeClr val="folHlink"/>
                </a:solidFill>
                <a:effectLst>
                  <a:outerShdw blurRad="38100" dist="38100" dir="2700000" algn="tl">
                    <a:srgbClr val="000000"/>
                  </a:outerShdw>
                </a:effectLst>
              </a:rPr>
              <a:t>(FEVI &lt;45%)</a:t>
            </a:r>
            <a:endParaRPr lang="es-ES" sz="1600">
              <a:solidFill>
                <a:schemeClr val="folHlink"/>
              </a:solidFill>
              <a:effectLst>
                <a:outerShdw blurRad="38100" dist="38100" dir="2700000" algn="tl">
                  <a:srgbClr val="000000"/>
                </a:outerShdw>
              </a:effectLst>
            </a:endParaRPr>
          </a:p>
        </p:txBody>
      </p:sp>
      <p:sp>
        <p:nvSpPr>
          <p:cNvPr id="75781" name="Rectangle 5"/>
          <p:cNvSpPr>
            <a:spLocks noChangeArrowheads="1"/>
          </p:cNvSpPr>
          <p:nvPr/>
        </p:nvSpPr>
        <p:spPr bwMode="auto">
          <a:xfrm>
            <a:off x="2590800" y="228600"/>
            <a:ext cx="3822700" cy="884238"/>
          </a:xfrm>
          <a:prstGeom prst="rect">
            <a:avLst/>
          </a:prstGeom>
          <a:noFill/>
          <a:ln w="9525">
            <a:noFill/>
            <a:miter lim="800000"/>
            <a:headEnd/>
            <a:tailEnd/>
          </a:ln>
          <a:effectLst/>
        </p:spPr>
        <p:txBody>
          <a:bodyPr wrap="none">
            <a:spAutoFit/>
          </a:bodyPr>
          <a:lstStyle/>
          <a:p>
            <a:pPr algn="ctr">
              <a:defRPr/>
            </a:pPr>
            <a:r>
              <a:rPr lang="es-MX" sz="2000">
                <a:solidFill>
                  <a:srgbClr val="FF0000"/>
                </a:solidFill>
                <a:effectLst>
                  <a:outerShdw blurRad="38100" dist="38100" dir="2700000" algn="tl">
                    <a:srgbClr val="000000"/>
                  </a:outerShdw>
                </a:effectLst>
                <a:latin typeface="Verdana" pitchFamily="34" charset="0"/>
              </a:rPr>
              <a:t>TRASPLANTE DE PULMÓN</a:t>
            </a:r>
            <a:br>
              <a:rPr lang="es-MX" sz="2000">
                <a:solidFill>
                  <a:srgbClr val="FF0000"/>
                </a:solidFill>
                <a:effectLst>
                  <a:outerShdw blurRad="38100" dist="38100" dir="2700000" algn="tl">
                    <a:srgbClr val="000000"/>
                  </a:outerShdw>
                </a:effectLst>
                <a:latin typeface="Verdana" pitchFamily="34" charset="0"/>
              </a:rPr>
            </a:br>
            <a:r>
              <a:rPr lang="es-MX">
                <a:solidFill>
                  <a:srgbClr val="FF0000"/>
                </a:solidFill>
                <a:effectLst>
                  <a:outerShdw blurRad="38100" dist="38100" dir="2700000" algn="tl">
                    <a:srgbClr val="000000"/>
                  </a:outerShdw>
                </a:effectLst>
                <a:latin typeface="Verdana" pitchFamily="34" charset="0"/>
              </a:rPr>
              <a:t>TÉCNICA</a:t>
            </a:r>
            <a:endParaRPr lang="es-ES">
              <a:solidFill>
                <a:srgbClr val="FF0000"/>
              </a:solidFill>
              <a:effectLst>
                <a:outerShdw blurRad="38100" dist="38100" dir="2700000" algn="tl">
                  <a:srgbClr val="000000"/>
                </a:outerShdw>
              </a:effectLst>
              <a:latin typeface="Verdana" pitchFamily="34" charset="0"/>
            </a:endParaRPr>
          </a:p>
        </p:txBody>
      </p:sp>
      <p:pic>
        <p:nvPicPr>
          <p:cNvPr id="36870" name="Picture 6" descr="C:\Mis documentos\IMAGENES\traspl doble.jpg"/>
          <p:cNvPicPr>
            <a:picLocks noChangeAspect="1" noChangeArrowheads="1"/>
          </p:cNvPicPr>
          <p:nvPr/>
        </p:nvPicPr>
        <p:blipFill>
          <a:blip r:embed="rId3" cstate="print"/>
          <a:srcRect l="3912" t="2625" r="9793"/>
          <a:stretch>
            <a:fillRect/>
          </a:stretch>
        </p:blipFill>
        <p:spPr bwMode="auto">
          <a:xfrm>
            <a:off x="3124200" y="1905000"/>
            <a:ext cx="2209800" cy="1871663"/>
          </a:xfrm>
          <a:prstGeom prst="rect">
            <a:avLst/>
          </a:prstGeom>
          <a:noFill/>
          <a:ln w="9525">
            <a:solidFill>
              <a:schemeClr val="folHlink"/>
            </a:solidFill>
            <a:miter lim="800000"/>
            <a:headEnd/>
            <a:tailEnd/>
          </a:ln>
        </p:spPr>
      </p:pic>
      <p:sp>
        <p:nvSpPr>
          <p:cNvPr id="75783" name="Rectangle 7"/>
          <p:cNvSpPr>
            <a:spLocks noChangeArrowheads="1"/>
          </p:cNvSpPr>
          <p:nvPr/>
        </p:nvSpPr>
        <p:spPr bwMode="auto">
          <a:xfrm>
            <a:off x="3200400" y="3962400"/>
            <a:ext cx="2362200" cy="2073275"/>
          </a:xfrm>
          <a:prstGeom prst="rect">
            <a:avLst/>
          </a:prstGeom>
          <a:noFill/>
          <a:ln w="9525">
            <a:noFill/>
            <a:miter lim="800000"/>
            <a:headEnd/>
            <a:tailEnd/>
          </a:ln>
          <a:effectLst/>
        </p:spPr>
        <p:txBody>
          <a:bodyPr>
            <a:spAutoFit/>
          </a:bodyPr>
          <a:lstStyle/>
          <a:p>
            <a:pPr>
              <a:spcBef>
                <a:spcPct val="50000"/>
              </a:spcBef>
              <a:defRPr/>
            </a:pPr>
            <a:r>
              <a:rPr lang="es-MX" sz="2000">
                <a:solidFill>
                  <a:schemeClr val="folHlink"/>
                </a:solidFill>
                <a:effectLst>
                  <a:outerShdw blurRad="38100" dist="38100" dir="2700000" algn="tl">
                    <a:srgbClr val="000000"/>
                  </a:outerShdw>
                </a:effectLst>
              </a:rPr>
              <a:t>Fibrosis quística</a:t>
            </a:r>
          </a:p>
          <a:p>
            <a:pPr>
              <a:spcBef>
                <a:spcPct val="50000"/>
              </a:spcBef>
              <a:defRPr/>
            </a:pPr>
            <a:r>
              <a:rPr lang="es-MX" sz="2000">
                <a:solidFill>
                  <a:schemeClr val="folHlink"/>
                </a:solidFill>
                <a:effectLst>
                  <a:outerShdw blurRad="38100" dist="38100" dir="2700000" algn="tl">
                    <a:srgbClr val="000000"/>
                  </a:outerShdw>
                </a:effectLst>
              </a:rPr>
              <a:t>HPP</a:t>
            </a:r>
          </a:p>
          <a:p>
            <a:pPr>
              <a:spcBef>
                <a:spcPct val="50000"/>
              </a:spcBef>
              <a:defRPr/>
            </a:pPr>
            <a:r>
              <a:rPr lang="es-MX" sz="2000">
                <a:solidFill>
                  <a:schemeClr val="folHlink"/>
                </a:solidFill>
                <a:effectLst>
                  <a:outerShdw blurRad="38100" dist="38100" dir="2700000" algn="tl">
                    <a:srgbClr val="000000"/>
                  </a:outerShdw>
                </a:effectLst>
              </a:rPr>
              <a:t>Eisenmenger corregible</a:t>
            </a:r>
          </a:p>
          <a:p>
            <a:pPr>
              <a:spcBef>
                <a:spcPct val="50000"/>
              </a:spcBef>
              <a:defRPr/>
            </a:pPr>
            <a:r>
              <a:rPr lang="es-MX" sz="2000">
                <a:solidFill>
                  <a:schemeClr val="folHlink"/>
                </a:solidFill>
                <a:effectLst>
                  <a:outerShdw blurRad="38100" dist="38100" dir="2700000" algn="tl">
                    <a:srgbClr val="000000"/>
                  </a:outerShdw>
                </a:effectLst>
              </a:rPr>
              <a:t>EPOC &lt;50 años</a:t>
            </a:r>
            <a:r>
              <a:rPr lang="es-MX" sz="2000">
                <a:solidFill>
                  <a:srgbClr val="808000"/>
                </a:solidFill>
                <a:effectLst>
                  <a:outerShdw blurRad="38100" dist="38100" dir="2700000" algn="tl">
                    <a:srgbClr val="000000"/>
                  </a:outerShdw>
                </a:effectLst>
              </a:rPr>
              <a:t> </a:t>
            </a:r>
            <a:endParaRPr lang="es-ES" sz="2000">
              <a:solidFill>
                <a:srgbClr val="808000"/>
              </a:solidFill>
              <a:effectLst>
                <a:outerShdw blurRad="38100" dist="38100" dir="2700000" algn="tl">
                  <a:srgbClr val="000000"/>
                </a:outerShdw>
              </a:effectLst>
            </a:endParaRPr>
          </a:p>
        </p:txBody>
      </p:sp>
      <p:sp>
        <p:nvSpPr>
          <p:cNvPr id="75784" name="Rectangle 8"/>
          <p:cNvSpPr>
            <a:spLocks noChangeArrowheads="1"/>
          </p:cNvSpPr>
          <p:nvPr/>
        </p:nvSpPr>
        <p:spPr bwMode="auto">
          <a:xfrm>
            <a:off x="2819400" y="1295400"/>
            <a:ext cx="2849563" cy="519113"/>
          </a:xfrm>
          <a:prstGeom prst="rect">
            <a:avLst/>
          </a:prstGeom>
          <a:noFill/>
          <a:ln w="9525">
            <a:noFill/>
            <a:miter lim="800000"/>
            <a:headEnd/>
            <a:tailEnd/>
          </a:ln>
          <a:effectLst/>
        </p:spPr>
        <p:txBody>
          <a:bodyPr wrap="none">
            <a:spAutoFit/>
          </a:bodyPr>
          <a:lstStyle/>
          <a:p>
            <a:pPr>
              <a:defRPr/>
            </a:pPr>
            <a:r>
              <a:rPr lang="es-MX" sz="2800">
                <a:solidFill>
                  <a:srgbClr val="CC9900"/>
                </a:solidFill>
                <a:effectLst>
                  <a:outerShdw blurRad="38100" dist="38100" dir="2700000" algn="tl">
                    <a:srgbClr val="000000"/>
                  </a:outerShdw>
                </a:effectLst>
              </a:rPr>
              <a:t>Bilateral/doble</a:t>
            </a:r>
            <a:endParaRPr lang="es-ES" sz="2800">
              <a:solidFill>
                <a:srgbClr val="CC9900"/>
              </a:solidFill>
              <a:effectLst>
                <a:outerShdw blurRad="38100" dist="38100" dir="2700000" algn="tl">
                  <a:srgbClr val="000000"/>
                </a:outerShdw>
              </a:effectLst>
            </a:endParaRPr>
          </a:p>
        </p:txBody>
      </p:sp>
      <p:pic>
        <p:nvPicPr>
          <p:cNvPr id="36873" name="Picture 9" descr="C:\Mis documentos\IMAGENES\trasp unilateral.jpg"/>
          <p:cNvPicPr>
            <a:picLocks noChangeAspect="1" noChangeArrowheads="1"/>
          </p:cNvPicPr>
          <p:nvPr/>
        </p:nvPicPr>
        <p:blipFill>
          <a:blip r:embed="rId4" cstate="print"/>
          <a:srcRect l="12500" t="2428" r="4158"/>
          <a:stretch>
            <a:fillRect/>
          </a:stretch>
        </p:blipFill>
        <p:spPr bwMode="auto">
          <a:xfrm>
            <a:off x="533400" y="1905000"/>
            <a:ext cx="1981200" cy="1843088"/>
          </a:xfrm>
          <a:prstGeom prst="rect">
            <a:avLst/>
          </a:prstGeom>
          <a:noFill/>
          <a:ln w="9525">
            <a:solidFill>
              <a:schemeClr val="folHlink"/>
            </a:solidFill>
            <a:miter lim="800000"/>
            <a:headEnd/>
            <a:tailEnd/>
          </a:ln>
        </p:spPr>
      </p:pic>
      <p:sp>
        <p:nvSpPr>
          <p:cNvPr id="75786" name="Rectangle 10"/>
          <p:cNvSpPr>
            <a:spLocks noChangeArrowheads="1"/>
          </p:cNvSpPr>
          <p:nvPr/>
        </p:nvSpPr>
        <p:spPr bwMode="auto">
          <a:xfrm>
            <a:off x="457200" y="3962400"/>
            <a:ext cx="2514600" cy="2073275"/>
          </a:xfrm>
          <a:prstGeom prst="rect">
            <a:avLst/>
          </a:prstGeom>
          <a:noFill/>
          <a:ln w="9525">
            <a:noFill/>
            <a:miter lim="800000"/>
            <a:headEnd/>
            <a:tailEnd/>
          </a:ln>
          <a:effectLst/>
        </p:spPr>
        <p:txBody>
          <a:bodyPr>
            <a:spAutoFit/>
          </a:bodyPr>
          <a:lstStyle/>
          <a:p>
            <a:pPr>
              <a:spcBef>
                <a:spcPct val="50000"/>
              </a:spcBef>
              <a:defRPr/>
            </a:pPr>
            <a:r>
              <a:rPr lang="es-MX" sz="2000">
                <a:solidFill>
                  <a:schemeClr val="folHlink"/>
                </a:solidFill>
                <a:effectLst>
                  <a:outerShdw blurRad="38100" dist="38100" dir="2700000" algn="tl">
                    <a:srgbClr val="000000"/>
                  </a:outerShdw>
                </a:effectLst>
              </a:rPr>
              <a:t>Fibrosis pulmonar</a:t>
            </a:r>
          </a:p>
          <a:p>
            <a:pPr>
              <a:spcBef>
                <a:spcPct val="50000"/>
              </a:spcBef>
              <a:defRPr/>
            </a:pPr>
            <a:r>
              <a:rPr lang="es-MX" sz="2000">
                <a:solidFill>
                  <a:schemeClr val="folHlink"/>
                </a:solidFill>
                <a:effectLst>
                  <a:outerShdw blurRad="38100" dist="38100" dir="2700000" algn="tl">
                    <a:srgbClr val="000000"/>
                  </a:outerShdw>
                </a:effectLst>
              </a:rPr>
              <a:t>Enfisema</a:t>
            </a:r>
          </a:p>
          <a:p>
            <a:pPr>
              <a:spcBef>
                <a:spcPct val="50000"/>
              </a:spcBef>
              <a:defRPr/>
            </a:pPr>
            <a:r>
              <a:rPr lang="es-MX" sz="2000">
                <a:solidFill>
                  <a:schemeClr val="folHlink"/>
                </a:solidFill>
                <a:effectLst>
                  <a:outerShdw blurRad="38100" dist="38100" dir="2700000" algn="tl">
                    <a:srgbClr val="000000"/>
                  </a:outerShdw>
                </a:effectLst>
              </a:rPr>
              <a:t>HPP</a:t>
            </a:r>
          </a:p>
          <a:p>
            <a:pPr>
              <a:spcBef>
                <a:spcPct val="50000"/>
              </a:spcBef>
              <a:defRPr/>
            </a:pPr>
            <a:r>
              <a:rPr lang="es-MX" sz="2000">
                <a:solidFill>
                  <a:schemeClr val="folHlink"/>
                </a:solidFill>
                <a:effectLst>
                  <a:outerShdw blurRad="38100" dist="38100" dir="2700000" algn="tl">
                    <a:srgbClr val="000000"/>
                  </a:outerShdw>
                </a:effectLst>
              </a:rPr>
              <a:t>Eisenmenger + corrección</a:t>
            </a:r>
            <a:endParaRPr lang="es-ES" sz="2000">
              <a:solidFill>
                <a:schemeClr val="folHlink"/>
              </a:solidFill>
              <a:effectLst>
                <a:outerShdw blurRad="38100" dist="38100" dir="2700000" algn="tl">
                  <a:srgbClr val="000000"/>
                </a:outerShdw>
              </a:effectLst>
            </a:endParaRPr>
          </a:p>
        </p:txBody>
      </p:sp>
      <p:sp>
        <p:nvSpPr>
          <p:cNvPr id="75787" name="Rectangle 11"/>
          <p:cNvSpPr>
            <a:spLocks noChangeArrowheads="1"/>
          </p:cNvSpPr>
          <p:nvPr/>
        </p:nvSpPr>
        <p:spPr bwMode="auto">
          <a:xfrm>
            <a:off x="533400" y="1295400"/>
            <a:ext cx="1903413" cy="519113"/>
          </a:xfrm>
          <a:prstGeom prst="rect">
            <a:avLst/>
          </a:prstGeom>
          <a:noFill/>
          <a:ln w="9525">
            <a:noFill/>
            <a:miter lim="800000"/>
            <a:headEnd/>
            <a:tailEnd/>
          </a:ln>
          <a:effectLst/>
        </p:spPr>
        <p:txBody>
          <a:bodyPr wrap="none">
            <a:spAutoFit/>
          </a:bodyPr>
          <a:lstStyle/>
          <a:p>
            <a:pPr>
              <a:defRPr/>
            </a:pPr>
            <a:r>
              <a:rPr lang="es-MX" sz="2800">
                <a:solidFill>
                  <a:srgbClr val="CC9900"/>
                </a:solidFill>
                <a:effectLst>
                  <a:outerShdw blurRad="38100" dist="38100" dir="2700000" algn="tl">
                    <a:srgbClr val="000000"/>
                  </a:outerShdw>
                </a:effectLst>
              </a:rPr>
              <a:t>Unilateral</a:t>
            </a:r>
            <a:endParaRPr lang="es-ES" sz="2800">
              <a:solidFill>
                <a:srgbClr val="CC9900"/>
              </a:solidFill>
              <a:effectLst>
                <a:outerShdw blurRad="38100" dist="38100" dir="2700000" algn="tl">
                  <a:srgbClr val="000000"/>
                </a:outerShdw>
              </a:effectLst>
            </a:endParaRPr>
          </a:p>
        </p:txBody>
      </p:sp>
      <p:sp>
        <p:nvSpPr>
          <p:cNvPr id="75788" name="Text Box 12"/>
          <p:cNvSpPr txBox="1">
            <a:spLocks noChangeArrowheads="1"/>
          </p:cNvSpPr>
          <p:nvPr/>
        </p:nvSpPr>
        <p:spPr bwMode="auto">
          <a:xfrm>
            <a:off x="2590800" y="6461125"/>
            <a:ext cx="184150" cy="396875"/>
          </a:xfrm>
          <a:prstGeom prst="rect">
            <a:avLst/>
          </a:prstGeom>
          <a:noFill/>
          <a:ln w="9525">
            <a:noFill/>
            <a:miter lim="800000"/>
            <a:headEnd/>
            <a:tailEnd/>
          </a:ln>
          <a:effectLst/>
        </p:spPr>
        <p:txBody>
          <a:bodyPr wrap="none">
            <a:spAutoFit/>
          </a:bodyPr>
          <a:lstStyle/>
          <a:p>
            <a:pPr>
              <a:defRPr/>
            </a:pPr>
            <a:endParaRPr lang="es-ES" sz="2000" i="1">
              <a:solidFill>
                <a:schemeClr val="folHlink"/>
              </a:solidFill>
              <a:effectLst>
                <a:outerShdw blurRad="38100" dist="38100" dir="2700000" algn="tl">
                  <a:srgbClr val="000000"/>
                </a:outerShdw>
              </a:effectLst>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and Pediatric Lung Transplants</a:t>
            </a:r>
            <a:r>
              <a:rPr lang="en-US" sz="2800" dirty="0" smtClean="0"/>
              <a:t/>
            </a:r>
            <a:br>
              <a:rPr lang="en-US" sz="2800" dirty="0" smtClean="0"/>
            </a:br>
            <a:r>
              <a:rPr lang="en-US" sz="2400" dirty="0" smtClean="0"/>
              <a:t>Number of Transplants by Year and Procedure Type</a:t>
            </a:r>
            <a:endParaRPr lang="en-US" sz="24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924424496"/>
              </p:ext>
            </p:extLst>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690681"/>
            <a:ext cx="4038600" cy="769441"/>
          </a:xfrm>
          <a:prstGeom prst="rect">
            <a:avLst/>
          </a:prstGeom>
          <a:noFill/>
          <a:ln>
            <a:solidFill>
              <a:srgbClr val="FFFF00"/>
            </a:solidFill>
          </a:ln>
        </p:spPr>
        <p:txBody>
          <a:bodyPr wrap="square" rtlCol="0">
            <a:spAutoFit/>
          </a:bodyPr>
          <a:lstStyle/>
          <a:p>
            <a:r>
              <a:rPr lang="en-US" sz="1100" b="1" dirty="0" smtClean="0">
                <a:solidFill>
                  <a:srgbClr val="FFFF00"/>
                </a:solidFill>
              </a:rPr>
              <a:t>NOTE: This figure includes only the lung transplants that are reported to the ISHLT Transplant Registry.  As such, this should not be construed as representing changes in the number of lung transplants performed worldwide.</a:t>
            </a:r>
            <a:endParaRPr lang="en-US" sz="1100" dirty="0">
              <a:solidFill>
                <a:srgbClr val="FFFF00"/>
              </a:solidFill>
            </a:endParaRPr>
          </a:p>
        </p:txBody>
      </p:sp>
      <p:grpSp>
        <p:nvGrpSpPr>
          <p:cNvPr id="3" name="Group 13"/>
          <p:cNvGrpSpPr/>
          <p:nvPr/>
        </p:nvGrpSpPr>
        <p:grpSpPr>
          <a:xfrm>
            <a:off x="144018" y="6114782"/>
            <a:ext cx="2627782" cy="410560"/>
            <a:chOff x="1" y="6000959"/>
            <a:chExt cx="4952999" cy="857041"/>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17126" y="6000959"/>
              <a:ext cx="1885813" cy="578233"/>
            </a:xfrm>
            <a:prstGeom prst="rect">
              <a:avLst/>
            </a:prstGeom>
            <a:noFill/>
          </p:spPr>
          <p:txBody>
            <a:bodyPr wrap="square" rtlCol="0">
              <a:spAutoFit/>
            </a:bodyPr>
            <a:lstStyle/>
            <a:p>
              <a:pPr algn="ctr"/>
              <a:r>
                <a:rPr lang="en-US" sz="1200" b="1" dirty="0" smtClean="0">
                  <a:latin typeface="Arial"/>
                  <a:cs typeface="Arial"/>
                </a:rPr>
                <a:t>2014</a:t>
              </a:r>
              <a:endParaRPr lang="en-US" sz="1200" b="1" dirty="0">
                <a:latin typeface="Arial"/>
                <a:cs typeface="Arial"/>
              </a:endParaRPr>
            </a:p>
          </p:txBody>
        </p:sp>
      </p:grpSp>
      <p:sp>
        <p:nvSpPr>
          <p:cNvPr id="8" name="TextBox 7"/>
          <p:cNvSpPr txBox="1"/>
          <p:nvPr/>
        </p:nvSpPr>
        <p:spPr>
          <a:xfrm>
            <a:off x="3059832" y="6453336"/>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4716463" y="2168525"/>
            <a:ext cx="3311525" cy="1620838"/>
          </a:xfrm>
          <a:prstGeom prst="rect">
            <a:avLst/>
          </a:prstGeom>
          <a:noFill/>
          <a:ln w="9525">
            <a:noFill/>
            <a:miter lim="800000"/>
            <a:headEnd/>
            <a:tailEnd/>
          </a:ln>
        </p:spPr>
      </p:pic>
      <p:sp>
        <p:nvSpPr>
          <p:cNvPr id="8195" name="2 CuadroTexto"/>
          <p:cNvSpPr txBox="1">
            <a:spLocks noChangeArrowheads="1"/>
          </p:cNvSpPr>
          <p:nvPr/>
        </p:nvSpPr>
        <p:spPr bwMode="auto">
          <a:xfrm>
            <a:off x="642938" y="428625"/>
            <a:ext cx="3443287" cy="5540375"/>
          </a:xfrm>
          <a:prstGeom prst="rect">
            <a:avLst/>
          </a:prstGeom>
          <a:solidFill>
            <a:schemeClr val="bg2">
              <a:lumMod val="20000"/>
              <a:lumOff val="80000"/>
            </a:schemeClr>
          </a:solidFill>
          <a:ln w="9525">
            <a:noFill/>
            <a:miter lim="800000"/>
            <a:headEnd/>
            <a:tailEnd/>
          </a:ln>
        </p:spPr>
        <p:txBody>
          <a:bodyPr>
            <a:spAutoFit/>
          </a:bodyPr>
          <a:lstStyle/>
          <a:p>
            <a:pPr>
              <a:defRPr/>
            </a:pPr>
            <a:r>
              <a:rPr lang="es-MX" sz="2400" dirty="0">
                <a:effectLst>
                  <a:outerShdw blurRad="38100" dist="38100" dir="2700000" algn="tl">
                    <a:srgbClr val="000000">
                      <a:alpha val="43137"/>
                    </a:srgbClr>
                  </a:outerShdw>
                </a:effectLst>
                <a:latin typeface="Calibri" pitchFamily="34" charset="0"/>
              </a:rPr>
              <a:t>Inmunosupresión</a:t>
            </a:r>
            <a:endParaRPr lang="es-MX" sz="2000" dirty="0">
              <a:effectLst>
                <a:outerShdw blurRad="38100" dist="38100" dir="2700000" algn="tl">
                  <a:srgbClr val="000000">
                    <a:alpha val="43137"/>
                  </a:srgbClr>
                </a:outerShdw>
              </a:effectLst>
              <a:latin typeface="Calibri" pitchFamily="34" charset="0"/>
            </a:endParaRPr>
          </a:p>
          <a:p>
            <a:pPr>
              <a:defRPr/>
            </a:pPr>
            <a:endParaRPr lang="es-MX" dirty="0">
              <a:effectLst>
                <a:outerShdw blurRad="38100" dist="38100" dir="2700000" algn="tl">
                  <a:srgbClr val="000000">
                    <a:alpha val="43137"/>
                  </a:srgbClr>
                </a:outerShdw>
              </a:effectLst>
              <a:latin typeface="Calibri" pitchFamily="34" charset="0"/>
            </a:endParaRPr>
          </a:p>
          <a:p>
            <a:pPr>
              <a:defRPr/>
            </a:pPr>
            <a:r>
              <a:rPr lang="es-MX" sz="2400" dirty="0">
                <a:effectLst>
                  <a:outerShdw blurRad="38100" dist="38100" dir="2700000" algn="tl">
                    <a:srgbClr val="000000">
                      <a:alpha val="43137"/>
                    </a:srgbClr>
                  </a:outerShdw>
                </a:effectLst>
                <a:latin typeface="Calibri" pitchFamily="34" charset="0"/>
              </a:rPr>
              <a:t>Terapia de inducción</a:t>
            </a:r>
          </a:p>
          <a:p>
            <a:pPr lvl="1">
              <a:defRPr/>
            </a:pPr>
            <a:r>
              <a:rPr lang="es-MX" sz="1600" dirty="0">
                <a:effectLst>
                  <a:outerShdw blurRad="38100" dist="38100" dir="2700000" algn="tl">
                    <a:srgbClr val="000000">
                      <a:alpha val="43137"/>
                    </a:srgbClr>
                  </a:outerShdw>
                </a:effectLst>
                <a:latin typeface="Calibri" pitchFamily="34" charset="0"/>
              </a:rPr>
              <a:t>Globulina </a:t>
            </a:r>
            <a:r>
              <a:rPr lang="es-MX" sz="1600" dirty="0" err="1">
                <a:effectLst>
                  <a:outerShdw blurRad="38100" dist="38100" dir="2700000" algn="tl">
                    <a:srgbClr val="000000">
                      <a:alpha val="43137"/>
                    </a:srgbClr>
                  </a:outerShdw>
                </a:effectLst>
                <a:latin typeface="Calibri" pitchFamily="34" charset="0"/>
              </a:rPr>
              <a:t>antilinfocítica</a:t>
            </a:r>
            <a:endParaRPr lang="es-MX" sz="1600" dirty="0">
              <a:effectLst>
                <a:outerShdw blurRad="38100" dist="38100" dir="2700000" algn="tl">
                  <a:srgbClr val="000000">
                    <a:alpha val="43137"/>
                  </a:srgbClr>
                </a:outerShdw>
              </a:effectLst>
              <a:latin typeface="Calibri" pitchFamily="34" charset="0"/>
            </a:endParaRPr>
          </a:p>
          <a:p>
            <a:pPr lvl="1">
              <a:defRPr/>
            </a:pPr>
            <a:r>
              <a:rPr lang="es-MX" sz="1600" dirty="0">
                <a:effectLst>
                  <a:outerShdw blurRad="38100" dist="38100" dir="2700000" algn="tl">
                    <a:srgbClr val="000000">
                      <a:alpha val="43137"/>
                    </a:srgbClr>
                  </a:outerShdw>
                </a:effectLst>
                <a:latin typeface="Calibri" pitchFamily="34" charset="0"/>
              </a:rPr>
              <a:t>Antagonistas del receptor de IL-2</a:t>
            </a:r>
          </a:p>
          <a:p>
            <a:pPr lvl="1">
              <a:defRPr/>
            </a:pPr>
            <a:r>
              <a:rPr lang="es-MX" sz="1600" dirty="0" err="1">
                <a:effectLst>
                  <a:outerShdw blurRad="38100" dist="38100" dir="2700000" algn="tl">
                    <a:srgbClr val="000000">
                      <a:alpha val="43137"/>
                    </a:srgbClr>
                  </a:outerShdw>
                </a:effectLst>
                <a:latin typeface="Calibri" pitchFamily="34" charset="0"/>
              </a:rPr>
              <a:t>Alemtuzumab</a:t>
            </a:r>
            <a:endParaRPr lang="es-MX" sz="1600" dirty="0">
              <a:effectLst>
                <a:outerShdw blurRad="38100" dist="38100" dir="2700000" algn="tl">
                  <a:srgbClr val="000000">
                    <a:alpha val="43137"/>
                  </a:srgbClr>
                </a:outerShdw>
              </a:effectLst>
              <a:latin typeface="Calibri" pitchFamily="34" charset="0"/>
            </a:endParaRPr>
          </a:p>
          <a:p>
            <a:pPr>
              <a:defRPr/>
            </a:pPr>
            <a:endParaRPr lang="es-MX" dirty="0">
              <a:effectLst>
                <a:outerShdw blurRad="38100" dist="38100" dir="2700000" algn="tl">
                  <a:srgbClr val="000000">
                    <a:alpha val="43137"/>
                  </a:srgbClr>
                </a:outerShdw>
              </a:effectLst>
              <a:latin typeface="Calibri" pitchFamily="34" charset="0"/>
            </a:endParaRPr>
          </a:p>
          <a:p>
            <a:pPr>
              <a:defRPr/>
            </a:pPr>
            <a:r>
              <a:rPr lang="es-MX" sz="2400" dirty="0">
                <a:effectLst>
                  <a:outerShdw blurRad="38100" dist="38100" dir="2700000" algn="tl">
                    <a:srgbClr val="000000">
                      <a:alpha val="43137"/>
                    </a:srgbClr>
                  </a:outerShdw>
                </a:effectLst>
                <a:latin typeface="Calibri" pitchFamily="34" charset="0"/>
              </a:rPr>
              <a:t>Terapia de sostén</a:t>
            </a:r>
          </a:p>
          <a:p>
            <a:pPr lvl="1">
              <a:defRPr/>
            </a:pPr>
            <a:r>
              <a:rPr lang="es-MX" sz="1600" dirty="0" err="1">
                <a:effectLst>
                  <a:outerShdw blurRad="38100" dist="38100" dir="2700000" algn="tl">
                    <a:srgbClr val="000000">
                      <a:alpha val="43137"/>
                    </a:srgbClr>
                  </a:outerShdw>
                </a:effectLst>
                <a:latin typeface="Calibri" pitchFamily="34" charset="0"/>
              </a:rPr>
              <a:t>Tacrolimus</a:t>
            </a:r>
            <a:endParaRPr lang="es-MX" sz="1600" dirty="0">
              <a:effectLst>
                <a:outerShdw blurRad="38100" dist="38100" dir="2700000" algn="tl">
                  <a:srgbClr val="000000">
                    <a:alpha val="43137"/>
                  </a:srgbClr>
                </a:outerShdw>
              </a:effectLst>
              <a:latin typeface="Calibri" pitchFamily="34" charset="0"/>
            </a:endParaRPr>
          </a:p>
          <a:p>
            <a:pPr lvl="1">
              <a:defRPr/>
            </a:pPr>
            <a:r>
              <a:rPr lang="es-MX" sz="1600" dirty="0" err="1">
                <a:effectLst>
                  <a:outerShdw blurRad="38100" dist="38100" dir="2700000" algn="tl">
                    <a:srgbClr val="000000">
                      <a:alpha val="43137"/>
                    </a:srgbClr>
                  </a:outerShdw>
                </a:effectLst>
                <a:latin typeface="Calibri" pitchFamily="34" charset="0"/>
              </a:rPr>
              <a:t>Sirolimus</a:t>
            </a:r>
            <a:endParaRPr lang="es-MX" sz="1600" dirty="0">
              <a:effectLst>
                <a:outerShdw blurRad="38100" dist="38100" dir="2700000" algn="tl">
                  <a:srgbClr val="000000">
                    <a:alpha val="43137"/>
                  </a:srgbClr>
                </a:outerShdw>
              </a:effectLst>
              <a:latin typeface="Calibri" pitchFamily="34" charset="0"/>
            </a:endParaRPr>
          </a:p>
          <a:p>
            <a:pPr lvl="1">
              <a:defRPr/>
            </a:pPr>
            <a:r>
              <a:rPr lang="es-MX" sz="1600" dirty="0" err="1">
                <a:effectLst>
                  <a:outerShdw blurRad="38100" dist="38100" dir="2700000" algn="tl">
                    <a:srgbClr val="000000">
                      <a:alpha val="43137"/>
                    </a:srgbClr>
                  </a:outerShdw>
                </a:effectLst>
                <a:latin typeface="Calibri" pitchFamily="34" charset="0"/>
              </a:rPr>
              <a:t>Ciclosporina</a:t>
            </a:r>
            <a:endParaRPr lang="es-MX" sz="1600" dirty="0">
              <a:effectLst>
                <a:outerShdw blurRad="38100" dist="38100" dir="2700000" algn="tl">
                  <a:srgbClr val="000000">
                    <a:alpha val="43137"/>
                  </a:srgbClr>
                </a:outerShdw>
              </a:effectLst>
              <a:latin typeface="Calibri" pitchFamily="34" charset="0"/>
            </a:endParaRPr>
          </a:p>
          <a:p>
            <a:pPr lvl="2">
              <a:defRPr/>
            </a:pPr>
            <a:r>
              <a:rPr lang="es-MX" sz="1400" dirty="0">
                <a:effectLst>
                  <a:outerShdw blurRad="38100" dist="38100" dir="2700000" algn="tl">
                    <a:srgbClr val="000000">
                      <a:alpha val="43137"/>
                    </a:srgbClr>
                  </a:outerShdw>
                </a:effectLst>
                <a:latin typeface="Calibri" pitchFamily="34" charset="0"/>
              </a:rPr>
              <a:t>+/-MMF</a:t>
            </a:r>
          </a:p>
          <a:p>
            <a:pPr lvl="2">
              <a:defRPr/>
            </a:pPr>
            <a:r>
              <a:rPr lang="es-MX" sz="1400" dirty="0">
                <a:effectLst>
                  <a:outerShdw blurRad="38100" dist="38100" dir="2700000" algn="tl">
                    <a:srgbClr val="000000">
                      <a:alpha val="43137"/>
                    </a:srgbClr>
                  </a:outerShdw>
                </a:effectLst>
                <a:latin typeface="Calibri" pitchFamily="34" charset="0"/>
              </a:rPr>
              <a:t>+/-AZA</a:t>
            </a:r>
          </a:p>
          <a:p>
            <a:pPr lvl="2">
              <a:defRPr/>
            </a:pPr>
            <a:r>
              <a:rPr lang="es-MX" sz="1400" dirty="0">
                <a:effectLst>
                  <a:outerShdw blurRad="38100" dist="38100" dir="2700000" algn="tl">
                    <a:srgbClr val="000000">
                      <a:alpha val="43137"/>
                    </a:srgbClr>
                  </a:outerShdw>
                </a:effectLst>
                <a:latin typeface="Calibri" pitchFamily="34" charset="0"/>
              </a:rPr>
              <a:t>+/-</a:t>
            </a:r>
            <a:r>
              <a:rPr lang="es-MX" sz="1400" dirty="0" err="1">
                <a:effectLst>
                  <a:outerShdw blurRad="38100" dist="38100" dir="2700000" algn="tl">
                    <a:srgbClr val="000000">
                      <a:alpha val="43137"/>
                    </a:srgbClr>
                  </a:outerShdw>
                </a:effectLst>
                <a:latin typeface="Calibri" pitchFamily="34" charset="0"/>
              </a:rPr>
              <a:t>Calcineurna</a:t>
            </a:r>
            <a:endParaRPr lang="es-MX" sz="1400" dirty="0">
              <a:effectLst>
                <a:outerShdw blurRad="38100" dist="38100" dir="2700000" algn="tl">
                  <a:srgbClr val="000000">
                    <a:alpha val="43137"/>
                  </a:srgbClr>
                </a:outerShdw>
              </a:effectLst>
              <a:latin typeface="Calibri" pitchFamily="34" charset="0"/>
            </a:endParaRPr>
          </a:p>
          <a:p>
            <a:pPr lvl="1">
              <a:defRPr/>
            </a:pPr>
            <a:endParaRPr lang="es-MX" sz="1600" dirty="0">
              <a:effectLst>
                <a:outerShdw blurRad="38100" dist="38100" dir="2700000" algn="tl">
                  <a:srgbClr val="000000">
                    <a:alpha val="43137"/>
                  </a:srgbClr>
                </a:outerShdw>
              </a:effectLst>
              <a:latin typeface="Calibri" pitchFamily="34" charset="0"/>
            </a:endParaRPr>
          </a:p>
          <a:p>
            <a:pPr>
              <a:defRPr/>
            </a:pPr>
            <a:endParaRPr lang="es-MX" dirty="0">
              <a:effectLst>
                <a:outerShdw blurRad="38100" dist="38100" dir="2700000" algn="tl">
                  <a:srgbClr val="000000">
                    <a:alpha val="43137"/>
                  </a:srgbClr>
                </a:outerShdw>
              </a:effectLst>
              <a:latin typeface="Calibri" pitchFamily="34" charset="0"/>
            </a:endParaRPr>
          </a:p>
          <a:p>
            <a:pPr>
              <a:defRPr/>
            </a:pPr>
            <a:endParaRPr lang="es-MX" dirty="0">
              <a:effectLst>
                <a:outerShdw blurRad="38100" dist="38100" dir="2700000" algn="tl">
                  <a:srgbClr val="000000">
                    <a:alpha val="43137"/>
                  </a:srgbClr>
                </a:outerShdw>
              </a:effectLst>
              <a:latin typeface="Calibri" pitchFamily="34" charset="0"/>
            </a:endParaRPr>
          </a:p>
        </p:txBody>
      </p:sp>
      <p:pic>
        <p:nvPicPr>
          <p:cNvPr id="38916" name="Picture 3"/>
          <p:cNvPicPr>
            <a:picLocks noChangeAspect="1" noChangeArrowheads="1"/>
          </p:cNvPicPr>
          <p:nvPr/>
        </p:nvPicPr>
        <p:blipFill>
          <a:blip r:embed="rId4" cstate="print"/>
          <a:srcRect/>
          <a:stretch>
            <a:fillRect/>
          </a:stretch>
        </p:blipFill>
        <p:spPr bwMode="auto">
          <a:xfrm>
            <a:off x="4716463" y="404813"/>
            <a:ext cx="3324225" cy="1733550"/>
          </a:xfrm>
          <a:prstGeom prst="rect">
            <a:avLst/>
          </a:prstGeom>
          <a:noFill/>
          <a:ln w="9525">
            <a:noFill/>
            <a:miter lim="800000"/>
            <a:headEnd/>
            <a:tailEnd/>
          </a:ln>
        </p:spPr>
      </p:pic>
      <p:pic>
        <p:nvPicPr>
          <p:cNvPr id="38917" name="Picture 4"/>
          <p:cNvPicPr>
            <a:picLocks noChangeAspect="1" noChangeArrowheads="1"/>
          </p:cNvPicPr>
          <p:nvPr/>
        </p:nvPicPr>
        <p:blipFill>
          <a:blip r:embed="rId5" cstate="print"/>
          <a:srcRect/>
          <a:stretch>
            <a:fillRect/>
          </a:stretch>
        </p:blipFill>
        <p:spPr bwMode="auto">
          <a:xfrm>
            <a:off x="2974975" y="4005263"/>
            <a:ext cx="5413375" cy="2617787"/>
          </a:xfrm>
          <a:prstGeom prst="rect">
            <a:avLst/>
          </a:prstGeom>
          <a:noFill/>
          <a:ln w="9525">
            <a:noFill/>
            <a:miter lim="800000"/>
            <a:headEnd/>
            <a:tailEnd/>
          </a:ln>
        </p:spPr>
      </p:pic>
      <p:pic>
        <p:nvPicPr>
          <p:cNvPr id="38918" name="Picture 5"/>
          <p:cNvPicPr>
            <a:picLocks noChangeAspect="1" noChangeArrowheads="1"/>
          </p:cNvPicPr>
          <p:nvPr/>
        </p:nvPicPr>
        <p:blipFill>
          <a:blip r:embed="rId6" cstate="print"/>
          <a:srcRect/>
          <a:stretch>
            <a:fillRect/>
          </a:stretch>
        </p:blipFill>
        <p:spPr bwMode="auto">
          <a:xfrm>
            <a:off x="323850" y="5516563"/>
            <a:ext cx="2438400" cy="109061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38200" y="0"/>
            <a:ext cx="7772400" cy="990600"/>
          </a:xfrm>
        </p:spPr>
        <p:txBody>
          <a:bodyPr/>
          <a:lstStyle/>
          <a:p>
            <a:pPr>
              <a:defRPr/>
            </a:pPr>
            <a:r>
              <a:rPr lang="es-MX" sz="1800" b="1" smtClean="0">
                <a:solidFill>
                  <a:srgbClr val="FF9900"/>
                </a:solidFill>
              </a:rPr>
              <a:t>TRASPLANTE DE PULMÓN</a:t>
            </a:r>
            <a:br>
              <a:rPr lang="es-MX" sz="1800" b="1" smtClean="0">
                <a:solidFill>
                  <a:srgbClr val="FF9900"/>
                </a:solidFill>
              </a:rPr>
            </a:br>
            <a:r>
              <a:rPr lang="es-MX" b="1" smtClean="0">
                <a:solidFill>
                  <a:srgbClr val="FF9900"/>
                </a:solidFill>
              </a:rPr>
              <a:t>RESULTADOS</a:t>
            </a:r>
            <a:endParaRPr lang="es-ES" b="1" smtClean="0">
              <a:solidFill>
                <a:srgbClr val="FF9900"/>
              </a:solidFill>
            </a:endParaRPr>
          </a:p>
        </p:txBody>
      </p:sp>
      <p:sp>
        <p:nvSpPr>
          <p:cNvPr id="73731" name="Rectangle 3"/>
          <p:cNvSpPr>
            <a:spLocks noChangeArrowheads="1"/>
          </p:cNvSpPr>
          <p:nvPr/>
        </p:nvSpPr>
        <p:spPr bwMode="auto">
          <a:xfrm>
            <a:off x="228600" y="3657600"/>
            <a:ext cx="5791200" cy="1614488"/>
          </a:xfrm>
          <a:prstGeom prst="rect">
            <a:avLst/>
          </a:prstGeom>
          <a:noFill/>
          <a:ln w="9525">
            <a:noFill/>
            <a:miter lim="800000"/>
            <a:headEnd/>
            <a:tailEnd/>
          </a:ln>
          <a:effectLst/>
        </p:spPr>
        <p:txBody>
          <a:bodyPr>
            <a:spAutoFit/>
          </a:bodyPr>
          <a:lstStyle/>
          <a:p>
            <a:pPr>
              <a:defRPr/>
            </a:pPr>
            <a:r>
              <a:rPr lang="es-MX" sz="2800">
                <a:solidFill>
                  <a:srgbClr val="9966FF"/>
                </a:solidFill>
                <a:effectLst>
                  <a:outerShdw blurRad="38100" dist="38100" dir="2700000" algn="tl">
                    <a:srgbClr val="000000"/>
                  </a:outerShdw>
                </a:effectLst>
              </a:rPr>
              <a:t>Mortalidad:</a:t>
            </a:r>
          </a:p>
          <a:p>
            <a:pPr lvl="1">
              <a:defRPr/>
            </a:pPr>
            <a:r>
              <a:rPr lang="es-MX" sz="2400">
                <a:solidFill>
                  <a:schemeClr val="hlink"/>
                </a:solidFill>
                <a:effectLst>
                  <a:outerShdw blurRad="38100" dist="38100" dir="2700000" algn="tl">
                    <a:srgbClr val="000000"/>
                  </a:outerShdw>
                </a:effectLst>
              </a:rPr>
              <a:t>Temprana: falla primaria</a:t>
            </a:r>
          </a:p>
          <a:p>
            <a:pPr lvl="1">
              <a:defRPr/>
            </a:pPr>
            <a:r>
              <a:rPr lang="es-MX" sz="2400">
                <a:solidFill>
                  <a:schemeClr val="hlink"/>
                </a:solidFill>
                <a:effectLst>
                  <a:outerShdw blurRad="38100" dist="38100" dir="2700000" algn="tl">
                    <a:srgbClr val="000000"/>
                  </a:outerShdw>
                </a:effectLst>
              </a:rPr>
              <a:t>1er año: infección oportunista</a:t>
            </a:r>
          </a:p>
          <a:p>
            <a:pPr lvl="1">
              <a:defRPr/>
            </a:pPr>
            <a:r>
              <a:rPr lang="es-MX" sz="2400">
                <a:solidFill>
                  <a:schemeClr val="hlink"/>
                </a:solidFill>
                <a:effectLst>
                  <a:outerShdw blurRad="38100" dist="38100" dir="2700000" algn="tl">
                    <a:srgbClr val="000000"/>
                  </a:outerShdw>
                </a:effectLst>
              </a:rPr>
              <a:t>&gt;1 año: bronquiolitis obliterante</a:t>
            </a:r>
          </a:p>
        </p:txBody>
      </p:sp>
      <p:pic>
        <p:nvPicPr>
          <p:cNvPr id="39940" name="Picture 4" descr="C:\Mis documentos\IMAGENES\trapul bronquilitis.jpg"/>
          <p:cNvPicPr>
            <a:picLocks noChangeAspect="1" noChangeArrowheads="1"/>
          </p:cNvPicPr>
          <p:nvPr/>
        </p:nvPicPr>
        <p:blipFill>
          <a:blip r:embed="rId2" cstate="print"/>
          <a:srcRect l="7692" t="10257" r="15384"/>
          <a:stretch>
            <a:fillRect/>
          </a:stretch>
        </p:blipFill>
        <p:spPr bwMode="auto">
          <a:xfrm>
            <a:off x="6096000" y="3657600"/>
            <a:ext cx="2438400" cy="2133600"/>
          </a:xfrm>
          <a:prstGeom prst="rect">
            <a:avLst/>
          </a:prstGeom>
          <a:noFill/>
          <a:ln w="9525">
            <a:noFill/>
            <a:miter lim="800000"/>
            <a:headEnd/>
            <a:tailEnd/>
          </a:ln>
        </p:spPr>
      </p:pic>
      <p:pic>
        <p:nvPicPr>
          <p:cNvPr id="39941" name="Picture 5" descr="C:\Mis documentos\IMAGENES\trapul cmv.jpg"/>
          <p:cNvPicPr>
            <a:picLocks noChangeAspect="1" noChangeArrowheads="1"/>
          </p:cNvPicPr>
          <p:nvPr/>
        </p:nvPicPr>
        <p:blipFill>
          <a:blip r:embed="rId3" cstate="print"/>
          <a:srcRect/>
          <a:stretch>
            <a:fillRect/>
          </a:stretch>
        </p:blipFill>
        <p:spPr bwMode="auto">
          <a:xfrm>
            <a:off x="6096000" y="1143000"/>
            <a:ext cx="2438400" cy="1943100"/>
          </a:xfrm>
          <a:prstGeom prst="rect">
            <a:avLst/>
          </a:prstGeom>
          <a:noFill/>
          <a:ln w="9525">
            <a:noFill/>
            <a:miter lim="800000"/>
            <a:headEnd/>
            <a:tailEnd/>
          </a:ln>
        </p:spPr>
      </p:pic>
      <p:sp>
        <p:nvSpPr>
          <p:cNvPr id="73737" name="Text Box 9"/>
          <p:cNvSpPr txBox="1">
            <a:spLocks noChangeArrowheads="1"/>
          </p:cNvSpPr>
          <p:nvPr/>
        </p:nvSpPr>
        <p:spPr bwMode="auto">
          <a:xfrm>
            <a:off x="7696200" y="3048000"/>
            <a:ext cx="777875" cy="366713"/>
          </a:xfrm>
          <a:prstGeom prst="rect">
            <a:avLst/>
          </a:prstGeom>
          <a:noFill/>
          <a:ln w="9525">
            <a:noFill/>
            <a:miter lim="800000"/>
            <a:headEnd/>
            <a:tailEnd/>
          </a:ln>
          <a:effectLst/>
        </p:spPr>
        <p:txBody>
          <a:bodyPr>
            <a:spAutoFit/>
          </a:bodyPr>
          <a:lstStyle/>
          <a:p>
            <a:pPr>
              <a:defRPr/>
            </a:pPr>
            <a:r>
              <a:rPr lang="es-MX" sz="1800">
                <a:solidFill>
                  <a:schemeClr val="bg2"/>
                </a:solidFill>
                <a:effectLst>
                  <a:outerShdw blurRad="38100" dist="38100" dir="2700000" algn="tl">
                    <a:srgbClr val="000000"/>
                  </a:outerShdw>
                </a:effectLst>
              </a:rPr>
              <a:t>CMV</a:t>
            </a:r>
            <a:endParaRPr lang="es-ES" sz="1800">
              <a:solidFill>
                <a:schemeClr val="bg2"/>
              </a:solidFill>
              <a:effectLst>
                <a:outerShdw blurRad="38100" dist="38100" dir="2700000" algn="tl">
                  <a:srgbClr val="000000"/>
                </a:outerShdw>
              </a:effectLst>
            </a:endParaRPr>
          </a:p>
        </p:txBody>
      </p:sp>
      <p:sp>
        <p:nvSpPr>
          <p:cNvPr id="73738" name="Rectangle 10"/>
          <p:cNvSpPr>
            <a:spLocks noChangeArrowheads="1"/>
          </p:cNvSpPr>
          <p:nvPr/>
        </p:nvSpPr>
        <p:spPr bwMode="auto">
          <a:xfrm>
            <a:off x="7848600" y="5791200"/>
            <a:ext cx="520700" cy="366713"/>
          </a:xfrm>
          <a:prstGeom prst="rect">
            <a:avLst/>
          </a:prstGeom>
          <a:noFill/>
          <a:ln w="9525">
            <a:noFill/>
            <a:miter lim="800000"/>
            <a:headEnd/>
            <a:tailEnd/>
          </a:ln>
          <a:effectLst/>
        </p:spPr>
        <p:txBody>
          <a:bodyPr wrap="none">
            <a:spAutoFit/>
          </a:bodyPr>
          <a:lstStyle/>
          <a:p>
            <a:pPr>
              <a:defRPr/>
            </a:pPr>
            <a:r>
              <a:rPr lang="es-MX" sz="1800">
                <a:solidFill>
                  <a:schemeClr val="bg2"/>
                </a:solidFill>
                <a:effectLst>
                  <a:outerShdw blurRad="38100" dist="38100" dir="2700000" algn="tl">
                    <a:srgbClr val="000000"/>
                  </a:outerShdw>
                </a:effectLst>
              </a:rPr>
              <a:t>BO</a:t>
            </a:r>
            <a:endParaRPr lang="es-ES" sz="1800">
              <a:solidFill>
                <a:schemeClr val="bg2"/>
              </a:solidFill>
              <a:effectLst>
                <a:outerShdw blurRad="38100" dist="38100" dir="2700000" algn="tl">
                  <a:srgbClr val="000000"/>
                </a:outerShdw>
              </a:effectLst>
            </a:endParaRPr>
          </a:p>
        </p:txBody>
      </p:sp>
      <p:sp>
        <p:nvSpPr>
          <p:cNvPr id="73740" name="Rectangle 12"/>
          <p:cNvSpPr>
            <a:spLocks noChangeArrowheads="1"/>
          </p:cNvSpPr>
          <p:nvPr/>
        </p:nvSpPr>
        <p:spPr bwMode="auto">
          <a:xfrm>
            <a:off x="457200" y="6400800"/>
            <a:ext cx="8382000" cy="457200"/>
          </a:xfrm>
          <a:prstGeom prst="rect">
            <a:avLst/>
          </a:prstGeom>
          <a:noFill/>
          <a:ln w="9525">
            <a:noFill/>
            <a:miter lim="800000"/>
            <a:headEnd/>
            <a:tailEnd/>
          </a:ln>
          <a:effectLst/>
        </p:spPr>
        <p:txBody>
          <a:bodyPr>
            <a:spAutoFit/>
          </a:bodyPr>
          <a:lstStyle/>
          <a:p>
            <a:pPr algn="r">
              <a:defRPr/>
            </a:pPr>
            <a:r>
              <a:rPr lang="en-US" sz="1200">
                <a:solidFill>
                  <a:schemeClr val="bg2"/>
                </a:solidFill>
                <a:effectLst>
                  <a:outerShdw blurRad="38100" dist="38100" dir="2700000" algn="tl">
                    <a:srgbClr val="000000"/>
                  </a:outerShdw>
                </a:effectLst>
                <a:latin typeface="Arial" charset="0"/>
                <a:cs typeface="Times New Roman" pitchFamily="18" charset="0"/>
              </a:rPr>
              <a:t>The Registry of the International Society for Heart and Lung Transplantation: Twentieth Official Adult Lung and Heart-Lung Transplant Report–2003. J Heart Lung Transplant 2003; 22:625-35.</a:t>
            </a:r>
            <a:r>
              <a:rPr lang="es-ES_tradnl" sz="1100">
                <a:solidFill>
                  <a:schemeClr val="bg2"/>
                </a:solidFill>
                <a:effectLst>
                  <a:outerShdw blurRad="38100" dist="38100" dir="2700000" algn="tl">
                    <a:srgbClr val="000000"/>
                  </a:outerShdw>
                </a:effectLst>
              </a:rPr>
              <a:t> </a:t>
            </a:r>
            <a:endParaRPr lang="es-ES_tradnl" sz="2400">
              <a:solidFill>
                <a:schemeClr val="bg2"/>
              </a:solidFill>
              <a:effectLst>
                <a:outerShdw blurRad="38100" dist="38100" dir="2700000" algn="tl">
                  <a:srgbClr val="000000"/>
                </a:outerShdw>
              </a:effectLst>
              <a:latin typeface="Times New Roman" pitchFamily="18" charset="0"/>
            </a:endParaRPr>
          </a:p>
        </p:txBody>
      </p:sp>
      <p:sp>
        <p:nvSpPr>
          <p:cNvPr id="73741" name="Rectangle 13"/>
          <p:cNvSpPr>
            <a:spLocks noChangeArrowheads="1"/>
          </p:cNvSpPr>
          <p:nvPr/>
        </p:nvSpPr>
        <p:spPr bwMode="auto">
          <a:xfrm>
            <a:off x="381000" y="1600200"/>
            <a:ext cx="4572000" cy="2284413"/>
          </a:xfrm>
          <a:prstGeom prst="rect">
            <a:avLst/>
          </a:prstGeom>
          <a:noFill/>
          <a:ln w="9525">
            <a:noFill/>
            <a:miter lim="800000"/>
            <a:headEnd/>
            <a:tailEnd/>
          </a:ln>
          <a:effectLst/>
        </p:spPr>
        <p:txBody>
          <a:bodyPr>
            <a:spAutoFit/>
          </a:bodyPr>
          <a:lstStyle/>
          <a:p>
            <a:pPr>
              <a:defRPr/>
            </a:pPr>
            <a:r>
              <a:rPr lang="es-MX" sz="2800">
                <a:solidFill>
                  <a:srgbClr val="9966FF"/>
                </a:solidFill>
                <a:effectLst>
                  <a:outerShdw blurRad="38100" dist="38100" dir="2700000" algn="tl">
                    <a:srgbClr val="000000"/>
                  </a:outerShdw>
                </a:effectLst>
              </a:rPr>
              <a:t>Morbilidad:</a:t>
            </a:r>
          </a:p>
          <a:p>
            <a:pPr lvl="1">
              <a:defRPr/>
            </a:pPr>
            <a:r>
              <a:rPr lang="es-MX" sz="2400">
                <a:solidFill>
                  <a:schemeClr val="hlink"/>
                </a:solidFill>
                <a:effectLst>
                  <a:outerShdw blurRad="38100" dist="38100" dir="2700000" algn="tl">
                    <a:srgbClr val="000000"/>
                  </a:outerShdw>
                </a:effectLst>
              </a:rPr>
              <a:t>Falla primaria</a:t>
            </a:r>
          </a:p>
          <a:p>
            <a:pPr lvl="1">
              <a:defRPr/>
            </a:pPr>
            <a:r>
              <a:rPr lang="es-MX" sz="2400">
                <a:solidFill>
                  <a:schemeClr val="hlink"/>
                </a:solidFill>
                <a:effectLst>
                  <a:outerShdw blurRad="38100" dist="38100" dir="2700000" algn="tl">
                    <a:srgbClr val="000000"/>
                  </a:outerShdw>
                </a:effectLst>
              </a:rPr>
              <a:t>Ventilación prolongada</a:t>
            </a:r>
          </a:p>
          <a:p>
            <a:pPr lvl="1">
              <a:defRPr/>
            </a:pPr>
            <a:r>
              <a:rPr lang="es-MX" sz="2400">
                <a:solidFill>
                  <a:schemeClr val="hlink"/>
                </a:solidFill>
                <a:effectLst>
                  <a:outerShdw blurRad="38100" dist="38100" dir="2700000" algn="tl">
                    <a:srgbClr val="000000"/>
                  </a:outerShdw>
                </a:effectLst>
              </a:rPr>
              <a:t>Infección</a:t>
            </a:r>
          </a:p>
          <a:p>
            <a:pPr lvl="1">
              <a:defRPr/>
            </a:pPr>
            <a:r>
              <a:rPr lang="es-MX" sz="2400">
                <a:solidFill>
                  <a:schemeClr val="hlink"/>
                </a:solidFill>
                <a:effectLst>
                  <a:outerShdw blurRad="38100" dist="38100" dir="2700000" algn="tl">
                    <a:srgbClr val="000000"/>
                  </a:outerShdw>
                </a:effectLst>
              </a:rPr>
              <a:t>Problemas anastomosis</a:t>
            </a:r>
          </a:p>
          <a:p>
            <a:pPr lvl="1">
              <a:defRPr/>
            </a:pPr>
            <a:endParaRPr lang="es-ES" sz="2000">
              <a:solidFill>
                <a:schemeClr val="hlink"/>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2771775" y="4437063"/>
            <a:ext cx="5895975" cy="2098675"/>
          </a:xfrm>
          <a:prstGeom prst="rect">
            <a:avLst/>
          </a:prstGeom>
          <a:noFill/>
          <a:ln w="9525">
            <a:noFill/>
            <a:miter lim="800000"/>
            <a:headEnd/>
            <a:tailEnd/>
          </a:ln>
        </p:spPr>
      </p:pic>
      <p:sp>
        <p:nvSpPr>
          <p:cNvPr id="11267" name="2 CuadroTexto"/>
          <p:cNvSpPr txBox="1">
            <a:spLocks noChangeArrowheads="1"/>
          </p:cNvSpPr>
          <p:nvPr/>
        </p:nvSpPr>
        <p:spPr bwMode="auto">
          <a:xfrm>
            <a:off x="250825" y="4797425"/>
            <a:ext cx="2449513" cy="1384300"/>
          </a:xfrm>
          <a:prstGeom prst="rect">
            <a:avLst/>
          </a:prstGeom>
          <a:solidFill>
            <a:schemeClr val="bg2">
              <a:lumMod val="20000"/>
              <a:lumOff val="80000"/>
            </a:schemeClr>
          </a:solidFill>
          <a:ln w="9525">
            <a:noFill/>
            <a:miter lim="800000"/>
            <a:headEnd/>
            <a:tailEnd/>
          </a:ln>
        </p:spPr>
        <p:txBody>
          <a:bodyPr>
            <a:spAutoFit/>
          </a:bodyPr>
          <a:lstStyle/>
          <a:p>
            <a:pPr algn="r">
              <a:defRPr/>
            </a:pPr>
            <a:r>
              <a:rPr lang="es-MX" sz="2000" dirty="0">
                <a:effectLst>
                  <a:outerShdw blurRad="38100" dist="38100" dir="2700000" algn="tl">
                    <a:srgbClr val="000000">
                      <a:alpha val="43137"/>
                    </a:srgbClr>
                  </a:outerShdw>
                </a:effectLst>
                <a:latin typeface="Calibri" pitchFamily="34" charset="0"/>
              </a:rPr>
              <a:t>Riesgo relativo de mortalidad durante el primer año.</a:t>
            </a:r>
          </a:p>
          <a:p>
            <a:pPr lvl="1" algn="r">
              <a:defRPr/>
            </a:pPr>
            <a:r>
              <a:rPr lang="es-MX" sz="1200" dirty="0">
                <a:effectLst>
                  <a:outerShdw blurRad="38100" dist="38100" dir="2700000" algn="tl">
                    <a:srgbClr val="000000">
                      <a:alpha val="43137"/>
                    </a:srgbClr>
                  </a:outerShdw>
                </a:effectLst>
                <a:latin typeface="Calibri" pitchFamily="34" charset="0"/>
              </a:rPr>
              <a:t>Efecto de edad y función cardiaca</a:t>
            </a:r>
          </a:p>
        </p:txBody>
      </p:sp>
      <p:pic>
        <p:nvPicPr>
          <p:cNvPr id="40964" name="Picture 3"/>
          <p:cNvPicPr>
            <a:picLocks noChangeAspect="1" noChangeArrowheads="1"/>
          </p:cNvPicPr>
          <p:nvPr/>
        </p:nvPicPr>
        <p:blipFill>
          <a:blip r:embed="rId4" cstate="print"/>
          <a:srcRect/>
          <a:stretch>
            <a:fillRect/>
          </a:stretch>
        </p:blipFill>
        <p:spPr bwMode="auto">
          <a:xfrm>
            <a:off x="827088" y="1052513"/>
            <a:ext cx="7842250" cy="3079750"/>
          </a:xfrm>
          <a:prstGeom prst="rect">
            <a:avLst/>
          </a:prstGeom>
          <a:noFill/>
          <a:ln w="9525">
            <a:noFill/>
            <a:miter lim="800000"/>
            <a:headEnd/>
            <a:tailEnd/>
          </a:ln>
        </p:spPr>
      </p:pic>
      <p:sp>
        <p:nvSpPr>
          <p:cNvPr id="11269" name="4 CuadroTexto"/>
          <p:cNvSpPr txBox="1">
            <a:spLocks noChangeArrowheads="1"/>
          </p:cNvSpPr>
          <p:nvPr/>
        </p:nvSpPr>
        <p:spPr bwMode="auto">
          <a:xfrm>
            <a:off x="928688" y="428625"/>
            <a:ext cx="1617662" cy="461963"/>
          </a:xfrm>
          <a:prstGeom prst="rect">
            <a:avLst/>
          </a:prstGeom>
          <a:solidFill>
            <a:schemeClr val="bg2">
              <a:lumMod val="20000"/>
              <a:lumOff val="80000"/>
            </a:schemeClr>
          </a:solidFill>
          <a:ln w="9525">
            <a:noFill/>
            <a:miter lim="800000"/>
            <a:headEnd/>
            <a:tailEnd/>
          </a:ln>
        </p:spPr>
        <p:txBody>
          <a:bodyPr wrap="none">
            <a:spAutoFit/>
          </a:bodyPr>
          <a:lstStyle/>
          <a:p>
            <a:pPr>
              <a:defRPr/>
            </a:pPr>
            <a:r>
              <a:rPr lang="es-MX" sz="2400" dirty="0">
                <a:effectLst>
                  <a:outerShdw blurRad="38100" dist="38100" dir="2700000" algn="tl">
                    <a:srgbClr val="000000">
                      <a:alpha val="43137"/>
                    </a:srgbClr>
                  </a:outerShdw>
                </a:effectLst>
                <a:latin typeface="Calibri" pitchFamily="34" charset="0"/>
              </a:rPr>
              <a:t>Mortalidad</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2976563" y="188913"/>
            <a:ext cx="5916612" cy="2827337"/>
          </a:xfrm>
          <a:prstGeom prst="rect">
            <a:avLst/>
          </a:prstGeom>
          <a:noFill/>
          <a:ln w="9525">
            <a:noFill/>
            <a:miter lim="800000"/>
            <a:headEnd/>
            <a:tailEnd/>
          </a:ln>
        </p:spPr>
      </p:pic>
      <p:pic>
        <p:nvPicPr>
          <p:cNvPr id="41987" name="Picture 3"/>
          <p:cNvPicPr>
            <a:picLocks noChangeAspect="1" noChangeArrowheads="1"/>
          </p:cNvPicPr>
          <p:nvPr/>
        </p:nvPicPr>
        <p:blipFill>
          <a:blip r:embed="rId4" cstate="print"/>
          <a:srcRect/>
          <a:stretch>
            <a:fillRect/>
          </a:stretch>
        </p:blipFill>
        <p:spPr bwMode="auto">
          <a:xfrm>
            <a:off x="3203575" y="3546475"/>
            <a:ext cx="5287963" cy="2879725"/>
          </a:xfrm>
          <a:prstGeom prst="rect">
            <a:avLst/>
          </a:prstGeom>
          <a:noFill/>
          <a:ln w="9525">
            <a:noFill/>
            <a:miter lim="800000"/>
            <a:headEnd/>
            <a:tailEnd/>
          </a:ln>
        </p:spPr>
      </p:pic>
      <p:sp>
        <p:nvSpPr>
          <p:cNvPr id="12292" name="3 CuadroTexto"/>
          <p:cNvSpPr txBox="1">
            <a:spLocks noChangeArrowheads="1"/>
          </p:cNvSpPr>
          <p:nvPr/>
        </p:nvSpPr>
        <p:spPr bwMode="auto">
          <a:xfrm>
            <a:off x="611188" y="5229225"/>
            <a:ext cx="2520950" cy="923925"/>
          </a:xfrm>
          <a:prstGeom prst="rect">
            <a:avLst/>
          </a:prstGeom>
          <a:solidFill>
            <a:schemeClr val="bg2">
              <a:lumMod val="20000"/>
              <a:lumOff val="80000"/>
            </a:schemeClr>
          </a:solidFill>
          <a:ln w="9525">
            <a:noFill/>
            <a:miter lim="800000"/>
            <a:headEnd/>
            <a:tailEnd/>
          </a:ln>
        </p:spPr>
        <p:txBody>
          <a:bodyPr>
            <a:spAutoFit/>
          </a:bodyPr>
          <a:lstStyle/>
          <a:p>
            <a:pPr algn="r">
              <a:defRPr/>
            </a:pPr>
            <a:r>
              <a:rPr lang="es-MX" sz="1800" dirty="0">
                <a:effectLst>
                  <a:outerShdw blurRad="38100" dist="38100" dir="2700000" algn="tl">
                    <a:srgbClr val="000000">
                      <a:alpha val="43137"/>
                    </a:srgbClr>
                  </a:outerShdw>
                </a:effectLst>
                <a:latin typeface="Calibri" pitchFamily="34" charset="0"/>
              </a:rPr>
              <a:t>Porcentaje de pacientes libres de </a:t>
            </a:r>
            <a:r>
              <a:rPr lang="es-MX" sz="1800" dirty="0" err="1">
                <a:effectLst>
                  <a:outerShdw blurRad="38100" dist="38100" dir="2700000" algn="tl">
                    <a:srgbClr val="000000">
                      <a:alpha val="43137"/>
                    </a:srgbClr>
                  </a:outerShdw>
                </a:effectLst>
                <a:latin typeface="Calibri" pitchFamily="34" charset="0"/>
              </a:rPr>
              <a:t>bronquiolitis</a:t>
            </a:r>
            <a:r>
              <a:rPr lang="es-MX" sz="1800" dirty="0">
                <a:effectLst>
                  <a:outerShdw blurRad="38100" dist="38100" dir="2700000" algn="tl">
                    <a:srgbClr val="000000">
                      <a:alpha val="43137"/>
                    </a:srgbClr>
                  </a:outerShdw>
                </a:effectLst>
                <a:latin typeface="Calibri" pitchFamily="34" charset="0"/>
              </a:rPr>
              <a:t> obliterante</a:t>
            </a:r>
          </a:p>
        </p:txBody>
      </p:sp>
      <p:sp>
        <p:nvSpPr>
          <p:cNvPr id="12293" name="4 CuadroTexto"/>
          <p:cNvSpPr txBox="1">
            <a:spLocks noChangeArrowheads="1"/>
          </p:cNvSpPr>
          <p:nvPr/>
        </p:nvSpPr>
        <p:spPr bwMode="auto">
          <a:xfrm>
            <a:off x="539750" y="1196975"/>
            <a:ext cx="1601788" cy="461963"/>
          </a:xfrm>
          <a:prstGeom prst="rect">
            <a:avLst/>
          </a:prstGeom>
          <a:solidFill>
            <a:schemeClr val="bg2">
              <a:lumMod val="20000"/>
              <a:lumOff val="80000"/>
            </a:schemeClr>
          </a:solidFill>
          <a:ln w="9525">
            <a:noFill/>
            <a:miter lim="800000"/>
            <a:headEnd/>
            <a:tailEnd/>
          </a:ln>
        </p:spPr>
        <p:txBody>
          <a:bodyPr wrap="none">
            <a:spAutoFit/>
          </a:bodyPr>
          <a:lstStyle/>
          <a:p>
            <a:pPr>
              <a:defRPr/>
            </a:pPr>
            <a:r>
              <a:rPr lang="es-MX" sz="2400" dirty="0">
                <a:effectLst>
                  <a:outerShdw blurRad="38100" dist="38100" dir="2700000" algn="tl">
                    <a:srgbClr val="000000">
                      <a:alpha val="43137"/>
                    </a:srgbClr>
                  </a:outerShdw>
                </a:effectLst>
                <a:latin typeface="Calibri" pitchFamily="34" charset="0"/>
              </a:rPr>
              <a:t>Morbilidad</a:t>
            </a:r>
            <a:endParaRPr lang="es-MX" sz="3600" dirty="0">
              <a:effectLst>
                <a:outerShdw blurRad="38100" dist="38100" dir="2700000" algn="tl">
                  <a:srgbClr val="000000">
                    <a:alpha val="43137"/>
                  </a:srgbClr>
                </a:outerShdw>
              </a:effectLst>
              <a:latin typeface="Calibri" pitchFamily="34" charset="0"/>
            </a:endParaRPr>
          </a:p>
        </p:txBody>
      </p:sp>
      <p:pic>
        <p:nvPicPr>
          <p:cNvPr id="41990" name="Picture 4"/>
          <p:cNvPicPr>
            <a:picLocks noChangeAspect="1" noChangeArrowheads="1"/>
          </p:cNvPicPr>
          <p:nvPr/>
        </p:nvPicPr>
        <p:blipFill>
          <a:blip r:embed="rId5" cstate="print"/>
          <a:srcRect/>
          <a:stretch>
            <a:fillRect/>
          </a:stretch>
        </p:blipFill>
        <p:spPr bwMode="auto">
          <a:xfrm>
            <a:off x="611188" y="1989138"/>
            <a:ext cx="2336800" cy="22733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28600"/>
            <a:ext cx="7772400" cy="990600"/>
          </a:xfrm>
        </p:spPr>
        <p:txBody>
          <a:bodyPr/>
          <a:lstStyle/>
          <a:p>
            <a:pPr>
              <a:defRPr/>
            </a:pPr>
            <a:r>
              <a:rPr lang="es-MX" sz="2000" b="1" smtClean="0">
                <a:solidFill>
                  <a:srgbClr val="FF9900"/>
                </a:solidFill>
              </a:rPr>
              <a:t>TRASPLANTE DE PULMÓN</a:t>
            </a:r>
            <a:br>
              <a:rPr lang="es-MX" sz="2000" b="1" smtClean="0">
                <a:solidFill>
                  <a:srgbClr val="FF9900"/>
                </a:solidFill>
              </a:rPr>
            </a:br>
            <a:r>
              <a:rPr lang="es-MX" b="1" smtClean="0">
                <a:solidFill>
                  <a:srgbClr val="FF9900"/>
                </a:solidFill>
              </a:rPr>
              <a:t> </a:t>
            </a:r>
            <a:r>
              <a:rPr lang="es-MX" sz="3200" b="1" smtClean="0">
                <a:solidFill>
                  <a:srgbClr val="FF9900"/>
                </a:solidFill>
              </a:rPr>
              <a:t>UN EJEMPLO</a:t>
            </a:r>
            <a:endParaRPr lang="es-ES" sz="3200" b="1" smtClean="0">
              <a:solidFill>
                <a:srgbClr val="FF9900"/>
              </a:solidFill>
            </a:endParaRPr>
          </a:p>
        </p:txBody>
      </p:sp>
      <p:pic>
        <p:nvPicPr>
          <p:cNvPr id="43011" name="Picture 5" descr="C:\Mis documentos\IMAGENES\Diapositiva 2.bmp"/>
          <p:cNvPicPr>
            <a:picLocks noChangeAspect="1" noChangeArrowheads="1"/>
          </p:cNvPicPr>
          <p:nvPr/>
        </p:nvPicPr>
        <p:blipFill>
          <a:blip r:embed="rId2" cstate="print">
            <a:lum bright="6000" contrast="12000"/>
          </a:blip>
          <a:srcRect l="7048" t="1852" r="12871" b="1852"/>
          <a:stretch>
            <a:fillRect/>
          </a:stretch>
        </p:blipFill>
        <p:spPr bwMode="auto">
          <a:xfrm>
            <a:off x="6248400" y="1752600"/>
            <a:ext cx="2336800" cy="3505200"/>
          </a:xfrm>
          <a:prstGeom prst="rect">
            <a:avLst/>
          </a:prstGeom>
          <a:noFill/>
          <a:ln w="9525">
            <a:noFill/>
            <a:miter lim="800000"/>
            <a:headEnd/>
            <a:tailEnd/>
          </a:ln>
        </p:spPr>
      </p:pic>
      <p:pic>
        <p:nvPicPr>
          <p:cNvPr id="43012" name="Picture 6" descr="C:\Mis documentos\IMAGENES\Diapositiva 3.bmp"/>
          <p:cNvPicPr>
            <a:picLocks noChangeAspect="1" noChangeArrowheads="1"/>
          </p:cNvPicPr>
          <p:nvPr/>
        </p:nvPicPr>
        <p:blipFill>
          <a:blip r:embed="rId3" cstate="print"/>
          <a:srcRect l="2632" b="3105"/>
          <a:stretch>
            <a:fillRect/>
          </a:stretch>
        </p:blipFill>
        <p:spPr bwMode="auto">
          <a:xfrm>
            <a:off x="4267200" y="4724400"/>
            <a:ext cx="2438400" cy="1712913"/>
          </a:xfrm>
          <a:prstGeom prst="rect">
            <a:avLst/>
          </a:prstGeom>
          <a:noFill/>
          <a:ln w="9525">
            <a:noFill/>
            <a:miter lim="800000"/>
            <a:headEnd/>
            <a:tailEnd/>
          </a:ln>
        </p:spPr>
      </p:pic>
      <p:pic>
        <p:nvPicPr>
          <p:cNvPr id="43013" name="Picture 4" descr="C:\Mis documentos\IMAGENES\Diapositiva 1a.bmp"/>
          <p:cNvPicPr>
            <a:picLocks noChangeAspect="1" noChangeArrowheads="1"/>
          </p:cNvPicPr>
          <p:nvPr/>
        </p:nvPicPr>
        <p:blipFill>
          <a:blip r:embed="rId4" cstate="print">
            <a:lum bright="-12000"/>
          </a:blip>
          <a:srcRect l="5357" t="7742" r="4358" b="43182"/>
          <a:stretch>
            <a:fillRect/>
          </a:stretch>
        </p:blipFill>
        <p:spPr bwMode="auto">
          <a:xfrm>
            <a:off x="609600" y="2286000"/>
            <a:ext cx="3429000" cy="3429000"/>
          </a:xfrm>
          <a:prstGeom prst="rect">
            <a:avLst/>
          </a:prstGeom>
          <a:noFill/>
          <a:ln w="9525">
            <a:noFill/>
            <a:miter lim="800000"/>
            <a:headEnd/>
            <a:tailEnd/>
          </a:ln>
        </p:spPr>
      </p:pic>
      <p:sp>
        <p:nvSpPr>
          <p:cNvPr id="56330" name="Text Box 10"/>
          <p:cNvSpPr txBox="1">
            <a:spLocks noChangeArrowheads="1"/>
          </p:cNvSpPr>
          <p:nvPr/>
        </p:nvSpPr>
        <p:spPr bwMode="auto">
          <a:xfrm>
            <a:off x="517525" y="1436688"/>
            <a:ext cx="5048250" cy="519112"/>
          </a:xfrm>
          <a:prstGeom prst="rect">
            <a:avLst/>
          </a:prstGeom>
          <a:noFill/>
          <a:ln w="9525">
            <a:noFill/>
            <a:miter lim="800000"/>
            <a:headEnd/>
            <a:tailEnd/>
          </a:ln>
          <a:effectLst/>
        </p:spPr>
        <p:txBody>
          <a:bodyPr wrap="none">
            <a:spAutoFit/>
          </a:bodyPr>
          <a:lstStyle/>
          <a:p>
            <a:pPr>
              <a:defRPr/>
            </a:pPr>
            <a:r>
              <a:rPr lang="es-MX" sz="2800">
                <a:solidFill>
                  <a:srgbClr val="99CC00"/>
                </a:solidFill>
                <a:effectLst>
                  <a:outerShdw blurRad="38100" dist="38100" dir="2700000" algn="tl">
                    <a:srgbClr val="000000"/>
                  </a:outerShdw>
                </a:effectLst>
                <a:latin typeface="Arial" charset="0"/>
              </a:rPr>
              <a:t>Fibrosis pulmonar idiopática</a:t>
            </a:r>
            <a:endParaRPr lang="es-ES" sz="2800">
              <a:solidFill>
                <a:srgbClr val="99CC00"/>
              </a:solidFill>
              <a:effectLst>
                <a:outerShdw blurRad="38100" dist="38100" dir="2700000" algn="tl">
                  <a:srgbClr val="000000"/>
                </a:outerShdw>
              </a:effectLst>
              <a:latin typeface="Arial" charset="0"/>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0"/>
            <a:ext cx="7772400" cy="990600"/>
          </a:xfrm>
        </p:spPr>
        <p:txBody>
          <a:bodyPr/>
          <a:lstStyle/>
          <a:p>
            <a:pPr>
              <a:defRPr/>
            </a:pPr>
            <a:r>
              <a:rPr lang="es-MX" sz="2000" b="1" smtClean="0">
                <a:solidFill>
                  <a:srgbClr val="FF9900"/>
                </a:solidFill>
              </a:rPr>
              <a:t>TRASPLANTE DE PULMÓN</a:t>
            </a:r>
            <a:br>
              <a:rPr lang="es-MX" sz="2000" b="1" smtClean="0">
                <a:solidFill>
                  <a:srgbClr val="FF9900"/>
                </a:solidFill>
              </a:rPr>
            </a:br>
            <a:r>
              <a:rPr lang="es-MX" sz="3200" b="1" smtClean="0">
                <a:solidFill>
                  <a:srgbClr val="FF9900"/>
                </a:solidFill>
              </a:rPr>
              <a:t>RESULTADOS</a:t>
            </a:r>
            <a:endParaRPr lang="es-ES" sz="3200" b="1" smtClean="0">
              <a:solidFill>
                <a:srgbClr val="FF9900"/>
              </a:solidFill>
            </a:endParaRPr>
          </a:p>
        </p:txBody>
      </p:sp>
      <p:pic>
        <p:nvPicPr>
          <p:cNvPr id="6148" name="Picture 3" descr="C:\Mis documentos\IMAGENES\Diapositiva 8.bmp"/>
          <p:cNvPicPr>
            <a:picLocks noChangeAspect="1" noChangeArrowheads="1"/>
          </p:cNvPicPr>
          <p:nvPr/>
        </p:nvPicPr>
        <p:blipFill>
          <a:blip r:embed="rId3" cstate="print"/>
          <a:srcRect l="4762" t="5528" r="4762" b="7138"/>
          <a:stretch>
            <a:fillRect/>
          </a:stretch>
        </p:blipFill>
        <p:spPr bwMode="auto">
          <a:xfrm>
            <a:off x="7162800" y="1019175"/>
            <a:ext cx="1752600" cy="1196975"/>
          </a:xfrm>
          <a:prstGeom prst="rect">
            <a:avLst/>
          </a:prstGeom>
          <a:noFill/>
          <a:ln w="9525">
            <a:noFill/>
            <a:miter lim="800000"/>
            <a:headEnd/>
            <a:tailEnd/>
          </a:ln>
        </p:spPr>
      </p:pic>
      <p:pic>
        <p:nvPicPr>
          <p:cNvPr id="6149" name="Picture 4" descr="C:\Mis documentos\IMAGENES\Diapositiva 9.bmp"/>
          <p:cNvPicPr>
            <a:picLocks noChangeAspect="1" noChangeArrowheads="1"/>
          </p:cNvPicPr>
          <p:nvPr/>
        </p:nvPicPr>
        <p:blipFill>
          <a:blip r:embed="rId4" cstate="print"/>
          <a:srcRect t="6482" r="8696"/>
          <a:stretch>
            <a:fillRect/>
          </a:stretch>
        </p:blipFill>
        <p:spPr bwMode="auto">
          <a:xfrm>
            <a:off x="7162800" y="3048000"/>
            <a:ext cx="1752600" cy="1203325"/>
          </a:xfrm>
          <a:prstGeom prst="rect">
            <a:avLst/>
          </a:prstGeom>
          <a:noFill/>
          <a:ln w="9525">
            <a:noFill/>
            <a:miter lim="800000"/>
            <a:headEnd/>
            <a:tailEnd/>
          </a:ln>
        </p:spPr>
      </p:pic>
      <p:sp>
        <p:nvSpPr>
          <p:cNvPr id="57349" name="Text Box 5"/>
          <p:cNvSpPr txBox="1">
            <a:spLocks noChangeArrowheads="1"/>
          </p:cNvSpPr>
          <p:nvPr/>
        </p:nvSpPr>
        <p:spPr bwMode="auto">
          <a:xfrm>
            <a:off x="8077200" y="2209800"/>
            <a:ext cx="749300" cy="396875"/>
          </a:xfrm>
          <a:prstGeom prst="rect">
            <a:avLst/>
          </a:prstGeom>
          <a:noFill/>
          <a:ln w="9525">
            <a:noFill/>
            <a:miter lim="800000"/>
            <a:headEnd/>
            <a:tailEnd/>
          </a:ln>
          <a:effectLst/>
        </p:spPr>
        <p:txBody>
          <a:bodyPr wrap="none">
            <a:spAutoFit/>
          </a:bodyPr>
          <a:lstStyle/>
          <a:p>
            <a:pPr>
              <a:defRPr/>
            </a:pPr>
            <a:r>
              <a:rPr lang="es-MX" sz="2000">
                <a:solidFill>
                  <a:srgbClr val="990000"/>
                </a:solidFill>
                <a:effectLst>
                  <a:outerShdw blurRad="38100" dist="38100" dir="2700000" algn="tl">
                    <a:srgbClr val="000000"/>
                  </a:outerShdw>
                </a:effectLst>
                <a:latin typeface="Arial" charset="0"/>
              </a:rPr>
              <a:t>1991</a:t>
            </a:r>
            <a:endParaRPr lang="es-ES" sz="2000">
              <a:solidFill>
                <a:srgbClr val="990000"/>
              </a:solidFill>
              <a:effectLst>
                <a:outerShdw blurRad="38100" dist="38100" dir="2700000" algn="tl">
                  <a:srgbClr val="000000"/>
                </a:outerShdw>
              </a:effectLst>
              <a:latin typeface="Arial" charset="0"/>
            </a:endParaRPr>
          </a:p>
        </p:txBody>
      </p:sp>
      <p:sp>
        <p:nvSpPr>
          <p:cNvPr id="57350" name="Rectangle 6"/>
          <p:cNvSpPr>
            <a:spLocks noChangeArrowheads="1"/>
          </p:cNvSpPr>
          <p:nvPr/>
        </p:nvSpPr>
        <p:spPr bwMode="auto">
          <a:xfrm>
            <a:off x="8153400" y="4343400"/>
            <a:ext cx="749300" cy="396875"/>
          </a:xfrm>
          <a:prstGeom prst="rect">
            <a:avLst/>
          </a:prstGeom>
          <a:noFill/>
          <a:ln w="9525">
            <a:noFill/>
            <a:miter lim="800000"/>
            <a:headEnd/>
            <a:tailEnd/>
          </a:ln>
          <a:effectLst/>
        </p:spPr>
        <p:txBody>
          <a:bodyPr wrap="none">
            <a:spAutoFit/>
          </a:bodyPr>
          <a:lstStyle/>
          <a:p>
            <a:pPr>
              <a:defRPr/>
            </a:pPr>
            <a:r>
              <a:rPr lang="es-MX" sz="2000">
                <a:solidFill>
                  <a:srgbClr val="990000"/>
                </a:solidFill>
                <a:effectLst>
                  <a:outerShdw blurRad="38100" dist="38100" dir="2700000" algn="tl">
                    <a:srgbClr val="000000"/>
                  </a:outerShdw>
                </a:effectLst>
                <a:latin typeface="Arial" charset="0"/>
              </a:rPr>
              <a:t>1994</a:t>
            </a:r>
            <a:endParaRPr lang="es-ES" sz="2000">
              <a:solidFill>
                <a:srgbClr val="990000"/>
              </a:solidFill>
              <a:effectLst>
                <a:outerShdw blurRad="38100" dist="38100" dir="2700000" algn="tl">
                  <a:srgbClr val="000000"/>
                </a:outerShdw>
              </a:effectLst>
              <a:latin typeface="Arial" charset="0"/>
            </a:endParaRPr>
          </a:p>
        </p:txBody>
      </p:sp>
      <p:pic>
        <p:nvPicPr>
          <p:cNvPr id="6152" name="Picture 8" descr="C:\Mis documentos\IMAGENES\Diapositiva 4.bmp"/>
          <p:cNvPicPr>
            <a:picLocks noChangeAspect="1" noChangeArrowheads="1"/>
          </p:cNvPicPr>
          <p:nvPr/>
        </p:nvPicPr>
        <p:blipFill>
          <a:blip r:embed="rId5" cstate="print">
            <a:lum contrast="18000"/>
          </a:blip>
          <a:srcRect l="2669" t="1842" b="26315"/>
          <a:stretch>
            <a:fillRect/>
          </a:stretch>
        </p:blipFill>
        <p:spPr bwMode="auto">
          <a:xfrm>
            <a:off x="4800600" y="1524000"/>
            <a:ext cx="2208213" cy="2362200"/>
          </a:xfrm>
          <a:prstGeom prst="rect">
            <a:avLst/>
          </a:prstGeom>
          <a:noFill/>
          <a:ln w="9525">
            <a:noFill/>
            <a:miter lim="800000"/>
            <a:headEnd/>
            <a:tailEnd/>
          </a:ln>
        </p:spPr>
      </p:pic>
      <p:grpSp>
        <p:nvGrpSpPr>
          <p:cNvPr id="6153" name="Group 20"/>
          <p:cNvGrpSpPr>
            <a:grpSpLocks/>
          </p:cNvGrpSpPr>
          <p:nvPr/>
        </p:nvGrpSpPr>
        <p:grpSpPr bwMode="auto">
          <a:xfrm>
            <a:off x="4800600" y="3962400"/>
            <a:ext cx="2155825" cy="1143000"/>
            <a:chOff x="2640" y="2544"/>
            <a:chExt cx="1358" cy="720"/>
          </a:xfrm>
        </p:grpSpPr>
        <p:pic>
          <p:nvPicPr>
            <p:cNvPr id="6160" name="Picture 7" descr="C:\Mis documentos\IMAGENES\Diapositiva 5.bmp"/>
            <p:cNvPicPr>
              <a:picLocks noChangeAspect="1" noChangeArrowheads="1"/>
            </p:cNvPicPr>
            <p:nvPr/>
          </p:nvPicPr>
          <p:blipFill>
            <a:blip r:embed="rId6" cstate="print"/>
            <a:srcRect l="4564" t="24713" r="16862" b="19368"/>
            <a:stretch>
              <a:fillRect/>
            </a:stretch>
          </p:blipFill>
          <p:spPr bwMode="auto">
            <a:xfrm>
              <a:off x="2640" y="2544"/>
              <a:ext cx="705" cy="720"/>
            </a:xfrm>
            <a:prstGeom prst="rect">
              <a:avLst/>
            </a:prstGeom>
            <a:noFill/>
            <a:ln w="9525">
              <a:noFill/>
              <a:miter lim="800000"/>
              <a:headEnd/>
              <a:tailEnd/>
            </a:ln>
          </p:spPr>
        </p:pic>
        <p:pic>
          <p:nvPicPr>
            <p:cNvPr id="6161" name="Picture 9" descr="C:\Mis documentos\IMAGENES\Diapositiva 6.bmp"/>
            <p:cNvPicPr>
              <a:picLocks noChangeAspect="1" noChangeArrowheads="1"/>
            </p:cNvPicPr>
            <p:nvPr/>
          </p:nvPicPr>
          <p:blipFill>
            <a:blip r:embed="rId7" cstate="print"/>
            <a:srcRect t="18205" b="8975"/>
            <a:stretch>
              <a:fillRect/>
            </a:stretch>
          </p:blipFill>
          <p:spPr bwMode="auto">
            <a:xfrm>
              <a:off x="3312" y="2544"/>
              <a:ext cx="686" cy="720"/>
            </a:xfrm>
            <a:prstGeom prst="rect">
              <a:avLst/>
            </a:prstGeom>
            <a:noFill/>
            <a:ln w="9525">
              <a:noFill/>
              <a:miter lim="800000"/>
              <a:headEnd/>
              <a:tailEnd/>
            </a:ln>
          </p:spPr>
        </p:pic>
      </p:grpSp>
      <p:sp>
        <p:nvSpPr>
          <p:cNvPr id="57356" name="Rectangle 12"/>
          <p:cNvSpPr>
            <a:spLocks noChangeArrowheads="1"/>
          </p:cNvSpPr>
          <p:nvPr/>
        </p:nvSpPr>
        <p:spPr bwMode="auto">
          <a:xfrm>
            <a:off x="5334000" y="3429000"/>
            <a:ext cx="749300" cy="396875"/>
          </a:xfrm>
          <a:prstGeom prst="rect">
            <a:avLst/>
          </a:prstGeom>
          <a:noFill/>
          <a:ln w="9525">
            <a:noFill/>
            <a:miter lim="800000"/>
            <a:headEnd/>
            <a:tailEnd/>
          </a:ln>
          <a:effectLst/>
        </p:spPr>
        <p:txBody>
          <a:bodyPr wrap="none">
            <a:spAutoFit/>
          </a:bodyPr>
          <a:lstStyle/>
          <a:p>
            <a:pPr>
              <a:defRPr/>
            </a:pPr>
            <a:r>
              <a:rPr lang="es-MX" sz="2000">
                <a:solidFill>
                  <a:srgbClr val="990000"/>
                </a:solidFill>
                <a:effectLst>
                  <a:outerShdw blurRad="38100" dist="38100" dir="2700000" algn="tl">
                    <a:srgbClr val="000000"/>
                  </a:outerShdw>
                </a:effectLst>
                <a:latin typeface="Arial" charset="0"/>
              </a:rPr>
              <a:t>1989</a:t>
            </a:r>
            <a:endParaRPr lang="es-ES" sz="2000">
              <a:solidFill>
                <a:srgbClr val="990000"/>
              </a:solidFill>
              <a:effectLst>
                <a:outerShdw blurRad="38100" dist="38100" dir="2700000" algn="tl">
                  <a:srgbClr val="000000"/>
                </a:outerShdw>
              </a:effectLst>
              <a:latin typeface="Arial" charset="0"/>
            </a:endParaRPr>
          </a:p>
        </p:txBody>
      </p:sp>
      <p:sp>
        <p:nvSpPr>
          <p:cNvPr id="57357" name="Rectangle 13"/>
          <p:cNvSpPr>
            <a:spLocks noChangeArrowheads="1"/>
          </p:cNvSpPr>
          <p:nvPr/>
        </p:nvSpPr>
        <p:spPr bwMode="auto">
          <a:xfrm>
            <a:off x="228600" y="1524000"/>
            <a:ext cx="4572000" cy="1127125"/>
          </a:xfrm>
          <a:prstGeom prst="rect">
            <a:avLst/>
          </a:prstGeom>
          <a:noFill/>
          <a:ln w="9525">
            <a:noFill/>
            <a:miter lim="800000"/>
            <a:headEnd/>
            <a:tailEnd/>
          </a:ln>
          <a:effectLst/>
        </p:spPr>
        <p:txBody>
          <a:bodyPr>
            <a:spAutoFit/>
          </a:bodyPr>
          <a:lstStyle/>
          <a:p>
            <a:pPr>
              <a:defRPr/>
            </a:pPr>
            <a:r>
              <a:rPr lang="es-MX" sz="2400">
                <a:solidFill>
                  <a:srgbClr val="FFCC00"/>
                </a:solidFill>
                <a:effectLst>
                  <a:outerShdw blurRad="38100" dist="38100" dir="2700000" algn="tl">
                    <a:srgbClr val="000000"/>
                  </a:outerShdw>
                </a:effectLst>
              </a:rPr>
              <a:t>Sobrevida 5 años: 46.4%</a:t>
            </a:r>
          </a:p>
          <a:p>
            <a:pPr>
              <a:defRPr/>
            </a:pPr>
            <a:r>
              <a:rPr lang="es-MX" sz="2400">
                <a:solidFill>
                  <a:srgbClr val="FFCC00"/>
                </a:solidFill>
                <a:effectLst>
                  <a:outerShdw blurRad="38100" dist="38100" dir="2700000" algn="tl">
                    <a:srgbClr val="000000"/>
                  </a:outerShdw>
                </a:effectLst>
              </a:rPr>
              <a:t>Sobrevida 10 años: 20%</a:t>
            </a:r>
          </a:p>
          <a:p>
            <a:pPr>
              <a:defRPr/>
            </a:pPr>
            <a:endParaRPr lang="es-ES" sz="2000">
              <a:solidFill>
                <a:srgbClr val="FFCC00"/>
              </a:solidFill>
              <a:effectLst>
                <a:outerShdw blurRad="38100" dist="38100" dir="2700000" algn="tl">
                  <a:srgbClr val="000000"/>
                </a:outerShdw>
              </a:effectLst>
            </a:endParaRPr>
          </a:p>
        </p:txBody>
      </p:sp>
      <p:sp>
        <p:nvSpPr>
          <p:cNvPr id="57359" name="Rectangle 15"/>
          <p:cNvSpPr>
            <a:spLocks noChangeArrowheads="1"/>
          </p:cNvSpPr>
          <p:nvPr/>
        </p:nvSpPr>
        <p:spPr bwMode="auto">
          <a:xfrm>
            <a:off x="609600" y="6172200"/>
            <a:ext cx="8382000" cy="457200"/>
          </a:xfrm>
          <a:prstGeom prst="rect">
            <a:avLst/>
          </a:prstGeom>
          <a:noFill/>
          <a:ln w="9525">
            <a:noFill/>
            <a:miter lim="800000"/>
            <a:headEnd/>
            <a:tailEnd/>
          </a:ln>
          <a:effectLst/>
        </p:spPr>
        <p:txBody>
          <a:bodyPr>
            <a:spAutoFit/>
          </a:bodyPr>
          <a:lstStyle/>
          <a:p>
            <a:pPr algn="r">
              <a:defRPr/>
            </a:pPr>
            <a:r>
              <a:rPr lang="en-US" sz="1200">
                <a:solidFill>
                  <a:schemeClr val="bg2"/>
                </a:solidFill>
                <a:effectLst>
                  <a:outerShdw blurRad="38100" dist="38100" dir="2700000" algn="tl">
                    <a:srgbClr val="000000"/>
                  </a:outerShdw>
                </a:effectLst>
                <a:latin typeface="Arial" charset="0"/>
                <a:cs typeface="Times New Roman" pitchFamily="18" charset="0"/>
              </a:rPr>
              <a:t>The Registry of the International Society for Heart and Lung Transplantation: Twentieth Official Adult Lung and Heart-Lung Transplant Report–2003. J Heart Lung Transplant 2003; 22:625-35.</a:t>
            </a:r>
            <a:r>
              <a:rPr lang="es-ES_tradnl" sz="1100">
                <a:solidFill>
                  <a:schemeClr val="bg2"/>
                </a:solidFill>
                <a:effectLst>
                  <a:outerShdw blurRad="38100" dist="38100" dir="2700000" algn="tl">
                    <a:srgbClr val="000000"/>
                  </a:outerShdw>
                </a:effectLst>
              </a:rPr>
              <a:t> </a:t>
            </a:r>
            <a:endParaRPr lang="es-ES_tradnl" sz="2400">
              <a:solidFill>
                <a:schemeClr val="bg2"/>
              </a:solidFill>
              <a:effectLst>
                <a:outerShdw blurRad="38100" dist="38100" dir="2700000" algn="tl">
                  <a:srgbClr val="000000"/>
                </a:outerShdw>
              </a:effectLst>
              <a:latin typeface="Times New Roman" pitchFamily="18" charset="0"/>
            </a:endParaRPr>
          </a:p>
        </p:txBody>
      </p:sp>
      <p:graphicFrame>
        <p:nvGraphicFramePr>
          <p:cNvPr id="6146" name="Object 0"/>
          <p:cNvGraphicFramePr>
            <a:graphicFrameLocks noChangeAspect="1"/>
          </p:cNvGraphicFramePr>
          <p:nvPr/>
        </p:nvGraphicFramePr>
        <p:xfrm>
          <a:off x="152400" y="2667000"/>
          <a:ext cx="4419600" cy="2743200"/>
        </p:xfrm>
        <a:graphic>
          <a:graphicData uri="http://schemas.openxmlformats.org/presentationml/2006/ole">
            <p:oleObj spid="_x0000_s6146" name="Gráfico" r:id="rId8" imgW="5875560" imgH="3673080" progId="MSGraph.Chart.8">
              <p:embed followColorScheme="full"/>
            </p:oleObj>
          </a:graphicData>
        </a:graphic>
      </p:graphicFrame>
      <p:sp>
        <p:nvSpPr>
          <p:cNvPr id="57362" name="Rectangle 18"/>
          <p:cNvSpPr>
            <a:spLocks noChangeArrowheads="1"/>
          </p:cNvSpPr>
          <p:nvPr/>
        </p:nvSpPr>
        <p:spPr bwMode="auto">
          <a:xfrm>
            <a:off x="2209800" y="5257800"/>
            <a:ext cx="777875" cy="396875"/>
          </a:xfrm>
          <a:prstGeom prst="rect">
            <a:avLst/>
          </a:prstGeom>
          <a:noFill/>
          <a:ln w="9525">
            <a:noFill/>
            <a:miter lim="800000"/>
            <a:headEnd/>
            <a:tailEnd/>
          </a:ln>
          <a:effectLst/>
        </p:spPr>
        <p:txBody>
          <a:bodyPr wrap="none">
            <a:spAutoFit/>
          </a:bodyPr>
          <a:lstStyle/>
          <a:p>
            <a:pPr>
              <a:defRPr/>
            </a:pPr>
            <a:r>
              <a:rPr lang="es-MX" sz="2000">
                <a:solidFill>
                  <a:srgbClr val="800080"/>
                </a:solidFill>
                <a:effectLst>
                  <a:outerShdw blurRad="38100" dist="38100" dir="2700000" algn="tl">
                    <a:srgbClr val="000000"/>
                  </a:outerShdw>
                </a:effectLst>
              </a:rPr>
              <a:t>años</a:t>
            </a:r>
            <a:endParaRPr lang="es-ES" sz="2000">
              <a:solidFill>
                <a:srgbClr val="800080"/>
              </a:solidFill>
              <a:effectLst>
                <a:outerShdw blurRad="38100" dist="38100" dir="2700000" algn="tl">
                  <a:srgbClr val="000000"/>
                </a:outerShdw>
              </a:effectLst>
            </a:endParaRPr>
          </a:p>
        </p:txBody>
      </p:sp>
      <p:sp>
        <p:nvSpPr>
          <p:cNvPr id="57363" name="Text Box 19"/>
          <p:cNvSpPr txBox="1">
            <a:spLocks noChangeArrowheads="1"/>
          </p:cNvSpPr>
          <p:nvPr/>
        </p:nvSpPr>
        <p:spPr bwMode="auto">
          <a:xfrm>
            <a:off x="0" y="3733800"/>
            <a:ext cx="409575" cy="396875"/>
          </a:xfrm>
          <a:prstGeom prst="rect">
            <a:avLst/>
          </a:prstGeom>
          <a:noFill/>
          <a:ln w="9525">
            <a:noFill/>
            <a:miter lim="800000"/>
            <a:headEnd/>
            <a:tailEnd/>
          </a:ln>
          <a:effectLst/>
        </p:spPr>
        <p:txBody>
          <a:bodyPr wrap="none">
            <a:spAutoFit/>
          </a:bodyPr>
          <a:lstStyle/>
          <a:p>
            <a:pPr>
              <a:defRPr/>
            </a:pPr>
            <a:r>
              <a:rPr lang="es-MX" sz="2000">
                <a:solidFill>
                  <a:srgbClr val="800080"/>
                </a:solidFill>
                <a:effectLst>
                  <a:outerShdw blurRad="38100" dist="38100" dir="2700000" algn="tl">
                    <a:srgbClr val="000000"/>
                  </a:outerShdw>
                </a:effectLst>
              </a:rPr>
              <a:t>%</a:t>
            </a:r>
            <a:endParaRPr lang="es-ES" sz="2000">
              <a:solidFill>
                <a:srgbClr val="800080"/>
              </a:solidFill>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400" dirty="0" err="1" smtClean="0"/>
              <a:t>Sobrevivencia</a:t>
            </a:r>
            <a:r>
              <a:rPr lang="en-US" sz="2400" dirty="0" smtClean="0"/>
              <a:t> (Kaplan-Meier </a:t>
            </a:r>
            <a:r>
              <a:rPr lang="en-US" sz="2400" dirty="0" err="1" smtClean="0"/>
              <a:t>por</a:t>
            </a:r>
            <a:r>
              <a:rPr lang="en-US" sz="2400" dirty="0" smtClean="0"/>
              <a:t> </a:t>
            </a:r>
            <a:r>
              <a:rPr lang="en-US" sz="2400" dirty="0" err="1" smtClean="0"/>
              <a:t>edad</a:t>
            </a:r>
            <a:r>
              <a:rPr lang="en-US" sz="2400" dirty="0" smtClean="0"/>
              <a:t>) </a:t>
            </a:r>
            <a:r>
              <a:rPr lang="en-US" sz="2400" dirty="0" smtClean="0"/>
              <a:t/>
            </a:r>
            <a:br>
              <a:rPr lang="en-US" sz="2400" dirty="0" smtClean="0"/>
            </a:br>
            <a:r>
              <a:rPr lang="en-US" sz="2000" dirty="0" smtClean="0"/>
              <a:t>(</a:t>
            </a:r>
            <a:r>
              <a:rPr lang="en-US" sz="2000" dirty="0" err="1" smtClean="0"/>
              <a:t>Enero</a:t>
            </a:r>
            <a:r>
              <a:rPr lang="en-US" sz="2000" dirty="0" smtClean="0"/>
              <a:t> </a:t>
            </a:r>
            <a:r>
              <a:rPr lang="en-US" sz="2000" dirty="0" smtClean="0"/>
              <a:t>1990 – </a:t>
            </a:r>
            <a:r>
              <a:rPr lang="en-US" sz="2000" dirty="0" err="1" smtClean="0"/>
              <a:t>Junio</a:t>
            </a:r>
            <a:r>
              <a:rPr lang="en-US" sz="2000" dirty="0" smtClean="0"/>
              <a:t> 2012</a:t>
            </a:r>
            <a:r>
              <a:rPr lang="en-US" sz="2000" dirty="0" smtClean="0"/>
              <a:t>)</a:t>
            </a:r>
            <a:endParaRPr lang="en-US" sz="20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734577154"/>
              </p:ext>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2895600"/>
            <a:ext cx="2590800" cy="323165"/>
          </a:xfrm>
          <a:prstGeom prst="rect">
            <a:avLst/>
          </a:prstGeom>
          <a:noFill/>
        </p:spPr>
        <p:txBody>
          <a:bodyPr wrap="square" rtlCol="0">
            <a:spAutoFit/>
          </a:bodyPr>
          <a:lstStyle/>
          <a:p>
            <a:pPr algn="ctr"/>
            <a:r>
              <a:rPr lang="en-US" sz="1500" b="1" dirty="0" smtClean="0">
                <a:solidFill>
                  <a:srgbClr val="FFFF00"/>
                </a:solidFill>
              </a:rPr>
              <a:t>p = 0.4400</a:t>
            </a:r>
            <a:endParaRPr lang="en-US" sz="1500" b="1" dirty="0">
              <a:solidFill>
                <a:srgbClr val="FFFF00"/>
              </a:solidFill>
            </a:endParaRPr>
          </a:p>
        </p:txBody>
      </p:sp>
      <p:grpSp>
        <p:nvGrpSpPr>
          <p:cNvPr id="3"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latin typeface="Arial"/>
                  <a:cs typeface="Arial"/>
                </a:rPr>
                <a:t>2014</a:t>
              </a:r>
              <a:endParaRPr lang="en-US" sz="2100" b="1" dirty="0">
                <a:latin typeface="Arial"/>
                <a:cs typeface="Arial"/>
              </a:endParaRPr>
            </a:p>
          </p:txBody>
        </p:sp>
      </p:grpSp>
      <p:sp>
        <p:nvSpPr>
          <p:cNvPr id="8" name="TextBox 7"/>
          <p:cNvSpPr txBox="1"/>
          <p:nvPr/>
        </p:nvSpPr>
        <p:spPr>
          <a:xfrm>
            <a:off x="5004048" y="6381328"/>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spTree>
    <p:extLst>
      <p:ext uri="{BB962C8B-B14F-4D97-AF65-F5344CB8AC3E}">
        <p14:creationId xmlns="" xmlns:p14="http://schemas.microsoft.com/office/powerpoint/2010/main" val="588275361"/>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Documents and Settings\PAT\Mis documentos\PAT FOTOS\FOTOS TRASPLANTE\derom.bmp"/>
          <p:cNvPicPr>
            <a:picLocks noChangeAspect="1" noChangeArrowheads="1"/>
          </p:cNvPicPr>
          <p:nvPr/>
        </p:nvPicPr>
        <p:blipFill>
          <a:blip r:embed="rId2" cstate="print"/>
          <a:srcRect t="3893" r="629"/>
          <a:stretch>
            <a:fillRect/>
          </a:stretch>
        </p:blipFill>
        <p:spPr bwMode="auto">
          <a:xfrm>
            <a:off x="4343400" y="1524000"/>
            <a:ext cx="4495800" cy="2701925"/>
          </a:xfrm>
          <a:prstGeom prst="rect">
            <a:avLst/>
          </a:prstGeom>
          <a:noFill/>
          <a:ln w="9525">
            <a:noFill/>
            <a:miter lim="800000"/>
            <a:headEnd/>
            <a:tailEnd/>
          </a:ln>
        </p:spPr>
      </p:pic>
      <p:sp>
        <p:nvSpPr>
          <p:cNvPr id="90114" name="Rectangle 2"/>
          <p:cNvSpPr>
            <a:spLocks noChangeArrowheads="1"/>
          </p:cNvSpPr>
          <p:nvPr/>
        </p:nvSpPr>
        <p:spPr bwMode="auto">
          <a:xfrm>
            <a:off x="533400" y="3733800"/>
            <a:ext cx="5334000" cy="2101850"/>
          </a:xfrm>
          <a:prstGeom prst="rect">
            <a:avLst/>
          </a:prstGeom>
          <a:noFill/>
          <a:ln w="9525">
            <a:noFill/>
            <a:miter lim="800000"/>
            <a:headEnd/>
            <a:tailEnd/>
          </a:ln>
          <a:effectLst/>
        </p:spPr>
        <p:txBody>
          <a:bodyPr>
            <a:spAutoFit/>
          </a:bodyPr>
          <a:lstStyle/>
          <a:p>
            <a:pPr>
              <a:defRPr/>
            </a:pPr>
            <a:r>
              <a:rPr lang="es-ES" sz="2400">
                <a:solidFill>
                  <a:schemeClr val="hlink"/>
                </a:solidFill>
                <a:effectLst>
                  <a:outerShdw blurRad="38100" dist="38100" dir="2700000" algn="tl">
                    <a:srgbClr val="000000"/>
                  </a:outerShdw>
                </a:effectLst>
              </a:rPr>
              <a:t>1968: Derom, Bélgica. 10 meses.</a:t>
            </a:r>
          </a:p>
          <a:p>
            <a:pPr>
              <a:defRPr/>
            </a:pPr>
            <a:r>
              <a:rPr lang="es-ES" sz="2400">
                <a:solidFill>
                  <a:schemeClr val="hlink"/>
                </a:solidFill>
                <a:effectLst>
                  <a:outerShdw blurRad="38100" dist="38100" dir="2700000" algn="tl">
                    <a:srgbClr val="000000"/>
                  </a:outerShdw>
                </a:effectLst>
              </a:rPr>
              <a:t>1980: 38 trasplantes</a:t>
            </a:r>
          </a:p>
          <a:p>
            <a:pPr>
              <a:defRPr/>
            </a:pPr>
            <a:r>
              <a:rPr lang="es-ES" sz="2400">
                <a:solidFill>
                  <a:schemeClr val="hlink"/>
                </a:solidFill>
                <a:effectLst>
                  <a:outerShdw blurRad="38100" dist="38100" dir="2700000" algn="tl">
                    <a:srgbClr val="000000"/>
                  </a:outerShdw>
                </a:effectLst>
              </a:rPr>
              <a:t>1983: Toronto, trasplante unilateral</a:t>
            </a:r>
            <a:endParaRPr lang="es-MX" sz="2400">
              <a:solidFill>
                <a:schemeClr val="hlink"/>
              </a:solidFill>
              <a:effectLst>
                <a:outerShdw blurRad="38100" dist="38100" dir="2700000" algn="tl">
                  <a:srgbClr val="000000"/>
                </a:outerShdw>
              </a:effectLst>
            </a:endParaRPr>
          </a:p>
          <a:p>
            <a:pPr lvl="2">
              <a:defRPr/>
            </a:pPr>
            <a:r>
              <a:rPr lang="es-MX" sz="2000">
                <a:solidFill>
                  <a:schemeClr val="hlink"/>
                </a:solidFill>
                <a:effectLst>
                  <a:outerShdw blurRad="38100" dist="38100" dir="2700000" algn="tl">
                    <a:srgbClr val="000000"/>
                  </a:outerShdw>
                </a:effectLst>
              </a:rPr>
              <a:t>Selección adecuada de receptores</a:t>
            </a:r>
            <a:endParaRPr lang="es-ES" sz="2000">
              <a:solidFill>
                <a:schemeClr val="hlink"/>
              </a:solidFill>
              <a:effectLst>
                <a:outerShdw blurRad="38100" dist="38100" dir="2700000" algn="tl">
                  <a:srgbClr val="000000"/>
                </a:outerShdw>
              </a:effectLst>
            </a:endParaRPr>
          </a:p>
          <a:p>
            <a:pPr lvl="2">
              <a:defRPr/>
            </a:pPr>
            <a:r>
              <a:rPr lang="es-MX" sz="2000">
                <a:solidFill>
                  <a:schemeClr val="hlink"/>
                </a:solidFill>
                <a:effectLst>
                  <a:outerShdw blurRad="38100" dist="38100" dir="2700000" algn="tl">
                    <a:srgbClr val="000000"/>
                  </a:outerShdw>
                </a:effectLst>
              </a:rPr>
              <a:t>Protección bronquial</a:t>
            </a:r>
          </a:p>
          <a:p>
            <a:pPr lvl="2">
              <a:defRPr/>
            </a:pPr>
            <a:r>
              <a:rPr lang="es-MX" sz="2000">
                <a:solidFill>
                  <a:schemeClr val="hlink"/>
                </a:solidFill>
                <a:effectLst>
                  <a:outerShdw blurRad="38100" dist="38100" dir="2700000" algn="tl">
                    <a:srgbClr val="000000"/>
                  </a:outerShdw>
                </a:effectLst>
              </a:rPr>
              <a:t>Mejor inmunosupresión</a:t>
            </a:r>
          </a:p>
        </p:txBody>
      </p:sp>
      <p:sp>
        <p:nvSpPr>
          <p:cNvPr id="90115" name="Text Box 3"/>
          <p:cNvSpPr txBox="1">
            <a:spLocks noChangeArrowheads="1"/>
          </p:cNvSpPr>
          <p:nvPr/>
        </p:nvSpPr>
        <p:spPr bwMode="auto">
          <a:xfrm>
            <a:off x="1143000" y="457200"/>
            <a:ext cx="3867150" cy="641350"/>
          </a:xfrm>
          <a:prstGeom prst="rect">
            <a:avLst/>
          </a:prstGeom>
          <a:noFill/>
          <a:ln w="9525">
            <a:noFill/>
            <a:miter lim="800000"/>
            <a:headEnd/>
            <a:tailEnd/>
          </a:ln>
          <a:effectLst/>
        </p:spPr>
        <p:txBody>
          <a:bodyPr wrap="none">
            <a:spAutoFit/>
          </a:bodyPr>
          <a:lstStyle/>
          <a:p>
            <a:pPr>
              <a:defRPr/>
            </a:pPr>
            <a:r>
              <a:rPr lang="es-MX" sz="3600">
                <a:solidFill>
                  <a:srgbClr val="FF3300"/>
                </a:solidFill>
                <a:effectLst>
                  <a:outerShdw blurRad="38100" dist="38100" dir="2700000" algn="tl">
                    <a:srgbClr val="000000"/>
                  </a:outerShdw>
                </a:effectLst>
                <a:latin typeface="Arial" charset="0"/>
              </a:rPr>
              <a:t>Los Antecesores</a:t>
            </a:r>
            <a:endParaRPr lang="es-ES" sz="3600">
              <a:solidFill>
                <a:srgbClr val="FF3300"/>
              </a:solidFill>
              <a:effectLst>
                <a:outerShdw blurRad="38100" dist="38100" dir="2700000" algn="tl">
                  <a:srgbClr val="000000"/>
                </a:outerShdw>
              </a:effectLst>
              <a:latin typeface="Arial" charset="0"/>
            </a:endParaRP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400" dirty="0" err="1" smtClean="0"/>
              <a:t>Sobrevivencia</a:t>
            </a:r>
            <a:r>
              <a:rPr lang="en-US" sz="2400" dirty="0" smtClean="0"/>
              <a:t> a </a:t>
            </a:r>
            <a:r>
              <a:rPr lang="en-US" sz="2400" dirty="0" err="1" smtClean="0"/>
              <a:t>partir</a:t>
            </a:r>
            <a:r>
              <a:rPr lang="en-US" sz="2400" dirty="0" smtClean="0"/>
              <a:t> de un </a:t>
            </a:r>
            <a:r>
              <a:rPr lang="en-US" sz="2400" dirty="0" err="1" smtClean="0"/>
              <a:t>año</a:t>
            </a:r>
            <a:r>
              <a:rPr lang="en-US" sz="2400" dirty="0" smtClean="0"/>
              <a:t/>
            </a:r>
            <a:br>
              <a:rPr lang="en-US" sz="2400" dirty="0" smtClean="0"/>
            </a:br>
            <a:r>
              <a:rPr lang="en-US" sz="2400" dirty="0" smtClean="0"/>
              <a:t>(</a:t>
            </a:r>
            <a:r>
              <a:rPr lang="en-US" sz="2400" dirty="0" smtClean="0"/>
              <a:t>Kaplan-Meier. </a:t>
            </a:r>
            <a:r>
              <a:rPr lang="en-US" sz="2400" dirty="0" err="1" smtClean="0"/>
              <a:t>Enero</a:t>
            </a:r>
            <a:r>
              <a:rPr lang="en-US" sz="2000" dirty="0" smtClean="0"/>
              <a:t> </a:t>
            </a:r>
            <a:r>
              <a:rPr lang="en-US" sz="2000" dirty="0" smtClean="0"/>
              <a:t>1990 – </a:t>
            </a:r>
            <a:r>
              <a:rPr lang="en-US" sz="2000" dirty="0" err="1" smtClean="0"/>
              <a:t>Junio</a:t>
            </a:r>
            <a:r>
              <a:rPr lang="en-US" sz="2000" dirty="0" smtClean="0"/>
              <a:t> </a:t>
            </a:r>
            <a:r>
              <a:rPr lang="en-US" sz="2000" dirty="0" smtClean="0"/>
              <a:t>2012)</a:t>
            </a:r>
            <a:endParaRPr lang="en-US" sz="20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543342702"/>
              </p:ext>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2895600"/>
            <a:ext cx="2590800" cy="323165"/>
          </a:xfrm>
          <a:prstGeom prst="rect">
            <a:avLst/>
          </a:prstGeom>
          <a:noFill/>
        </p:spPr>
        <p:txBody>
          <a:bodyPr wrap="square" rtlCol="0">
            <a:spAutoFit/>
          </a:bodyPr>
          <a:lstStyle/>
          <a:p>
            <a:pPr algn="ctr"/>
            <a:r>
              <a:rPr lang="en-US" sz="1500" b="1" dirty="0" smtClean="0">
                <a:solidFill>
                  <a:srgbClr val="FFFF00"/>
                </a:solidFill>
              </a:rPr>
              <a:t>p = 0.1645</a:t>
            </a:r>
            <a:endParaRPr lang="en-US" sz="1500" b="1" dirty="0">
              <a:solidFill>
                <a:srgbClr val="FFFF00"/>
              </a:solidFill>
            </a:endParaRPr>
          </a:p>
        </p:txBody>
      </p:sp>
      <p:grpSp>
        <p:nvGrpSpPr>
          <p:cNvPr id="3"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latin typeface="Arial"/>
                  <a:cs typeface="Arial"/>
                </a:rPr>
                <a:t>2014</a:t>
              </a:r>
              <a:endParaRPr lang="en-US" sz="2100" b="1" dirty="0">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latin typeface="Arial"/>
                <a:cs typeface="Arial"/>
              </a:rPr>
              <a:t>JHLT. 2014 Oct; 33(10): 1009-1024</a:t>
            </a:r>
            <a:endParaRPr lang="en-US" sz="900" b="1" dirty="0">
              <a:latin typeface="Arial"/>
              <a:cs typeface="Arial"/>
            </a:endParaRPr>
          </a:p>
        </p:txBody>
      </p:sp>
    </p:spTree>
    <p:extLst>
      <p:ext uri="{BB962C8B-B14F-4D97-AF65-F5344CB8AC3E}">
        <p14:creationId xmlns="" xmlns:p14="http://schemas.microsoft.com/office/powerpoint/2010/main" val="3633674834"/>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1428750" y="1341438"/>
            <a:ext cx="5519738" cy="2795587"/>
          </a:xfrm>
          <a:prstGeom prst="rect">
            <a:avLst/>
          </a:prstGeom>
          <a:noFill/>
          <a:ln w="9525">
            <a:noFill/>
            <a:miter lim="800000"/>
            <a:headEnd/>
            <a:tailEnd/>
          </a:ln>
        </p:spPr>
      </p:pic>
      <p:sp>
        <p:nvSpPr>
          <p:cNvPr id="9219" name="2 CuadroTexto"/>
          <p:cNvSpPr txBox="1">
            <a:spLocks noChangeArrowheads="1"/>
          </p:cNvSpPr>
          <p:nvPr/>
        </p:nvSpPr>
        <p:spPr bwMode="auto">
          <a:xfrm>
            <a:off x="1403350" y="476250"/>
            <a:ext cx="5724525" cy="738188"/>
          </a:xfrm>
          <a:prstGeom prst="rect">
            <a:avLst/>
          </a:prstGeom>
          <a:solidFill>
            <a:schemeClr val="bg2">
              <a:lumMod val="20000"/>
              <a:lumOff val="80000"/>
            </a:schemeClr>
          </a:solidFill>
          <a:ln w="9525">
            <a:noFill/>
            <a:miter lim="800000"/>
            <a:headEnd/>
            <a:tailEnd/>
          </a:ln>
        </p:spPr>
        <p:txBody>
          <a:bodyPr wrap="none">
            <a:spAutoFit/>
          </a:bodyPr>
          <a:lstStyle/>
          <a:p>
            <a:pPr>
              <a:defRPr/>
            </a:pPr>
            <a:r>
              <a:rPr lang="es-MX" sz="2400" dirty="0">
                <a:effectLst>
                  <a:outerShdw blurRad="38100" dist="38100" dir="2700000" algn="tl">
                    <a:srgbClr val="000000">
                      <a:alpha val="43137"/>
                    </a:srgbClr>
                  </a:outerShdw>
                </a:effectLst>
                <a:latin typeface="Calibri" pitchFamily="34" charset="0"/>
              </a:rPr>
              <a:t>Sobrevida</a:t>
            </a:r>
            <a:endParaRPr lang="es-MX" sz="2000" dirty="0">
              <a:effectLst>
                <a:outerShdw blurRad="38100" dist="38100" dir="2700000" algn="tl">
                  <a:srgbClr val="000000">
                    <a:alpha val="43137"/>
                  </a:srgbClr>
                </a:outerShdw>
              </a:effectLst>
              <a:latin typeface="Calibri" pitchFamily="34" charset="0"/>
            </a:endParaRPr>
          </a:p>
          <a:p>
            <a:pPr>
              <a:defRPr/>
            </a:pPr>
            <a:r>
              <a:rPr lang="es-MX" sz="1800" dirty="0">
                <a:effectLst>
                  <a:outerShdw blurRad="38100" dist="38100" dir="2700000" algn="tl">
                    <a:srgbClr val="000000">
                      <a:alpha val="43137"/>
                    </a:srgbClr>
                  </a:outerShdw>
                </a:effectLst>
                <a:latin typeface="Calibri" pitchFamily="34" charset="0"/>
              </a:rPr>
              <a:t>Curva </a:t>
            </a:r>
            <a:r>
              <a:rPr lang="es-MX" sz="1800" dirty="0" err="1">
                <a:effectLst>
                  <a:outerShdw blurRad="38100" dist="38100" dir="2700000" algn="tl">
                    <a:srgbClr val="000000">
                      <a:alpha val="43137"/>
                    </a:srgbClr>
                  </a:outerShdw>
                </a:effectLst>
                <a:latin typeface="Calibri" pitchFamily="34" charset="0"/>
              </a:rPr>
              <a:t>Kaplan-Meier</a:t>
            </a:r>
            <a:r>
              <a:rPr lang="es-MX" sz="1800" dirty="0">
                <a:effectLst>
                  <a:outerShdw blurRad="38100" dist="38100" dir="2700000" algn="tl">
                    <a:srgbClr val="000000">
                      <a:alpha val="43137"/>
                    </a:srgbClr>
                  </a:outerShdw>
                </a:effectLst>
                <a:latin typeface="Calibri" pitchFamily="34" charset="0"/>
              </a:rPr>
              <a:t> por tipo de trasplante: </a:t>
            </a:r>
            <a:r>
              <a:rPr lang="es-MX" sz="1800" dirty="0" err="1">
                <a:effectLst>
                  <a:outerShdw blurRad="38100" dist="38100" dir="2700000" algn="tl">
                    <a:srgbClr val="000000">
                      <a:alpha val="43137"/>
                    </a:srgbClr>
                  </a:outerShdw>
                </a:effectLst>
                <a:latin typeface="Calibri" pitchFamily="34" charset="0"/>
              </a:rPr>
              <a:t>uni</a:t>
            </a:r>
            <a:r>
              <a:rPr lang="es-MX" sz="1800" dirty="0">
                <a:effectLst>
                  <a:outerShdw blurRad="38100" dist="38100" dir="2700000" algn="tl">
                    <a:srgbClr val="000000">
                      <a:alpha val="43137"/>
                    </a:srgbClr>
                  </a:outerShdw>
                </a:effectLst>
                <a:latin typeface="Calibri" pitchFamily="34" charset="0"/>
              </a:rPr>
              <a:t> vs bilateral</a:t>
            </a:r>
          </a:p>
        </p:txBody>
      </p:sp>
      <p:pic>
        <p:nvPicPr>
          <p:cNvPr id="44036" name="Picture 3"/>
          <p:cNvPicPr>
            <a:picLocks noChangeAspect="1" noChangeArrowheads="1"/>
          </p:cNvPicPr>
          <p:nvPr/>
        </p:nvPicPr>
        <p:blipFill>
          <a:blip r:embed="rId4" cstate="print"/>
          <a:srcRect/>
          <a:stretch>
            <a:fillRect/>
          </a:stretch>
        </p:blipFill>
        <p:spPr bwMode="auto">
          <a:xfrm>
            <a:off x="4602163" y="4437063"/>
            <a:ext cx="3821112" cy="2051050"/>
          </a:xfrm>
          <a:prstGeom prst="rect">
            <a:avLst/>
          </a:prstGeom>
          <a:noFill/>
          <a:ln w="9525">
            <a:noFill/>
            <a:miter lim="800000"/>
            <a:headEnd/>
            <a:tailEnd/>
          </a:ln>
        </p:spPr>
      </p:pic>
      <p:sp>
        <p:nvSpPr>
          <p:cNvPr id="9221" name="4 CuadroTexto"/>
          <p:cNvSpPr txBox="1">
            <a:spLocks noChangeArrowheads="1"/>
          </p:cNvSpPr>
          <p:nvPr/>
        </p:nvSpPr>
        <p:spPr bwMode="auto">
          <a:xfrm>
            <a:off x="1692275" y="4643438"/>
            <a:ext cx="2797175" cy="400050"/>
          </a:xfrm>
          <a:prstGeom prst="rect">
            <a:avLst/>
          </a:prstGeom>
          <a:solidFill>
            <a:schemeClr val="bg2">
              <a:lumMod val="20000"/>
              <a:lumOff val="80000"/>
            </a:schemeClr>
          </a:solidFill>
          <a:ln w="9525">
            <a:noFill/>
            <a:miter lim="800000"/>
            <a:headEnd/>
            <a:tailEnd/>
          </a:ln>
        </p:spPr>
        <p:txBody>
          <a:bodyPr wrap="none">
            <a:spAutoFit/>
          </a:bodyPr>
          <a:lstStyle/>
          <a:p>
            <a:pPr>
              <a:defRPr/>
            </a:pPr>
            <a:r>
              <a:rPr lang="es-MX" sz="2000" dirty="0">
                <a:effectLst>
                  <a:outerShdw blurRad="38100" dist="38100" dir="2700000" algn="tl">
                    <a:srgbClr val="000000">
                      <a:alpha val="43137"/>
                    </a:srgbClr>
                  </a:outerShdw>
                </a:effectLst>
                <a:latin typeface="Calibri" pitchFamily="34" charset="0"/>
              </a:rPr>
              <a:t>Y por periodo histórico…</a:t>
            </a:r>
          </a:p>
        </p:txBody>
      </p:sp>
      <p:grpSp>
        <p:nvGrpSpPr>
          <p:cNvPr id="44038" name="5 Grupo"/>
          <p:cNvGrpSpPr>
            <a:grpSpLocks/>
          </p:cNvGrpSpPr>
          <p:nvPr/>
        </p:nvGrpSpPr>
        <p:grpSpPr bwMode="auto">
          <a:xfrm>
            <a:off x="285750" y="5429250"/>
            <a:ext cx="2497138" cy="1143000"/>
            <a:chOff x="1691680" y="548680"/>
            <a:chExt cx="5427137" cy="3312368"/>
          </a:xfrm>
        </p:grpSpPr>
        <p:pic>
          <p:nvPicPr>
            <p:cNvPr id="44039" name="Picture 2"/>
            <p:cNvPicPr>
              <a:picLocks noChangeAspect="1" noChangeArrowheads="1"/>
            </p:cNvPicPr>
            <p:nvPr/>
          </p:nvPicPr>
          <p:blipFill>
            <a:blip r:embed="rId5" cstate="print"/>
            <a:srcRect/>
            <a:stretch>
              <a:fillRect/>
            </a:stretch>
          </p:blipFill>
          <p:spPr bwMode="auto">
            <a:xfrm>
              <a:off x="1691680" y="548680"/>
              <a:ext cx="5427137" cy="2811587"/>
            </a:xfrm>
            <a:prstGeom prst="rect">
              <a:avLst/>
            </a:prstGeom>
            <a:noFill/>
            <a:ln w="9525">
              <a:noFill/>
              <a:miter lim="800000"/>
              <a:headEnd/>
              <a:tailEnd/>
            </a:ln>
          </p:spPr>
        </p:pic>
        <p:pic>
          <p:nvPicPr>
            <p:cNvPr id="44040" name="Picture 3"/>
            <p:cNvPicPr>
              <a:picLocks noChangeAspect="1" noChangeArrowheads="1"/>
            </p:cNvPicPr>
            <p:nvPr/>
          </p:nvPicPr>
          <p:blipFill>
            <a:blip r:embed="rId6" cstate="print"/>
            <a:srcRect/>
            <a:stretch>
              <a:fillRect/>
            </a:stretch>
          </p:blipFill>
          <p:spPr bwMode="auto">
            <a:xfrm>
              <a:off x="1691680" y="3363624"/>
              <a:ext cx="5400600" cy="497424"/>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1409700" y="1714500"/>
            <a:ext cx="6324600" cy="3429000"/>
          </a:xfrm>
          <a:prstGeom prst="rect">
            <a:avLst/>
          </a:prstGeom>
          <a:noFill/>
          <a:ln w="9525">
            <a:noFill/>
            <a:miter lim="800000"/>
            <a:headEnd/>
            <a:tailEnd/>
          </a:ln>
        </p:spPr>
      </p:pic>
      <p:sp>
        <p:nvSpPr>
          <p:cNvPr id="10243" name="2 CuadroTexto"/>
          <p:cNvSpPr txBox="1">
            <a:spLocks noChangeArrowheads="1"/>
          </p:cNvSpPr>
          <p:nvPr/>
        </p:nvSpPr>
        <p:spPr bwMode="auto">
          <a:xfrm>
            <a:off x="1476375" y="765175"/>
            <a:ext cx="3262313" cy="615950"/>
          </a:xfrm>
          <a:prstGeom prst="rect">
            <a:avLst/>
          </a:prstGeom>
          <a:solidFill>
            <a:schemeClr val="bg2">
              <a:lumMod val="20000"/>
              <a:lumOff val="80000"/>
            </a:schemeClr>
          </a:solidFill>
          <a:ln w="9525">
            <a:noFill/>
            <a:miter lim="800000"/>
            <a:headEnd/>
            <a:tailEnd/>
          </a:ln>
        </p:spPr>
        <p:txBody>
          <a:bodyPr wrap="none">
            <a:spAutoFit/>
          </a:bodyPr>
          <a:lstStyle/>
          <a:p>
            <a:pPr>
              <a:defRPr/>
            </a:pPr>
            <a:r>
              <a:rPr lang="es-MX" sz="2000" dirty="0">
                <a:effectLst>
                  <a:outerShdw blurRad="38100" dist="38100" dir="2700000" algn="tl">
                    <a:srgbClr val="000000">
                      <a:alpha val="43137"/>
                    </a:srgbClr>
                  </a:outerShdw>
                </a:effectLst>
                <a:latin typeface="Calibri" pitchFamily="34" charset="0"/>
              </a:rPr>
              <a:t>Sobrevida</a:t>
            </a:r>
          </a:p>
          <a:p>
            <a:pPr>
              <a:defRPr/>
            </a:pPr>
            <a:r>
              <a:rPr lang="es-MX" sz="1400" dirty="0">
                <a:effectLst>
                  <a:outerShdw blurRad="38100" dist="38100" dir="2700000" algn="tl">
                    <a:srgbClr val="000000">
                      <a:alpha val="43137"/>
                    </a:srgbClr>
                  </a:outerShdw>
                </a:effectLst>
                <a:latin typeface="Calibri" pitchFamily="34" charset="0"/>
              </a:rPr>
              <a:t>Curva </a:t>
            </a:r>
            <a:r>
              <a:rPr lang="es-MX" sz="1400" dirty="0" err="1">
                <a:effectLst>
                  <a:outerShdw blurRad="38100" dist="38100" dir="2700000" algn="tl">
                    <a:srgbClr val="000000">
                      <a:alpha val="43137"/>
                    </a:srgbClr>
                  </a:outerShdw>
                </a:effectLst>
                <a:latin typeface="Calibri" pitchFamily="34" charset="0"/>
              </a:rPr>
              <a:t>Kaplan-Meier</a:t>
            </a:r>
            <a:r>
              <a:rPr lang="es-MX" sz="1400" dirty="0">
                <a:effectLst>
                  <a:outerShdw blurRad="38100" dist="38100" dir="2700000" algn="tl">
                    <a:srgbClr val="000000">
                      <a:alpha val="43137"/>
                    </a:srgbClr>
                  </a:outerShdw>
                </a:effectLst>
                <a:latin typeface="Calibri" pitchFamily="34" charset="0"/>
              </a:rPr>
              <a:t> por tipo de patología</a:t>
            </a:r>
          </a:p>
        </p:txBody>
      </p:sp>
      <p:grpSp>
        <p:nvGrpSpPr>
          <p:cNvPr id="45060" name="5 Grupo"/>
          <p:cNvGrpSpPr>
            <a:grpSpLocks/>
          </p:cNvGrpSpPr>
          <p:nvPr/>
        </p:nvGrpSpPr>
        <p:grpSpPr bwMode="auto">
          <a:xfrm>
            <a:off x="6432550" y="5572125"/>
            <a:ext cx="2497138" cy="1143000"/>
            <a:chOff x="1691680" y="548680"/>
            <a:chExt cx="5427137" cy="3312368"/>
          </a:xfrm>
        </p:grpSpPr>
        <p:pic>
          <p:nvPicPr>
            <p:cNvPr id="45061" name="Picture 2"/>
            <p:cNvPicPr>
              <a:picLocks noChangeAspect="1" noChangeArrowheads="1"/>
            </p:cNvPicPr>
            <p:nvPr/>
          </p:nvPicPr>
          <p:blipFill>
            <a:blip r:embed="rId4" cstate="print"/>
            <a:srcRect/>
            <a:stretch>
              <a:fillRect/>
            </a:stretch>
          </p:blipFill>
          <p:spPr bwMode="auto">
            <a:xfrm>
              <a:off x="1691680" y="548680"/>
              <a:ext cx="5427137" cy="2811587"/>
            </a:xfrm>
            <a:prstGeom prst="rect">
              <a:avLst/>
            </a:prstGeom>
            <a:noFill/>
            <a:ln w="9525">
              <a:noFill/>
              <a:miter lim="800000"/>
              <a:headEnd/>
              <a:tailEnd/>
            </a:ln>
          </p:spPr>
        </p:pic>
        <p:pic>
          <p:nvPicPr>
            <p:cNvPr id="45062" name="Picture 3"/>
            <p:cNvPicPr>
              <a:picLocks noChangeAspect="1" noChangeArrowheads="1"/>
            </p:cNvPicPr>
            <p:nvPr/>
          </p:nvPicPr>
          <p:blipFill>
            <a:blip r:embed="rId5" cstate="print"/>
            <a:srcRect/>
            <a:stretch>
              <a:fillRect/>
            </a:stretch>
          </p:blipFill>
          <p:spPr bwMode="auto">
            <a:xfrm>
              <a:off x="1691680" y="3363624"/>
              <a:ext cx="5400600" cy="497424"/>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1366838" y="1724025"/>
            <a:ext cx="6410325" cy="3409950"/>
          </a:xfrm>
          <a:prstGeom prst="rect">
            <a:avLst/>
          </a:prstGeom>
          <a:noFill/>
          <a:ln w="9525">
            <a:noFill/>
            <a:miter lim="800000"/>
            <a:headEnd/>
            <a:tailEnd/>
          </a:ln>
        </p:spPr>
      </p:pic>
      <p:sp>
        <p:nvSpPr>
          <p:cNvPr id="13315" name="2 CuadroTexto"/>
          <p:cNvSpPr txBox="1">
            <a:spLocks noChangeArrowheads="1"/>
          </p:cNvSpPr>
          <p:nvPr/>
        </p:nvSpPr>
        <p:spPr bwMode="auto">
          <a:xfrm>
            <a:off x="1403350" y="1052513"/>
            <a:ext cx="6000750" cy="400050"/>
          </a:xfrm>
          <a:prstGeom prst="rect">
            <a:avLst/>
          </a:prstGeom>
          <a:solidFill>
            <a:schemeClr val="bg2">
              <a:lumMod val="20000"/>
              <a:lumOff val="80000"/>
            </a:schemeClr>
          </a:solidFill>
          <a:ln w="9525">
            <a:noFill/>
            <a:miter lim="800000"/>
            <a:headEnd/>
            <a:tailEnd/>
          </a:ln>
        </p:spPr>
        <p:txBody>
          <a:bodyPr wrap="none">
            <a:spAutoFit/>
          </a:bodyPr>
          <a:lstStyle/>
          <a:p>
            <a:pPr>
              <a:defRPr/>
            </a:pPr>
            <a:r>
              <a:rPr lang="es-MX" sz="2000" dirty="0">
                <a:effectLst>
                  <a:outerShdw blurRad="38100" dist="38100" dir="2700000" algn="tl">
                    <a:srgbClr val="000000">
                      <a:alpha val="43137"/>
                    </a:srgbClr>
                  </a:outerShdw>
                </a:effectLst>
                <a:latin typeface="Calibri" pitchFamily="34" charset="0"/>
              </a:rPr>
              <a:t>Estado funcional </a:t>
            </a:r>
            <a:r>
              <a:rPr lang="es-MX" sz="2000" dirty="0" err="1">
                <a:effectLst>
                  <a:outerShdw blurRad="38100" dist="38100" dir="2700000" algn="tl">
                    <a:srgbClr val="000000">
                      <a:alpha val="43137"/>
                    </a:srgbClr>
                  </a:outerShdw>
                </a:effectLst>
                <a:latin typeface="Calibri" pitchFamily="34" charset="0"/>
              </a:rPr>
              <a:t>postrasplante</a:t>
            </a:r>
            <a:r>
              <a:rPr lang="es-MX" sz="2000" dirty="0">
                <a:effectLst>
                  <a:outerShdw blurRad="38100" dist="38100" dir="2700000" algn="tl">
                    <a:srgbClr val="000000">
                      <a:alpha val="43137"/>
                    </a:srgbClr>
                  </a:outerShdw>
                </a:effectLst>
                <a:latin typeface="Calibri" pitchFamily="34" charset="0"/>
              </a:rPr>
              <a:t> pulmonar a 1, 3, 5 años</a:t>
            </a:r>
          </a:p>
        </p:txBody>
      </p:sp>
      <p:grpSp>
        <p:nvGrpSpPr>
          <p:cNvPr id="46084" name="5 Grupo"/>
          <p:cNvGrpSpPr>
            <a:grpSpLocks/>
          </p:cNvGrpSpPr>
          <p:nvPr/>
        </p:nvGrpSpPr>
        <p:grpSpPr bwMode="auto">
          <a:xfrm>
            <a:off x="6432550" y="5572125"/>
            <a:ext cx="2497138" cy="1143000"/>
            <a:chOff x="1691680" y="548680"/>
            <a:chExt cx="5427137" cy="3312368"/>
          </a:xfrm>
        </p:grpSpPr>
        <p:pic>
          <p:nvPicPr>
            <p:cNvPr id="46085" name="Picture 2"/>
            <p:cNvPicPr>
              <a:picLocks noChangeAspect="1" noChangeArrowheads="1"/>
            </p:cNvPicPr>
            <p:nvPr/>
          </p:nvPicPr>
          <p:blipFill>
            <a:blip r:embed="rId4" cstate="print"/>
            <a:srcRect/>
            <a:stretch>
              <a:fillRect/>
            </a:stretch>
          </p:blipFill>
          <p:spPr bwMode="auto">
            <a:xfrm>
              <a:off x="1691680" y="548680"/>
              <a:ext cx="5427137" cy="2811587"/>
            </a:xfrm>
            <a:prstGeom prst="rect">
              <a:avLst/>
            </a:prstGeom>
            <a:noFill/>
            <a:ln w="9525">
              <a:noFill/>
              <a:miter lim="800000"/>
              <a:headEnd/>
              <a:tailEnd/>
            </a:ln>
          </p:spPr>
        </p:pic>
        <p:pic>
          <p:nvPicPr>
            <p:cNvPr id="46086" name="Picture 3"/>
            <p:cNvPicPr>
              <a:picLocks noChangeAspect="1" noChangeArrowheads="1"/>
            </p:cNvPicPr>
            <p:nvPr/>
          </p:nvPicPr>
          <p:blipFill>
            <a:blip r:embed="rId5" cstate="print"/>
            <a:srcRect/>
            <a:stretch>
              <a:fillRect/>
            </a:stretch>
          </p:blipFill>
          <p:spPr bwMode="auto">
            <a:xfrm>
              <a:off x="1691680" y="3363624"/>
              <a:ext cx="5400600" cy="497424"/>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209800" y="381000"/>
            <a:ext cx="3822700" cy="884238"/>
          </a:xfrm>
          <a:prstGeom prst="rect">
            <a:avLst/>
          </a:prstGeom>
          <a:noFill/>
          <a:ln w="9525">
            <a:noFill/>
            <a:miter lim="800000"/>
            <a:headEnd/>
            <a:tailEnd/>
          </a:ln>
          <a:effectLst/>
        </p:spPr>
        <p:txBody>
          <a:bodyPr wrap="none">
            <a:spAutoFit/>
          </a:bodyPr>
          <a:lstStyle/>
          <a:p>
            <a:pPr algn="ctr">
              <a:defRPr/>
            </a:pPr>
            <a:r>
              <a:rPr lang="es-MX" sz="2000">
                <a:solidFill>
                  <a:srgbClr val="FF9900"/>
                </a:solidFill>
                <a:effectLst>
                  <a:outerShdw blurRad="38100" dist="38100" dir="2700000" algn="tl">
                    <a:srgbClr val="000000"/>
                  </a:outerShdw>
                </a:effectLst>
                <a:latin typeface="Verdana" pitchFamily="34" charset="0"/>
              </a:rPr>
              <a:t>TRASPLANTE DE PULMÓN</a:t>
            </a:r>
            <a:br>
              <a:rPr lang="es-MX" sz="2000">
                <a:solidFill>
                  <a:srgbClr val="FF9900"/>
                </a:solidFill>
                <a:effectLst>
                  <a:outerShdw blurRad="38100" dist="38100" dir="2700000" algn="tl">
                    <a:srgbClr val="000000"/>
                  </a:outerShdw>
                </a:effectLst>
                <a:latin typeface="Verdana" pitchFamily="34" charset="0"/>
              </a:rPr>
            </a:br>
            <a:r>
              <a:rPr lang="es-MX">
                <a:solidFill>
                  <a:srgbClr val="FF9900"/>
                </a:solidFill>
                <a:effectLst>
                  <a:outerShdw blurRad="38100" dist="38100" dir="2700000" algn="tl">
                    <a:srgbClr val="000000"/>
                  </a:outerShdw>
                </a:effectLst>
                <a:latin typeface="Verdana" pitchFamily="34" charset="0"/>
              </a:rPr>
              <a:t>CONCLUSIONES</a:t>
            </a:r>
            <a:endParaRPr lang="es-ES">
              <a:solidFill>
                <a:srgbClr val="FF9900"/>
              </a:solidFill>
              <a:effectLst>
                <a:outerShdw blurRad="38100" dist="38100" dir="2700000" algn="tl">
                  <a:srgbClr val="000000"/>
                </a:outerShdw>
              </a:effectLst>
              <a:latin typeface="Verdana" pitchFamily="34" charset="0"/>
            </a:endParaRPr>
          </a:p>
        </p:txBody>
      </p:sp>
      <p:sp>
        <p:nvSpPr>
          <p:cNvPr id="74755" name="Text Box 3"/>
          <p:cNvSpPr txBox="1">
            <a:spLocks noChangeArrowheads="1"/>
          </p:cNvSpPr>
          <p:nvPr/>
        </p:nvSpPr>
        <p:spPr bwMode="auto">
          <a:xfrm>
            <a:off x="1371600" y="1676400"/>
            <a:ext cx="7545388" cy="4154984"/>
          </a:xfrm>
          <a:prstGeom prst="rect">
            <a:avLst/>
          </a:prstGeom>
          <a:noFill/>
          <a:ln w="9525">
            <a:noFill/>
            <a:miter lim="800000"/>
            <a:headEnd/>
            <a:tailEnd/>
          </a:ln>
          <a:effectLst/>
        </p:spPr>
        <p:txBody>
          <a:bodyPr>
            <a:spAutoFit/>
          </a:bodyPr>
          <a:lstStyle/>
          <a:p>
            <a:pPr>
              <a:buFontTx/>
              <a:buChar char="•"/>
              <a:defRPr/>
            </a:pPr>
            <a:r>
              <a:rPr lang="es-MX" sz="2400" dirty="0">
                <a:solidFill>
                  <a:schemeClr val="hlink"/>
                </a:solidFill>
                <a:effectLst>
                  <a:outerShdw blurRad="38100" dist="38100" dir="2700000" algn="tl">
                    <a:srgbClr val="000000"/>
                  </a:outerShdw>
                </a:effectLst>
              </a:rPr>
              <a:t>Alternativa terapéutica</a:t>
            </a:r>
          </a:p>
          <a:p>
            <a:pPr lvl="1">
              <a:defRPr/>
            </a:pPr>
            <a:r>
              <a:rPr lang="es-MX" sz="2000" dirty="0" smtClean="0">
                <a:solidFill>
                  <a:srgbClr val="9966FF"/>
                </a:solidFill>
                <a:effectLst>
                  <a:outerShdw blurRad="38100" dist="38100" dir="2700000" algn="tl">
                    <a:srgbClr val="000000"/>
                  </a:outerShdw>
                </a:effectLst>
              </a:rPr>
              <a:t>Mediana de s</a:t>
            </a:r>
            <a:r>
              <a:rPr lang="es-MX" sz="2000" dirty="0" smtClean="0">
                <a:solidFill>
                  <a:srgbClr val="9966FF"/>
                </a:solidFill>
                <a:effectLst>
                  <a:outerShdw blurRad="38100" dist="38100" dir="2700000" algn="tl">
                    <a:srgbClr val="000000"/>
                  </a:outerShdw>
                </a:effectLst>
              </a:rPr>
              <a:t>obrevida 5.6 años</a:t>
            </a:r>
          </a:p>
          <a:p>
            <a:pPr lvl="2">
              <a:defRPr/>
            </a:pPr>
            <a:r>
              <a:rPr lang="es-MX" sz="1600" dirty="0" smtClean="0">
                <a:solidFill>
                  <a:srgbClr val="9966FF"/>
                </a:solidFill>
                <a:effectLst>
                  <a:outerShdw blurRad="38100" dist="38100" dir="2700000" algn="tl">
                    <a:srgbClr val="000000"/>
                  </a:outerShdw>
                </a:effectLst>
              </a:rPr>
              <a:t>Aumenta si sobrevive primer año</a:t>
            </a:r>
            <a:r>
              <a:rPr lang="es-MX" sz="2000" dirty="0" smtClean="0">
                <a:solidFill>
                  <a:srgbClr val="9966FF"/>
                </a:solidFill>
                <a:effectLst>
                  <a:outerShdw blurRad="38100" dist="38100" dir="2700000" algn="tl">
                    <a:srgbClr val="000000"/>
                  </a:outerShdw>
                </a:effectLst>
              </a:rPr>
              <a:t> </a:t>
            </a:r>
            <a:endParaRPr lang="es-MX" sz="2000" dirty="0">
              <a:solidFill>
                <a:srgbClr val="9966FF"/>
              </a:solidFill>
              <a:effectLst>
                <a:outerShdw blurRad="38100" dist="38100" dir="2700000" algn="tl">
                  <a:srgbClr val="000000"/>
                </a:outerShdw>
              </a:effectLst>
            </a:endParaRPr>
          </a:p>
          <a:p>
            <a:pPr lvl="1">
              <a:defRPr/>
            </a:pPr>
            <a:r>
              <a:rPr lang="es-MX" sz="2000" dirty="0">
                <a:solidFill>
                  <a:srgbClr val="9966FF"/>
                </a:solidFill>
                <a:effectLst>
                  <a:outerShdw blurRad="38100" dist="38100" dir="2700000" algn="tl">
                    <a:srgbClr val="000000"/>
                  </a:outerShdw>
                </a:effectLst>
              </a:rPr>
              <a:t>No es panacea</a:t>
            </a:r>
          </a:p>
          <a:p>
            <a:pPr>
              <a:buFontTx/>
              <a:buChar char="•"/>
              <a:defRPr/>
            </a:pPr>
            <a:r>
              <a:rPr lang="es-MX" sz="2400" dirty="0">
                <a:solidFill>
                  <a:schemeClr val="hlink"/>
                </a:solidFill>
                <a:effectLst>
                  <a:outerShdw blurRad="38100" dist="38100" dir="2700000" algn="tl">
                    <a:srgbClr val="000000"/>
                  </a:outerShdw>
                </a:effectLst>
              </a:rPr>
              <a:t>Selección adecuada de receptor</a:t>
            </a:r>
          </a:p>
          <a:p>
            <a:pPr>
              <a:buFontTx/>
              <a:buChar char="•"/>
              <a:defRPr/>
            </a:pPr>
            <a:r>
              <a:rPr lang="es-MX" sz="2400" dirty="0">
                <a:solidFill>
                  <a:schemeClr val="hlink"/>
                </a:solidFill>
                <a:effectLst>
                  <a:outerShdw blurRad="38100" dist="38100" dir="2700000" algn="tl">
                    <a:srgbClr val="000000"/>
                  </a:outerShdw>
                </a:effectLst>
              </a:rPr>
              <a:t>Selección de donador</a:t>
            </a:r>
          </a:p>
          <a:p>
            <a:pPr lvl="1">
              <a:defRPr/>
            </a:pPr>
            <a:r>
              <a:rPr lang="es-MX" sz="2000" dirty="0">
                <a:solidFill>
                  <a:srgbClr val="9966FF"/>
                </a:solidFill>
                <a:effectLst>
                  <a:outerShdw blurRad="38100" dist="38100" dir="2700000" algn="tl">
                    <a:srgbClr val="000000"/>
                  </a:outerShdw>
                </a:effectLst>
              </a:rPr>
              <a:t>Manejo del paciente con muerte cerebral Criterios estándar (extendidos)</a:t>
            </a:r>
          </a:p>
          <a:p>
            <a:pPr>
              <a:buFontTx/>
              <a:buChar char="•"/>
              <a:defRPr/>
            </a:pPr>
            <a:r>
              <a:rPr lang="es-MX" sz="2400" dirty="0">
                <a:solidFill>
                  <a:schemeClr val="hlink"/>
                </a:solidFill>
                <a:effectLst>
                  <a:outerShdw blurRad="38100" dist="38100" dir="2700000" algn="tl">
                    <a:srgbClr val="000000"/>
                  </a:outerShdw>
                </a:effectLst>
              </a:rPr>
              <a:t>Programa institucional</a:t>
            </a:r>
            <a:r>
              <a:rPr lang="es-MX" sz="2000" dirty="0">
                <a:solidFill>
                  <a:schemeClr val="hlink"/>
                </a:solidFill>
                <a:effectLst>
                  <a:outerShdw blurRad="38100" dist="38100" dir="2700000" algn="tl">
                    <a:srgbClr val="000000"/>
                  </a:outerShdw>
                </a:effectLst>
              </a:rPr>
              <a:t> </a:t>
            </a:r>
          </a:p>
          <a:p>
            <a:pPr lvl="1">
              <a:defRPr/>
            </a:pPr>
            <a:r>
              <a:rPr lang="es-MX" sz="2000" dirty="0">
                <a:solidFill>
                  <a:srgbClr val="9966FF"/>
                </a:solidFill>
                <a:effectLst>
                  <a:outerShdw blurRad="38100" dist="38100" dir="2700000" algn="tl">
                    <a:srgbClr val="000000"/>
                  </a:outerShdw>
                </a:effectLst>
              </a:rPr>
              <a:t>Multidisciplinario</a:t>
            </a:r>
          </a:p>
          <a:p>
            <a:pPr>
              <a:buFontTx/>
              <a:buChar char="•"/>
              <a:defRPr/>
            </a:pPr>
            <a:r>
              <a:rPr lang="es-MX" sz="2400" dirty="0">
                <a:solidFill>
                  <a:schemeClr val="hlink"/>
                </a:solidFill>
                <a:effectLst>
                  <a:outerShdw blurRad="38100" dist="38100" dir="2700000" algn="tl">
                    <a:srgbClr val="000000"/>
                  </a:outerShdw>
                </a:effectLst>
              </a:rPr>
              <a:t>Sectorizar por área geográfica</a:t>
            </a:r>
          </a:p>
          <a:p>
            <a:pPr>
              <a:defRPr/>
            </a:pPr>
            <a:endParaRPr lang="es-ES" sz="2000" dirty="0">
              <a:solidFill>
                <a:schemeClr val="hlink"/>
              </a:solidFill>
              <a:effectLst>
                <a:outerShdw blurRad="38100" dist="38100" dir="2700000" algn="tl">
                  <a:srgbClr val="000000"/>
                </a:outerShdw>
              </a:effectLst>
            </a:endParaRPr>
          </a:p>
        </p:txBody>
      </p:sp>
      <p:pic>
        <p:nvPicPr>
          <p:cNvPr id="48132" name="Picture 5" descr="C:\Mis documentos\IMAGENES\Diapositiva 4.bmp"/>
          <p:cNvPicPr>
            <a:picLocks noChangeAspect="1" noChangeArrowheads="1"/>
          </p:cNvPicPr>
          <p:nvPr/>
        </p:nvPicPr>
        <p:blipFill>
          <a:blip r:embed="rId2" cstate="print">
            <a:lum contrast="18000"/>
          </a:blip>
          <a:srcRect l="2669" t="1842" b="26315"/>
          <a:stretch>
            <a:fillRect/>
          </a:stretch>
        </p:blipFill>
        <p:spPr bwMode="auto">
          <a:xfrm>
            <a:off x="7291388" y="0"/>
            <a:ext cx="1852612" cy="1981200"/>
          </a:xfrm>
          <a:prstGeom prst="rect">
            <a:avLst/>
          </a:prstGeom>
          <a:noFill/>
          <a:ln w="9525">
            <a:noFill/>
            <a:miter lim="800000"/>
            <a:headEnd/>
            <a:tailEnd/>
          </a:ln>
        </p:spPr>
      </p:pic>
      <p:pic>
        <p:nvPicPr>
          <p:cNvPr id="48133" name="Picture 6"/>
          <p:cNvPicPr>
            <a:picLocks noChangeAspect="1" noChangeArrowheads="1"/>
          </p:cNvPicPr>
          <p:nvPr/>
        </p:nvPicPr>
        <p:blipFill>
          <a:blip r:embed="rId3" cstate="print"/>
          <a:srcRect l="45000" t="37999" r="33000" b="21001"/>
          <a:stretch>
            <a:fillRect/>
          </a:stretch>
        </p:blipFill>
        <p:spPr bwMode="auto">
          <a:xfrm>
            <a:off x="0" y="5805264"/>
            <a:ext cx="752667" cy="1052736"/>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7758113" y="5541665"/>
            <a:ext cx="1085850" cy="105568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a:xfrm>
            <a:off x="762000" y="228600"/>
            <a:ext cx="7772400" cy="990600"/>
          </a:xfrm>
        </p:spPr>
        <p:txBody>
          <a:bodyPr/>
          <a:lstStyle/>
          <a:p>
            <a:pPr>
              <a:defRPr/>
            </a:pPr>
            <a:r>
              <a:rPr lang="es-MX" sz="2000" b="1" smtClean="0">
                <a:solidFill>
                  <a:srgbClr val="FF9900"/>
                </a:solidFill>
              </a:rPr>
              <a:t>TRASPLANTE DE ÓRGANOS CADAVÉRICOS</a:t>
            </a:r>
            <a:br>
              <a:rPr lang="es-MX" sz="2000" b="1" smtClean="0">
                <a:solidFill>
                  <a:srgbClr val="FF9900"/>
                </a:solidFill>
              </a:rPr>
            </a:br>
            <a:r>
              <a:rPr lang="es-MX" b="1" smtClean="0">
                <a:solidFill>
                  <a:srgbClr val="FF9900"/>
                </a:solidFill>
              </a:rPr>
              <a:t>CICLOSPORINA A: </a:t>
            </a:r>
            <a:r>
              <a:rPr lang="es-MX" b="1" smtClean="0">
                <a:solidFill>
                  <a:srgbClr val="FF9900"/>
                </a:solidFill>
                <a:latin typeface="Arial" charset="0"/>
              </a:rPr>
              <a:t>El gran cambio</a:t>
            </a:r>
            <a:endParaRPr lang="es-ES" b="1" smtClean="0">
              <a:solidFill>
                <a:srgbClr val="FF9900"/>
              </a:solidFill>
              <a:latin typeface="Arial" charset="0"/>
            </a:endParaRPr>
          </a:p>
        </p:txBody>
      </p:sp>
      <p:pic>
        <p:nvPicPr>
          <p:cNvPr id="14339" name="Picture 1027"/>
          <p:cNvPicPr>
            <a:picLocks noChangeAspect="1" noChangeArrowheads="1"/>
          </p:cNvPicPr>
          <p:nvPr/>
        </p:nvPicPr>
        <p:blipFill>
          <a:blip r:embed="rId2" cstate="print"/>
          <a:srcRect/>
          <a:stretch>
            <a:fillRect/>
          </a:stretch>
        </p:blipFill>
        <p:spPr bwMode="auto">
          <a:xfrm>
            <a:off x="381000" y="1371600"/>
            <a:ext cx="6400800" cy="3810000"/>
          </a:xfrm>
          <a:prstGeom prst="rect">
            <a:avLst/>
          </a:prstGeom>
          <a:noFill/>
          <a:ln w="9525">
            <a:noFill/>
            <a:miter lim="800000"/>
            <a:headEnd/>
            <a:tailEnd/>
          </a:ln>
        </p:spPr>
      </p:pic>
      <p:sp>
        <p:nvSpPr>
          <p:cNvPr id="89092" name="Text Box 1028"/>
          <p:cNvSpPr txBox="1">
            <a:spLocks noChangeArrowheads="1"/>
          </p:cNvSpPr>
          <p:nvPr/>
        </p:nvSpPr>
        <p:spPr bwMode="auto">
          <a:xfrm>
            <a:off x="381000" y="5410200"/>
            <a:ext cx="7781925" cy="822325"/>
          </a:xfrm>
          <a:prstGeom prst="rect">
            <a:avLst/>
          </a:prstGeom>
          <a:noFill/>
          <a:ln w="9525">
            <a:noFill/>
            <a:miter lim="800000"/>
            <a:headEnd/>
            <a:tailEnd/>
          </a:ln>
          <a:effectLst/>
        </p:spPr>
        <p:txBody>
          <a:bodyPr wrap="none">
            <a:spAutoFit/>
          </a:bodyPr>
          <a:lstStyle/>
          <a:p>
            <a:pPr>
              <a:defRPr/>
            </a:pPr>
            <a:r>
              <a:rPr lang="es-MX" sz="2400">
                <a:solidFill>
                  <a:srgbClr val="99CC00"/>
                </a:solidFill>
                <a:effectLst>
                  <a:outerShdw blurRad="38100" dist="38100" dir="2700000" algn="tl">
                    <a:srgbClr val="000000"/>
                  </a:outerShdw>
                </a:effectLst>
                <a:latin typeface="Arial" charset="0"/>
              </a:rPr>
              <a:t>Inhibición selectiva de linfocitos T: J. F. Borel, 1976.</a:t>
            </a:r>
          </a:p>
          <a:p>
            <a:pPr>
              <a:defRPr/>
            </a:pPr>
            <a:r>
              <a:rPr lang="es-MX" sz="2400">
                <a:solidFill>
                  <a:srgbClr val="99CC00"/>
                </a:solidFill>
                <a:effectLst>
                  <a:outerShdw blurRad="38100" dist="38100" dir="2700000" algn="tl">
                    <a:srgbClr val="000000"/>
                  </a:outerShdw>
                </a:effectLst>
                <a:latin typeface="Arial" charset="0"/>
              </a:rPr>
              <a:t>Primera experiencia clínica: Roy Calne, Lancet 1979</a:t>
            </a:r>
            <a:r>
              <a:rPr lang="es-MX" sz="2400">
                <a:solidFill>
                  <a:srgbClr val="99CC00"/>
                </a:solidFill>
                <a:effectLst>
                  <a:outerShdw blurRad="38100" dist="38100" dir="2700000" algn="tl">
                    <a:srgbClr val="000000"/>
                  </a:outerShdw>
                </a:effectLst>
                <a:latin typeface="Times New Roman" pitchFamily="18" charset="0"/>
              </a:rPr>
              <a:t>.</a:t>
            </a:r>
            <a:endParaRPr lang="es-ES" sz="2400">
              <a:solidFill>
                <a:srgbClr val="99CC00"/>
              </a:solidFill>
              <a:effectLst>
                <a:outerShdw blurRad="38100" dist="38100" dir="2700000" algn="tl">
                  <a:srgbClr val="000000"/>
                </a:outerShdw>
              </a:effectLst>
              <a:latin typeface="Times New Roman" pitchFamily="18" charset="0"/>
            </a:endParaRPr>
          </a:p>
        </p:txBody>
      </p:sp>
      <p:sp>
        <p:nvSpPr>
          <p:cNvPr id="89093" name="Text Box 1029"/>
          <p:cNvSpPr txBox="1">
            <a:spLocks noChangeArrowheads="1"/>
          </p:cNvSpPr>
          <p:nvPr/>
        </p:nvSpPr>
        <p:spPr bwMode="auto">
          <a:xfrm>
            <a:off x="6842125" y="164147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latin typeface="Arial" charset="0"/>
            </a:endParaRPr>
          </a:p>
        </p:txBody>
      </p:sp>
      <p:sp>
        <p:nvSpPr>
          <p:cNvPr id="89094" name="Text Box 1030"/>
          <p:cNvSpPr txBox="1">
            <a:spLocks noChangeArrowheads="1"/>
          </p:cNvSpPr>
          <p:nvPr/>
        </p:nvSpPr>
        <p:spPr bwMode="auto">
          <a:xfrm>
            <a:off x="6765925" y="1946275"/>
            <a:ext cx="2378075" cy="701675"/>
          </a:xfrm>
          <a:prstGeom prst="rect">
            <a:avLst/>
          </a:prstGeom>
          <a:noFill/>
          <a:ln w="9525">
            <a:noFill/>
            <a:miter lim="800000"/>
            <a:headEnd/>
            <a:tailEnd/>
          </a:ln>
          <a:effectLst/>
        </p:spPr>
        <p:txBody>
          <a:bodyPr>
            <a:spAutoFit/>
          </a:bodyPr>
          <a:lstStyle/>
          <a:p>
            <a:pPr>
              <a:defRPr/>
            </a:pPr>
            <a:r>
              <a:rPr lang="es-MX" sz="2000" b="0">
                <a:solidFill>
                  <a:srgbClr val="808000"/>
                </a:solidFill>
                <a:effectLst>
                  <a:outerShdw blurRad="38100" dist="38100" dir="2700000" algn="tl">
                    <a:srgbClr val="000000"/>
                  </a:outerShdw>
                </a:effectLst>
                <a:latin typeface="Arial" charset="0"/>
              </a:rPr>
              <a:t>Tolypocladium inflatum</a:t>
            </a:r>
            <a:endParaRPr lang="es-ES" sz="2000" b="0">
              <a:solidFill>
                <a:srgbClr val="808000"/>
              </a:solidFill>
              <a:effectLst>
                <a:outerShdw blurRad="38100" dist="38100" dir="2700000" algn="tl">
                  <a:srgbClr val="000000"/>
                </a:outerShdw>
              </a:effectLst>
              <a:latin typeface="Arial" charset="0"/>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ChangeArrowheads="1"/>
          </p:cNvSpPr>
          <p:nvPr/>
        </p:nvSpPr>
        <p:spPr bwMode="auto">
          <a:xfrm>
            <a:off x="1066800" y="6096000"/>
            <a:ext cx="4191000" cy="533400"/>
          </a:xfrm>
          <a:prstGeom prst="roundRect">
            <a:avLst>
              <a:gd name="adj" fmla="val 16667"/>
            </a:avLst>
          </a:prstGeom>
          <a:solidFill>
            <a:srgbClr val="0000CC"/>
          </a:solidFill>
          <a:ln w="9525">
            <a:solidFill>
              <a:schemeClr val="tx1"/>
            </a:solidFill>
            <a:round/>
            <a:headEnd/>
            <a:tailEnd/>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79875" name="Rectangle 3"/>
          <p:cNvSpPr>
            <a:spLocks noGrp="1" noChangeArrowheads="1"/>
          </p:cNvSpPr>
          <p:nvPr>
            <p:ph type="title"/>
          </p:nvPr>
        </p:nvSpPr>
        <p:spPr>
          <a:xfrm>
            <a:off x="609600" y="228600"/>
            <a:ext cx="8229600" cy="1143000"/>
          </a:xfrm>
        </p:spPr>
        <p:txBody>
          <a:bodyPr/>
          <a:lstStyle/>
          <a:p>
            <a:pPr>
              <a:defRPr/>
            </a:pPr>
            <a:r>
              <a:rPr lang="es-MX" sz="2000" b="1" dirty="0" smtClean="0">
                <a:solidFill>
                  <a:srgbClr val="FF9900"/>
                </a:solidFill>
              </a:rPr>
              <a:t>TRASPLANTES EFECTUADOS EN LOS </a:t>
            </a:r>
            <a:r>
              <a:rPr lang="es-MX" sz="2000" b="1" u="sng" dirty="0" smtClean="0">
                <a:solidFill>
                  <a:srgbClr val="990033"/>
                </a:solidFill>
              </a:rPr>
              <a:t>E.U.A.</a:t>
            </a:r>
            <a:r>
              <a:rPr lang="es-MX" sz="2000" b="1" dirty="0" smtClean="0">
                <a:solidFill>
                  <a:srgbClr val="FF9900"/>
                </a:solidFill>
              </a:rPr>
              <a:t> </a:t>
            </a:r>
            <a:endParaRPr lang="es-ES" sz="2000" b="1" dirty="0" smtClean="0">
              <a:solidFill>
                <a:srgbClr val="FF9900"/>
              </a:solidFill>
            </a:endParaRPr>
          </a:p>
        </p:txBody>
      </p:sp>
      <p:graphicFrame>
        <p:nvGraphicFramePr>
          <p:cNvPr id="2050" name="Object 4"/>
          <p:cNvGraphicFramePr>
            <a:graphicFrameLocks noGrp="1" noChangeAspect="1"/>
          </p:cNvGraphicFramePr>
          <p:nvPr>
            <p:ph type="chart" idx="1"/>
          </p:nvPr>
        </p:nvGraphicFramePr>
        <p:xfrm>
          <a:off x="990600" y="1066800"/>
          <a:ext cx="7772400" cy="5029200"/>
        </p:xfrm>
        <a:graphic>
          <a:graphicData uri="http://schemas.openxmlformats.org/presentationml/2006/ole">
            <p:oleObj spid="_x0000_s2050" name="Gráfico" r:id="rId3" imgW="7772400" imgH="4114800" progId="MSGraph.Chart.8">
              <p:embed followColorScheme="full"/>
            </p:oleObj>
          </a:graphicData>
        </a:graphic>
      </p:graphicFrame>
      <p:sp>
        <p:nvSpPr>
          <p:cNvPr id="79877" name="Text Box 5"/>
          <p:cNvSpPr txBox="1">
            <a:spLocks noChangeArrowheads="1"/>
          </p:cNvSpPr>
          <p:nvPr/>
        </p:nvSpPr>
        <p:spPr bwMode="auto">
          <a:xfrm>
            <a:off x="7467600" y="6172200"/>
            <a:ext cx="1447800" cy="457200"/>
          </a:xfrm>
          <a:prstGeom prst="rect">
            <a:avLst/>
          </a:prstGeom>
          <a:noFill/>
          <a:ln w="9525">
            <a:noFill/>
            <a:miter lim="800000"/>
            <a:headEnd/>
            <a:tailEnd/>
          </a:ln>
          <a:effectLst/>
        </p:spPr>
        <p:txBody>
          <a:bodyPr>
            <a:spAutoFit/>
          </a:bodyPr>
          <a:lstStyle/>
          <a:p>
            <a:pPr algn="r">
              <a:defRPr/>
            </a:pPr>
            <a:r>
              <a:rPr lang="es-MX" sz="1200">
                <a:solidFill>
                  <a:schemeClr val="bg2"/>
                </a:solidFill>
                <a:effectLst>
                  <a:outerShdw blurRad="38100" dist="38100" dir="2700000" algn="tl">
                    <a:srgbClr val="000000"/>
                  </a:outerShdw>
                </a:effectLst>
                <a:latin typeface="Arial" charset="0"/>
              </a:rPr>
              <a:t> UNOS</a:t>
            </a:r>
          </a:p>
          <a:p>
            <a:pPr algn="r">
              <a:defRPr/>
            </a:pPr>
            <a:r>
              <a:rPr lang="es-MX" sz="1200">
                <a:solidFill>
                  <a:schemeClr val="bg2"/>
                </a:solidFill>
                <a:effectLst>
                  <a:outerShdw blurRad="38100" dist="38100" dir="2700000" algn="tl">
                    <a:srgbClr val="000000"/>
                  </a:outerShdw>
                </a:effectLst>
                <a:latin typeface="Arial" charset="0"/>
              </a:rPr>
              <a:t>ISHLT</a:t>
            </a:r>
            <a:endParaRPr lang="es-ES" sz="1200">
              <a:solidFill>
                <a:schemeClr val="bg2"/>
              </a:solidFill>
              <a:effectLst>
                <a:outerShdw blurRad="38100" dist="38100" dir="2700000" algn="tl">
                  <a:srgbClr val="000000"/>
                </a:outerShdw>
              </a:effectLst>
              <a:latin typeface="Arial" charset="0"/>
            </a:endParaRPr>
          </a:p>
        </p:txBody>
      </p:sp>
      <p:sp>
        <p:nvSpPr>
          <p:cNvPr id="79878" name="Text Box 6"/>
          <p:cNvSpPr txBox="1">
            <a:spLocks noChangeArrowheads="1"/>
          </p:cNvSpPr>
          <p:nvPr/>
        </p:nvSpPr>
        <p:spPr bwMode="auto">
          <a:xfrm>
            <a:off x="1143000" y="6096000"/>
            <a:ext cx="4191000" cy="457200"/>
          </a:xfrm>
          <a:prstGeom prst="rect">
            <a:avLst/>
          </a:prstGeom>
          <a:noFill/>
          <a:ln w="9525">
            <a:noFill/>
            <a:miter lim="800000"/>
            <a:headEnd/>
            <a:tailEnd/>
          </a:ln>
          <a:effectLst/>
        </p:spPr>
        <p:txBody>
          <a:bodyPr>
            <a:spAutoFit/>
          </a:bodyPr>
          <a:lstStyle/>
          <a:p>
            <a:pPr>
              <a:defRPr/>
            </a:pPr>
            <a:r>
              <a:rPr lang="es-MX" sz="2400">
                <a:solidFill>
                  <a:schemeClr val="folHlink"/>
                </a:solidFill>
                <a:effectLst>
                  <a:outerShdw blurRad="38100" dist="38100" dir="2700000" algn="tl">
                    <a:srgbClr val="000000"/>
                  </a:outerShdw>
                </a:effectLst>
              </a:rPr>
              <a:t>Internacional: ~1000 x año</a:t>
            </a:r>
            <a:endParaRPr lang="es-ES" sz="1000">
              <a:solidFill>
                <a:schemeClr val="bg2"/>
              </a:solidFill>
              <a:effectLst>
                <a:outerShdw blurRad="38100" dist="38100" dir="2700000" algn="tl">
                  <a:srgbClr val="000000"/>
                </a:outerShdw>
              </a:effectLst>
            </a:endParaRPr>
          </a:p>
        </p:txBody>
      </p:sp>
      <p:sp>
        <p:nvSpPr>
          <p:cNvPr id="79879" name="Line 7"/>
          <p:cNvSpPr>
            <a:spLocks noChangeShapeType="1"/>
          </p:cNvSpPr>
          <p:nvPr/>
        </p:nvSpPr>
        <p:spPr bwMode="auto">
          <a:xfrm flipH="1">
            <a:off x="5334000" y="5410200"/>
            <a:ext cx="533400" cy="838200"/>
          </a:xfrm>
          <a:prstGeom prst="line">
            <a:avLst/>
          </a:prstGeom>
          <a:noFill/>
          <a:ln w="57150">
            <a:solidFill>
              <a:schemeClr val="folHlink"/>
            </a:solidFill>
            <a:round/>
            <a:headEnd/>
            <a:tailEnd type="triangle" w="med" len="med"/>
          </a:ln>
          <a:effectLst/>
        </p:spPr>
        <p:txBody>
          <a:bodyPr/>
          <a:lstStyle/>
          <a:p>
            <a:pPr>
              <a:defRPr/>
            </a:pPr>
            <a:endParaRPr lang="es-ES">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228600"/>
            <a:ext cx="7772400" cy="1143000"/>
          </a:xfrm>
        </p:spPr>
        <p:txBody>
          <a:bodyPr/>
          <a:lstStyle/>
          <a:p>
            <a:pPr>
              <a:defRPr/>
            </a:pPr>
            <a:r>
              <a:rPr lang="es-MX" sz="1600" b="1" dirty="0" smtClean="0">
                <a:solidFill>
                  <a:srgbClr val="FF9900"/>
                </a:solidFill>
              </a:rPr>
              <a:t>TRASPLANTE DE ÓRGANOS </a:t>
            </a:r>
            <a:r>
              <a:rPr lang="es-MX" sz="2000" b="1" dirty="0" smtClean="0">
                <a:solidFill>
                  <a:srgbClr val="FF9900"/>
                </a:solidFill>
              </a:rPr>
              <a:t/>
            </a:r>
            <a:br>
              <a:rPr lang="es-MX" sz="2000" b="1" dirty="0" smtClean="0">
                <a:solidFill>
                  <a:srgbClr val="FF9900"/>
                </a:solidFill>
              </a:rPr>
            </a:br>
            <a:r>
              <a:rPr lang="es-MX" sz="2000" b="1" dirty="0" smtClean="0">
                <a:solidFill>
                  <a:srgbClr val="FF9900"/>
                </a:solidFill>
              </a:rPr>
              <a:t>TRASPLANTES EFECTUADOS EN </a:t>
            </a:r>
            <a:r>
              <a:rPr lang="es-MX" sz="2000" b="1" u="sng" dirty="0" smtClean="0">
                <a:solidFill>
                  <a:srgbClr val="990033"/>
                </a:solidFill>
              </a:rPr>
              <a:t>MÉXICO</a:t>
            </a:r>
            <a:endParaRPr lang="es-ES" sz="2000" b="1" dirty="0" smtClean="0">
              <a:solidFill>
                <a:srgbClr val="FF9900"/>
              </a:solidFill>
            </a:endParaRPr>
          </a:p>
        </p:txBody>
      </p:sp>
      <p:graphicFrame>
        <p:nvGraphicFramePr>
          <p:cNvPr id="3074" name="Object 3"/>
          <p:cNvGraphicFramePr>
            <a:graphicFrameLocks noGrp="1" noChangeAspect="1"/>
          </p:cNvGraphicFramePr>
          <p:nvPr>
            <p:ph type="chart" idx="1"/>
          </p:nvPr>
        </p:nvGraphicFramePr>
        <p:xfrm>
          <a:off x="107950" y="1125538"/>
          <a:ext cx="4006850" cy="3214687"/>
        </p:xfrm>
        <a:graphic>
          <a:graphicData uri="http://schemas.openxmlformats.org/presentationml/2006/ole">
            <p:oleObj spid="_x0000_s3074" name="Gráfico" r:id="rId3" imgW="7745760" imgH="4110840" progId="MSGraph.Chart.8">
              <p:embed followColorScheme="full"/>
            </p:oleObj>
          </a:graphicData>
        </a:graphic>
      </p:graphicFrame>
      <p:sp>
        <p:nvSpPr>
          <p:cNvPr id="80900" name="Text Box 4"/>
          <p:cNvSpPr txBox="1">
            <a:spLocks noChangeArrowheads="1"/>
          </p:cNvSpPr>
          <p:nvPr/>
        </p:nvSpPr>
        <p:spPr bwMode="auto">
          <a:xfrm>
            <a:off x="395288" y="4652963"/>
            <a:ext cx="3049587" cy="336550"/>
          </a:xfrm>
          <a:prstGeom prst="rect">
            <a:avLst/>
          </a:prstGeom>
          <a:noFill/>
          <a:ln w="9525">
            <a:noFill/>
            <a:miter lim="800000"/>
            <a:headEnd/>
            <a:tailEnd/>
          </a:ln>
          <a:effectLst/>
        </p:spPr>
        <p:txBody>
          <a:bodyPr wrap="none">
            <a:spAutoFit/>
          </a:bodyPr>
          <a:lstStyle/>
          <a:p>
            <a:pPr>
              <a:defRPr/>
            </a:pPr>
            <a:r>
              <a:rPr lang="es-MX" sz="1600" dirty="0">
                <a:solidFill>
                  <a:schemeClr val="bg2"/>
                </a:solidFill>
                <a:effectLst>
                  <a:outerShdw blurRad="38100" dist="38100" dir="2700000" algn="tl">
                    <a:srgbClr val="000000"/>
                  </a:outerShdw>
                </a:effectLst>
                <a:latin typeface="Arial" charset="0"/>
              </a:rPr>
              <a:t>CENATRA. </a:t>
            </a:r>
            <a:r>
              <a:rPr lang="es-MX" sz="1600" dirty="0" err="1">
                <a:solidFill>
                  <a:schemeClr val="bg2"/>
                </a:solidFill>
                <a:effectLst>
                  <a:outerShdw blurRad="38100" dist="38100" dir="2700000" algn="tl">
                    <a:srgbClr val="000000"/>
                  </a:outerShdw>
                </a:effectLst>
                <a:latin typeface="Arial" charset="0"/>
              </a:rPr>
              <a:t>SSa</a:t>
            </a:r>
            <a:r>
              <a:rPr lang="es-MX" sz="1600" dirty="0">
                <a:solidFill>
                  <a:schemeClr val="bg2"/>
                </a:solidFill>
                <a:effectLst>
                  <a:outerShdw blurRad="38100" dist="38100" dir="2700000" algn="tl">
                    <a:srgbClr val="000000"/>
                  </a:outerShdw>
                </a:effectLst>
                <a:latin typeface="Arial" charset="0"/>
              </a:rPr>
              <a:t>. 10 </a:t>
            </a:r>
            <a:r>
              <a:rPr lang="es-MX" sz="1600" dirty="0" err="1">
                <a:solidFill>
                  <a:schemeClr val="bg2"/>
                </a:solidFill>
                <a:effectLst>
                  <a:outerShdw blurRad="38100" dist="38100" dir="2700000" algn="tl">
                    <a:srgbClr val="000000"/>
                  </a:outerShdw>
                </a:effectLst>
                <a:latin typeface="Arial" charset="0"/>
              </a:rPr>
              <a:t>Feb</a:t>
            </a:r>
            <a:r>
              <a:rPr lang="es-MX" sz="1600" dirty="0">
                <a:solidFill>
                  <a:schemeClr val="bg2"/>
                </a:solidFill>
                <a:effectLst>
                  <a:outerShdw blurRad="38100" dist="38100" dir="2700000" algn="tl">
                    <a:srgbClr val="000000"/>
                  </a:outerShdw>
                </a:effectLst>
                <a:latin typeface="Arial" charset="0"/>
              </a:rPr>
              <a:t>, </a:t>
            </a:r>
            <a:r>
              <a:rPr lang="es-MX" sz="1600" dirty="0" smtClean="0">
                <a:solidFill>
                  <a:schemeClr val="bg2"/>
                </a:solidFill>
                <a:effectLst>
                  <a:outerShdw blurRad="38100" dist="38100" dir="2700000" algn="tl">
                    <a:srgbClr val="000000"/>
                  </a:outerShdw>
                </a:effectLst>
                <a:latin typeface="Arial" charset="0"/>
              </a:rPr>
              <a:t>2015</a:t>
            </a:r>
            <a:r>
              <a:rPr lang="es-MX" sz="1600" dirty="0">
                <a:solidFill>
                  <a:schemeClr val="bg2"/>
                </a:solidFill>
                <a:effectLst>
                  <a:outerShdw blurRad="38100" dist="38100" dir="2700000" algn="tl">
                    <a:srgbClr val="000000"/>
                  </a:outerShdw>
                </a:effectLst>
                <a:latin typeface="Arial" charset="0"/>
              </a:rPr>
              <a:t>.</a:t>
            </a:r>
            <a:endParaRPr lang="es-ES" sz="1600" dirty="0">
              <a:solidFill>
                <a:schemeClr val="bg2"/>
              </a:solidFill>
              <a:effectLst>
                <a:outerShdw blurRad="38100" dist="38100" dir="2700000" algn="tl">
                  <a:srgbClr val="000000"/>
                </a:outerShdw>
              </a:effectLst>
              <a:latin typeface="Arial" charset="0"/>
            </a:endParaRPr>
          </a:p>
        </p:txBody>
      </p:sp>
      <p:grpSp>
        <p:nvGrpSpPr>
          <p:cNvPr id="3077" name="Group 7"/>
          <p:cNvGrpSpPr>
            <a:grpSpLocks/>
          </p:cNvGrpSpPr>
          <p:nvPr/>
        </p:nvGrpSpPr>
        <p:grpSpPr bwMode="auto">
          <a:xfrm>
            <a:off x="4211638" y="1790700"/>
            <a:ext cx="4681537" cy="4591050"/>
            <a:chOff x="2208" y="672"/>
            <a:chExt cx="3408" cy="3192"/>
          </a:xfrm>
        </p:grpSpPr>
        <p:pic>
          <p:nvPicPr>
            <p:cNvPr id="3078" name="Picture 5" descr="C:\Documents and Settings\cirugiaexp\Mis documentos\Documentos PAT\PAT PLATICAS\HAP TRASPL PULMON\Grafica_img_org pulmon.png"/>
            <p:cNvPicPr>
              <a:picLocks noChangeAspect="1" noChangeArrowheads="1"/>
            </p:cNvPicPr>
            <p:nvPr/>
          </p:nvPicPr>
          <p:blipFill>
            <a:blip r:embed="rId4" cstate="print"/>
            <a:srcRect/>
            <a:stretch>
              <a:fillRect/>
            </a:stretch>
          </p:blipFill>
          <p:spPr bwMode="auto">
            <a:xfrm>
              <a:off x="2208" y="2160"/>
              <a:ext cx="3408" cy="1704"/>
            </a:xfrm>
            <a:prstGeom prst="rect">
              <a:avLst/>
            </a:prstGeom>
            <a:noFill/>
            <a:ln w="9525">
              <a:noFill/>
              <a:miter lim="800000"/>
              <a:headEnd/>
              <a:tailEnd/>
            </a:ln>
          </p:spPr>
        </p:pic>
        <p:pic>
          <p:nvPicPr>
            <p:cNvPr id="3079" name="Picture 6" descr="C:\Documents and Settings\cirugiaexp\Mis documentos\Documentos PAT\PAT PLATICAS\HAP TRASPL PULMON\Grafica_img_org.png"/>
            <p:cNvPicPr>
              <a:picLocks noChangeAspect="1" noChangeArrowheads="1"/>
            </p:cNvPicPr>
            <p:nvPr/>
          </p:nvPicPr>
          <p:blipFill>
            <a:blip r:embed="rId5" cstate="print"/>
            <a:srcRect/>
            <a:stretch>
              <a:fillRect/>
            </a:stretch>
          </p:blipFill>
          <p:spPr bwMode="auto">
            <a:xfrm>
              <a:off x="2208" y="672"/>
              <a:ext cx="3408" cy="1704"/>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 xmlns:p14="http://schemas.microsoft.com/office/powerpoint/2010/main" val="1707741929"/>
              </p:ext>
            </p:extLst>
          </p:nvPr>
        </p:nvGraphicFramePr>
        <p:xfrm>
          <a:off x="457200" y="908720"/>
          <a:ext cx="8229600" cy="5120640"/>
        </p:xfrm>
        <a:graphic>
          <a:graphicData uri="http://schemas.openxmlformats.org/drawingml/2006/table">
            <a:tbl>
              <a:tblPr firstRow="1" bandRow="1">
                <a:tableStyleId>{5C22544A-7EE6-4342-B048-85BDC9FD1C3A}</a:tableStyleId>
              </a:tblPr>
              <a:tblGrid>
                <a:gridCol w="1072856"/>
                <a:gridCol w="1178144"/>
                <a:gridCol w="4620771"/>
                <a:gridCol w="1357829"/>
              </a:tblGrid>
              <a:tr h="189841">
                <a:tc>
                  <a:txBody>
                    <a:bodyPr/>
                    <a:lstStyle/>
                    <a:p>
                      <a:pPr algn="ctr"/>
                      <a:r>
                        <a:rPr lang="es-ES" sz="1000" b="1" dirty="0" smtClean="0">
                          <a:latin typeface="+mj-lt"/>
                        </a:rPr>
                        <a:t>Consecutivo</a:t>
                      </a:r>
                      <a:endParaRPr lang="es-ES" sz="1000" b="1" dirty="0">
                        <a:latin typeface="+mj-lt"/>
                      </a:endParaRPr>
                    </a:p>
                  </a:txBody>
                  <a:tcPr/>
                </a:tc>
                <a:tc>
                  <a:txBody>
                    <a:bodyPr/>
                    <a:lstStyle/>
                    <a:p>
                      <a:pPr algn="ctr"/>
                      <a:r>
                        <a:rPr lang="es-ES" sz="1000" b="1" dirty="0" smtClean="0">
                          <a:latin typeface="+mj-lt"/>
                        </a:rPr>
                        <a:t>Año</a:t>
                      </a:r>
                      <a:endParaRPr lang="es-ES" sz="1000" b="1" dirty="0">
                        <a:latin typeface="+mj-lt"/>
                      </a:endParaRPr>
                    </a:p>
                  </a:txBody>
                  <a:tcPr/>
                </a:tc>
                <a:tc>
                  <a:txBody>
                    <a:bodyPr/>
                    <a:lstStyle/>
                    <a:p>
                      <a:pPr algn="ctr"/>
                      <a:r>
                        <a:rPr lang="es-ES" sz="1000" b="1" dirty="0" smtClean="0">
                          <a:latin typeface="+mj-lt"/>
                        </a:rPr>
                        <a:t>Hospital</a:t>
                      </a:r>
                      <a:endParaRPr lang="es-ES" sz="1000" b="1" dirty="0">
                        <a:latin typeface="+mj-lt"/>
                      </a:endParaRPr>
                    </a:p>
                  </a:txBody>
                  <a:tcPr/>
                </a:tc>
                <a:tc>
                  <a:txBody>
                    <a:bodyPr/>
                    <a:lstStyle/>
                    <a:p>
                      <a:pPr algn="ctr"/>
                      <a:r>
                        <a:rPr lang="es-ES" sz="1000" dirty="0" smtClean="0"/>
                        <a:t>Estado</a:t>
                      </a:r>
                      <a:endParaRPr lang="es-ES" sz="1000" dirty="0"/>
                    </a:p>
                  </a:txBody>
                  <a:tcPr/>
                </a:tc>
              </a:tr>
              <a:tr h="175494">
                <a:tc>
                  <a:txBody>
                    <a:bodyPr/>
                    <a:lstStyle/>
                    <a:p>
                      <a:pPr algn="ctr"/>
                      <a:r>
                        <a:rPr lang="es-ES" sz="1000" b="1" dirty="0" smtClean="0">
                          <a:latin typeface="+mj-lt"/>
                        </a:rPr>
                        <a:t>1</a:t>
                      </a:r>
                      <a:endParaRPr lang="es-ES" sz="1000" b="1" dirty="0">
                        <a:latin typeface="+mj-lt"/>
                      </a:endParaRPr>
                    </a:p>
                  </a:txBody>
                  <a:tcPr/>
                </a:tc>
                <a:tc>
                  <a:txBody>
                    <a:bodyPr/>
                    <a:lstStyle/>
                    <a:p>
                      <a:pPr algn="ctr"/>
                      <a:r>
                        <a:rPr lang="es-ES" sz="1000" b="1" dirty="0" smtClean="0">
                          <a:latin typeface="+mj-lt"/>
                        </a:rPr>
                        <a:t>1989</a:t>
                      </a:r>
                      <a:endParaRPr lang="es-ES" sz="1000" b="1" dirty="0">
                        <a:latin typeface="+mj-lt"/>
                      </a:endParaRPr>
                    </a:p>
                  </a:txBody>
                  <a:tcPr/>
                </a:tc>
                <a:tc>
                  <a:txBody>
                    <a:bodyPr/>
                    <a:lstStyle/>
                    <a:p>
                      <a:pPr algn="ctr"/>
                      <a:r>
                        <a:rPr lang="es-ES" sz="1000" b="1" dirty="0" smtClean="0">
                          <a:latin typeface="+mn-lt"/>
                        </a:rPr>
                        <a:t>Instituto Nacional de Enfermedades</a:t>
                      </a:r>
                      <a:r>
                        <a:rPr lang="es-ES" sz="1000" b="1" baseline="0" dirty="0" smtClean="0">
                          <a:latin typeface="+mn-lt"/>
                        </a:rPr>
                        <a:t> Respiratorias “Ismael Cosío Villegas”</a:t>
                      </a:r>
                      <a:endParaRPr lang="es-ES" sz="1000" b="1"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Distrito Federal</a:t>
                      </a:r>
                    </a:p>
                  </a:txBody>
                  <a:tcPr/>
                </a:tc>
              </a:tr>
              <a:tr h="0">
                <a:tc>
                  <a:txBody>
                    <a:bodyPr/>
                    <a:lstStyle/>
                    <a:p>
                      <a:pPr algn="ctr"/>
                      <a:r>
                        <a:rPr lang="es-ES" sz="1000" b="1" dirty="0" smtClean="0">
                          <a:latin typeface="+mj-lt"/>
                        </a:rPr>
                        <a:t>2</a:t>
                      </a:r>
                      <a:endParaRPr lang="es-ES" sz="1000" b="1" dirty="0">
                        <a:latin typeface="+mj-lt"/>
                      </a:endParaRPr>
                    </a:p>
                  </a:txBody>
                  <a:tcPr/>
                </a:tc>
                <a:tc>
                  <a:txBody>
                    <a:bodyPr/>
                    <a:lstStyle/>
                    <a:p>
                      <a:pPr algn="ctr"/>
                      <a:r>
                        <a:rPr lang="es-ES" sz="1000" b="1" dirty="0" smtClean="0">
                          <a:latin typeface="+mj-lt"/>
                        </a:rPr>
                        <a:t>1991</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Instituto Nacional de Enfermedades</a:t>
                      </a:r>
                      <a:r>
                        <a:rPr lang="es-ES" sz="1000" b="1" kern="1200" baseline="0" dirty="0" smtClean="0">
                          <a:solidFill>
                            <a:schemeClr val="dk1"/>
                          </a:solidFill>
                          <a:latin typeface="+mn-lt"/>
                          <a:ea typeface="+mn-ea"/>
                          <a:cs typeface="+mn-cs"/>
                        </a:rPr>
                        <a:t> Respiratorias “Ismael Cosío Villegas”</a:t>
                      </a:r>
                      <a:endParaRPr lang="es-ES" sz="1000" b="1"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Distrito Federal</a:t>
                      </a:r>
                    </a:p>
                  </a:txBody>
                  <a:tcPr/>
                </a:tc>
              </a:tr>
              <a:tr h="162098">
                <a:tc>
                  <a:txBody>
                    <a:bodyPr/>
                    <a:lstStyle/>
                    <a:p>
                      <a:pPr algn="ctr"/>
                      <a:r>
                        <a:rPr lang="es-ES" sz="1000" b="1" dirty="0" smtClean="0">
                          <a:latin typeface="+mj-lt"/>
                        </a:rPr>
                        <a:t>3</a:t>
                      </a:r>
                      <a:endParaRPr lang="es-ES" sz="1000" b="1" dirty="0">
                        <a:latin typeface="+mj-lt"/>
                      </a:endParaRPr>
                    </a:p>
                  </a:txBody>
                  <a:tcPr/>
                </a:tc>
                <a:tc>
                  <a:txBody>
                    <a:bodyPr/>
                    <a:lstStyle/>
                    <a:p>
                      <a:pPr algn="ctr"/>
                      <a:r>
                        <a:rPr lang="es-ES" sz="1000" b="1" dirty="0" smtClean="0">
                          <a:latin typeface="+mj-lt"/>
                        </a:rPr>
                        <a:t>1996</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Instituto Nacional de Enfermedades</a:t>
                      </a:r>
                      <a:r>
                        <a:rPr lang="es-ES" sz="1000" b="1" kern="1200" baseline="0" dirty="0" smtClean="0">
                          <a:solidFill>
                            <a:schemeClr val="dk1"/>
                          </a:solidFill>
                          <a:latin typeface="+mn-lt"/>
                          <a:ea typeface="+mn-ea"/>
                          <a:cs typeface="+mn-cs"/>
                        </a:rPr>
                        <a:t> Respiratorias “Ismael Cosío Villegas”</a:t>
                      </a:r>
                      <a:endParaRPr lang="es-ES" sz="1000" b="1"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Distrito Federal</a:t>
                      </a:r>
                    </a:p>
                  </a:txBody>
                  <a:tcPr/>
                </a:tc>
              </a:tr>
              <a:tr h="224248">
                <a:tc>
                  <a:txBody>
                    <a:bodyPr/>
                    <a:lstStyle/>
                    <a:p>
                      <a:pPr algn="ctr"/>
                      <a:r>
                        <a:rPr lang="es-ES" sz="1000" b="1" dirty="0" smtClean="0">
                          <a:latin typeface="+mj-lt"/>
                        </a:rPr>
                        <a:t>4</a:t>
                      </a:r>
                      <a:endParaRPr lang="es-ES" sz="1000" b="1" dirty="0">
                        <a:latin typeface="+mj-lt"/>
                      </a:endParaRPr>
                    </a:p>
                  </a:txBody>
                  <a:tcPr/>
                </a:tc>
                <a:tc>
                  <a:txBody>
                    <a:bodyPr/>
                    <a:lstStyle/>
                    <a:p>
                      <a:pPr algn="ctr"/>
                      <a:r>
                        <a:rPr lang="es-ES" sz="1000" b="1" dirty="0" smtClean="0">
                          <a:latin typeface="+mj-lt"/>
                        </a:rPr>
                        <a:t>1996</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Instituto Nacional de Enfermedades</a:t>
                      </a:r>
                      <a:r>
                        <a:rPr lang="es-ES" sz="1000" b="1" kern="1200" baseline="0" dirty="0" smtClean="0">
                          <a:solidFill>
                            <a:schemeClr val="dk1"/>
                          </a:solidFill>
                          <a:latin typeface="+mn-lt"/>
                          <a:ea typeface="+mn-ea"/>
                          <a:cs typeface="+mn-cs"/>
                        </a:rPr>
                        <a:t> Respiratorias “Ismael Cosío Villegas”</a:t>
                      </a:r>
                      <a:endParaRPr lang="es-ES" sz="1000" b="1"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Distrito Federal</a:t>
                      </a:r>
                    </a:p>
                  </a:txBody>
                  <a:tcPr/>
                </a:tc>
              </a:tr>
              <a:tr h="179302">
                <a:tc>
                  <a:txBody>
                    <a:bodyPr/>
                    <a:lstStyle/>
                    <a:p>
                      <a:pPr algn="ctr"/>
                      <a:r>
                        <a:rPr lang="es-ES" sz="1000" b="1" dirty="0" smtClean="0">
                          <a:latin typeface="+mj-lt"/>
                        </a:rPr>
                        <a:t>5</a:t>
                      </a:r>
                      <a:endParaRPr lang="es-ES" sz="1000" b="1" dirty="0">
                        <a:latin typeface="+mj-lt"/>
                      </a:endParaRPr>
                    </a:p>
                  </a:txBody>
                  <a:tcPr/>
                </a:tc>
                <a:tc>
                  <a:txBody>
                    <a:bodyPr/>
                    <a:lstStyle/>
                    <a:p>
                      <a:pPr algn="ctr"/>
                      <a:r>
                        <a:rPr lang="es-ES" sz="1000" b="1" dirty="0" smtClean="0">
                          <a:latin typeface="+mj-lt"/>
                        </a:rPr>
                        <a:t>1996</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Instituto Nacional de Enfermedades</a:t>
                      </a:r>
                      <a:r>
                        <a:rPr lang="es-ES" sz="1000" b="1" kern="1200" baseline="0" dirty="0" smtClean="0">
                          <a:solidFill>
                            <a:schemeClr val="dk1"/>
                          </a:solidFill>
                          <a:latin typeface="+mn-lt"/>
                          <a:ea typeface="+mn-ea"/>
                          <a:cs typeface="+mn-cs"/>
                        </a:rPr>
                        <a:t> Respiratorias “Ismael Cosío Villegas”</a:t>
                      </a:r>
                      <a:endParaRPr lang="es-ES" sz="1000" b="1"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Distrito Federal</a:t>
                      </a:r>
                    </a:p>
                  </a:txBody>
                  <a:tcPr/>
                </a:tc>
              </a:tr>
              <a:tr h="119056">
                <a:tc>
                  <a:txBody>
                    <a:bodyPr/>
                    <a:lstStyle/>
                    <a:p>
                      <a:pPr algn="ctr"/>
                      <a:r>
                        <a:rPr lang="es-ES" sz="1000" b="1" dirty="0" smtClean="0">
                          <a:latin typeface="+mj-lt"/>
                        </a:rPr>
                        <a:t>6</a:t>
                      </a:r>
                      <a:endParaRPr lang="es-ES" sz="1000" b="1" dirty="0">
                        <a:latin typeface="+mj-lt"/>
                      </a:endParaRPr>
                    </a:p>
                  </a:txBody>
                  <a:tcPr/>
                </a:tc>
                <a:tc>
                  <a:txBody>
                    <a:bodyPr/>
                    <a:lstStyle/>
                    <a:p>
                      <a:pPr algn="ctr"/>
                      <a:r>
                        <a:rPr lang="es-ES" sz="1000" b="1" dirty="0" smtClean="0">
                          <a:latin typeface="+mj-lt"/>
                        </a:rPr>
                        <a:t>1998</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Instituto Nacional de Enfermedades</a:t>
                      </a:r>
                      <a:r>
                        <a:rPr lang="es-ES" sz="1000" b="1" kern="1200" baseline="0" dirty="0" smtClean="0">
                          <a:solidFill>
                            <a:schemeClr val="dk1"/>
                          </a:solidFill>
                          <a:latin typeface="+mn-lt"/>
                          <a:ea typeface="+mn-ea"/>
                          <a:cs typeface="+mn-cs"/>
                        </a:rPr>
                        <a:t> Respiratorias “Ismael Cosío Villegas”</a:t>
                      </a:r>
                      <a:endParaRPr lang="es-ES" sz="1000" b="1"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Distrito Federal</a:t>
                      </a:r>
                    </a:p>
                  </a:txBody>
                  <a:tcPr/>
                </a:tc>
              </a:tr>
              <a:tr h="0">
                <a:tc>
                  <a:txBody>
                    <a:bodyPr/>
                    <a:lstStyle/>
                    <a:p>
                      <a:pPr algn="ctr"/>
                      <a:r>
                        <a:rPr lang="es-ES" sz="1000" b="1" dirty="0" smtClean="0">
                          <a:latin typeface="+mj-lt"/>
                        </a:rPr>
                        <a:t>7</a:t>
                      </a:r>
                      <a:endParaRPr lang="es-ES" sz="1000" b="1" dirty="0">
                        <a:latin typeface="+mj-lt"/>
                      </a:endParaRPr>
                    </a:p>
                  </a:txBody>
                  <a:tcPr/>
                </a:tc>
                <a:tc>
                  <a:txBody>
                    <a:bodyPr/>
                    <a:lstStyle/>
                    <a:p>
                      <a:pPr algn="ctr"/>
                      <a:r>
                        <a:rPr lang="es-ES" sz="1000" b="1" dirty="0" smtClean="0">
                          <a:latin typeface="+mj-lt"/>
                        </a:rPr>
                        <a:t>2001</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Instituto Nacional de Enfermedades</a:t>
                      </a:r>
                      <a:r>
                        <a:rPr lang="es-ES" sz="1000" b="1" kern="1200" baseline="0" dirty="0" smtClean="0">
                          <a:solidFill>
                            <a:schemeClr val="dk1"/>
                          </a:solidFill>
                          <a:latin typeface="+mn-lt"/>
                          <a:ea typeface="+mn-ea"/>
                          <a:cs typeface="+mn-cs"/>
                        </a:rPr>
                        <a:t> Respiratorias “Ismael Cosío Villegas”</a:t>
                      </a:r>
                      <a:endParaRPr lang="es-ES" sz="1000" b="1"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Distrito Federal</a:t>
                      </a:r>
                    </a:p>
                  </a:txBody>
                  <a:tcPr/>
                </a:tc>
              </a:tr>
              <a:tr h="212757">
                <a:tc>
                  <a:txBody>
                    <a:bodyPr/>
                    <a:lstStyle/>
                    <a:p>
                      <a:pPr algn="ctr"/>
                      <a:r>
                        <a:rPr lang="es-ES" sz="1000" b="1" dirty="0" smtClean="0">
                          <a:latin typeface="+mj-lt"/>
                        </a:rPr>
                        <a:t>8</a:t>
                      </a:r>
                      <a:endParaRPr lang="es-ES" sz="1000" b="1" dirty="0">
                        <a:latin typeface="+mj-lt"/>
                      </a:endParaRPr>
                    </a:p>
                  </a:txBody>
                  <a:tcPr/>
                </a:tc>
                <a:tc>
                  <a:txBody>
                    <a:bodyPr/>
                    <a:lstStyle/>
                    <a:p>
                      <a:pPr algn="ctr"/>
                      <a:r>
                        <a:rPr lang="es-ES" sz="1000" b="1" dirty="0" smtClean="0">
                          <a:latin typeface="+mj-lt"/>
                        </a:rPr>
                        <a:t>2003</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Instituto Nacional de Enfermedades</a:t>
                      </a:r>
                      <a:r>
                        <a:rPr lang="es-ES" sz="1000" b="1" kern="1200" baseline="0" dirty="0" smtClean="0">
                          <a:solidFill>
                            <a:schemeClr val="dk1"/>
                          </a:solidFill>
                          <a:latin typeface="+mn-lt"/>
                          <a:ea typeface="+mn-ea"/>
                          <a:cs typeface="+mn-cs"/>
                        </a:rPr>
                        <a:t> Respiratorias “Ismael Cosío Villegas”</a:t>
                      </a:r>
                      <a:endParaRPr lang="es-ES" sz="1000" b="1"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Distrito Federal</a:t>
                      </a:r>
                    </a:p>
                  </a:txBody>
                  <a:tcPr/>
                </a:tc>
              </a:tr>
              <a:tr h="152510">
                <a:tc>
                  <a:txBody>
                    <a:bodyPr/>
                    <a:lstStyle/>
                    <a:p>
                      <a:pPr algn="ctr"/>
                      <a:r>
                        <a:rPr lang="es-ES" sz="1000" b="1" dirty="0" smtClean="0">
                          <a:latin typeface="+mj-lt"/>
                        </a:rPr>
                        <a:t>9</a:t>
                      </a:r>
                      <a:endParaRPr lang="es-ES" sz="1000" b="1" dirty="0">
                        <a:latin typeface="+mj-lt"/>
                      </a:endParaRPr>
                    </a:p>
                  </a:txBody>
                  <a:tcPr/>
                </a:tc>
                <a:tc>
                  <a:txBody>
                    <a:bodyPr/>
                    <a:lstStyle/>
                    <a:p>
                      <a:pPr algn="ctr"/>
                      <a:r>
                        <a:rPr lang="es-ES" sz="1000" b="1" dirty="0" smtClean="0">
                          <a:latin typeface="+mj-lt"/>
                        </a:rPr>
                        <a:t>2005</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Hospital Universitario “Dr. José Eleuterio González”</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Nuevo</a:t>
                      </a:r>
                      <a:r>
                        <a:rPr lang="es-ES" sz="1000" b="1" kern="1200" baseline="0" dirty="0" smtClean="0">
                          <a:solidFill>
                            <a:schemeClr val="dk1"/>
                          </a:solidFill>
                          <a:latin typeface="+mn-lt"/>
                          <a:ea typeface="+mn-ea"/>
                          <a:cs typeface="+mn-cs"/>
                        </a:rPr>
                        <a:t> León</a:t>
                      </a:r>
                      <a:endParaRPr lang="es-ES" sz="1000" b="1" kern="1200" dirty="0" smtClean="0">
                        <a:solidFill>
                          <a:schemeClr val="dk1"/>
                        </a:solidFill>
                        <a:latin typeface="+mn-lt"/>
                        <a:ea typeface="+mn-ea"/>
                        <a:cs typeface="+mn-cs"/>
                      </a:endParaRPr>
                    </a:p>
                  </a:txBody>
                  <a:tcPr/>
                </a:tc>
              </a:tr>
              <a:tr h="168762">
                <a:tc>
                  <a:txBody>
                    <a:bodyPr/>
                    <a:lstStyle/>
                    <a:p>
                      <a:pPr algn="ctr"/>
                      <a:r>
                        <a:rPr lang="es-ES" sz="1000" b="1" dirty="0" smtClean="0">
                          <a:latin typeface="+mj-lt"/>
                        </a:rPr>
                        <a:t>10</a:t>
                      </a:r>
                      <a:endParaRPr lang="es-ES" sz="1000" b="1" dirty="0">
                        <a:latin typeface="+mj-lt"/>
                      </a:endParaRPr>
                    </a:p>
                  </a:txBody>
                  <a:tcPr/>
                </a:tc>
                <a:tc>
                  <a:txBody>
                    <a:bodyPr/>
                    <a:lstStyle/>
                    <a:p>
                      <a:pPr algn="ctr"/>
                      <a:r>
                        <a:rPr lang="es-ES" sz="1000" b="1" dirty="0" smtClean="0">
                          <a:latin typeface="+mj-lt"/>
                        </a:rPr>
                        <a:t>2005</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Instituto Nacional de Enfermedades</a:t>
                      </a:r>
                      <a:r>
                        <a:rPr lang="es-ES" sz="1000" b="1" kern="1200" baseline="0" dirty="0" smtClean="0">
                          <a:solidFill>
                            <a:schemeClr val="dk1"/>
                          </a:solidFill>
                          <a:latin typeface="+mn-lt"/>
                          <a:ea typeface="+mn-ea"/>
                          <a:cs typeface="+mn-cs"/>
                        </a:rPr>
                        <a:t> Respiratorias “Ismael Cosío Villegas”</a:t>
                      </a:r>
                      <a:endParaRPr lang="es-ES" sz="1000" b="1"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Distrito Federal</a:t>
                      </a:r>
                    </a:p>
                  </a:txBody>
                  <a:tcPr/>
                </a:tc>
              </a:tr>
              <a:tr h="168762">
                <a:tc>
                  <a:txBody>
                    <a:bodyPr/>
                    <a:lstStyle/>
                    <a:p>
                      <a:pPr algn="ctr"/>
                      <a:r>
                        <a:rPr lang="es-ES" sz="1000" b="1" dirty="0" smtClean="0">
                          <a:latin typeface="+mj-lt"/>
                        </a:rPr>
                        <a:t>11</a:t>
                      </a:r>
                      <a:endParaRPr lang="es-ES" sz="1000" b="1" dirty="0">
                        <a:latin typeface="+mj-lt"/>
                      </a:endParaRPr>
                    </a:p>
                  </a:txBody>
                  <a:tcPr/>
                </a:tc>
                <a:tc>
                  <a:txBody>
                    <a:bodyPr/>
                    <a:lstStyle/>
                    <a:p>
                      <a:pPr algn="ctr"/>
                      <a:r>
                        <a:rPr lang="es-ES" sz="1000" b="1" dirty="0" smtClean="0">
                          <a:latin typeface="+mj-lt"/>
                        </a:rPr>
                        <a:t>2005</a:t>
                      </a:r>
                      <a:endParaRPr lang="es-ES" sz="1000" b="1" dirty="0">
                        <a:latin typeface="+mj-lt"/>
                      </a:endParaRPr>
                    </a:p>
                  </a:txBody>
                  <a:tcPr/>
                </a:tc>
                <a:tc>
                  <a:txBody>
                    <a:bodyPr/>
                    <a:lstStyle/>
                    <a:p>
                      <a:pPr algn="ctr"/>
                      <a:r>
                        <a:rPr lang="es-ES" sz="1000" b="1" dirty="0" smtClean="0">
                          <a:latin typeface="+mn-lt"/>
                        </a:rPr>
                        <a:t>UMAE Hospital de Especialidades del </a:t>
                      </a:r>
                      <a:r>
                        <a:rPr lang="es-ES" sz="1000" b="1" dirty="0" smtClean="0">
                          <a:latin typeface="+mn-lt"/>
                        </a:rPr>
                        <a:t>CMN </a:t>
                      </a:r>
                      <a:r>
                        <a:rPr lang="es-ES" sz="1000" b="1" dirty="0" smtClean="0">
                          <a:latin typeface="+mn-lt"/>
                        </a:rPr>
                        <a:t>Siglo XXI</a:t>
                      </a:r>
                      <a:endParaRPr lang="es-ES" sz="1000" b="1" dirty="0">
                        <a:latin typeface="+mn-lt"/>
                      </a:endParaRPr>
                    </a:p>
                  </a:txBody>
                  <a:tcPr/>
                </a:tc>
                <a:tc>
                  <a:txBody>
                    <a:bodyPr/>
                    <a:lstStyle/>
                    <a:p>
                      <a:pPr algn="ctr"/>
                      <a:r>
                        <a:rPr lang="es-ES" sz="1000" b="1" dirty="0" smtClean="0">
                          <a:latin typeface="+mn-lt"/>
                        </a:rPr>
                        <a:t>Distrito Federal</a:t>
                      </a:r>
                      <a:endParaRPr lang="es-ES" sz="1000" b="1" dirty="0">
                        <a:latin typeface="+mn-lt"/>
                      </a:endParaRPr>
                    </a:p>
                  </a:txBody>
                  <a:tcPr/>
                </a:tc>
              </a:tr>
              <a:tr h="0">
                <a:tc>
                  <a:txBody>
                    <a:bodyPr/>
                    <a:lstStyle/>
                    <a:p>
                      <a:pPr algn="ctr"/>
                      <a:r>
                        <a:rPr lang="es-ES" sz="1000" b="1" dirty="0" smtClean="0">
                          <a:latin typeface="+mj-lt"/>
                        </a:rPr>
                        <a:t>12</a:t>
                      </a:r>
                      <a:endParaRPr lang="es-ES" sz="1000" b="1" dirty="0">
                        <a:latin typeface="+mj-lt"/>
                      </a:endParaRPr>
                    </a:p>
                  </a:txBody>
                  <a:tcPr/>
                </a:tc>
                <a:tc>
                  <a:txBody>
                    <a:bodyPr/>
                    <a:lstStyle/>
                    <a:p>
                      <a:pPr algn="ctr"/>
                      <a:r>
                        <a:rPr lang="es-ES" sz="1000" b="1" dirty="0" smtClean="0">
                          <a:latin typeface="+mj-lt"/>
                        </a:rPr>
                        <a:t>2006</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Hospital Universitario “Dr. José Eleuterio González”</a:t>
                      </a:r>
                    </a:p>
                  </a:txBody>
                  <a:tcPr/>
                </a:tc>
                <a:tc>
                  <a:txBody>
                    <a:bodyPr/>
                    <a:lstStyle/>
                    <a:p>
                      <a:pPr algn="ctr"/>
                      <a:r>
                        <a:rPr lang="es-ES" sz="1000" b="1" dirty="0" smtClean="0">
                          <a:latin typeface="+mn-lt"/>
                        </a:rPr>
                        <a:t>Nuevo</a:t>
                      </a:r>
                      <a:r>
                        <a:rPr lang="es-ES" sz="1000" b="1" baseline="0" dirty="0" smtClean="0">
                          <a:latin typeface="+mn-lt"/>
                        </a:rPr>
                        <a:t> León</a:t>
                      </a:r>
                      <a:endParaRPr lang="es-ES" sz="1000" b="1" dirty="0">
                        <a:latin typeface="+mn-lt"/>
                      </a:endParaRPr>
                    </a:p>
                  </a:txBody>
                  <a:tcPr/>
                </a:tc>
              </a:tr>
              <a:tr h="155366">
                <a:tc>
                  <a:txBody>
                    <a:bodyPr/>
                    <a:lstStyle/>
                    <a:p>
                      <a:pPr algn="ctr"/>
                      <a:r>
                        <a:rPr lang="es-ES" sz="1000" b="1" dirty="0" smtClean="0">
                          <a:latin typeface="+mj-lt"/>
                        </a:rPr>
                        <a:t>13</a:t>
                      </a:r>
                      <a:endParaRPr lang="es-ES" sz="1000" b="1" dirty="0">
                        <a:latin typeface="+mj-lt"/>
                      </a:endParaRPr>
                    </a:p>
                  </a:txBody>
                  <a:tcPr/>
                </a:tc>
                <a:tc>
                  <a:txBody>
                    <a:bodyPr/>
                    <a:lstStyle/>
                    <a:p>
                      <a:pPr algn="ctr"/>
                      <a:r>
                        <a:rPr lang="es-ES" sz="1000" b="1" dirty="0" smtClean="0">
                          <a:latin typeface="+mj-lt"/>
                        </a:rPr>
                        <a:t>2006</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Hospital Universitario “Dr. José Eleuterio González”</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Nuevo</a:t>
                      </a:r>
                      <a:r>
                        <a:rPr lang="es-ES" sz="1000" b="1" kern="1200" baseline="0" dirty="0" smtClean="0">
                          <a:solidFill>
                            <a:schemeClr val="dk1"/>
                          </a:solidFill>
                          <a:latin typeface="+mn-lt"/>
                          <a:ea typeface="+mn-ea"/>
                          <a:cs typeface="+mn-cs"/>
                        </a:rPr>
                        <a:t> León</a:t>
                      </a:r>
                      <a:endParaRPr lang="es-ES" sz="1000" b="1" kern="1200" dirty="0" smtClean="0">
                        <a:solidFill>
                          <a:schemeClr val="dk1"/>
                        </a:solidFill>
                        <a:latin typeface="+mn-lt"/>
                        <a:ea typeface="+mn-ea"/>
                        <a:cs typeface="+mn-cs"/>
                      </a:endParaRPr>
                    </a:p>
                  </a:txBody>
                  <a:tcPr/>
                </a:tc>
              </a:tr>
              <a:tr h="202217">
                <a:tc>
                  <a:txBody>
                    <a:bodyPr/>
                    <a:lstStyle/>
                    <a:p>
                      <a:pPr algn="ctr"/>
                      <a:r>
                        <a:rPr lang="es-ES" sz="1000" b="1" dirty="0" smtClean="0">
                          <a:latin typeface="+mj-lt"/>
                        </a:rPr>
                        <a:t>14</a:t>
                      </a:r>
                      <a:endParaRPr lang="es-ES" sz="1000" b="1" dirty="0">
                        <a:latin typeface="+mj-lt"/>
                      </a:endParaRPr>
                    </a:p>
                  </a:txBody>
                  <a:tcPr/>
                </a:tc>
                <a:tc>
                  <a:txBody>
                    <a:bodyPr/>
                    <a:lstStyle/>
                    <a:p>
                      <a:pPr algn="ctr"/>
                      <a:r>
                        <a:rPr lang="es-ES" sz="1000" b="1" dirty="0" smtClean="0">
                          <a:latin typeface="+mj-lt"/>
                        </a:rPr>
                        <a:t>2007</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Hospital Universitario “Dr. José Eleuterio González”</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Nuevo</a:t>
                      </a:r>
                      <a:r>
                        <a:rPr lang="es-ES" sz="1000" b="1" kern="1200" baseline="0" dirty="0" smtClean="0">
                          <a:solidFill>
                            <a:schemeClr val="dk1"/>
                          </a:solidFill>
                          <a:latin typeface="+mn-lt"/>
                          <a:ea typeface="+mn-ea"/>
                          <a:cs typeface="+mn-cs"/>
                        </a:rPr>
                        <a:t> León</a:t>
                      </a:r>
                      <a:endParaRPr lang="es-ES" sz="1000" b="1" kern="1200" dirty="0" smtClean="0">
                        <a:solidFill>
                          <a:schemeClr val="dk1"/>
                        </a:solidFill>
                        <a:latin typeface="+mn-lt"/>
                        <a:ea typeface="+mn-ea"/>
                        <a:cs typeface="+mn-cs"/>
                      </a:endParaRPr>
                    </a:p>
                  </a:txBody>
                  <a:tcPr/>
                </a:tc>
              </a:tr>
              <a:tr h="0">
                <a:tc>
                  <a:txBody>
                    <a:bodyPr/>
                    <a:lstStyle/>
                    <a:p>
                      <a:pPr algn="ctr"/>
                      <a:r>
                        <a:rPr lang="es-ES" sz="1000" b="1" dirty="0" smtClean="0">
                          <a:latin typeface="+mj-lt"/>
                        </a:rPr>
                        <a:t>15</a:t>
                      </a:r>
                      <a:endParaRPr lang="es-ES" sz="1000" b="1" dirty="0">
                        <a:latin typeface="+mj-lt"/>
                      </a:endParaRPr>
                    </a:p>
                  </a:txBody>
                  <a:tcPr/>
                </a:tc>
                <a:tc>
                  <a:txBody>
                    <a:bodyPr/>
                    <a:lstStyle/>
                    <a:p>
                      <a:pPr algn="ctr"/>
                      <a:r>
                        <a:rPr lang="es-ES" sz="1000" b="1" dirty="0" smtClean="0">
                          <a:latin typeface="+mj-lt"/>
                        </a:rPr>
                        <a:t>2007</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Hospital Universitario “Dr. José Eleuterio González”</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Nuevo</a:t>
                      </a:r>
                      <a:r>
                        <a:rPr lang="es-ES" sz="1000" b="1" kern="1200" baseline="0" dirty="0" smtClean="0">
                          <a:solidFill>
                            <a:schemeClr val="dk1"/>
                          </a:solidFill>
                          <a:latin typeface="+mn-lt"/>
                          <a:ea typeface="+mn-ea"/>
                          <a:cs typeface="+mn-cs"/>
                        </a:rPr>
                        <a:t> León</a:t>
                      </a:r>
                      <a:endParaRPr lang="es-ES" sz="1000" b="1" kern="1200" dirty="0" smtClean="0">
                        <a:solidFill>
                          <a:schemeClr val="dk1"/>
                        </a:solidFill>
                        <a:latin typeface="+mn-lt"/>
                        <a:ea typeface="+mn-ea"/>
                        <a:cs typeface="+mn-cs"/>
                      </a:endParaRPr>
                    </a:p>
                  </a:txBody>
                  <a:tcPr/>
                </a:tc>
              </a:tr>
              <a:tr h="204121">
                <a:tc>
                  <a:txBody>
                    <a:bodyPr/>
                    <a:lstStyle/>
                    <a:p>
                      <a:pPr algn="ctr"/>
                      <a:r>
                        <a:rPr lang="es-ES" sz="1000" b="1" dirty="0" smtClean="0">
                          <a:latin typeface="+mj-lt"/>
                        </a:rPr>
                        <a:t>16</a:t>
                      </a:r>
                      <a:endParaRPr lang="es-ES" sz="1000" b="1" dirty="0">
                        <a:latin typeface="+mj-lt"/>
                      </a:endParaRPr>
                    </a:p>
                  </a:txBody>
                  <a:tcPr/>
                </a:tc>
                <a:tc>
                  <a:txBody>
                    <a:bodyPr/>
                    <a:lstStyle/>
                    <a:p>
                      <a:pPr algn="ctr"/>
                      <a:r>
                        <a:rPr lang="es-ES" sz="1000" b="1" dirty="0" smtClean="0">
                          <a:latin typeface="+mj-lt"/>
                        </a:rPr>
                        <a:t>2008</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Hospital Universitario “Dr. José Eleuterio González”</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Nuevo</a:t>
                      </a:r>
                      <a:r>
                        <a:rPr lang="es-ES" sz="1000" b="1" kern="1200" baseline="0" dirty="0" smtClean="0">
                          <a:solidFill>
                            <a:schemeClr val="dk1"/>
                          </a:solidFill>
                          <a:latin typeface="+mn-lt"/>
                          <a:ea typeface="+mn-ea"/>
                          <a:cs typeface="+mn-cs"/>
                        </a:rPr>
                        <a:t> León</a:t>
                      </a:r>
                      <a:endParaRPr lang="es-ES" sz="1000" b="1" kern="1200" dirty="0" smtClean="0">
                        <a:solidFill>
                          <a:schemeClr val="dk1"/>
                        </a:solidFill>
                        <a:latin typeface="+mn-lt"/>
                        <a:ea typeface="+mn-ea"/>
                        <a:cs typeface="+mn-cs"/>
                      </a:endParaRPr>
                    </a:p>
                  </a:txBody>
                  <a:tcPr/>
                </a:tc>
              </a:tr>
              <a:tr h="174474">
                <a:tc>
                  <a:txBody>
                    <a:bodyPr/>
                    <a:lstStyle/>
                    <a:p>
                      <a:pPr algn="ctr"/>
                      <a:r>
                        <a:rPr lang="es-ES" sz="1000" b="1" dirty="0" smtClean="0">
                          <a:latin typeface="+mj-lt"/>
                        </a:rPr>
                        <a:t>17</a:t>
                      </a:r>
                      <a:endParaRPr lang="es-ES" sz="1000" b="1" dirty="0">
                        <a:latin typeface="+mj-lt"/>
                      </a:endParaRPr>
                    </a:p>
                  </a:txBody>
                  <a:tcPr/>
                </a:tc>
                <a:tc>
                  <a:txBody>
                    <a:bodyPr/>
                    <a:lstStyle/>
                    <a:p>
                      <a:pPr algn="ctr"/>
                      <a:r>
                        <a:rPr lang="es-ES" sz="1000" b="1" dirty="0" smtClean="0">
                          <a:latin typeface="+mj-lt"/>
                        </a:rPr>
                        <a:t>2009</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Hospital Universitario “Dr. José Eleuterio González”</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Nuevo</a:t>
                      </a:r>
                      <a:r>
                        <a:rPr lang="es-ES" sz="1000" b="1" kern="1200" baseline="0" dirty="0" smtClean="0">
                          <a:solidFill>
                            <a:schemeClr val="dk1"/>
                          </a:solidFill>
                          <a:latin typeface="+mn-lt"/>
                          <a:ea typeface="+mn-ea"/>
                          <a:cs typeface="+mn-cs"/>
                        </a:rPr>
                        <a:t> León</a:t>
                      </a:r>
                      <a:endParaRPr lang="es-ES" sz="1000" b="1" kern="1200" dirty="0" smtClean="0">
                        <a:solidFill>
                          <a:schemeClr val="dk1"/>
                        </a:solidFill>
                        <a:latin typeface="+mn-lt"/>
                        <a:ea typeface="+mn-ea"/>
                        <a:cs typeface="+mn-cs"/>
                      </a:endParaRPr>
                    </a:p>
                  </a:txBody>
                  <a:tcPr/>
                </a:tc>
              </a:tr>
              <a:tr h="190725">
                <a:tc>
                  <a:txBody>
                    <a:bodyPr/>
                    <a:lstStyle/>
                    <a:p>
                      <a:pPr algn="ctr"/>
                      <a:r>
                        <a:rPr lang="es-ES" sz="1000" b="1" dirty="0" smtClean="0">
                          <a:latin typeface="+mj-lt"/>
                        </a:rPr>
                        <a:t>18</a:t>
                      </a:r>
                      <a:endParaRPr lang="es-ES" sz="1000" b="1" dirty="0">
                        <a:latin typeface="+mj-lt"/>
                      </a:endParaRPr>
                    </a:p>
                  </a:txBody>
                  <a:tcPr/>
                </a:tc>
                <a:tc>
                  <a:txBody>
                    <a:bodyPr/>
                    <a:lstStyle/>
                    <a:p>
                      <a:pPr algn="ctr"/>
                      <a:r>
                        <a:rPr lang="es-ES" sz="1000" b="1" dirty="0" smtClean="0">
                          <a:latin typeface="+mj-lt"/>
                        </a:rPr>
                        <a:t>2010</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Hospital Universitario “Dr. José Eleuterio González”</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Nuevo</a:t>
                      </a:r>
                      <a:r>
                        <a:rPr lang="es-ES" sz="1000" b="1" kern="1200" baseline="0" dirty="0" smtClean="0">
                          <a:solidFill>
                            <a:schemeClr val="dk1"/>
                          </a:solidFill>
                          <a:latin typeface="+mn-lt"/>
                          <a:ea typeface="+mn-ea"/>
                          <a:cs typeface="+mn-cs"/>
                        </a:rPr>
                        <a:t> León</a:t>
                      </a:r>
                      <a:endParaRPr lang="es-ES" sz="1000" b="1" kern="1200" dirty="0" smtClean="0">
                        <a:solidFill>
                          <a:schemeClr val="dk1"/>
                        </a:solidFill>
                        <a:latin typeface="+mn-lt"/>
                        <a:ea typeface="+mn-ea"/>
                        <a:cs typeface="+mn-cs"/>
                      </a:endParaRPr>
                    </a:p>
                  </a:txBody>
                  <a:tcPr/>
                </a:tc>
              </a:tr>
              <a:tr h="0">
                <a:tc>
                  <a:txBody>
                    <a:bodyPr/>
                    <a:lstStyle/>
                    <a:p>
                      <a:pPr algn="ctr"/>
                      <a:r>
                        <a:rPr lang="es-ES" sz="1000" b="1" dirty="0" smtClean="0">
                          <a:latin typeface="+mj-lt"/>
                        </a:rPr>
                        <a:t>19</a:t>
                      </a:r>
                      <a:endParaRPr lang="es-ES" sz="1000" b="1" dirty="0">
                        <a:latin typeface="+mj-lt"/>
                      </a:endParaRPr>
                    </a:p>
                  </a:txBody>
                  <a:tcPr/>
                </a:tc>
                <a:tc>
                  <a:txBody>
                    <a:bodyPr/>
                    <a:lstStyle/>
                    <a:p>
                      <a:pPr algn="ctr"/>
                      <a:r>
                        <a:rPr lang="es-ES" sz="1000" b="1" dirty="0" smtClean="0">
                          <a:latin typeface="+mj-lt"/>
                        </a:rPr>
                        <a:t>2012</a:t>
                      </a:r>
                      <a:endParaRPr lang="es-ES" sz="1000" b="1" dirty="0">
                        <a:latin typeface="+mj-lt"/>
                      </a:endParaRPr>
                    </a:p>
                  </a:txBody>
                  <a:tcPr/>
                </a:tc>
                <a:tc>
                  <a:txBody>
                    <a:bodyPr/>
                    <a:lstStyle/>
                    <a:p>
                      <a:pPr algn="ctr"/>
                      <a:r>
                        <a:rPr lang="es-ES" sz="1000" b="1" dirty="0" smtClean="0">
                          <a:latin typeface="+mn-lt"/>
                        </a:rPr>
                        <a:t>UMAE Hospital de Especialidades del </a:t>
                      </a:r>
                      <a:r>
                        <a:rPr lang="es-ES" sz="1000" b="1" dirty="0" smtClean="0">
                          <a:latin typeface="+mn-lt"/>
                        </a:rPr>
                        <a:t>CMN </a:t>
                      </a:r>
                      <a:r>
                        <a:rPr lang="es-ES" sz="1000" b="1" dirty="0" smtClean="0">
                          <a:latin typeface="+mn-lt"/>
                        </a:rPr>
                        <a:t>Siglo XXI</a:t>
                      </a:r>
                      <a:endParaRPr lang="es-ES" sz="1000" b="1" dirty="0">
                        <a:latin typeface="+mn-lt"/>
                      </a:endParaRPr>
                    </a:p>
                  </a:txBody>
                  <a:tcPr/>
                </a:tc>
                <a:tc>
                  <a:txBody>
                    <a:bodyPr/>
                    <a:lstStyle/>
                    <a:p>
                      <a:pPr algn="ctr"/>
                      <a:r>
                        <a:rPr lang="es-ES" sz="1000" b="1" dirty="0" smtClean="0">
                          <a:latin typeface="+mn-lt"/>
                        </a:rPr>
                        <a:t>Distrito Federal</a:t>
                      </a:r>
                      <a:endParaRPr lang="es-ES" sz="1000" b="1" dirty="0">
                        <a:latin typeface="+mn-lt"/>
                      </a:endParaRPr>
                    </a:p>
                  </a:txBody>
                  <a:tcPr/>
                </a:tc>
              </a:tr>
              <a:tr h="0">
                <a:tc>
                  <a:txBody>
                    <a:bodyPr/>
                    <a:lstStyle/>
                    <a:p>
                      <a:pPr algn="ctr"/>
                      <a:r>
                        <a:rPr lang="es-ES" sz="1000" b="1" dirty="0" smtClean="0">
                          <a:latin typeface="+mj-lt"/>
                        </a:rPr>
                        <a:t>20</a:t>
                      </a:r>
                      <a:endParaRPr lang="es-ES" sz="1000" b="1" dirty="0">
                        <a:latin typeface="+mj-lt"/>
                      </a:endParaRPr>
                    </a:p>
                  </a:txBody>
                  <a:tcPr/>
                </a:tc>
                <a:tc>
                  <a:txBody>
                    <a:bodyPr/>
                    <a:lstStyle/>
                    <a:p>
                      <a:pPr algn="ctr"/>
                      <a:r>
                        <a:rPr lang="es-ES" sz="1000" b="1" dirty="0" smtClean="0">
                          <a:latin typeface="+mj-lt"/>
                        </a:rPr>
                        <a:t>2013</a:t>
                      </a:r>
                      <a:endParaRPr lang="es-ES" sz="1000" b="1" dirty="0">
                        <a:latin typeface="+mj-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Hospital Universitario “Dr. José Eleuterio González”</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000" b="1" kern="1200" dirty="0" smtClean="0">
                          <a:solidFill>
                            <a:schemeClr val="dk1"/>
                          </a:solidFill>
                          <a:latin typeface="+mn-lt"/>
                          <a:ea typeface="+mn-ea"/>
                          <a:cs typeface="+mn-cs"/>
                        </a:rPr>
                        <a:t>Nuevo</a:t>
                      </a:r>
                      <a:r>
                        <a:rPr lang="es-ES" sz="1000" b="1" kern="1200" baseline="0" dirty="0" smtClean="0">
                          <a:solidFill>
                            <a:schemeClr val="dk1"/>
                          </a:solidFill>
                          <a:latin typeface="+mn-lt"/>
                          <a:ea typeface="+mn-ea"/>
                          <a:cs typeface="+mn-cs"/>
                        </a:rPr>
                        <a:t> León</a:t>
                      </a:r>
                      <a:endParaRPr lang="es-ES" sz="1000" b="1" kern="1200" dirty="0" smtClean="0">
                        <a:solidFill>
                          <a:schemeClr val="dk1"/>
                        </a:solidFill>
                        <a:latin typeface="+mn-lt"/>
                        <a:ea typeface="+mn-ea"/>
                        <a:cs typeface="+mn-cs"/>
                      </a:endParaRPr>
                    </a:p>
                  </a:txBody>
                  <a:tcPr/>
                </a:tc>
              </a:tr>
            </a:tbl>
          </a:graphicData>
        </a:graphic>
      </p:graphicFrame>
      <p:sp>
        <p:nvSpPr>
          <p:cNvPr id="5" name="Título 1"/>
          <p:cNvSpPr>
            <a:spLocks noGrp="1"/>
          </p:cNvSpPr>
          <p:nvPr>
            <p:ph type="title"/>
          </p:nvPr>
        </p:nvSpPr>
        <p:spPr>
          <a:xfrm>
            <a:off x="742244" y="0"/>
            <a:ext cx="7950200" cy="1143000"/>
          </a:xfrm>
        </p:spPr>
        <p:txBody>
          <a:bodyPr/>
          <a:lstStyle/>
          <a:p>
            <a:r>
              <a:rPr lang="es-ES" b="1" dirty="0" smtClean="0">
                <a:solidFill>
                  <a:srgbClr val="C00000"/>
                </a:solidFill>
              </a:rPr>
              <a:t>Trasplante de pulmón en México</a:t>
            </a:r>
            <a:endParaRPr lang="es-ES" b="1" dirty="0">
              <a:solidFill>
                <a:srgbClr val="C00000"/>
              </a:solidFill>
            </a:endParaRPr>
          </a:p>
        </p:txBody>
      </p:sp>
      <p:sp>
        <p:nvSpPr>
          <p:cNvPr id="9" name="CuadroTexto 8"/>
          <p:cNvSpPr txBox="1"/>
          <p:nvPr/>
        </p:nvSpPr>
        <p:spPr>
          <a:xfrm>
            <a:off x="2530123" y="6538768"/>
            <a:ext cx="4261555" cy="307777"/>
          </a:xfrm>
          <a:prstGeom prst="rect">
            <a:avLst/>
          </a:prstGeom>
          <a:noFill/>
        </p:spPr>
        <p:txBody>
          <a:bodyPr wrap="square" rtlCol="0">
            <a:spAutoFit/>
          </a:bodyPr>
          <a:lstStyle/>
          <a:p>
            <a:pPr algn="ctr"/>
            <a:r>
              <a:rPr lang="es-ES" sz="1400" b="1" dirty="0" smtClean="0">
                <a:solidFill>
                  <a:schemeClr val="bg2">
                    <a:lumMod val="60000"/>
                    <a:lumOff val="40000"/>
                  </a:schemeClr>
                </a:solidFill>
              </a:rPr>
              <a:t>http://</a:t>
            </a:r>
            <a:r>
              <a:rPr lang="es-ES" sz="1400" b="1" dirty="0" err="1" smtClean="0">
                <a:solidFill>
                  <a:schemeClr val="bg2">
                    <a:lumMod val="60000"/>
                    <a:lumOff val="40000"/>
                  </a:schemeClr>
                </a:solidFill>
              </a:rPr>
              <a:t>www.cenatra.gob.mx</a:t>
            </a:r>
            <a:r>
              <a:rPr lang="es-ES" sz="1400" b="1" dirty="0" smtClean="0">
                <a:solidFill>
                  <a:schemeClr val="bg2">
                    <a:lumMod val="60000"/>
                    <a:lumOff val="40000"/>
                  </a:schemeClr>
                </a:solidFill>
              </a:rPr>
              <a:t>/</a:t>
            </a:r>
            <a:r>
              <a:rPr lang="es-ES" sz="1400" b="1" dirty="0" err="1" smtClean="0">
                <a:solidFill>
                  <a:schemeClr val="bg2">
                    <a:lumMod val="60000"/>
                    <a:lumOff val="40000"/>
                  </a:schemeClr>
                </a:solidFill>
              </a:rPr>
              <a:t>rnt</a:t>
            </a:r>
            <a:r>
              <a:rPr lang="es-ES" sz="1400" b="1" dirty="0" smtClean="0">
                <a:solidFill>
                  <a:schemeClr val="bg2">
                    <a:lumMod val="60000"/>
                    <a:lumOff val="40000"/>
                  </a:schemeClr>
                </a:solidFill>
              </a:rPr>
              <a:t>/</a:t>
            </a:r>
            <a:r>
              <a:rPr lang="es-ES_tradnl" sz="1400" b="1" dirty="0" smtClean="0">
                <a:solidFill>
                  <a:schemeClr val="bg2">
                    <a:lumMod val="60000"/>
                    <a:lumOff val="40000"/>
                  </a:schemeClr>
                </a:solidFill>
              </a:rPr>
              <a:t> </a:t>
            </a:r>
            <a:endParaRPr lang="es-ES" sz="1400" b="1" dirty="0">
              <a:solidFill>
                <a:schemeClr val="bg2">
                  <a:lumMod val="60000"/>
                  <a:lumOff val="40000"/>
                </a:schemeClr>
              </a:solidFill>
            </a:endParaRPr>
          </a:p>
        </p:txBody>
      </p:sp>
      <p:sp>
        <p:nvSpPr>
          <p:cNvPr id="2" name="CuadroTexto 1"/>
          <p:cNvSpPr txBox="1"/>
          <p:nvPr/>
        </p:nvSpPr>
        <p:spPr>
          <a:xfrm>
            <a:off x="10172700" y="6540500"/>
            <a:ext cx="184666" cy="369332"/>
          </a:xfrm>
          <a:prstGeom prst="rect">
            <a:avLst/>
          </a:prstGeom>
          <a:noFill/>
        </p:spPr>
        <p:txBody>
          <a:bodyPr wrap="none" rtlCol="0">
            <a:spAutoFit/>
          </a:bodyPr>
          <a:lstStyle/>
          <a:p>
            <a:endParaRPr lang="es-ES" dirty="0"/>
          </a:p>
        </p:txBody>
      </p:sp>
    </p:spTree>
    <p:extLst>
      <p:ext uri="{BB962C8B-B14F-4D97-AF65-F5344CB8AC3E}">
        <p14:creationId xmlns="" xmlns:p14="http://schemas.microsoft.com/office/powerpoint/2010/main" val="3432512760"/>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lIns="9144" rIns="9144"/>
          <a:lstStyle/>
          <a:p>
            <a:r>
              <a:rPr lang="en-US" sz="2600" dirty="0" err="1" smtClean="0"/>
              <a:t>Trasplantes</a:t>
            </a:r>
            <a:r>
              <a:rPr lang="en-US" sz="2600" dirty="0" smtClean="0"/>
              <a:t> </a:t>
            </a:r>
            <a:r>
              <a:rPr lang="en-US" sz="2600" dirty="0" err="1" smtClean="0"/>
              <a:t>pulmonares</a:t>
            </a:r>
            <a:r>
              <a:rPr lang="en-US" sz="2800" dirty="0" smtClean="0"/>
              <a:t/>
            </a:r>
            <a:br>
              <a:rPr lang="en-US" sz="2800" dirty="0" smtClean="0"/>
            </a:br>
            <a:r>
              <a:rPr lang="en-US" sz="1800" dirty="0" err="1" smtClean="0"/>
              <a:t>Volúmen</a:t>
            </a:r>
            <a:r>
              <a:rPr lang="en-US" sz="1800" dirty="0" smtClean="0"/>
              <a:t> </a:t>
            </a:r>
            <a:r>
              <a:rPr lang="en-US" sz="1800" dirty="0" err="1" smtClean="0"/>
              <a:t>promedio</a:t>
            </a:r>
            <a:r>
              <a:rPr lang="en-US" sz="1800" dirty="0" smtClean="0"/>
              <a:t> </a:t>
            </a:r>
            <a:r>
              <a:rPr lang="en-US" sz="1600" dirty="0" smtClean="0"/>
              <a:t>(</a:t>
            </a:r>
            <a:r>
              <a:rPr lang="en-US" sz="1600" dirty="0" err="1" smtClean="0"/>
              <a:t>Enero</a:t>
            </a:r>
            <a:r>
              <a:rPr lang="en-US" sz="1600" dirty="0" smtClean="0"/>
              <a:t>  </a:t>
            </a:r>
            <a:r>
              <a:rPr lang="en-US" sz="1600" dirty="0" smtClean="0"/>
              <a:t>2000 – </a:t>
            </a:r>
            <a:r>
              <a:rPr lang="en-US" sz="1600" dirty="0" err="1" smtClean="0"/>
              <a:t>Junio</a:t>
            </a:r>
            <a:r>
              <a:rPr lang="en-US" sz="1600" dirty="0" smtClean="0"/>
              <a:t> </a:t>
            </a:r>
            <a:r>
              <a:rPr lang="en-US" sz="1600" dirty="0" smtClean="0"/>
              <a:t>2013)</a:t>
            </a:r>
            <a:endParaRPr lang="en-US" sz="20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944922508"/>
              </p:ext>
            </p:extLst>
          </p:nvPr>
        </p:nvGraphicFramePr>
        <p:xfrm>
          <a:off x="304800" y="11430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p:nvPr/>
        </p:nvGrpSpPr>
        <p:grpSpPr>
          <a:xfrm>
            <a:off x="216026" y="6165306"/>
            <a:ext cx="3131838" cy="432049"/>
            <a:chOff x="1" y="5956102"/>
            <a:chExt cx="4952999" cy="901898"/>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1" y="5956102"/>
              <a:ext cx="1885813" cy="578233"/>
            </a:xfrm>
            <a:prstGeom prst="rect">
              <a:avLst/>
            </a:prstGeom>
            <a:noFill/>
          </p:spPr>
          <p:txBody>
            <a:bodyPr wrap="square" rtlCol="0">
              <a:spAutoFit/>
            </a:bodyPr>
            <a:lstStyle/>
            <a:p>
              <a:pPr algn="ctr"/>
              <a:r>
                <a:rPr lang="en-US" sz="1200" b="1" dirty="0" smtClean="0">
                  <a:latin typeface="Arial"/>
                  <a:cs typeface="Arial"/>
                </a:rPr>
                <a:t>2014</a:t>
              </a:r>
              <a:endParaRPr lang="en-US" sz="2100" b="1" dirty="0">
                <a:latin typeface="Arial"/>
                <a:cs typeface="Arial"/>
              </a:endParaRPr>
            </a:p>
          </p:txBody>
        </p:sp>
      </p:grpSp>
      <p:sp>
        <p:nvSpPr>
          <p:cNvPr id="7" name="TextBox 6"/>
          <p:cNvSpPr txBox="1"/>
          <p:nvPr/>
        </p:nvSpPr>
        <p:spPr>
          <a:xfrm>
            <a:off x="3419872" y="6309320"/>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3200" b="1" i="0" u="none" strike="noStrike" cap="none" normalizeH="0" baseline="0" smtClean="0">
            <a:ln>
              <a:noFill/>
            </a:ln>
            <a:solidFill>
              <a:schemeClr val="tx1"/>
            </a:solidFill>
            <a:effectLst>
              <a:outerShdw blurRad="38100" dist="38100" dir="2700000" algn="tl">
                <a:srgbClr val="000000">
                  <a:alpha val="43137"/>
                </a:srgbClr>
              </a:outerShdw>
            </a:effectLst>
            <a:latin typeface="News Gothic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3200" b="1" i="0" u="none" strike="noStrike" cap="none" normalizeH="0" baseline="0" smtClean="0">
            <a:ln>
              <a:noFill/>
            </a:ln>
            <a:solidFill>
              <a:schemeClr val="tx1"/>
            </a:solidFill>
            <a:effectLst>
              <a:outerShdw blurRad="38100" dist="38100" dir="2700000" algn="tl">
                <a:srgbClr val="000000">
                  <a:alpha val="43137"/>
                </a:srgbClr>
              </a:outerShdw>
            </a:effectLst>
            <a:latin typeface="News Gothic MT"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2386</TotalTime>
  <Words>2361</Words>
  <Application>Microsoft Office PowerPoint</Application>
  <PresentationFormat>Presentación en pantalla (4:3)</PresentationFormat>
  <Paragraphs>530</Paragraphs>
  <Slides>44</Slides>
  <Notes>15</Notes>
  <HiddenSlides>1</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Diseño predeterminado</vt:lpstr>
      <vt:lpstr>Gráfico</vt:lpstr>
      <vt:lpstr>  TRASPLANTE DE PULMÓN   </vt:lpstr>
      <vt:lpstr>Antecedentes</vt:lpstr>
      <vt:lpstr>Diapositiva 3</vt:lpstr>
      <vt:lpstr>Diapositiva 4</vt:lpstr>
      <vt:lpstr>TRASPLANTE DE ÓRGANOS CADAVÉRICOS CICLOSPORINA A: El gran cambio</vt:lpstr>
      <vt:lpstr>TRASPLANTES EFECTUADOS EN LOS E.U.A. </vt:lpstr>
      <vt:lpstr>TRASPLANTE DE ÓRGANOS  TRASPLANTES EFECTUADOS EN MÉXICO</vt:lpstr>
      <vt:lpstr>Trasplante de pulmón en México</vt:lpstr>
      <vt:lpstr>Trasplantes pulmonares Volúmen promedio (Enero  2000 – Junio 2013)</vt:lpstr>
      <vt:lpstr>Diapositiva 10</vt:lpstr>
      <vt:lpstr>Receptores por edad y año (Enero 1987 – Junio 2013)</vt:lpstr>
      <vt:lpstr>Diapositiva 12</vt:lpstr>
      <vt:lpstr>Diapositiva 13</vt:lpstr>
      <vt:lpstr>Diapositiva 14</vt:lpstr>
      <vt:lpstr>Diapositiva 15</vt:lpstr>
      <vt:lpstr>Diapositiva 16</vt:lpstr>
      <vt:lpstr>Diapositiva 17</vt:lpstr>
      <vt:lpstr>Diapositiva 18</vt:lpstr>
      <vt:lpstr>Diapositiva 19</vt:lpstr>
      <vt:lpstr>TRASPLANTE DE PULMÓN El donador</vt:lpstr>
      <vt:lpstr>Diapositiva 21</vt:lpstr>
      <vt:lpstr>Situación actual</vt:lpstr>
      <vt:lpstr>Diapositiva 23</vt:lpstr>
      <vt:lpstr>Donador por edad y año (Enero 1987 – Junio 2013)</vt:lpstr>
      <vt:lpstr>Criterios de donación pulmonar</vt:lpstr>
      <vt:lpstr>Índice de Kirby en potenciales donadores n=(11/33)</vt:lpstr>
      <vt:lpstr>Diapositiva 27</vt:lpstr>
      <vt:lpstr>Índice de Kirby corregido a nivel de la ZMCM en potenciales donadores (n=15/33)</vt:lpstr>
      <vt:lpstr>TRASPLANTE DE PULMÓN PRESERVACIÓN </vt:lpstr>
      <vt:lpstr>Procuración pulmonar con perfusión ex-vivo</vt:lpstr>
      <vt:lpstr>Diapositiva 31</vt:lpstr>
      <vt:lpstr>Adult and Pediatric Lung Transplants Number of Transplants by Year and Procedure Type</vt:lpstr>
      <vt:lpstr>Diapositiva 33</vt:lpstr>
      <vt:lpstr>TRASPLANTE DE PULMÓN RESULTADOS</vt:lpstr>
      <vt:lpstr>Diapositiva 35</vt:lpstr>
      <vt:lpstr>Diapositiva 36</vt:lpstr>
      <vt:lpstr>TRASPLANTE DE PULMÓN  UN EJEMPLO</vt:lpstr>
      <vt:lpstr>TRASPLANTE DE PULMÓN RESULTADOS</vt:lpstr>
      <vt:lpstr>Sobrevivencia (Kaplan-Meier por edad)  (Enero 1990 – Junio 2012)</vt:lpstr>
      <vt:lpstr>Sobrevivencia a partir de un año (Kaplan-Meier. Enero 1990 – Junio 2012)</vt:lpstr>
      <vt:lpstr>Diapositiva 41</vt:lpstr>
      <vt:lpstr>Diapositiva 42</vt:lpstr>
      <vt:lpstr>Diapositiva 43</vt:lpstr>
      <vt:lpstr>Diapositiva 44</vt:lpstr>
    </vt:vector>
  </TitlesOfParts>
  <Company>Cirex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subject>trasplante de pulmón</dc:subject>
  <dc:creator>Patricio Santillan</dc:creator>
  <cp:lastModifiedBy>DR. SANTILLAN</cp:lastModifiedBy>
  <cp:revision>105</cp:revision>
  <dcterms:created xsi:type="dcterms:W3CDTF">2000-03-03T02:14:04Z</dcterms:created>
  <dcterms:modified xsi:type="dcterms:W3CDTF">2015-06-17T22:16:07Z</dcterms:modified>
</cp:coreProperties>
</file>