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80" r:id="rId3"/>
    <p:sldId id="288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58" r:id="rId12"/>
    <p:sldId id="259" r:id="rId13"/>
    <p:sldId id="278" r:id="rId14"/>
    <p:sldId id="256" r:id="rId15"/>
    <p:sldId id="269" r:id="rId16"/>
    <p:sldId id="270" r:id="rId17"/>
    <p:sldId id="274" r:id="rId18"/>
    <p:sldId id="273" r:id="rId19"/>
    <p:sldId id="277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4" autoAdjust="0"/>
    <p:restoredTop sz="89143" autoAdjust="0"/>
  </p:normalViewPr>
  <p:slideViewPr>
    <p:cSldViewPr>
      <p:cViewPr>
        <p:scale>
          <a:sx n="70" d="100"/>
          <a:sy n="70" d="100"/>
        </p:scale>
        <p:origin x="6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A1B97-9DE1-4124-9D0B-2BC3E6AA5E0F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83EA4-12DD-4D68-B028-9DF2C932B4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3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excysting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from oocysts in the lumen of the intestine (a), sporozoites (b) penetrate host cells and develop into trophozoites (c) within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parasitophorous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vacuoles confined to the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microvillous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region of the mucosal epithelium. Trophozoites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undergo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asexual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merogony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(d and e) to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merozoites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meronts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invasive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merozoites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adjacent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host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form additional type I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meronts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 to form type II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meronts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(f). Type II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meronts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not recycle but enter host cells to form the sexual stages,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microgamonts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(g) and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macrogamonts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(h). Most of the zygotes (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formed after the fertilization of the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microgamont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by the microgametes (released from the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microgamont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develop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environmentally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resistant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thick-walled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oocysts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(j)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undergo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sporogony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sporulated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oocysts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(k)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sporozoites.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Sporulated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oocysts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released in feces are the environmentally resistant life cycle forms that transmit the infection from one host to another. A smaller percentage of zygotes (approximately 20%) do not form a thick, two-layered oocyst wall; they have only a unit membrane surrounding the four sporozoites. These thin-walled oocysts (l) represent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autoinfective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life cycle forms that can maintain the parasite in the host without repeated oral exposure to the thick-walled oocysts present in the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16DA9-CF3A-43D9-B174-A09C2B716BF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86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Febrero de 2010 a Abril de 2012,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cada mes, cada mes, se tomaron tres matrices diferentes de agua fueron muestreadas en el lugar de captación de agua </a:t>
            </a:r>
            <a:r>
              <a:rPr lang="es-MX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Blankaart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i.e., las aguas superficiales en bruto (RW), el agua de la cuenca de almacenamiento (después de 4 meses de sedimentación y antes del tratamiento, SW), y agua del grifo tratada (TW ).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February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2010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April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2012,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matrices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sampled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Blankaart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catchment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i.e.,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surface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(RW), wáter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basin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months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sedimentation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prior to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SW), and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treated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(TW).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16DA9-CF3A-43D9-B174-A09C2B716BF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88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3EA4-12DD-4D68-B028-9DF2C932B4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1612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CFEF-9C85-46C0-B7BD-2AACDF420D1F}" type="datetimeFigureOut">
              <a:rPr lang="es-MX" smtClean="0"/>
              <a:t>15/04/2015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FAA2-BC01-483D-BCC1-330A828E3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15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CFEF-9C85-46C0-B7BD-2AACDF420D1F}" type="datetimeFigureOut">
              <a:rPr lang="es-MX" smtClean="0"/>
              <a:t>15/04/2015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FAA2-BC01-483D-BCC1-330A828E3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66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CFEF-9C85-46C0-B7BD-2AACDF420D1F}" type="datetimeFigureOut">
              <a:rPr lang="es-MX" smtClean="0"/>
              <a:t>15/04/2015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FAA2-BC01-483D-BCC1-330A828E3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13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CFEF-9C85-46C0-B7BD-2AACDF420D1F}" type="datetimeFigureOut">
              <a:rPr lang="es-MX" smtClean="0"/>
              <a:t>15/04/2015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FAA2-BC01-483D-BCC1-330A828E3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37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CFEF-9C85-46C0-B7BD-2AACDF420D1F}" type="datetimeFigureOut">
              <a:rPr lang="es-MX" smtClean="0"/>
              <a:t>15/04/2015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FAA2-BC01-483D-BCC1-330A828E3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17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CFEF-9C85-46C0-B7BD-2AACDF420D1F}" type="datetimeFigureOut">
              <a:rPr lang="es-MX" smtClean="0"/>
              <a:t>15/04/2015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FAA2-BC01-483D-BCC1-330A828E3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96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CFEF-9C85-46C0-B7BD-2AACDF420D1F}" type="datetimeFigureOut">
              <a:rPr lang="es-MX" smtClean="0"/>
              <a:t>15/04/2015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FAA2-BC01-483D-BCC1-330A828E3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5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CFEF-9C85-46C0-B7BD-2AACDF420D1F}" type="datetimeFigureOut">
              <a:rPr lang="es-MX" smtClean="0"/>
              <a:t>15/04/2015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FAA2-BC01-483D-BCC1-330A828E3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712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CFEF-9C85-46C0-B7BD-2AACDF420D1F}" type="datetimeFigureOut">
              <a:rPr lang="es-MX" smtClean="0"/>
              <a:t>15/04/2015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FAA2-BC01-483D-BCC1-330A828E3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10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CFEF-9C85-46C0-B7BD-2AACDF420D1F}" type="datetimeFigureOut">
              <a:rPr lang="es-MX" smtClean="0"/>
              <a:t>15/04/2015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FAA2-BC01-483D-BCC1-330A828E3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900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CFEF-9C85-46C0-B7BD-2AACDF420D1F}" type="datetimeFigureOut">
              <a:rPr lang="es-MX" smtClean="0"/>
              <a:t>15/04/2015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FAA2-BC01-483D-BCC1-330A828E3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10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CFEF-9C85-46C0-B7BD-2AACDF420D1F}" type="datetimeFigureOut">
              <a:rPr lang="es-MX" smtClean="0"/>
              <a:t>15/04/2015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5FAA2-BC01-483D-BCC1-330A828E3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604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slide" Target="slide15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12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41.jpeg"/><Relationship Id="rId10" Type="http://schemas.openxmlformats.org/officeDocument/2006/relationships/image" Target="../media/image37.png"/><Relationship Id="rId4" Type="http://schemas.openxmlformats.org/officeDocument/2006/relationships/image" Target="../media/image33.jpeg"/><Relationship Id="rId9" Type="http://schemas.openxmlformats.org/officeDocument/2006/relationships/image" Target="../media/image36.png"/><Relationship Id="rId1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microsoft.com/office/2007/relationships/hdphoto" Target="../media/hdphoto17.wdp"/><Relationship Id="rId3" Type="http://schemas.openxmlformats.org/officeDocument/2006/relationships/image" Target="../media/image43.jpeg"/><Relationship Id="rId7" Type="http://schemas.microsoft.com/office/2007/relationships/hdphoto" Target="../media/hdphoto14.wdp"/><Relationship Id="rId12" Type="http://schemas.openxmlformats.org/officeDocument/2006/relationships/image" Target="../media/image4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0" Type="http://schemas.openxmlformats.org/officeDocument/2006/relationships/image" Target="../media/image47.jpeg"/><Relationship Id="rId4" Type="http://schemas.openxmlformats.org/officeDocument/2006/relationships/image" Target="../media/image44.jpeg"/><Relationship Id="rId9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/>
          <a:lstStyle/>
          <a:p>
            <a:r>
              <a:rPr lang="es-MX" b="1" dirty="0" err="1" smtClean="0"/>
              <a:t>Criptosporidiasis</a:t>
            </a:r>
            <a:r>
              <a:rPr lang="es-MX" b="1" dirty="0" smtClean="0"/>
              <a:t> y </a:t>
            </a:r>
            <a:r>
              <a:rPr lang="es-MX" b="1" dirty="0" err="1" smtClean="0"/>
              <a:t>Giardiasis</a:t>
            </a:r>
            <a:endParaRPr lang="en-U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</a:rPr>
              <a:t>Dra. M. Guadalupe Ortega </a:t>
            </a:r>
            <a:r>
              <a:rPr lang="es-MX" b="1" dirty="0" err="1" smtClean="0">
                <a:solidFill>
                  <a:schemeClr val="tx1"/>
                </a:solidFill>
              </a:rPr>
              <a:t>Pierres</a:t>
            </a:r>
            <a:endParaRPr lang="es-MX" b="1" dirty="0" smtClean="0">
              <a:solidFill>
                <a:schemeClr val="tx1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Academia Nacional de Medicina</a:t>
            </a:r>
          </a:p>
          <a:p>
            <a:r>
              <a:rPr lang="es-MX" b="1" dirty="0" smtClean="0">
                <a:solidFill>
                  <a:schemeClr val="tx1"/>
                </a:solidFill>
              </a:rPr>
              <a:t>Abril, 2015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38200" y="8788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Simposio </a:t>
            </a:r>
          </a:p>
          <a:p>
            <a:r>
              <a:rPr lang="es-MX" b="1" dirty="0" smtClean="0"/>
              <a:t>“Lo novedoso en Parasitología”</a:t>
            </a:r>
            <a:endParaRPr lang="en-US" b="1" dirty="0"/>
          </a:p>
        </p:txBody>
      </p:sp>
      <p:pic>
        <p:nvPicPr>
          <p:cNvPr id="5" name="Imagen 3" descr="Logo AN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152128" cy="1224136"/>
          </a:xfrm>
          <a:prstGeom prst="rect">
            <a:avLst/>
          </a:prstGeom>
        </p:spPr>
      </p:pic>
      <p:pic>
        <p:nvPicPr>
          <p:cNvPr id="6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484480" cy="1542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3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29340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giardiasis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6" y="419448"/>
            <a:ext cx="1484480" cy="16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Logo AN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68" y="635472"/>
            <a:ext cx="1425376" cy="142537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995936" y="479715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Academia Nacional de Medicina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Abril, 2015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98248" y="46365"/>
            <a:ext cx="34459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Biología celular de </a:t>
            </a:r>
            <a:r>
              <a:rPr lang="es-ES" sz="2000" b="1" i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endParaRPr lang="es-ES" sz="2000" b="1" i="1" dirty="0">
              <a:ln w="10541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683568" y="692696"/>
            <a:ext cx="3600400" cy="1436439"/>
            <a:chOff x="683568" y="865694"/>
            <a:chExt cx="3600400" cy="1436439"/>
          </a:xfrm>
        </p:grpSpPr>
        <p:sp>
          <p:nvSpPr>
            <p:cNvPr id="3" name="2 CuadroTexto"/>
            <p:cNvSpPr txBox="1"/>
            <p:nvPr/>
          </p:nvSpPr>
          <p:spPr>
            <a:xfrm>
              <a:off x="841681" y="865694"/>
              <a:ext cx="32841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Identificación de </a:t>
              </a:r>
              <a:r>
                <a:rPr lang="es-MX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GlENTH</a:t>
              </a:r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(M.C. </a:t>
              </a:r>
              <a:r>
                <a:rPr lang="es-MX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Touz</a:t>
              </a:r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et al.)</a:t>
              </a:r>
              <a:endParaRPr lang="es-MX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683568" y="1178749"/>
              <a:ext cx="3600400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GlENTH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contiene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ominios ENTH, (proteínas adaptadoras i.e. </a:t>
              </a:r>
              <a:r>
                <a:rPr lang="es-MX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epsinas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Participa  en endocitosis y en el tráfico Golgi-</a:t>
              </a:r>
              <a:r>
                <a:rPr lang="es-MX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endosoma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Se une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s-MX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clatrinas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MX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ubiquitina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, AP-1 y 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AP-2, se </a:t>
              </a:r>
              <a:r>
                <a:rPr lang="es-MX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transloca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a la 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membrana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por Lys75. Su inactivación altera 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 estructura de las 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vacuolas y el proceso </a:t>
              </a:r>
              <a:r>
                <a:rPr lang="es-MX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endocítico</a:t>
              </a:r>
              <a:r>
                <a:rPr lang="es-MX" sz="1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683568" y="2276872"/>
            <a:ext cx="3744416" cy="1581587"/>
            <a:chOff x="683568" y="3008833"/>
            <a:chExt cx="3744416" cy="1581587"/>
          </a:xfrm>
        </p:grpSpPr>
        <p:sp>
          <p:nvSpPr>
            <p:cNvPr id="7" name="6 CuadroTexto"/>
            <p:cNvSpPr txBox="1"/>
            <p:nvPr/>
          </p:nvSpPr>
          <p:spPr>
            <a:xfrm>
              <a:off x="845586" y="3008833"/>
              <a:ext cx="34203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Expresión génica en etapas del ciclo celular de </a:t>
              </a:r>
              <a:r>
                <a:rPr lang="es-MX" sz="11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G. duodenalis </a:t>
              </a:r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(J. </a:t>
              </a:r>
              <a:r>
                <a:rPr lang="es-MX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Yee</a:t>
              </a:r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s-MX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83568" y="3482424"/>
              <a:ext cx="374441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 aislaron trofozoítos en diferentes etapas del ciclo celular en base a su tamaño empelando Centrifugación de Contraflujo. Las facciones ricas en células en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las fases G1/S y 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G2/M.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Estas presentaron niveles elevados de expresión de genes de histonas y </a:t>
              </a:r>
              <a:r>
                <a:rPr lang="es-MX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ciclinas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respectivamente.</a:t>
              </a: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83568" y="4064005"/>
            <a:ext cx="3960440" cy="2414592"/>
            <a:chOff x="683568" y="4345359"/>
            <a:chExt cx="3960440" cy="2414592"/>
          </a:xfrm>
        </p:grpSpPr>
        <p:sp>
          <p:nvSpPr>
            <p:cNvPr id="10" name="9 CuadroTexto"/>
            <p:cNvSpPr txBox="1"/>
            <p:nvPr/>
          </p:nvSpPr>
          <p:spPr>
            <a:xfrm>
              <a:off x="1061610" y="4345359"/>
              <a:ext cx="35823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Glicobiología</a:t>
              </a:r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s-MX" sz="11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Giardia</a:t>
              </a:r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(J. </a:t>
              </a:r>
              <a:r>
                <a:rPr lang="es-MX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Samuelson</a:t>
              </a:r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s-MX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683568" y="4636293"/>
              <a:ext cx="374441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 compararon los N-</a:t>
              </a:r>
              <a:r>
                <a:rPr lang="es-MX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glicanos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las anclas GPI, el polímero </a:t>
              </a:r>
              <a:r>
                <a:rPr lang="es-MX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GalNAc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las </a:t>
              </a:r>
              <a:r>
                <a:rPr lang="es-MX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lectinas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de pared quística de </a:t>
              </a:r>
              <a:r>
                <a:rPr lang="es-MX" sz="11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Giardia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 los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s-MX" sz="11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Plasmodium</a:t>
              </a:r>
              <a:r>
                <a:rPr lang="es-MX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MX" sz="11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Entamoeba</a:t>
              </a:r>
              <a:r>
                <a:rPr lang="es-MX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MX" sz="11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Cryptosporidium</a:t>
              </a:r>
              <a:r>
                <a:rPr lang="es-MX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y </a:t>
              </a:r>
              <a:r>
                <a:rPr lang="es-MX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Toxoplasma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MX" sz="11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Giardia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y </a:t>
              </a:r>
              <a:r>
                <a:rPr lang="es-MX" sz="11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Plasmodium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tienen un precursor 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truncado. </a:t>
              </a:r>
              <a:r>
                <a:rPr lang="es-MX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Giardia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y </a:t>
              </a:r>
              <a:r>
                <a:rPr lang="es-MX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Entamoeba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possen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GPIs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con 2 residuos de </a:t>
              </a:r>
              <a:r>
                <a:rPr lang="es-MX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manosa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El polímero de pared quística de </a:t>
              </a:r>
              <a:r>
                <a:rPr lang="es-MX" sz="11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Giardia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l-GR" sz="1100" dirty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1,3-GalNAc) es distinto al de </a:t>
              </a:r>
              <a:r>
                <a:rPr lang="es-MX" sz="11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Entamoeba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l-GR" sz="1100" dirty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1,4-GlcNAc) y al de </a:t>
              </a:r>
              <a:r>
                <a:rPr lang="es-MX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Toxoplasma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l-GR" sz="1100" dirty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1,3-Glc). 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región de </a:t>
              </a:r>
              <a:r>
                <a:rPr lang="es-MX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lectina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de las </a:t>
              </a:r>
              <a:r>
                <a:rPr lang="es-MX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CWPs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s-MX" sz="11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Giardia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tiene repetidos de Leucina que semejan los </a:t>
              </a:r>
              <a:r>
                <a:rPr lang="es-MX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TLRs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de plantas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Estos datos proveen un modelo de organización de </a:t>
              </a:r>
              <a:r>
                <a:rPr lang="es-MX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glicanos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MX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/>
          <a:stretch/>
        </p:blipFill>
        <p:spPr bwMode="auto">
          <a:xfrm>
            <a:off x="4467224" y="908720"/>
            <a:ext cx="464127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148064" y="575102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GlENTHp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participates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endocytosis</a:t>
            </a: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http://www.sciencedirect.com/cache/MiamiImageURL/1-s2.0-S0166685112002800-fx1_lrg.jpg/0?wchp=dGLbVlV-zSkWb&amp;pii=S01666851120028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07488"/>
            <a:ext cx="3312368" cy="31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7183695" y="6479758"/>
            <a:ext cx="1924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Reaume et al. 2012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825781" y="2492896"/>
            <a:ext cx="12827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Feliziani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2015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87154" y="292586"/>
            <a:ext cx="4169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Diferenciación celular de </a:t>
            </a:r>
            <a:r>
              <a:rPr lang="es-ES" sz="2000" b="1" i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endParaRPr lang="es-ES" sz="2000" b="1" i="1" dirty="0">
              <a:ln w="10541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2791961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Identificación de enzimas que modifican histonas (H.D. Luján)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324607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identificaron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ORFs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candidatos  de estas enzimas, se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transfectaron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trofozoítos con éstas y se detectaron modificaciones típicas de histonas. Asimismo se evaluó su presencia en enquistamiento y variación antigénica de </a:t>
            </a:r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Giardia.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encontraron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histona-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deacetilasas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cuyos inhibidores bloquearon el proceso de enquistamiento y aceleraron la tasa de variación antigénica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1063769"/>
            <a:ext cx="7423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Cambios de expresión génica durante el enquistamiento </a:t>
            </a:r>
            <a:r>
              <a:rPr lang="es-MX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es-MX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Svärd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1517883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analizó el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transcriptoma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durante el enquistamiento (alta concentración de bilis, secuenciación de RNA y la localización por etiquetado molecular). Se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encontraron 13 genes sobre-expresados en etapas tempranas (1.5 y 7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p.i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 el en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núcleo, 4 en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pared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quística y 3 asociadas al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citoesqueleto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Interesantemente, proteínas VSP sufren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en etapas tardías del proceso (22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p.i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es-MX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4417367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 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Identificación de </a:t>
            </a:r>
            <a:r>
              <a:rPr lang="es-MX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RNAs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pequeños (</a:t>
            </a:r>
            <a:r>
              <a:rPr lang="es-MX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sRNA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que participan en enquistamiento (L. </a:t>
            </a:r>
            <a:r>
              <a:rPr lang="es-MX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Zhao-Rong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3568" y="486916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identificaron los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transcriptomas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sRNA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en 4 distintos tiempos de inducción de enquistamiento, producidos por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retrotransposones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teloméricos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 3 regiones genómicas (e-SGR) que producen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endo-siRNAs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La inactivación de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Dicer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que es esencial para la producción de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endo-siRNAs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disminuyó la capacidad de enquistamiento del parásito, aunque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determinaron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varios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tRNAs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que presentaron incrementos de expresión más marcados durante este proceso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405" y="44624"/>
            <a:ext cx="47532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Bioquímica y metabolismo de </a:t>
            </a:r>
            <a:r>
              <a:rPr lang="es-ES" sz="2000" b="1" i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endParaRPr lang="es-ES" sz="2000" b="1" i="1" dirty="0">
              <a:ln w="10541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404664"/>
            <a:ext cx="468052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Regulación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post-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traduccional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de la proteína 14-3-3 (M.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Lalle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es-MX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proteína GST-14-3-3 (familia de proteínas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en la activación de enzimas implicadas en la síntesis de neurotransmisores, la regulación de la señalización  enzimas importantes para la proliferación celular y la supervivencia, y la modulación de las proteínas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desreguladas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en diferentes formas de cáncer, diabetes y trastornos neurodegenerativos) se clonó y expresó en </a:t>
            </a:r>
            <a:r>
              <a:rPr lang="es-MX" sz="1050" i="1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s-MX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es-MX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y se resolvió su estructura cristalina en forma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Esta forma filamentos a partir de su extremo C-terminal Los análisis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mutacionales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mostraron que la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poliglicilación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de esta región impide su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oligomerización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79512" y="4077072"/>
            <a:ext cx="4680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de proteínas Heme en </a:t>
            </a:r>
            <a:r>
              <a:rPr lang="es-MX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(S.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Rafferty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es-MX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 identificaron, expresaron y caracterizaron 3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hemoproteínas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tipo citocromo B5 y una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flavohemoglobina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de este parásito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Las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hemoproteínas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B5 existen preferentemente en estado oxidado, mientras que la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flavohemoglobina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está sobre-expresada ante estrés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nitrosativo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, cataliza la ruptura del óxido nítrico (NO) y presenta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SUMOilación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2492896"/>
            <a:ext cx="468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Papel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SUMOilación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en la biología de </a:t>
            </a:r>
            <a:r>
              <a:rPr lang="es-MX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(B.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DiGenova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es-MX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 estudió la presencia de proteínas SUMO (Small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Ubiquitin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MOdifier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) en trofozoítos y quistes mediante el uso de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específicos contra esta proteína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 describió un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gene codificante para proteína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SUMO que se 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distribuyó diferencialmente en quistes y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trofozoítos (cuerpo mediano). Su inhibición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farmacológica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condujo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a pérdida de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morfología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y reducción de acetilación en tubulina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79512" y="5373216"/>
            <a:ext cx="46800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metabolómico de </a:t>
            </a:r>
            <a:r>
              <a:rPr lang="es-MX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(E.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Jarroll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 separaron y determinaron niveles de metabolitos por técnicas de GC-MS, LC-MS y espectroscopía en 5 aislados de distintos genotipos de </a:t>
            </a:r>
            <a:r>
              <a:rPr lang="es-MX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G. duodenalis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Existen variaciones en niveles de metabolitos entre los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aislados aunque las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tasas de uso y producción son similares, con excepción de un aislado resistente a metronidazol (JKH-1)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que tiene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un flujo sesgado a carbamoil fosfato asociado a una tasa de glicólisis reducida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brightnessContrast bright="-3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80" y="4141710"/>
            <a:ext cx="4212000" cy="2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7769630" y="6615228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Paget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2013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767576" y="3803898"/>
            <a:ext cx="1370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Fiorillo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2014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5207946" y="708063"/>
            <a:ext cx="3846490" cy="3095835"/>
            <a:chOff x="5228064" y="786536"/>
            <a:chExt cx="3846490" cy="309583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28064" y="795337"/>
              <a:ext cx="3846490" cy="308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5228064" y="3522331"/>
              <a:ext cx="20803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5228064" y="1998366"/>
              <a:ext cx="16200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5588496" y="786536"/>
              <a:ext cx="28803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2355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70452" y="116632"/>
            <a:ext cx="32031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Fármacos contra </a:t>
            </a:r>
            <a:r>
              <a:rPr lang="es-ES" sz="2000" b="1" i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endParaRPr lang="es-ES" sz="2000" b="1" i="1" dirty="0">
              <a:ln w="10541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683568" y="2564904"/>
            <a:ext cx="7920880" cy="1700306"/>
            <a:chOff x="683568" y="4465578"/>
            <a:chExt cx="7920880" cy="1700306"/>
          </a:xfrm>
        </p:grpSpPr>
        <p:sp>
          <p:nvSpPr>
            <p:cNvPr id="3" name="2 CuadroTexto"/>
            <p:cNvSpPr txBox="1"/>
            <p:nvPr/>
          </p:nvSpPr>
          <p:spPr>
            <a:xfrm>
              <a:off x="683568" y="4465578"/>
              <a:ext cx="7920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Determinación de la eficacia </a:t>
              </a:r>
              <a:r>
                <a:rPr lang="es-MX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de nuevos compuestos vs </a:t>
              </a:r>
              <a:r>
                <a:rPr lang="es-MX" sz="1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Giardia</a:t>
              </a:r>
              <a:r>
                <a:rPr lang="es-MX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(modelos experimentales (O. Herzberg)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683568" y="4996333"/>
              <a:ext cx="792088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 </a:t>
              </a: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seleccionaron </a:t>
              </a: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compuestos en una colección de fármacos aprobados del NIH (USA) y se identificaron 11 compuestos anti-</a:t>
              </a:r>
              <a:r>
                <a:rPr lang="es-MX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Giardia</a:t>
              </a: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Se 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probaron en un modelo de ratón adulto </a:t>
              </a: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empleando </a:t>
              </a:r>
              <a:r>
                <a:rPr lang="es-MX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trofozoítos</a:t>
              </a: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del aislado GS  así como </a:t>
              </a:r>
              <a:r>
                <a:rPr lang="es-MX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 vitro </a:t>
              </a: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 cultivos 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resistentes a metronidazol </a:t>
              </a: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s-MX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rMTZ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). Cuatro compuestos presentaron eficacia </a:t>
              </a:r>
              <a:r>
                <a:rPr lang="es-MX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in vivo 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mayor o igual a MTZ, además de retener su potencia vs cultivos </a:t>
              </a:r>
              <a:r>
                <a:rPr lang="es-MX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rMTZ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s-MX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683568" y="620688"/>
            <a:ext cx="7920880" cy="1716007"/>
            <a:chOff x="683568" y="2305900"/>
            <a:chExt cx="7920880" cy="1716007"/>
          </a:xfrm>
        </p:grpSpPr>
        <p:sp>
          <p:nvSpPr>
            <p:cNvPr id="11" name="10 CuadroTexto"/>
            <p:cNvSpPr txBox="1"/>
            <p:nvPr/>
          </p:nvSpPr>
          <p:spPr>
            <a:xfrm>
              <a:off x="683568" y="2305900"/>
              <a:ext cx="76328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Citotoxicidad de </a:t>
              </a:r>
              <a:r>
                <a:rPr lang="es-MX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nitroimidazoles</a:t>
              </a:r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vs </a:t>
              </a:r>
              <a:r>
                <a:rPr lang="es-MX" sz="1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Giardia</a:t>
              </a:r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(D. </a:t>
              </a:r>
              <a:r>
                <a:rPr lang="es-MX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Leitsch</a:t>
              </a:r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3568" y="2636912"/>
              <a:ext cx="79208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Los </a:t>
              </a:r>
              <a:r>
                <a:rPr lang="es-MX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nitroimidazoles</a:t>
              </a: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(Ni) generalmente disminuyen la poza de </a:t>
              </a:r>
              <a:r>
                <a:rPr lang="es-MX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tioles</a:t>
              </a: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y forman </a:t>
              </a:r>
              <a:r>
                <a:rPr lang="es-MX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aductos</a:t>
              </a: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 proteínas del metabolismo </a:t>
              </a:r>
              <a:r>
                <a:rPr lang="es-MX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redox</a:t>
              </a: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asociado a </a:t>
              </a:r>
              <a:r>
                <a:rPr lang="es-MX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tiorredoxinas</a:t>
              </a: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Se desconoce si esto ocurre en </a:t>
              </a:r>
              <a:r>
                <a:rPr lang="es-MX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G. </a:t>
              </a:r>
              <a:r>
                <a:rPr lang="es-MX" sz="1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duodenalis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. Al emplear 4 NI (</a:t>
              </a:r>
              <a:r>
                <a:rPr lang="es-MX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MeTronidaZol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MX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TINidazol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MX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AZOmicina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MX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RONidazol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) se observaron diferentes efectos: la </a:t>
              </a:r>
              <a:r>
                <a:rPr lang="es-MX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tiorredoxina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peroxidasa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 es inactivada por MTZ y TIN; sin embargo, todos los Ni provocaron degradación del factor de elongación de la traducción EF1</a:t>
              </a:r>
              <a:r>
                <a:rPr lang="el-GR" sz="1400" dirty="0">
                  <a:latin typeface="Arial" panose="020B0604020202020204" pitchFamily="34" charset="0"/>
                  <a:cs typeface="Arial" panose="020B0604020202020204" pitchFamily="34" charset="0"/>
                </a:rPr>
                <a:t>ϒ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 y disminución en la poza de </a:t>
              </a:r>
              <a:r>
                <a:rPr lang="es-MX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tioles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intracelulares. AZO 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y RON no parecen formar ningún </a:t>
              </a:r>
              <a:r>
                <a:rPr lang="es-MX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aducto</a:t>
              </a: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s-MX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829904" y="4622939"/>
            <a:ext cx="8314096" cy="2118429"/>
            <a:chOff x="829904" y="4581128"/>
            <a:chExt cx="8314096" cy="211842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-20000" contras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904" y="4581128"/>
              <a:ext cx="7846552" cy="20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CuadroTexto"/>
            <p:cNvSpPr txBox="1"/>
            <p:nvPr/>
          </p:nvSpPr>
          <p:spPr>
            <a:xfrm>
              <a:off x="7596336" y="6453336"/>
              <a:ext cx="15476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Kulakova</a:t>
              </a:r>
              <a:r>
                <a:rPr lang="es-MX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et al. 2014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6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908720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Lecciones de los modelos animales de giardiasis (S. Singer)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34076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comparó la respuesta de células T y niveles de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sucrasas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ante la infección por </a:t>
            </a:r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G. duodenalis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distintos ensambles genéticos (WB y GS) en dos cepas de ratón (BALB/c y C57BL/6) con distintas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microbiotas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seleccionadas por tratamiento con antibióticos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Las dos cepas de ratón fueron susceptibles a la infección y montaron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respuestas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células CD4+ similares. No obstante, solo la cepa GS (ensamble B) indujo deficiencia de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sucrasas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Los ratones tratados con antibiótico presentaron mayor carga parasitaria asociado con menor activación de células CD8+ y menor deficiencia de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sucrasas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2780928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Reconocimiento de carbohidratos de </a:t>
            </a:r>
            <a:r>
              <a:rPr lang="es-MX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s-MX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lectinas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del hospedero (S. Singer)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314096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determinó la carga parasitaria, activación de mastocitos y respuesta de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en ratones normales y deficientes en la expresión de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lectina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 unión a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manosa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(MBL) y el receptor de complemento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3a (C3aR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). Los ratones deficientes en MBL y C3aR eliminan de forma retardada los parásitos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 comparación con ratones normales y esto esta asociado con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un menor reclutamiento de mastocitos en intestino delgado. Las cepas de ratón tuvieron niveles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similares de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reconocieron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carbohidratos de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s-MX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duodenalis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aunque los ratones deficientes en C3aR reclutaron menores cantidades de linfocitos T en intestino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979712" y="364594"/>
            <a:ext cx="60846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Giardiasis: Respuesta </a:t>
            </a:r>
            <a:r>
              <a:rPr lang="es-ES" sz="20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inmune y fisiopatología</a:t>
            </a:r>
            <a:endParaRPr lang="es-ES" sz="2000" b="1" dirty="0">
              <a:ln w="10541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1560" y="465313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Efecto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modulación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microbiota y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inducción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índrome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ntestino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Irritable (A.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Buret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1560" y="5259754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emplearon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biofilms de microbiota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cultivados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biopsias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 personas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sanas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fueron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expuestos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Se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observó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aumentó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bacterias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planctónicas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patogénicas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Clostridiales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 Se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infectaron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ratas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neonatales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eliminó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infección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determinó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hipersensbilidad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intestinal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distención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luminal.  La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infecciòn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desarrolla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índrome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Instestino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Irritable (IBS).  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39652" y="116632"/>
            <a:ext cx="62646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i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Giardia: </a:t>
            </a:r>
            <a:r>
              <a:rPr lang="es-ES" sz="20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Respuesta a estrés y resistencia a drogas</a:t>
            </a:r>
            <a:endParaRPr lang="es-ES" sz="2000" b="1" dirty="0">
              <a:ln w="10541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822191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Sistemas de respuesta de </a:t>
            </a:r>
            <a:r>
              <a:rPr lang="es-MX" sz="1200" b="1" i="1" dirty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s-MX" sz="1200" b="1" dirty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al estrés oxidativo y </a:t>
            </a:r>
            <a:r>
              <a:rPr lang="es-MX" sz="1200" b="1" dirty="0" err="1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nitrosativo</a:t>
            </a:r>
            <a:r>
              <a:rPr lang="es-MX" sz="1200" b="1" dirty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(A. </a:t>
            </a:r>
            <a:r>
              <a:rPr lang="es-MX" sz="1200" b="1" dirty="0" err="1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Giuffré</a:t>
            </a:r>
            <a:r>
              <a:rPr lang="es-MX" sz="12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es-MX" sz="1200" b="1" dirty="0">
              <a:ln w="10541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Se caracterizaron funcionalmente varias enzimas antioxidantes de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G. duodenalis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anotadas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en el genoma [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flavodiferroproteína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(FDP),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flavohemoglobina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(FHG),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superóxido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reductasa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(SOR) y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peroxirredoxinas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(PXR1a, -b)] así como su expresión ante estrés oxidativo y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nitrosativo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Se determinó que la FDP convierte O</a:t>
            </a:r>
            <a:r>
              <a:rPr lang="es-MX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 H</a:t>
            </a:r>
            <a:r>
              <a:rPr lang="es-MX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O, FHB metaboliza NO a nitrato, SOR reduce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superóxidos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a H</a:t>
            </a:r>
            <a:r>
              <a:rPr lang="es-MX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MX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mientras que las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PXRs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detoxifican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s-MX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MX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peroxinitritos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23528" y="3345760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Respuesta </a:t>
            </a:r>
            <a:r>
              <a:rPr lang="es-MX" sz="1200" b="1" dirty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antioxidante y resistencia a albendazol en </a:t>
            </a:r>
            <a:r>
              <a:rPr lang="es-MX" sz="1200" b="1" i="1" dirty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s-MX" sz="1200" b="1" dirty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(R. Argüello-García</a:t>
            </a:r>
            <a:r>
              <a:rPr lang="es-MX" sz="12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 algn="just">
              <a:buFont typeface="Arial" charset="0"/>
              <a:buChar char="•"/>
            </a:pPr>
            <a:endParaRPr lang="es-MX" sz="1200" b="1" dirty="0">
              <a:ln w="10541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Se compararon los niveles de especies reactivas de oxígeno (ROS) y la expresión de enzimas antioxidantes (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NADHox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FDP, SOR y PXR1a) a nivel de proteína y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en trofozoítos de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G. duodenalis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sensibles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resistentes a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albendazol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así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como los niveles de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tioles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intracelulares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clonas sensibles a ABZ acumularon ROS ante la exposición al fármaco y las resistentes no. Las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clonas resistentes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sobre-expresaron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NADHox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y PXR1a a nivel de proteína y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así como FDP a nivel de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Los niveles de SOR fueron similares en los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cultivos mientras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 los de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tioles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intracelulares se incrementaron con el aumento de la concentración de ABZ tolerada por las clonas resistentes.</a:t>
            </a:r>
            <a:endParaRPr lang="es-MX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42" y="764704"/>
            <a:ext cx="2586296" cy="274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32" y="3726160"/>
            <a:ext cx="312111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7164288" y="662377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Argüello García et al. 2015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596336" y="3513788"/>
            <a:ext cx="1542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Mastronicola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2014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699792" y="1724224"/>
            <a:ext cx="2876230" cy="1725103"/>
            <a:chOff x="166696" y="5131791"/>
            <a:chExt cx="2176459" cy="1117600"/>
          </a:xfrm>
        </p:grpSpPr>
        <p:sp>
          <p:nvSpPr>
            <p:cNvPr id="6" name="Text Box 47"/>
            <p:cNvSpPr txBox="1">
              <a:spLocks noChangeArrowheads="1"/>
            </p:cNvSpPr>
            <p:nvPr/>
          </p:nvSpPr>
          <p:spPr bwMode="auto">
            <a:xfrm>
              <a:off x="166696" y="5520732"/>
              <a:ext cx="725487" cy="22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Apoptosis </a:t>
              </a:r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n-US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enterocitos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35" descr="TPCKtfzIEC6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 l="53568" b="50000"/>
            <a:stretch>
              <a:fillRect/>
            </a:stretch>
          </p:blipFill>
          <p:spPr bwMode="auto">
            <a:xfrm>
              <a:off x="893768" y="5131791"/>
              <a:ext cx="1449387" cy="111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6" name="5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335733"/>
              </p:ext>
            </p:extLst>
          </p:nvPr>
        </p:nvGraphicFramePr>
        <p:xfrm>
          <a:off x="3076972" y="4221088"/>
          <a:ext cx="2950419" cy="1935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Imagen de mapa de bits" r:id="rId5" imgW="8495238" imgH="5571429" progId="PBrush">
                  <p:embed/>
                </p:oleObj>
              </mc:Choice>
              <mc:Fallback>
                <p:oleObj name="Imagen de mapa de bits" r:id="rId5" imgW="8495238" imgH="5571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972" y="4221088"/>
                        <a:ext cx="2950419" cy="1935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84 Rectángulo"/>
          <p:cNvSpPr>
            <a:spLocks noChangeArrowheads="1"/>
          </p:cNvSpPr>
          <p:nvPr/>
        </p:nvSpPr>
        <p:spPr bwMode="auto">
          <a:xfrm>
            <a:off x="836647" y="44624"/>
            <a:ext cx="7479769" cy="34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pPr algn="ctr"/>
            <a:r>
              <a:rPr lang="es-MX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: relación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hospedero-parásito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938589" y="6546380"/>
            <a:ext cx="3184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(Laredo, M., 2010; Gómez, M. 2012;  Meza, M. 2013)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79 Grupo"/>
          <p:cNvGrpSpPr/>
          <p:nvPr/>
        </p:nvGrpSpPr>
        <p:grpSpPr>
          <a:xfrm>
            <a:off x="35496" y="1484060"/>
            <a:ext cx="2662201" cy="5373940"/>
            <a:chOff x="35496" y="1439372"/>
            <a:chExt cx="2700757" cy="5374004"/>
          </a:xfrm>
        </p:grpSpPr>
        <p:grpSp>
          <p:nvGrpSpPr>
            <p:cNvPr id="63" name="62 Grupo"/>
            <p:cNvGrpSpPr/>
            <p:nvPr/>
          </p:nvGrpSpPr>
          <p:grpSpPr>
            <a:xfrm>
              <a:off x="35496" y="2808606"/>
              <a:ext cx="2700757" cy="1632340"/>
              <a:chOff x="431083" y="2636912"/>
              <a:chExt cx="2700757" cy="1632340"/>
            </a:xfrm>
          </p:grpSpPr>
          <p:grpSp>
            <p:nvGrpSpPr>
              <p:cNvPr id="58" name="57 Grupo"/>
              <p:cNvGrpSpPr/>
              <p:nvPr/>
            </p:nvGrpSpPr>
            <p:grpSpPr>
              <a:xfrm>
                <a:off x="431083" y="2636912"/>
                <a:ext cx="2416815" cy="1375287"/>
                <a:chOff x="431083" y="2636912"/>
                <a:chExt cx="2416815" cy="1375287"/>
              </a:xfrm>
            </p:grpSpPr>
            <p:sp>
              <p:nvSpPr>
                <p:cNvPr id="9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1083" y="2636912"/>
                  <a:ext cx="326741" cy="187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800" b="1" dirty="0">
                      <a:latin typeface="Calibri" pitchFamily="34" charset="0"/>
                    </a:rPr>
                    <a:t>kDa</a:t>
                  </a:r>
                  <a:endParaRPr lang="en-US" sz="8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10" name="Group 47"/>
                <p:cNvGrpSpPr>
                  <a:grpSpLocks/>
                </p:cNvGrpSpPr>
                <p:nvPr/>
              </p:nvGrpSpPr>
              <p:grpSpPr bwMode="auto">
                <a:xfrm>
                  <a:off x="451504" y="2784025"/>
                  <a:ext cx="2396394" cy="1228174"/>
                  <a:chOff x="2879" y="1290"/>
                  <a:chExt cx="2699" cy="1653"/>
                </a:xfrm>
              </p:grpSpPr>
              <p:pic>
                <p:nvPicPr>
                  <p:cNvPr id="15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3163" y="1290"/>
                    <a:ext cx="2415" cy="1653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16" name="Text Box 2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879" y="1638"/>
                    <a:ext cx="302" cy="2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r>
                      <a:rPr lang="en-US" sz="800" b="1" dirty="0">
                        <a:latin typeface="Calibri" pitchFamily="34" charset="0"/>
                      </a:rPr>
                      <a:t>75</a:t>
                    </a:r>
                    <a:endParaRPr lang="en-US" sz="800" b="1" dirty="0">
                      <a:solidFill>
                        <a:schemeClr val="bg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103" y="1764"/>
                    <a:ext cx="5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  <p:sp>
                <p:nvSpPr>
                  <p:cNvPr id="1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103" y="1936"/>
                    <a:ext cx="5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  <p:sp>
                <p:nvSpPr>
                  <p:cNvPr id="1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01" y="2094"/>
                    <a:ext cx="5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  <p:sp>
                <p:nvSpPr>
                  <p:cNvPr id="2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101" y="2345"/>
                    <a:ext cx="5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  <p:sp>
                <p:nvSpPr>
                  <p:cNvPr id="21" name="Text Box 2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879" y="1804"/>
                    <a:ext cx="302" cy="2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r>
                      <a:rPr lang="en-US" sz="800" b="1">
                        <a:latin typeface="Calibri" pitchFamily="34" charset="0"/>
                      </a:rPr>
                      <a:t>50</a:t>
                    </a:r>
                    <a:endParaRPr lang="en-US" sz="800" b="1">
                      <a:solidFill>
                        <a:schemeClr val="bg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2" name="Text Box 2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879" y="2212"/>
                    <a:ext cx="302" cy="2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r>
                      <a:rPr lang="en-US" sz="800" b="1">
                        <a:latin typeface="Calibri" pitchFamily="34" charset="0"/>
                      </a:rPr>
                      <a:t>25</a:t>
                    </a:r>
                    <a:endParaRPr lang="en-US" sz="800" b="1">
                      <a:solidFill>
                        <a:schemeClr val="bg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3" name="Text Box 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879" y="1968"/>
                    <a:ext cx="302" cy="2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r>
                      <a:rPr lang="en-US" sz="800" b="1">
                        <a:latin typeface="Calibri" pitchFamily="34" charset="0"/>
                      </a:rPr>
                      <a:t>37</a:t>
                    </a:r>
                    <a:endParaRPr lang="en-US" sz="800" b="1">
                      <a:solidFill>
                        <a:schemeClr val="bg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4" name="Text Box 3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879" y="2382"/>
                    <a:ext cx="302" cy="2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r>
                      <a:rPr lang="en-US" sz="800" b="1">
                        <a:latin typeface="Calibri" pitchFamily="34" charset="0"/>
                      </a:rPr>
                      <a:t>20</a:t>
                    </a:r>
                    <a:endParaRPr lang="en-US" sz="800" b="1">
                      <a:solidFill>
                        <a:schemeClr val="bg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104" y="2498"/>
                    <a:ext cx="5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  <p:sp>
                <p:nvSpPr>
                  <p:cNvPr id="26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2122"/>
                    <a:ext cx="290" cy="281"/>
                  </a:xfrm>
                  <a:prstGeom prst="ellipse">
                    <a:avLst/>
                  </a:prstGeom>
                  <a:noFill/>
                  <a:ln w="19050" cap="rnd" algn="ctr">
                    <a:solidFill>
                      <a:schemeClr val="accent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+mn-cs"/>
                    </a:endParaRPr>
                  </a:p>
                </p:txBody>
              </p:sp>
            </p:grpSp>
          </p:grpSp>
          <p:grpSp>
            <p:nvGrpSpPr>
              <p:cNvPr id="57" name="56 Grupo"/>
              <p:cNvGrpSpPr/>
              <p:nvPr/>
            </p:nvGrpSpPr>
            <p:grpSpPr>
              <a:xfrm>
                <a:off x="633520" y="4043406"/>
                <a:ext cx="2498320" cy="225846"/>
                <a:chOff x="633520" y="4043406"/>
                <a:chExt cx="2498320" cy="225846"/>
              </a:xfrm>
            </p:grpSpPr>
            <p:sp>
              <p:nvSpPr>
                <p:cNvPr id="12" name="Line 38"/>
                <p:cNvSpPr>
                  <a:spLocks noChangeShapeType="1"/>
                </p:cNvSpPr>
                <p:nvPr/>
              </p:nvSpPr>
              <p:spPr bwMode="auto">
                <a:xfrm>
                  <a:off x="793339" y="4102103"/>
                  <a:ext cx="19950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633520" y="4043406"/>
                  <a:ext cx="172249" cy="19615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342900" indent="-342900">
                    <a:spcBef>
                      <a:spcPct val="50000"/>
                    </a:spcBef>
                  </a:pPr>
                  <a:r>
                    <a:rPr lang="en-US" sz="800" b="1" dirty="0">
                      <a:latin typeface="Calibri" pitchFamily="34" charset="0"/>
                    </a:rPr>
                    <a:t>3</a:t>
                  </a:r>
                </a:p>
              </p:txBody>
            </p:sp>
            <p:sp>
              <p:nvSpPr>
                <p:cNvPr id="1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762661" y="4053808"/>
                  <a:ext cx="369179" cy="21544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spcBef>
                      <a:spcPct val="50000"/>
                    </a:spcBef>
                  </a:pPr>
                  <a:r>
                    <a:rPr lang="en-US" sz="800" b="1" dirty="0">
                      <a:latin typeface="Calibri" pitchFamily="34" charset="0"/>
                    </a:rPr>
                    <a:t>10</a:t>
                  </a:r>
                </a:p>
              </p:txBody>
            </p:sp>
          </p:grpSp>
        </p:grpSp>
        <p:grpSp>
          <p:nvGrpSpPr>
            <p:cNvPr id="79" name="78 Grupo"/>
            <p:cNvGrpSpPr/>
            <p:nvPr/>
          </p:nvGrpSpPr>
          <p:grpSpPr>
            <a:xfrm>
              <a:off x="596686" y="4468624"/>
              <a:ext cx="1578377" cy="2344752"/>
              <a:chOff x="878642" y="4216928"/>
              <a:chExt cx="1578377" cy="2344752"/>
            </a:xfrm>
          </p:grpSpPr>
          <p:sp>
            <p:nvSpPr>
              <p:cNvPr id="27" name="Text Box 3"/>
              <p:cNvSpPr txBox="1">
                <a:spLocks noChangeArrowheads="1"/>
              </p:cNvSpPr>
              <p:nvPr/>
            </p:nvSpPr>
            <p:spPr bwMode="auto">
              <a:xfrm>
                <a:off x="960291" y="6100015"/>
                <a:ext cx="14967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0850" indent="-450850">
                  <a:spcBef>
                    <a:spcPct val="50000"/>
                  </a:spcBef>
                  <a:defRPr/>
                </a:pPr>
                <a:r>
                  <a:rPr lang="es-MX" sz="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NC:   </a:t>
                </a:r>
                <a:r>
                  <a:rPr lang="es-MX" sz="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Negative</a:t>
                </a:r>
                <a:r>
                  <a:rPr lang="es-MX" sz="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Control</a:t>
                </a:r>
              </a:p>
              <a:p>
                <a:pPr marL="450850" indent="-450850">
                  <a:spcBef>
                    <a:spcPct val="50000"/>
                  </a:spcBef>
                  <a:defRPr/>
                </a:pPr>
                <a:r>
                  <a:rPr lang="es-MX" sz="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R:     </a:t>
                </a:r>
                <a:r>
                  <a:rPr lang="es-MX" sz="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Reduced</a:t>
                </a:r>
                <a:r>
                  <a:rPr lang="es-MX" sz="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conditions</a:t>
                </a:r>
                <a:endParaRPr lang="es-MX" sz="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0850" indent="-450850">
                  <a:spcBef>
                    <a:spcPct val="50000"/>
                  </a:spcBef>
                  <a:defRPr/>
                </a:pPr>
                <a:r>
                  <a:rPr lang="es-MX" sz="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NR:   Non-</a:t>
                </a:r>
                <a:r>
                  <a:rPr lang="es-MX" sz="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reduced</a:t>
                </a:r>
                <a:r>
                  <a:rPr lang="es-MX" sz="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conditions</a:t>
                </a:r>
                <a:r>
                  <a:rPr lang="es-MX" sz="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28" name="Group 28"/>
              <p:cNvGrpSpPr>
                <a:grpSpLocks/>
              </p:cNvGrpSpPr>
              <p:nvPr/>
            </p:nvGrpSpPr>
            <p:grpSpPr bwMode="auto">
              <a:xfrm>
                <a:off x="878642" y="4216928"/>
                <a:ext cx="1143274" cy="1866704"/>
                <a:chOff x="1973" y="1063"/>
                <a:chExt cx="1505" cy="2494"/>
              </a:xfrm>
            </p:grpSpPr>
            <p:pic>
              <p:nvPicPr>
                <p:cNvPr id="29" name="Picture 5" descr="Untitled10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lum bright="12000"/>
                </a:blip>
                <a:srcRect r="51129"/>
                <a:stretch>
                  <a:fillRect/>
                </a:stretch>
              </p:blipFill>
              <p:spPr bwMode="auto">
                <a:xfrm>
                  <a:off x="2789" y="1380"/>
                  <a:ext cx="586" cy="217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30" name="Picture 6" descr="Untitled10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lum bright="12000"/>
                </a:blip>
                <a:srcRect l="66356" r="5681"/>
                <a:stretch>
                  <a:fillRect/>
                </a:stretch>
              </p:blipFill>
              <p:spPr bwMode="auto">
                <a:xfrm>
                  <a:off x="2364" y="1380"/>
                  <a:ext cx="335" cy="217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31" name="Line 7"/>
                <p:cNvSpPr>
                  <a:spLocks noChangeShapeType="1"/>
                </p:cNvSpPr>
                <p:nvPr/>
              </p:nvSpPr>
              <p:spPr bwMode="auto">
                <a:xfrm>
                  <a:off x="2233" y="1562"/>
                  <a:ext cx="10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Line 8"/>
                <p:cNvSpPr>
                  <a:spLocks noChangeShapeType="1"/>
                </p:cNvSpPr>
                <p:nvPr/>
              </p:nvSpPr>
              <p:spPr bwMode="auto">
                <a:xfrm>
                  <a:off x="2233" y="1879"/>
                  <a:ext cx="10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Line 9"/>
                <p:cNvSpPr>
                  <a:spLocks noChangeShapeType="1"/>
                </p:cNvSpPr>
                <p:nvPr/>
              </p:nvSpPr>
              <p:spPr bwMode="auto">
                <a:xfrm>
                  <a:off x="2233" y="2242"/>
                  <a:ext cx="10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Line 10"/>
                <p:cNvSpPr>
                  <a:spLocks noChangeShapeType="1"/>
                </p:cNvSpPr>
                <p:nvPr/>
              </p:nvSpPr>
              <p:spPr bwMode="auto">
                <a:xfrm>
                  <a:off x="2233" y="2922"/>
                  <a:ext cx="10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Line 11"/>
                <p:cNvSpPr>
                  <a:spLocks noChangeShapeType="1"/>
                </p:cNvSpPr>
                <p:nvPr/>
              </p:nvSpPr>
              <p:spPr bwMode="auto">
                <a:xfrm>
                  <a:off x="2233" y="2650"/>
                  <a:ext cx="10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Line 12"/>
                <p:cNvSpPr>
                  <a:spLocks noChangeShapeType="1"/>
                </p:cNvSpPr>
                <p:nvPr/>
              </p:nvSpPr>
              <p:spPr bwMode="auto">
                <a:xfrm>
                  <a:off x="2233" y="3195"/>
                  <a:ext cx="10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2018" y="1231"/>
                  <a:ext cx="311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kDa</a:t>
                  </a:r>
                </a:p>
              </p:txBody>
            </p:sp>
            <p:sp>
              <p:nvSpPr>
                <p:cNvPr id="38" name="Line 14"/>
                <p:cNvSpPr>
                  <a:spLocks noChangeShapeType="1"/>
                </p:cNvSpPr>
                <p:nvPr/>
              </p:nvSpPr>
              <p:spPr bwMode="auto">
                <a:xfrm>
                  <a:off x="2233" y="1743"/>
                  <a:ext cx="10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Rectangle 15"/>
                <p:cNvSpPr>
                  <a:spLocks noChangeArrowheads="1"/>
                </p:cNvSpPr>
                <p:nvPr/>
              </p:nvSpPr>
              <p:spPr bwMode="auto">
                <a:xfrm>
                  <a:off x="1980" y="1425"/>
                  <a:ext cx="310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>
                      <a:latin typeface="Arial" panose="020B0604020202020204" pitchFamily="34" charset="0"/>
                      <a:cs typeface="Arial" panose="020B0604020202020204" pitchFamily="34" charset="0"/>
                    </a:rPr>
                    <a:t>250</a:t>
                  </a:r>
                </a:p>
              </p:txBody>
            </p:sp>
            <p:sp>
              <p:nvSpPr>
                <p:cNvPr id="40" name="Rectangle 16"/>
                <p:cNvSpPr>
                  <a:spLocks noChangeArrowheads="1"/>
                </p:cNvSpPr>
                <p:nvPr/>
              </p:nvSpPr>
              <p:spPr bwMode="auto">
                <a:xfrm>
                  <a:off x="1973" y="2139"/>
                  <a:ext cx="311" cy="2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>
                      <a:latin typeface="Arial" panose="020B0604020202020204" pitchFamily="34" charset="0"/>
                      <a:cs typeface="Arial" panose="020B0604020202020204" pitchFamily="34" charset="0"/>
                    </a:rPr>
                    <a:t>75</a:t>
                  </a:r>
                </a:p>
              </p:txBody>
            </p:sp>
            <p:sp>
              <p:nvSpPr>
                <p:cNvPr id="41" name="Rectangle 17"/>
                <p:cNvSpPr>
                  <a:spLocks noChangeArrowheads="1"/>
                </p:cNvSpPr>
                <p:nvPr/>
              </p:nvSpPr>
              <p:spPr bwMode="auto">
                <a:xfrm>
                  <a:off x="1973" y="2501"/>
                  <a:ext cx="311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>
                      <a:latin typeface="Arial" panose="020B0604020202020204" pitchFamily="34" charset="0"/>
                      <a:cs typeface="Arial" panose="020B0604020202020204" pitchFamily="34" charset="0"/>
                    </a:rPr>
                    <a:t>50</a:t>
                  </a:r>
                </a:p>
              </p:txBody>
            </p:sp>
            <p:sp>
              <p:nvSpPr>
                <p:cNvPr id="42" name="Rectangle 18"/>
                <p:cNvSpPr>
                  <a:spLocks noChangeArrowheads="1"/>
                </p:cNvSpPr>
                <p:nvPr/>
              </p:nvSpPr>
              <p:spPr bwMode="auto">
                <a:xfrm>
                  <a:off x="1973" y="2818"/>
                  <a:ext cx="311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>
                      <a:latin typeface="Arial" panose="020B0604020202020204" pitchFamily="34" charset="0"/>
                      <a:cs typeface="Arial" panose="020B0604020202020204" pitchFamily="34" charset="0"/>
                    </a:rPr>
                    <a:t>37</a:t>
                  </a:r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1973" y="3059"/>
                  <a:ext cx="311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>
                      <a:latin typeface="Arial" panose="020B0604020202020204" pitchFamily="34" charset="0"/>
                      <a:cs typeface="Arial" panose="020B0604020202020204" pitchFamily="34" charset="0"/>
                    </a:rPr>
                    <a:t>25</a:t>
                  </a:r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1973" y="1743"/>
                  <a:ext cx="311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>
                      <a:latin typeface="Arial" panose="020B0604020202020204" pitchFamily="34" charset="0"/>
                      <a:cs typeface="Arial" panose="020B0604020202020204" pitchFamily="34" charset="0"/>
                    </a:rPr>
                    <a:t>100</a:t>
                  </a:r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1973" y="1607"/>
                  <a:ext cx="310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>
                      <a:latin typeface="Arial" panose="020B0604020202020204" pitchFamily="34" charset="0"/>
                      <a:cs typeface="Arial" panose="020B0604020202020204" pitchFamily="34" charset="0"/>
                    </a:rPr>
                    <a:t>150</a:t>
                  </a:r>
                </a:p>
              </p:txBody>
            </p:sp>
            <p:sp>
              <p:nvSpPr>
                <p:cNvPr id="4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81" y="1063"/>
                  <a:ext cx="318" cy="2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381" y="1162"/>
                  <a:ext cx="47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s-MX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NC</a:t>
                  </a:r>
                </a:p>
              </p:txBody>
            </p:sp>
            <p:sp>
              <p:nvSpPr>
                <p:cNvPr id="4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789" y="1154"/>
                  <a:ext cx="68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s-MX" sz="8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R    </a:t>
                  </a:r>
                  <a:r>
                    <a:rPr lang="es-MX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NR</a:t>
                  </a:r>
                </a:p>
              </p:txBody>
            </p:sp>
          </p:grpSp>
        </p:grpSp>
        <p:pic>
          <p:nvPicPr>
            <p:cNvPr id="69" name="Picture 11" descr="interaccion 5min  22 sept 09_Series003_ProjMax001_Crop001_BSub001_Merged001"/>
            <p:cNvPicPr>
              <a:picLocks noChangeAspect="1" noChangeArrowheads="1"/>
            </p:cNvPicPr>
            <p:nvPr/>
          </p:nvPicPr>
          <p:blipFill>
            <a:blip r:embed="rId9">
              <a:lum bright="-18000" contrast="18000"/>
            </a:blip>
            <a:srcRect l="51993" t="49240" b="9488"/>
            <a:stretch>
              <a:fillRect/>
            </a:stretch>
          </p:blipFill>
          <p:spPr bwMode="auto">
            <a:xfrm>
              <a:off x="646262" y="1439372"/>
              <a:ext cx="1479224" cy="134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70 CuadroTexto"/>
          <p:cNvSpPr txBox="1"/>
          <p:nvPr/>
        </p:nvSpPr>
        <p:spPr>
          <a:xfrm>
            <a:off x="98879" y="260648"/>
            <a:ext cx="886560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Proteasas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patogénesis</a:t>
            </a:r>
            <a:endParaRPr lang="en-US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catepsina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B-participa en la degradación de los componentes de unión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estrecha, la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activación de la apoptosis en las células epiteliales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 en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disminución de resistencia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-epitelial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en las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monocapas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células epiteliales. Puede ser considerada como factor de virulencia  y blanco de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fármacos.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77 Grupo"/>
          <p:cNvGrpSpPr/>
          <p:nvPr/>
        </p:nvGrpSpPr>
        <p:grpSpPr>
          <a:xfrm>
            <a:off x="6228184" y="1988840"/>
            <a:ext cx="2895081" cy="3767152"/>
            <a:chOff x="6228184" y="2322092"/>
            <a:chExt cx="2895081" cy="3767152"/>
          </a:xfrm>
        </p:grpSpPr>
        <p:sp>
          <p:nvSpPr>
            <p:cNvPr id="51" name="36 CuadroTexto"/>
            <p:cNvSpPr txBox="1"/>
            <p:nvPr/>
          </p:nvSpPr>
          <p:spPr>
            <a:xfrm>
              <a:off x="7397829" y="2322092"/>
              <a:ext cx="774571" cy="2308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Claudina-1</a:t>
              </a:r>
              <a:endPara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6" name="75 Grupo"/>
            <p:cNvGrpSpPr/>
            <p:nvPr/>
          </p:nvGrpSpPr>
          <p:grpSpPr>
            <a:xfrm>
              <a:off x="7851603" y="2600615"/>
              <a:ext cx="1271662" cy="3488629"/>
              <a:chOff x="7851603" y="2600615"/>
              <a:chExt cx="1271662" cy="3488629"/>
            </a:xfrm>
          </p:grpSpPr>
          <p:grpSp>
            <p:nvGrpSpPr>
              <p:cNvPr id="67" name="66 Grupo"/>
              <p:cNvGrpSpPr/>
              <p:nvPr/>
            </p:nvGrpSpPr>
            <p:grpSpPr>
              <a:xfrm>
                <a:off x="7851603" y="2600615"/>
                <a:ext cx="1271662" cy="3166619"/>
                <a:chOff x="4797425" y="850899"/>
                <a:chExt cx="1838325" cy="5646737"/>
              </a:xfrm>
            </p:grpSpPr>
            <p:pic>
              <p:nvPicPr>
                <p:cNvPr id="64" name="Picture 5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97425" y="850899"/>
                  <a:ext cx="1838325" cy="18129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5" name="Picture 6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97425" y="2770186"/>
                  <a:ext cx="1838325" cy="1811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" name="Picture 9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97425" y="4684712"/>
                  <a:ext cx="1838325" cy="18129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2" name="36 CuadroTexto"/>
              <p:cNvSpPr txBox="1"/>
              <p:nvPr/>
            </p:nvSpPr>
            <p:spPr>
              <a:xfrm>
                <a:off x="8221977" y="5858412"/>
                <a:ext cx="530915" cy="2308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MDCK</a:t>
                </a:r>
                <a:endPara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7" name="76 Grupo"/>
            <p:cNvGrpSpPr/>
            <p:nvPr/>
          </p:nvGrpSpPr>
          <p:grpSpPr>
            <a:xfrm>
              <a:off x="6228184" y="2600615"/>
              <a:ext cx="1548001" cy="3488629"/>
              <a:chOff x="6228184" y="2600615"/>
              <a:chExt cx="1548001" cy="3488629"/>
            </a:xfrm>
          </p:grpSpPr>
          <p:grpSp>
            <p:nvGrpSpPr>
              <p:cNvPr id="75" name="74 Grupo"/>
              <p:cNvGrpSpPr/>
              <p:nvPr/>
            </p:nvGrpSpPr>
            <p:grpSpPr>
              <a:xfrm>
                <a:off x="6228184" y="2600615"/>
                <a:ext cx="1548001" cy="3166619"/>
                <a:chOff x="6228184" y="2600615"/>
                <a:chExt cx="1548001" cy="3166619"/>
              </a:xfrm>
            </p:grpSpPr>
            <p:pic>
              <p:nvPicPr>
                <p:cNvPr id="53" name="Picture 5" descr="E:\confocal\240611\Tiff\cl-1 0min\Max\Nueva carpeta\Rgb\occ.jpg"/>
                <p:cNvPicPr>
                  <a:picLocks noChangeArrowheads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rightnessContrast bright="59000" contrast="18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8185" y="2600615"/>
                  <a:ext cx="1548000" cy="1548000"/>
                </a:xfrm>
                <a:prstGeom prst="rect">
                  <a:avLst/>
                </a:prstGeom>
                <a:ln>
                  <a:noFill/>
                </a:ln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pic>
            <p:pic>
              <p:nvPicPr>
                <p:cNvPr id="54" name="Picture 4" descr="E:\confocal\confocal\Tiff\17jun tiempo 90 occ\max\new color\RGB\occ.jpg"/>
                <p:cNvPicPr>
                  <a:picLocks noChangeArrowheads="1"/>
                </p:cNvPicPr>
                <p:nvPr/>
              </p:nvPicPr>
              <p:blipFill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rightnessContrast bright="34000" contrast="11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8184" y="4219234"/>
                  <a:ext cx="1548000" cy="154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3" name="36 CuadroTexto"/>
              <p:cNvSpPr txBox="1"/>
              <p:nvPr/>
            </p:nvSpPr>
            <p:spPr>
              <a:xfrm>
                <a:off x="6762375" y="5858412"/>
                <a:ext cx="479618" cy="2308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IEC-6</a:t>
                </a:r>
                <a:endPara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" name="2 CuadroTexto"/>
          <p:cNvSpPr txBox="1"/>
          <p:nvPr/>
        </p:nvSpPr>
        <p:spPr>
          <a:xfrm>
            <a:off x="3416418" y="6237312"/>
            <a:ext cx="2595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Resistencia </a:t>
            </a:r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-epitelial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615087" y="1268760"/>
            <a:ext cx="3532977" cy="2016358"/>
            <a:chOff x="435585" y="1437267"/>
            <a:chExt cx="3532977" cy="2016358"/>
          </a:xfrm>
        </p:grpSpPr>
        <p:pic>
          <p:nvPicPr>
            <p:cNvPr id="2" name="Picture 12" descr="http://www.dkimages.com/discover/previews/928/50023141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-354" r="937"/>
            <a:stretch/>
          </p:blipFill>
          <p:spPr bwMode="auto">
            <a:xfrm>
              <a:off x="435585" y="1437267"/>
              <a:ext cx="1544127" cy="201635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>
              <a:softEdge rad="112500"/>
            </a:effectLst>
          </p:spPr>
        </p:pic>
        <p:pic>
          <p:nvPicPr>
            <p:cNvPr id="3" name="2 Imagen" descr="IMGP1662.JPG"/>
            <p:cNvPicPr>
              <a:picLocks noChangeAspect="1"/>
            </p:cNvPicPr>
            <p:nvPr/>
          </p:nvPicPr>
          <p:blipFill rotWithShape="1">
            <a:blip r:embed="rId3" cstate="print"/>
            <a:srcRect l="26375" t="15350" r="33463" b="13251"/>
            <a:stretch/>
          </p:blipFill>
          <p:spPr>
            <a:xfrm rot="10800000">
              <a:off x="2555776" y="1503588"/>
              <a:ext cx="1412786" cy="1883715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4" name="1 Título"/>
          <p:cNvSpPr txBox="1">
            <a:spLocks/>
          </p:cNvSpPr>
          <p:nvPr/>
        </p:nvSpPr>
        <p:spPr>
          <a:xfrm>
            <a:off x="329705" y="620688"/>
            <a:ext cx="841481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s-MX" sz="14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Efecto de la </a:t>
            </a:r>
            <a:r>
              <a:rPr lang="es-MX" sz="1400" b="1" dirty="0" err="1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Catepsina</a:t>
            </a:r>
            <a:r>
              <a:rPr lang="es-MX" sz="14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B de </a:t>
            </a:r>
            <a:r>
              <a:rPr lang="es-MX" sz="1400" b="1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Giardia</a:t>
            </a:r>
            <a:r>
              <a:rPr lang="es-MX" sz="14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en el epitelio intestinal de gerbos (modelo asa intestinal)</a:t>
            </a:r>
            <a:endParaRPr lang="es-MX" sz="1400" b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1979712" y="116632"/>
            <a:ext cx="518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err="1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s-MX" sz="20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: Relación hospedero-parásito. </a:t>
            </a:r>
            <a:endParaRPr lang="en-US" sz="2000" b="1" dirty="0">
              <a:ln w="10541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6962063" y="1085835"/>
            <a:ext cx="2181936" cy="5672321"/>
            <a:chOff x="6962063" y="1085835"/>
            <a:chExt cx="2181936" cy="5672321"/>
          </a:xfrm>
        </p:grpSpPr>
        <p:grpSp>
          <p:nvGrpSpPr>
            <p:cNvPr id="6" name="5 Grupo"/>
            <p:cNvGrpSpPr/>
            <p:nvPr/>
          </p:nvGrpSpPr>
          <p:grpSpPr>
            <a:xfrm>
              <a:off x="6962063" y="1916832"/>
              <a:ext cx="2096128" cy="4841324"/>
              <a:chOff x="7060845" y="2004668"/>
              <a:chExt cx="2096128" cy="4841324"/>
            </a:xfrm>
          </p:grpSpPr>
          <p:grpSp>
            <p:nvGrpSpPr>
              <p:cNvPr id="4" name="3 Grupo"/>
              <p:cNvGrpSpPr/>
              <p:nvPr/>
            </p:nvGrpSpPr>
            <p:grpSpPr>
              <a:xfrm>
                <a:off x="7060845" y="4469561"/>
                <a:ext cx="2096128" cy="2376431"/>
                <a:chOff x="7060845" y="4469561"/>
                <a:chExt cx="2096128" cy="2376431"/>
              </a:xfrm>
            </p:grpSpPr>
            <p:grpSp>
              <p:nvGrpSpPr>
                <p:cNvPr id="53" name="52 Grupo"/>
                <p:cNvGrpSpPr/>
                <p:nvPr/>
              </p:nvGrpSpPr>
              <p:grpSpPr>
                <a:xfrm>
                  <a:off x="7060845" y="4469561"/>
                  <a:ext cx="2096128" cy="2376431"/>
                  <a:chOff x="7060845" y="4469561"/>
                  <a:chExt cx="2096128" cy="2376431"/>
                </a:xfrm>
              </p:grpSpPr>
              <p:pic>
                <p:nvPicPr>
                  <p:cNvPr id="33" name="32 Imagen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7060845" y="4469561"/>
                    <a:ext cx="2096128" cy="2376431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36" name="35 CuadroTexto"/>
                  <p:cNvSpPr txBox="1"/>
                  <p:nvPr/>
                </p:nvSpPr>
                <p:spPr>
                  <a:xfrm>
                    <a:off x="8132096" y="5148889"/>
                    <a:ext cx="289278" cy="2370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200" dirty="0">
                        <a:solidFill>
                          <a:prstClr val="white"/>
                        </a:solidFill>
                      </a:rPr>
                      <a:t>LP</a:t>
                    </a:r>
                  </a:p>
                </p:txBody>
              </p:sp>
              <p:sp>
                <p:nvSpPr>
                  <p:cNvPr id="37" name="36 CuadroTexto"/>
                  <p:cNvSpPr txBox="1"/>
                  <p:nvPr/>
                </p:nvSpPr>
                <p:spPr>
                  <a:xfrm>
                    <a:off x="8295119" y="6459322"/>
                    <a:ext cx="289278" cy="2370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200" dirty="0">
                        <a:solidFill>
                          <a:prstClr val="white"/>
                        </a:solidFill>
                      </a:rPr>
                      <a:t>LP</a:t>
                    </a:r>
                  </a:p>
                </p:txBody>
              </p:sp>
              <p:sp>
                <p:nvSpPr>
                  <p:cNvPr id="38" name="37 CuadroTexto"/>
                  <p:cNvSpPr txBox="1"/>
                  <p:nvPr/>
                </p:nvSpPr>
                <p:spPr>
                  <a:xfrm>
                    <a:off x="7892413" y="5148889"/>
                    <a:ext cx="325692" cy="2370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200" dirty="0">
                        <a:solidFill>
                          <a:prstClr val="white"/>
                        </a:solidFill>
                      </a:rPr>
                      <a:t>N</a:t>
                    </a:r>
                  </a:p>
                </p:txBody>
              </p:sp>
            </p:grpSp>
            <p:sp>
              <p:nvSpPr>
                <p:cNvPr id="34" name="33 Forma libre"/>
                <p:cNvSpPr/>
                <p:nvPr/>
              </p:nvSpPr>
              <p:spPr>
                <a:xfrm>
                  <a:off x="7608447" y="5771884"/>
                  <a:ext cx="855688" cy="863466"/>
                </a:xfrm>
                <a:custGeom>
                  <a:avLst/>
                  <a:gdLst>
                    <a:gd name="connsiteX0" fmla="*/ 0 w 1135118"/>
                    <a:gd name="connsiteY0" fmla="*/ 1008993 h 1008993"/>
                    <a:gd name="connsiteX1" fmla="*/ 15766 w 1135118"/>
                    <a:gd name="connsiteY1" fmla="*/ 835572 h 1008993"/>
                    <a:gd name="connsiteX2" fmla="*/ 63063 w 1135118"/>
                    <a:gd name="connsiteY2" fmla="*/ 804041 h 1008993"/>
                    <a:gd name="connsiteX3" fmla="*/ 157656 w 1135118"/>
                    <a:gd name="connsiteY3" fmla="*/ 772510 h 1008993"/>
                    <a:gd name="connsiteX4" fmla="*/ 204952 w 1135118"/>
                    <a:gd name="connsiteY4" fmla="*/ 756745 h 1008993"/>
                    <a:gd name="connsiteX5" fmla="*/ 252249 w 1135118"/>
                    <a:gd name="connsiteY5" fmla="*/ 725214 h 1008993"/>
                    <a:gd name="connsiteX6" fmla="*/ 315311 w 1135118"/>
                    <a:gd name="connsiteY6" fmla="*/ 646386 h 1008993"/>
                    <a:gd name="connsiteX7" fmla="*/ 362607 w 1135118"/>
                    <a:gd name="connsiteY7" fmla="*/ 551793 h 1008993"/>
                    <a:gd name="connsiteX8" fmla="*/ 378373 w 1135118"/>
                    <a:gd name="connsiteY8" fmla="*/ 504497 h 1008993"/>
                    <a:gd name="connsiteX9" fmla="*/ 441435 w 1135118"/>
                    <a:gd name="connsiteY9" fmla="*/ 409903 h 1008993"/>
                    <a:gd name="connsiteX10" fmla="*/ 472966 w 1135118"/>
                    <a:gd name="connsiteY10" fmla="*/ 362607 h 1008993"/>
                    <a:gd name="connsiteX11" fmla="*/ 567559 w 1135118"/>
                    <a:gd name="connsiteY11" fmla="*/ 204952 h 1008993"/>
                    <a:gd name="connsiteX12" fmla="*/ 614856 w 1135118"/>
                    <a:gd name="connsiteY12" fmla="*/ 157655 h 1008993"/>
                    <a:gd name="connsiteX13" fmla="*/ 662152 w 1135118"/>
                    <a:gd name="connsiteY13" fmla="*/ 141890 h 1008993"/>
                    <a:gd name="connsiteX14" fmla="*/ 693683 w 1135118"/>
                    <a:gd name="connsiteY14" fmla="*/ 94593 h 1008993"/>
                    <a:gd name="connsiteX15" fmla="*/ 804042 w 1135118"/>
                    <a:gd name="connsiteY15" fmla="*/ 63062 h 1008993"/>
                    <a:gd name="connsiteX16" fmla="*/ 1024759 w 1135118"/>
                    <a:gd name="connsiteY16" fmla="*/ 0 h 1008993"/>
                    <a:gd name="connsiteX17" fmla="*/ 1135118 w 1135118"/>
                    <a:gd name="connsiteY17" fmla="*/ 0 h 100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35118" h="1008993">
                      <a:moveTo>
                        <a:pt x="0" y="1008993"/>
                      </a:moveTo>
                      <a:cubicBezTo>
                        <a:pt x="5255" y="951186"/>
                        <a:pt x="-1305" y="891051"/>
                        <a:pt x="15766" y="835572"/>
                      </a:cubicBezTo>
                      <a:cubicBezTo>
                        <a:pt x="21338" y="817462"/>
                        <a:pt x="45748" y="811736"/>
                        <a:pt x="63063" y="804041"/>
                      </a:cubicBezTo>
                      <a:cubicBezTo>
                        <a:pt x="93435" y="790542"/>
                        <a:pt x="126125" y="783020"/>
                        <a:pt x="157656" y="772510"/>
                      </a:cubicBezTo>
                      <a:lnTo>
                        <a:pt x="204952" y="756745"/>
                      </a:lnTo>
                      <a:cubicBezTo>
                        <a:pt x="220718" y="746235"/>
                        <a:pt x="240412" y="740010"/>
                        <a:pt x="252249" y="725214"/>
                      </a:cubicBezTo>
                      <a:cubicBezTo>
                        <a:pt x="339278" y="616427"/>
                        <a:pt x="179764" y="736750"/>
                        <a:pt x="315311" y="646386"/>
                      </a:cubicBezTo>
                      <a:cubicBezTo>
                        <a:pt x="354934" y="527514"/>
                        <a:pt x="301487" y="674032"/>
                        <a:pt x="362607" y="551793"/>
                      </a:cubicBezTo>
                      <a:cubicBezTo>
                        <a:pt x="370039" y="536929"/>
                        <a:pt x="370302" y="519024"/>
                        <a:pt x="378373" y="504497"/>
                      </a:cubicBezTo>
                      <a:cubicBezTo>
                        <a:pt x="396777" y="471370"/>
                        <a:pt x="420414" y="441434"/>
                        <a:pt x="441435" y="409903"/>
                      </a:cubicBezTo>
                      <a:cubicBezTo>
                        <a:pt x="451945" y="394138"/>
                        <a:pt x="464492" y="379554"/>
                        <a:pt x="472966" y="362607"/>
                      </a:cubicBezTo>
                      <a:cubicBezTo>
                        <a:pt x="497847" y="312844"/>
                        <a:pt x="529510" y="243001"/>
                        <a:pt x="567559" y="204952"/>
                      </a:cubicBezTo>
                      <a:cubicBezTo>
                        <a:pt x="583325" y="189186"/>
                        <a:pt x="596305" y="170023"/>
                        <a:pt x="614856" y="157655"/>
                      </a:cubicBezTo>
                      <a:cubicBezTo>
                        <a:pt x="628683" y="148437"/>
                        <a:pt x="646387" y="147145"/>
                        <a:pt x="662152" y="141890"/>
                      </a:cubicBezTo>
                      <a:cubicBezTo>
                        <a:pt x="672662" y="126124"/>
                        <a:pt x="678887" y="106430"/>
                        <a:pt x="693683" y="94593"/>
                      </a:cubicBezTo>
                      <a:cubicBezTo>
                        <a:pt x="704277" y="86118"/>
                        <a:pt x="799514" y="64420"/>
                        <a:pt x="804042" y="63062"/>
                      </a:cubicBezTo>
                      <a:cubicBezTo>
                        <a:pt x="853605" y="48193"/>
                        <a:pt x="978705" y="0"/>
                        <a:pt x="1024759" y="0"/>
                      </a:cubicBezTo>
                      <a:lnTo>
                        <a:pt x="1135118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34 Forma libre"/>
                <p:cNvSpPr/>
                <p:nvPr/>
              </p:nvSpPr>
              <p:spPr>
                <a:xfrm>
                  <a:off x="8155137" y="6028225"/>
                  <a:ext cx="213922" cy="809500"/>
                </a:xfrm>
                <a:custGeom>
                  <a:avLst/>
                  <a:gdLst>
                    <a:gd name="connsiteX0" fmla="*/ 283780 w 283780"/>
                    <a:gd name="connsiteY0" fmla="*/ 0 h 945931"/>
                    <a:gd name="connsiteX1" fmla="*/ 252249 w 283780"/>
                    <a:gd name="connsiteY1" fmla="*/ 78827 h 945931"/>
                    <a:gd name="connsiteX2" fmla="*/ 220718 w 283780"/>
                    <a:gd name="connsiteY2" fmla="*/ 141889 h 945931"/>
                    <a:gd name="connsiteX3" fmla="*/ 204952 w 283780"/>
                    <a:gd name="connsiteY3" fmla="*/ 204952 h 945931"/>
                    <a:gd name="connsiteX4" fmla="*/ 157655 w 283780"/>
                    <a:gd name="connsiteY4" fmla="*/ 252248 h 945931"/>
                    <a:gd name="connsiteX5" fmla="*/ 110359 w 283780"/>
                    <a:gd name="connsiteY5" fmla="*/ 346841 h 945931"/>
                    <a:gd name="connsiteX6" fmla="*/ 94593 w 283780"/>
                    <a:gd name="connsiteY6" fmla="*/ 394138 h 945931"/>
                    <a:gd name="connsiteX7" fmla="*/ 31531 w 283780"/>
                    <a:gd name="connsiteY7" fmla="*/ 488731 h 945931"/>
                    <a:gd name="connsiteX8" fmla="*/ 15766 w 283780"/>
                    <a:gd name="connsiteY8" fmla="*/ 599089 h 945931"/>
                    <a:gd name="connsiteX9" fmla="*/ 0 w 283780"/>
                    <a:gd name="connsiteY9" fmla="*/ 646386 h 945931"/>
                    <a:gd name="connsiteX10" fmla="*/ 15766 w 283780"/>
                    <a:gd name="connsiteY10" fmla="*/ 835572 h 945931"/>
                    <a:gd name="connsiteX11" fmla="*/ 31531 w 283780"/>
                    <a:gd name="connsiteY11" fmla="*/ 882869 h 945931"/>
                    <a:gd name="connsiteX12" fmla="*/ 94593 w 283780"/>
                    <a:gd name="connsiteY12" fmla="*/ 945931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3780" h="945931">
                      <a:moveTo>
                        <a:pt x="283780" y="0"/>
                      </a:moveTo>
                      <a:cubicBezTo>
                        <a:pt x="273270" y="26276"/>
                        <a:pt x="263743" y="52966"/>
                        <a:pt x="252249" y="78827"/>
                      </a:cubicBezTo>
                      <a:cubicBezTo>
                        <a:pt x="242704" y="100303"/>
                        <a:pt x="228970" y="119884"/>
                        <a:pt x="220718" y="141889"/>
                      </a:cubicBezTo>
                      <a:cubicBezTo>
                        <a:pt x="213110" y="162177"/>
                        <a:pt x="215702" y="186139"/>
                        <a:pt x="204952" y="204952"/>
                      </a:cubicBezTo>
                      <a:cubicBezTo>
                        <a:pt x="193890" y="224310"/>
                        <a:pt x="173421" y="236483"/>
                        <a:pt x="157655" y="252248"/>
                      </a:cubicBezTo>
                      <a:cubicBezTo>
                        <a:pt x="118031" y="371124"/>
                        <a:pt x="171480" y="224601"/>
                        <a:pt x="110359" y="346841"/>
                      </a:cubicBezTo>
                      <a:cubicBezTo>
                        <a:pt x="102927" y="361705"/>
                        <a:pt x="102664" y="379611"/>
                        <a:pt x="94593" y="394138"/>
                      </a:cubicBezTo>
                      <a:cubicBezTo>
                        <a:pt x="76189" y="427265"/>
                        <a:pt x="31531" y="488731"/>
                        <a:pt x="31531" y="488731"/>
                      </a:cubicBezTo>
                      <a:cubicBezTo>
                        <a:pt x="26276" y="525517"/>
                        <a:pt x="23054" y="562651"/>
                        <a:pt x="15766" y="599089"/>
                      </a:cubicBezTo>
                      <a:cubicBezTo>
                        <a:pt x="12507" y="615385"/>
                        <a:pt x="0" y="629767"/>
                        <a:pt x="0" y="646386"/>
                      </a:cubicBezTo>
                      <a:cubicBezTo>
                        <a:pt x="0" y="709667"/>
                        <a:pt x="7403" y="772847"/>
                        <a:pt x="15766" y="835572"/>
                      </a:cubicBezTo>
                      <a:cubicBezTo>
                        <a:pt x="17962" y="852045"/>
                        <a:pt x="21150" y="869892"/>
                        <a:pt x="31531" y="882869"/>
                      </a:cubicBezTo>
                      <a:cubicBezTo>
                        <a:pt x="132994" y="1009699"/>
                        <a:pt x="42826" y="842394"/>
                        <a:pt x="94593" y="94593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2" name="51 Grupo"/>
              <p:cNvGrpSpPr/>
              <p:nvPr/>
            </p:nvGrpSpPr>
            <p:grpSpPr>
              <a:xfrm>
                <a:off x="7064326" y="2004668"/>
                <a:ext cx="2092647" cy="2375630"/>
                <a:chOff x="7064326" y="2004668"/>
                <a:chExt cx="2092647" cy="2375630"/>
              </a:xfrm>
            </p:grpSpPr>
            <p:grpSp>
              <p:nvGrpSpPr>
                <p:cNvPr id="23" name="22 Grupo"/>
                <p:cNvGrpSpPr/>
                <p:nvPr/>
              </p:nvGrpSpPr>
              <p:grpSpPr>
                <a:xfrm>
                  <a:off x="7064326" y="2004668"/>
                  <a:ext cx="2092647" cy="2375630"/>
                  <a:chOff x="4355976" y="1124743"/>
                  <a:chExt cx="2776013" cy="2776013"/>
                </a:xfrm>
              </p:grpSpPr>
              <p:grpSp>
                <p:nvGrpSpPr>
                  <p:cNvPr id="24" name="23 Grupo"/>
                  <p:cNvGrpSpPr/>
                  <p:nvPr/>
                </p:nvGrpSpPr>
                <p:grpSpPr>
                  <a:xfrm>
                    <a:off x="4355976" y="1124743"/>
                    <a:ext cx="2776013" cy="2776013"/>
                    <a:chOff x="4355976" y="1124743"/>
                    <a:chExt cx="2776013" cy="2776013"/>
                  </a:xfrm>
                </p:grpSpPr>
                <p:pic>
                  <p:nvPicPr>
                    <p:cNvPr id="26" name="25 Imagen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sharpenSoften amount="50000"/>
                              </a14:imgEffect>
                              <a14:imgEffect>
                                <a14:brightnessContrast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55976" y="1124743"/>
                      <a:ext cx="2776013" cy="2776013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sp>
                  <p:nvSpPr>
                    <p:cNvPr id="27" name="26 Forma libre"/>
                    <p:cNvSpPr/>
                    <p:nvPr/>
                  </p:nvSpPr>
                  <p:spPr>
                    <a:xfrm>
                      <a:off x="6283842" y="1169581"/>
                      <a:ext cx="148865" cy="2636875"/>
                    </a:xfrm>
                    <a:custGeom>
                      <a:avLst/>
                      <a:gdLst>
                        <a:gd name="connsiteX0" fmla="*/ 85060 w 148865"/>
                        <a:gd name="connsiteY0" fmla="*/ 0 h 2636875"/>
                        <a:gd name="connsiteX1" fmla="*/ 95693 w 148865"/>
                        <a:gd name="connsiteY1" fmla="*/ 329610 h 2636875"/>
                        <a:gd name="connsiteX2" fmla="*/ 106325 w 148865"/>
                        <a:gd name="connsiteY2" fmla="*/ 372140 h 2636875"/>
                        <a:gd name="connsiteX3" fmla="*/ 127591 w 148865"/>
                        <a:gd name="connsiteY3" fmla="*/ 457200 h 2636875"/>
                        <a:gd name="connsiteX4" fmla="*/ 116958 w 148865"/>
                        <a:gd name="connsiteY4" fmla="*/ 1137684 h 2636875"/>
                        <a:gd name="connsiteX5" fmla="*/ 95693 w 148865"/>
                        <a:gd name="connsiteY5" fmla="*/ 1414131 h 2636875"/>
                        <a:gd name="connsiteX6" fmla="*/ 74428 w 148865"/>
                        <a:gd name="connsiteY6" fmla="*/ 1573619 h 2636875"/>
                        <a:gd name="connsiteX7" fmla="*/ 63795 w 148865"/>
                        <a:gd name="connsiteY7" fmla="*/ 1637414 h 2636875"/>
                        <a:gd name="connsiteX8" fmla="*/ 42530 w 148865"/>
                        <a:gd name="connsiteY8" fmla="*/ 1701210 h 2636875"/>
                        <a:gd name="connsiteX9" fmla="*/ 10632 w 148865"/>
                        <a:gd name="connsiteY9" fmla="*/ 1796903 h 2636875"/>
                        <a:gd name="connsiteX10" fmla="*/ 0 w 148865"/>
                        <a:gd name="connsiteY10" fmla="*/ 1828800 h 2636875"/>
                        <a:gd name="connsiteX11" fmla="*/ 10632 w 148865"/>
                        <a:gd name="connsiteY11" fmla="*/ 2062717 h 2636875"/>
                        <a:gd name="connsiteX12" fmla="*/ 31898 w 148865"/>
                        <a:gd name="connsiteY12" fmla="*/ 2126512 h 2636875"/>
                        <a:gd name="connsiteX13" fmla="*/ 53163 w 148865"/>
                        <a:gd name="connsiteY13" fmla="*/ 2158410 h 2636875"/>
                        <a:gd name="connsiteX14" fmla="*/ 95693 w 148865"/>
                        <a:gd name="connsiteY14" fmla="*/ 2339163 h 2636875"/>
                        <a:gd name="connsiteX15" fmla="*/ 127591 w 148865"/>
                        <a:gd name="connsiteY15" fmla="*/ 2360428 h 2636875"/>
                        <a:gd name="connsiteX16" fmla="*/ 138223 w 148865"/>
                        <a:gd name="connsiteY16" fmla="*/ 2392326 h 2636875"/>
                        <a:gd name="connsiteX17" fmla="*/ 148856 w 148865"/>
                        <a:gd name="connsiteY17" fmla="*/ 2636875 h 2636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48865" h="2636875">
                          <a:moveTo>
                            <a:pt x="85060" y="0"/>
                          </a:moveTo>
                          <a:cubicBezTo>
                            <a:pt x="88604" y="109870"/>
                            <a:pt x="89422" y="219862"/>
                            <a:pt x="95693" y="329610"/>
                          </a:cubicBezTo>
                          <a:cubicBezTo>
                            <a:pt x="96527" y="344199"/>
                            <a:pt x="103155" y="357875"/>
                            <a:pt x="106325" y="372140"/>
                          </a:cubicBezTo>
                          <a:cubicBezTo>
                            <a:pt x="123431" y="449116"/>
                            <a:pt x="108592" y="400206"/>
                            <a:pt x="127591" y="457200"/>
                          </a:cubicBezTo>
                          <a:cubicBezTo>
                            <a:pt x="124047" y="684028"/>
                            <a:pt x="122233" y="910890"/>
                            <a:pt x="116958" y="1137684"/>
                          </a:cubicBezTo>
                          <a:cubicBezTo>
                            <a:pt x="111744" y="1361865"/>
                            <a:pt x="124115" y="1300433"/>
                            <a:pt x="95693" y="1414131"/>
                          </a:cubicBezTo>
                          <a:cubicBezTo>
                            <a:pt x="79405" y="1577000"/>
                            <a:pt x="94002" y="1465964"/>
                            <a:pt x="74428" y="1573619"/>
                          </a:cubicBezTo>
                          <a:cubicBezTo>
                            <a:pt x="70572" y="1594830"/>
                            <a:pt x="69024" y="1616499"/>
                            <a:pt x="63795" y="1637414"/>
                          </a:cubicBezTo>
                          <a:cubicBezTo>
                            <a:pt x="58358" y="1659160"/>
                            <a:pt x="49618" y="1679945"/>
                            <a:pt x="42530" y="1701210"/>
                          </a:cubicBezTo>
                          <a:lnTo>
                            <a:pt x="10632" y="1796903"/>
                          </a:lnTo>
                          <a:lnTo>
                            <a:pt x="0" y="1828800"/>
                          </a:lnTo>
                          <a:cubicBezTo>
                            <a:pt x="3544" y="1906772"/>
                            <a:pt x="2317" y="1985108"/>
                            <a:pt x="10632" y="2062717"/>
                          </a:cubicBezTo>
                          <a:cubicBezTo>
                            <a:pt x="13020" y="2085005"/>
                            <a:pt x="19464" y="2107861"/>
                            <a:pt x="31898" y="2126512"/>
                          </a:cubicBezTo>
                          <a:lnTo>
                            <a:pt x="53163" y="2158410"/>
                          </a:lnTo>
                          <a:cubicBezTo>
                            <a:pt x="69171" y="2414552"/>
                            <a:pt x="8970" y="2295803"/>
                            <a:pt x="95693" y="2339163"/>
                          </a:cubicBezTo>
                          <a:cubicBezTo>
                            <a:pt x="107123" y="2344878"/>
                            <a:pt x="116958" y="2353340"/>
                            <a:pt x="127591" y="2360428"/>
                          </a:cubicBezTo>
                          <a:cubicBezTo>
                            <a:pt x="131135" y="2371061"/>
                            <a:pt x="137208" y="2381164"/>
                            <a:pt x="138223" y="2392326"/>
                          </a:cubicBezTo>
                          <a:cubicBezTo>
                            <a:pt x="149601" y="2517487"/>
                            <a:pt x="148856" y="2546047"/>
                            <a:pt x="148856" y="263687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" name="27 Forma libre"/>
                    <p:cNvSpPr/>
                    <p:nvPr/>
                  </p:nvSpPr>
                  <p:spPr>
                    <a:xfrm>
                      <a:off x="5209953" y="1222744"/>
                      <a:ext cx="180754" cy="2658140"/>
                    </a:xfrm>
                    <a:custGeom>
                      <a:avLst/>
                      <a:gdLst>
                        <a:gd name="connsiteX0" fmla="*/ 138224 w 180754"/>
                        <a:gd name="connsiteY0" fmla="*/ 0 h 2658140"/>
                        <a:gd name="connsiteX1" fmla="*/ 148856 w 180754"/>
                        <a:gd name="connsiteY1" fmla="*/ 85061 h 2658140"/>
                        <a:gd name="connsiteX2" fmla="*/ 159489 w 180754"/>
                        <a:gd name="connsiteY2" fmla="*/ 138223 h 2658140"/>
                        <a:gd name="connsiteX3" fmla="*/ 148856 w 180754"/>
                        <a:gd name="connsiteY3" fmla="*/ 404037 h 2658140"/>
                        <a:gd name="connsiteX4" fmla="*/ 127591 w 180754"/>
                        <a:gd name="connsiteY4" fmla="*/ 467833 h 2658140"/>
                        <a:gd name="connsiteX5" fmla="*/ 116959 w 180754"/>
                        <a:gd name="connsiteY5" fmla="*/ 520996 h 2658140"/>
                        <a:gd name="connsiteX6" fmla="*/ 85061 w 180754"/>
                        <a:gd name="connsiteY6" fmla="*/ 616689 h 2658140"/>
                        <a:gd name="connsiteX7" fmla="*/ 63796 w 180754"/>
                        <a:gd name="connsiteY7" fmla="*/ 680484 h 2658140"/>
                        <a:gd name="connsiteX8" fmla="*/ 53163 w 180754"/>
                        <a:gd name="connsiteY8" fmla="*/ 712382 h 2658140"/>
                        <a:gd name="connsiteX9" fmla="*/ 21266 w 180754"/>
                        <a:gd name="connsiteY9" fmla="*/ 839972 h 2658140"/>
                        <a:gd name="connsiteX10" fmla="*/ 10633 w 180754"/>
                        <a:gd name="connsiteY10" fmla="*/ 871870 h 2658140"/>
                        <a:gd name="connsiteX11" fmla="*/ 0 w 180754"/>
                        <a:gd name="connsiteY11" fmla="*/ 903768 h 2658140"/>
                        <a:gd name="connsiteX12" fmla="*/ 31898 w 180754"/>
                        <a:gd name="connsiteY12" fmla="*/ 1031358 h 2658140"/>
                        <a:gd name="connsiteX13" fmla="*/ 63796 w 180754"/>
                        <a:gd name="connsiteY13" fmla="*/ 1052623 h 2658140"/>
                        <a:gd name="connsiteX14" fmla="*/ 85061 w 180754"/>
                        <a:gd name="connsiteY14" fmla="*/ 1190847 h 2658140"/>
                        <a:gd name="connsiteX15" fmla="*/ 95694 w 180754"/>
                        <a:gd name="connsiteY15" fmla="*/ 1244009 h 2658140"/>
                        <a:gd name="connsiteX16" fmla="*/ 127591 w 180754"/>
                        <a:gd name="connsiteY16" fmla="*/ 1360968 h 2658140"/>
                        <a:gd name="connsiteX17" fmla="*/ 138224 w 180754"/>
                        <a:gd name="connsiteY17" fmla="*/ 1446028 h 2658140"/>
                        <a:gd name="connsiteX18" fmla="*/ 148856 w 180754"/>
                        <a:gd name="connsiteY18" fmla="*/ 1903228 h 2658140"/>
                        <a:gd name="connsiteX19" fmla="*/ 159489 w 180754"/>
                        <a:gd name="connsiteY19" fmla="*/ 1988289 h 2658140"/>
                        <a:gd name="connsiteX20" fmla="*/ 180754 w 180754"/>
                        <a:gd name="connsiteY20" fmla="*/ 2052084 h 2658140"/>
                        <a:gd name="connsiteX21" fmla="*/ 159489 w 180754"/>
                        <a:gd name="connsiteY21" fmla="*/ 2456121 h 2658140"/>
                        <a:gd name="connsiteX22" fmla="*/ 138224 w 180754"/>
                        <a:gd name="connsiteY22" fmla="*/ 2519916 h 2658140"/>
                        <a:gd name="connsiteX23" fmla="*/ 127591 w 180754"/>
                        <a:gd name="connsiteY23" fmla="*/ 2583712 h 2658140"/>
                        <a:gd name="connsiteX24" fmla="*/ 116959 w 180754"/>
                        <a:gd name="connsiteY24" fmla="*/ 2658140 h 26581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80754" h="2658140">
                          <a:moveTo>
                            <a:pt x="138224" y="0"/>
                          </a:moveTo>
                          <a:cubicBezTo>
                            <a:pt x="141768" y="28354"/>
                            <a:pt x="144511" y="56819"/>
                            <a:pt x="148856" y="85061"/>
                          </a:cubicBezTo>
                          <a:cubicBezTo>
                            <a:pt x="151604" y="102923"/>
                            <a:pt x="159489" y="120151"/>
                            <a:pt x="159489" y="138223"/>
                          </a:cubicBezTo>
                          <a:cubicBezTo>
                            <a:pt x="159489" y="226899"/>
                            <a:pt x="157398" y="315774"/>
                            <a:pt x="148856" y="404037"/>
                          </a:cubicBezTo>
                          <a:cubicBezTo>
                            <a:pt x="146697" y="426348"/>
                            <a:pt x="131987" y="445853"/>
                            <a:pt x="127591" y="467833"/>
                          </a:cubicBezTo>
                          <a:cubicBezTo>
                            <a:pt x="124047" y="485554"/>
                            <a:pt x="121714" y="503561"/>
                            <a:pt x="116959" y="520996"/>
                          </a:cubicBezTo>
                          <a:cubicBezTo>
                            <a:pt x="116956" y="521006"/>
                            <a:pt x="90379" y="600736"/>
                            <a:pt x="85061" y="616689"/>
                          </a:cubicBezTo>
                          <a:lnTo>
                            <a:pt x="63796" y="680484"/>
                          </a:lnTo>
                          <a:lnTo>
                            <a:pt x="53163" y="712382"/>
                          </a:lnTo>
                          <a:cubicBezTo>
                            <a:pt x="38846" y="798286"/>
                            <a:pt x="49348" y="755727"/>
                            <a:pt x="21266" y="839972"/>
                          </a:cubicBezTo>
                          <a:lnTo>
                            <a:pt x="10633" y="871870"/>
                          </a:lnTo>
                          <a:lnTo>
                            <a:pt x="0" y="903768"/>
                          </a:lnTo>
                          <a:cubicBezTo>
                            <a:pt x="5911" y="956969"/>
                            <a:pt x="-4728" y="994733"/>
                            <a:pt x="31898" y="1031358"/>
                          </a:cubicBezTo>
                          <a:cubicBezTo>
                            <a:pt x="40934" y="1040394"/>
                            <a:pt x="53163" y="1045535"/>
                            <a:pt x="63796" y="1052623"/>
                          </a:cubicBezTo>
                          <a:cubicBezTo>
                            <a:pt x="87745" y="1124474"/>
                            <a:pt x="66785" y="1053785"/>
                            <a:pt x="85061" y="1190847"/>
                          </a:cubicBezTo>
                          <a:cubicBezTo>
                            <a:pt x="87450" y="1208760"/>
                            <a:pt x="91311" y="1226477"/>
                            <a:pt x="95694" y="1244009"/>
                          </a:cubicBezTo>
                          <a:cubicBezTo>
                            <a:pt x="111339" y="1306587"/>
                            <a:pt x="114636" y="1257332"/>
                            <a:pt x="127591" y="1360968"/>
                          </a:cubicBezTo>
                          <a:lnTo>
                            <a:pt x="138224" y="1446028"/>
                          </a:lnTo>
                          <a:cubicBezTo>
                            <a:pt x="141768" y="1598428"/>
                            <a:pt x="142883" y="1750904"/>
                            <a:pt x="148856" y="1903228"/>
                          </a:cubicBezTo>
                          <a:cubicBezTo>
                            <a:pt x="149976" y="1931780"/>
                            <a:pt x="153502" y="1960349"/>
                            <a:pt x="159489" y="1988289"/>
                          </a:cubicBezTo>
                          <a:cubicBezTo>
                            <a:pt x="164186" y="2010207"/>
                            <a:pt x="180754" y="2052084"/>
                            <a:pt x="180754" y="2052084"/>
                          </a:cubicBezTo>
                          <a:cubicBezTo>
                            <a:pt x="180625" y="2055698"/>
                            <a:pt x="175778" y="2369247"/>
                            <a:pt x="159489" y="2456121"/>
                          </a:cubicBezTo>
                          <a:cubicBezTo>
                            <a:pt x="155358" y="2478152"/>
                            <a:pt x="141909" y="2497806"/>
                            <a:pt x="138224" y="2519916"/>
                          </a:cubicBezTo>
                          <a:cubicBezTo>
                            <a:pt x="134680" y="2541181"/>
                            <a:pt x="130869" y="2562404"/>
                            <a:pt x="127591" y="2583712"/>
                          </a:cubicBezTo>
                          <a:cubicBezTo>
                            <a:pt x="123780" y="2608482"/>
                            <a:pt x="116959" y="2658140"/>
                            <a:pt x="116959" y="265814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" name="28 Forma libre"/>
                    <p:cNvSpPr/>
                    <p:nvPr/>
                  </p:nvSpPr>
                  <p:spPr>
                    <a:xfrm>
                      <a:off x="5454480" y="1233377"/>
                      <a:ext cx="106348" cy="2615609"/>
                    </a:xfrm>
                    <a:custGeom>
                      <a:avLst/>
                      <a:gdLst>
                        <a:gd name="connsiteX0" fmla="*/ 53185 w 106348"/>
                        <a:gd name="connsiteY0" fmla="*/ 0 h 2615609"/>
                        <a:gd name="connsiteX1" fmla="*/ 42553 w 106348"/>
                        <a:gd name="connsiteY1" fmla="*/ 53163 h 2615609"/>
                        <a:gd name="connsiteX2" fmla="*/ 31920 w 106348"/>
                        <a:gd name="connsiteY2" fmla="*/ 85060 h 2615609"/>
                        <a:gd name="connsiteX3" fmla="*/ 10655 w 106348"/>
                        <a:gd name="connsiteY3" fmla="*/ 287079 h 2615609"/>
                        <a:gd name="connsiteX4" fmla="*/ 10655 w 106348"/>
                        <a:gd name="connsiteY4" fmla="*/ 595423 h 2615609"/>
                        <a:gd name="connsiteX5" fmla="*/ 42553 w 106348"/>
                        <a:gd name="connsiteY5" fmla="*/ 691116 h 2615609"/>
                        <a:gd name="connsiteX6" fmla="*/ 53185 w 106348"/>
                        <a:gd name="connsiteY6" fmla="*/ 723014 h 2615609"/>
                        <a:gd name="connsiteX7" fmla="*/ 74450 w 106348"/>
                        <a:gd name="connsiteY7" fmla="*/ 754911 h 2615609"/>
                        <a:gd name="connsiteX8" fmla="*/ 106348 w 106348"/>
                        <a:gd name="connsiteY8" fmla="*/ 818707 h 2615609"/>
                        <a:gd name="connsiteX9" fmla="*/ 95715 w 106348"/>
                        <a:gd name="connsiteY9" fmla="*/ 861237 h 2615609"/>
                        <a:gd name="connsiteX10" fmla="*/ 74450 w 106348"/>
                        <a:gd name="connsiteY10" fmla="*/ 925032 h 2615609"/>
                        <a:gd name="connsiteX11" fmla="*/ 63818 w 106348"/>
                        <a:gd name="connsiteY11" fmla="*/ 967563 h 2615609"/>
                        <a:gd name="connsiteX12" fmla="*/ 53185 w 106348"/>
                        <a:gd name="connsiteY12" fmla="*/ 1403497 h 2615609"/>
                        <a:gd name="connsiteX13" fmla="*/ 74450 w 106348"/>
                        <a:gd name="connsiteY13" fmla="*/ 1531088 h 2615609"/>
                        <a:gd name="connsiteX14" fmla="*/ 95715 w 106348"/>
                        <a:gd name="connsiteY14" fmla="*/ 1594883 h 2615609"/>
                        <a:gd name="connsiteX15" fmla="*/ 74450 w 106348"/>
                        <a:gd name="connsiteY15" fmla="*/ 1690576 h 2615609"/>
                        <a:gd name="connsiteX16" fmla="*/ 21287 w 106348"/>
                        <a:gd name="connsiteY16" fmla="*/ 1733107 h 2615609"/>
                        <a:gd name="connsiteX17" fmla="*/ 22 w 106348"/>
                        <a:gd name="connsiteY17" fmla="*/ 1796902 h 2615609"/>
                        <a:gd name="connsiteX18" fmla="*/ 21287 w 106348"/>
                        <a:gd name="connsiteY18" fmla="*/ 2211572 h 2615609"/>
                        <a:gd name="connsiteX19" fmla="*/ 31920 w 106348"/>
                        <a:gd name="connsiteY19" fmla="*/ 2615609 h 2615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06348" h="2615609">
                          <a:moveTo>
                            <a:pt x="53185" y="0"/>
                          </a:moveTo>
                          <a:cubicBezTo>
                            <a:pt x="49641" y="17721"/>
                            <a:pt x="46936" y="35631"/>
                            <a:pt x="42553" y="53163"/>
                          </a:cubicBezTo>
                          <a:cubicBezTo>
                            <a:pt x="39835" y="64036"/>
                            <a:pt x="33230" y="73929"/>
                            <a:pt x="31920" y="85060"/>
                          </a:cubicBezTo>
                          <a:cubicBezTo>
                            <a:pt x="1264" y="345624"/>
                            <a:pt x="37849" y="151103"/>
                            <a:pt x="10655" y="287079"/>
                          </a:cubicBezTo>
                          <a:cubicBezTo>
                            <a:pt x="3288" y="412320"/>
                            <a:pt x="-9072" y="477064"/>
                            <a:pt x="10655" y="595423"/>
                          </a:cubicBezTo>
                          <a:cubicBezTo>
                            <a:pt x="10656" y="595431"/>
                            <a:pt x="37236" y="675164"/>
                            <a:pt x="42553" y="691116"/>
                          </a:cubicBezTo>
                          <a:cubicBezTo>
                            <a:pt x="46097" y="701749"/>
                            <a:pt x="46968" y="713689"/>
                            <a:pt x="53185" y="723014"/>
                          </a:cubicBezTo>
                          <a:cubicBezTo>
                            <a:pt x="60273" y="733646"/>
                            <a:pt x="68735" y="743482"/>
                            <a:pt x="74450" y="754911"/>
                          </a:cubicBezTo>
                          <a:cubicBezTo>
                            <a:pt x="118474" y="842957"/>
                            <a:pt x="45403" y="727287"/>
                            <a:pt x="106348" y="818707"/>
                          </a:cubicBezTo>
                          <a:cubicBezTo>
                            <a:pt x="102804" y="832884"/>
                            <a:pt x="99914" y="847240"/>
                            <a:pt x="95715" y="861237"/>
                          </a:cubicBezTo>
                          <a:cubicBezTo>
                            <a:pt x="89274" y="882707"/>
                            <a:pt x="79886" y="903286"/>
                            <a:pt x="74450" y="925032"/>
                          </a:cubicBezTo>
                          <a:lnTo>
                            <a:pt x="63818" y="967563"/>
                          </a:lnTo>
                          <a:cubicBezTo>
                            <a:pt x="44443" y="1248507"/>
                            <a:pt x="31998" y="1202225"/>
                            <a:pt x="53185" y="1403497"/>
                          </a:cubicBezTo>
                          <a:cubicBezTo>
                            <a:pt x="55792" y="1428264"/>
                            <a:pt x="66534" y="1502062"/>
                            <a:pt x="74450" y="1531088"/>
                          </a:cubicBezTo>
                          <a:cubicBezTo>
                            <a:pt x="80348" y="1552713"/>
                            <a:pt x="95715" y="1594883"/>
                            <a:pt x="95715" y="1594883"/>
                          </a:cubicBezTo>
                          <a:cubicBezTo>
                            <a:pt x="93567" y="1607772"/>
                            <a:pt x="86533" y="1670439"/>
                            <a:pt x="74450" y="1690576"/>
                          </a:cubicBezTo>
                          <a:cubicBezTo>
                            <a:pt x="64348" y="1707413"/>
                            <a:pt x="35778" y="1723447"/>
                            <a:pt x="21287" y="1733107"/>
                          </a:cubicBezTo>
                          <a:cubicBezTo>
                            <a:pt x="14199" y="1754372"/>
                            <a:pt x="-657" y="1774497"/>
                            <a:pt x="22" y="1796902"/>
                          </a:cubicBezTo>
                          <a:cubicBezTo>
                            <a:pt x="11308" y="2169325"/>
                            <a:pt x="-8580" y="2032356"/>
                            <a:pt x="21287" y="2211572"/>
                          </a:cubicBezTo>
                          <a:cubicBezTo>
                            <a:pt x="32720" y="2565977"/>
                            <a:pt x="31920" y="2431254"/>
                            <a:pt x="31920" y="2615609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0" name="29 CuadroTexto"/>
                    <p:cNvSpPr txBox="1"/>
                    <p:nvPr/>
                  </p:nvSpPr>
                  <p:spPr>
                    <a:xfrm>
                      <a:off x="5436096" y="1423809"/>
                      <a:ext cx="43204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200" dirty="0">
                          <a:solidFill>
                            <a:prstClr val="white"/>
                          </a:solidFill>
                        </a:rPr>
                        <a:t>N</a:t>
                      </a:r>
                    </a:p>
                  </p:txBody>
                </p:sp>
                <p:sp>
                  <p:nvSpPr>
                    <p:cNvPr id="31" name="30 CuadroTexto"/>
                    <p:cNvSpPr txBox="1"/>
                    <p:nvPr/>
                  </p:nvSpPr>
                  <p:spPr>
                    <a:xfrm>
                      <a:off x="5772432" y="1772816"/>
                      <a:ext cx="3837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200" dirty="0">
                          <a:solidFill>
                            <a:prstClr val="white"/>
                          </a:solidFill>
                        </a:rPr>
                        <a:t>LP</a:t>
                      </a:r>
                    </a:p>
                  </p:txBody>
                </p:sp>
              </p:grpSp>
              <p:sp>
                <p:nvSpPr>
                  <p:cNvPr id="25" name="24 Forma libre"/>
                  <p:cNvSpPr/>
                  <p:nvPr/>
                </p:nvSpPr>
                <p:spPr>
                  <a:xfrm>
                    <a:off x="4380614" y="2934586"/>
                    <a:ext cx="248300" cy="956930"/>
                  </a:xfrm>
                  <a:custGeom>
                    <a:avLst/>
                    <a:gdLst>
                      <a:gd name="connsiteX0" fmla="*/ 0 w 248300"/>
                      <a:gd name="connsiteY0" fmla="*/ 0 h 956930"/>
                      <a:gd name="connsiteX1" fmla="*/ 53163 w 248300"/>
                      <a:gd name="connsiteY1" fmla="*/ 85061 h 956930"/>
                      <a:gd name="connsiteX2" fmla="*/ 63795 w 248300"/>
                      <a:gd name="connsiteY2" fmla="*/ 116958 h 956930"/>
                      <a:gd name="connsiteX3" fmla="*/ 85060 w 248300"/>
                      <a:gd name="connsiteY3" fmla="*/ 148856 h 956930"/>
                      <a:gd name="connsiteX4" fmla="*/ 106326 w 248300"/>
                      <a:gd name="connsiteY4" fmla="*/ 233916 h 956930"/>
                      <a:gd name="connsiteX5" fmla="*/ 127591 w 248300"/>
                      <a:gd name="connsiteY5" fmla="*/ 297712 h 956930"/>
                      <a:gd name="connsiteX6" fmla="*/ 138223 w 248300"/>
                      <a:gd name="connsiteY6" fmla="*/ 340242 h 956930"/>
                      <a:gd name="connsiteX7" fmla="*/ 170121 w 248300"/>
                      <a:gd name="connsiteY7" fmla="*/ 361507 h 956930"/>
                      <a:gd name="connsiteX8" fmla="*/ 212651 w 248300"/>
                      <a:gd name="connsiteY8" fmla="*/ 457200 h 956930"/>
                      <a:gd name="connsiteX9" fmla="*/ 223284 w 248300"/>
                      <a:gd name="connsiteY9" fmla="*/ 489098 h 956930"/>
                      <a:gd name="connsiteX10" fmla="*/ 233916 w 248300"/>
                      <a:gd name="connsiteY10" fmla="*/ 606056 h 956930"/>
                      <a:gd name="connsiteX11" fmla="*/ 233916 w 248300"/>
                      <a:gd name="connsiteY11" fmla="*/ 776177 h 956930"/>
                      <a:gd name="connsiteX12" fmla="*/ 244549 w 248300"/>
                      <a:gd name="connsiteY12" fmla="*/ 956930 h 956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8300" h="956930">
                        <a:moveTo>
                          <a:pt x="0" y="0"/>
                        </a:moveTo>
                        <a:cubicBezTo>
                          <a:pt x="55658" y="139146"/>
                          <a:pt x="-14927" y="-17074"/>
                          <a:pt x="53163" y="85061"/>
                        </a:cubicBezTo>
                        <a:cubicBezTo>
                          <a:pt x="59380" y="94386"/>
                          <a:pt x="58783" y="106934"/>
                          <a:pt x="63795" y="116958"/>
                        </a:cubicBezTo>
                        <a:cubicBezTo>
                          <a:pt x="69510" y="128388"/>
                          <a:pt x="79345" y="137426"/>
                          <a:pt x="85060" y="148856"/>
                        </a:cubicBezTo>
                        <a:cubicBezTo>
                          <a:pt x="97965" y="174666"/>
                          <a:pt x="99046" y="207223"/>
                          <a:pt x="106326" y="233916"/>
                        </a:cubicBezTo>
                        <a:cubicBezTo>
                          <a:pt x="112224" y="255542"/>
                          <a:pt x="122155" y="275966"/>
                          <a:pt x="127591" y="297712"/>
                        </a:cubicBezTo>
                        <a:cubicBezTo>
                          <a:pt x="131135" y="311889"/>
                          <a:pt x="130117" y="328083"/>
                          <a:pt x="138223" y="340242"/>
                        </a:cubicBezTo>
                        <a:cubicBezTo>
                          <a:pt x="145311" y="350875"/>
                          <a:pt x="159488" y="354419"/>
                          <a:pt x="170121" y="361507"/>
                        </a:cubicBezTo>
                        <a:cubicBezTo>
                          <a:pt x="203820" y="412056"/>
                          <a:pt x="187344" y="381281"/>
                          <a:pt x="212651" y="457200"/>
                        </a:cubicBezTo>
                        <a:lnTo>
                          <a:pt x="223284" y="489098"/>
                        </a:lnTo>
                        <a:cubicBezTo>
                          <a:pt x="226828" y="528084"/>
                          <a:pt x="230665" y="567044"/>
                          <a:pt x="233916" y="606056"/>
                        </a:cubicBezTo>
                        <a:cubicBezTo>
                          <a:pt x="246174" y="753157"/>
                          <a:pt x="258977" y="700997"/>
                          <a:pt x="233916" y="776177"/>
                        </a:cubicBezTo>
                        <a:lnTo>
                          <a:pt x="244549" y="95693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2" name="31 CuadroTexto"/>
                <p:cNvSpPr txBox="1"/>
                <p:nvPr/>
              </p:nvSpPr>
              <p:spPr>
                <a:xfrm>
                  <a:off x="8517613" y="2023552"/>
                  <a:ext cx="325692" cy="237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200" dirty="0">
                      <a:solidFill>
                        <a:prstClr val="white"/>
                      </a:solidFill>
                    </a:rPr>
                    <a:t>V</a:t>
                  </a:r>
                </a:p>
              </p:txBody>
            </p:sp>
            <p:grpSp>
              <p:nvGrpSpPr>
                <p:cNvPr id="39" name="38 Grupo"/>
                <p:cNvGrpSpPr/>
                <p:nvPr/>
              </p:nvGrpSpPr>
              <p:grpSpPr>
                <a:xfrm>
                  <a:off x="7064326" y="2004668"/>
                  <a:ext cx="2092647" cy="2375630"/>
                  <a:chOff x="4355976" y="1124743"/>
                  <a:chExt cx="2776013" cy="2776013"/>
                </a:xfrm>
              </p:grpSpPr>
              <p:grpSp>
                <p:nvGrpSpPr>
                  <p:cNvPr id="40" name="39 Grupo"/>
                  <p:cNvGrpSpPr/>
                  <p:nvPr/>
                </p:nvGrpSpPr>
                <p:grpSpPr>
                  <a:xfrm>
                    <a:off x="4355976" y="1124743"/>
                    <a:ext cx="2776013" cy="2776013"/>
                    <a:chOff x="4355976" y="1124743"/>
                    <a:chExt cx="2776013" cy="2776013"/>
                  </a:xfrm>
                </p:grpSpPr>
                <p:pic>
                  <p:nvPicPr>
                    <p:cNvPr id="42" name="41 Imagen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sharpenSoften amount="50000"/>
                              </a14:imgEffect>
                              <a14:imgEffect>
                                <a14:brightnessContrast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55976" y="1124743"/>
                      <a:ext cx="2776013" cy="2776013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sp>
                  <p:nvSpPr>
                    <p:cNvPr id="43" name="42 Forma libre"/>
                    <p:cNvSpPr/>
                    <p:nvPr/>
                  </p:nvSpPr>
                  <p:spPr>
                    <a:xfrm>
                      <a:off x="6283842" y="1169581"/>
                      <a:ext cx="148865" cy="2636875"/>
                    </a:xfrm>
                    <a:custGeom>
                      <a:avLst/>
                      <a:gdLst>
                        <a:gd name="connsiteX0" fmla="*/ 85060 w 148865"/>
                        <a:gd name="connsiteY0" fmla="*/ 0 h 2636875"/>
                        <a:gd name="connsiteX1" fmla="*/ 95693 w 148865"/>
                        <a:gd name="connsiteY1" fmla="*/ 329610 h 2636875"/>
                        <a:gd name="connsiteX2" fmla="*/ 106325 w 148865"/>
                        <a:gd name="connsiteY2" fmla="*/ 372140 h 2636875"/>
                        <a:gd name="connsiteX3" fmla="*/ 127591 w 148865"/>
                        <a:gd name="connsiteY3" fmla="*/ 457200 h 2636875"/>
                        <a:gd name="connsiteX4" fmla="*/ 116958 w 148865"/>
                        <a:gd name="connsiteY4" fmla="*/ 1137684 h 2636875"/>
                        <a:gd name="connsiteX5" fmla="*/ 95693 w 148865"/>
                        <a:gd name="connsiteY5" fmla="*/ 1414131 h 2636875"/>
                        <a:gd name="connsiteX6" fmla="*/ 74428 w 148865"/>
                        <a:gd name="connsiteY6" fmla="*/ 1573619 h 2636875"/>
                        <a:gd name="connsiteX7" fmla="*/ 63795 w 148865"/>
                        <a:gd name="connsiteY7" fmla="*/ 1637414 h 2636875"/>
                        <a:gd name="connsiteX8" fmla="*/ 42530 w 148865"/>
                        <a:gd name="connsiteY8" fmla="*/ 1701210 h 2636875"/>
                        <a:gd name="connsiteX9" fmla="*/ 10632 w 148865"/>
                        <a:gd name="connsiteY9" fmla="*/ 1796903 h 2636875"/>
                        <a:gd name="connsiteX10" fmla="*/ 0 w 148865"/>
                        <a:gd name="connsiteY10" fmla="*/ 1828800 h 2636875"/>
                        <a:gd name="connsiteX11" fmla="*/ 10632 w 148865"/>
                        <a:gd name="connsiteY11" fmla="*/ 2062717 h 2636875"/>
                        <a:gd name="connsiteX12" fmla="*/ 31898 w 148865"/>
                        <a:gd name="connsiteY12" fmla="*/ 2126512 h 2636875"/>
                        <a:gd name="connsiteX13" fmla="*/ 53163 w 148865"/>
                        <a:gd name="connsiteY13" fmla="*/ 2158410 h 2636875"/>
                        <a:gd name="connsiteX14" fmla="*/ 95693 w 148865"/>
                        <a:gd name="connsiteY14" fmla="*/ 2339163 h 2636875"/>
                        <a:gd name="connsiteX15" fmla="*/ 127591 w 148865"/>
                        <a:gd name="connsiteY15" fmla="*/ 2360428 h 2636875"/>
                        <a:gd name="connsiteX16" fmla="*/ 138223 w 148865"/>
                        <a:gd name="connsiteY16" fmla="*/ 2392326 h 2636875"/>
                        <a:gd name="connsiteX17" fmla="*/ 148856 w 148865"/>
                        <a:gd name="connsiteY17" fmla="*/ 2636875 h 2636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48865" h="2636875">
                          <a:moveTo>
                            <a:pt x="85060" y="0"/>
                          </a:moveTo>
                          <a:cubicBezTo>
                            <a:pt x="88604" y="109870"/>
                            <a:pt x="89422" y="219862"/>
                            <a:pt x="95693" y="329610"/>
                          </a:cubicBezTo>
                          <a:cubicBezTo>
                            <a:pt x="96527" y="344199"/>
                            <a:pt x="103155" y="357875"/>
                            <a:pt x="106325" y="372140"/>
                          </a:cubicBezTo>
                          <a:cubicBezTo>
                            <a:pt x="123431" y="449116"/>
                            <a:pt x="108592" y="400206"/>
                            <a:pt x="127591" y="457200"/>
                          </a:cubicBezTo>
                          <a:cubicBezTo>
                            <a:pt x="124047" y="684028"/>
                            <a:pt x="122233" y="910890"/>
                            <a:pt x="116958" y="1137684"/>
                          </a:cubicBezTo>
                          <a:cubicBezTo>
                            <a:pt x="111744" y="1361865"/>
                            <a:pt x="124115" y="1300433"/>
                            <a:pt x="95693" y="1414131"/>
                          </a:cubicBezTo>
                          <a:cubicBezTo>
                            <a:pt x="79405" y="1577000"/>
                            <a:pt x="94002" y="1465964"/>
                            <a:pt x="74428" y="1573619"/>
                          </a:cubicBezTo>
                          <a:cubicBezTo>
                            <a:pt x="70572" y="1594830"/>
                            <a:pt x="69024" y="1616499"/>
                            <a:pt x="63795" y="1637414"/>
                          </a:cubicBezTo>
                          <a:cubicBezTo>
                            <a:pt x="58358" y="1659160"/>
                            <a:pt x="49618" y="1679945"/>
                            <a:pt x="42530" y="1701210"/>
                          </a:cubicBezTo>
                          <a:lnTo>
                            <a:pt x="10632" y="1796903"/>
                          </a:lnTo>
                          <a:lnTo>
                            <a:pt x="0" y="1828800"/>
                          </a:lnTo>
                          <a:cubicBezTo>
                            <a:pt x="3544" y="1906772"/>
                            <a:pt x="2317" y="1985108"/>
                            <a:pt x="10632" y="2062717"/>
                          </a:cubicBezTo>
                          <a:cubicBezTo>
                            <a:pt x="13020" y="2085005"/>
                            <a:pt x="19464" y="2107861"/>
                            <a:pt x="31898" y="2126512"/>
                          </a:cubicBezTo>
                          <a:lnTo>
                            <a:pt x="53163" y="2158410"/>
                          </a:lnTo>
                          <a:cubicBezTo>
                            <a:pt x="69171" y="2414552"/>
                            <a:pt x="8970" y="2295803"/>
                            <a:pt x="95693" y="2339163"/>
                          </a:cubicBezTo>
                          <a:cubicBezTo>
                            <a:pt x="107123" y="2344878"/>
                            <a:pt x="116958" y="2353340"/>
                            <a:pt x="127591" y="2360428"/>
                          </a:cubicBezTo>
                          <a:cubicBezTo>
                            <a:pt x="131135" y="2371061"/>
                            <a:pt x="137208" y="2381164"/>
                            <a:pt x="138223" y="2392326"/>
                          </a:cubicBezTo>
                          <a:cubicBezTo>
                            <a:pt x="149601" y="2517487"/>
                            <a:pt x="148856" y="2546047"/>
                            <a:pt x="148856" y="263687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4" name="43 Forma libre"/>
                    <p:cNvSpPr/>
                    <p:nvPr/>
                  </p:nvSpPr>
                  <p:spPr>
                    <a:xfrm>
                      <a:off x="5209953" y="1222744"/>
                      <a:ext cx="180754" cy="2658140"/>
                    </a:xfrm>
                    <a:custGeom>
                      <a:avLst/>
                      <a:gdLst>
                        <a:gd name="connsiteX0" fmla="*/ 138224 w 180754"/>
                        <a:gd name="connsiteY0" fmla="*/ 0 h 2658140"/>
                        <a:gd name="connsiteX1" fmla="*/ 148856 w 180754"/>
                        <a:gd name="connsiteY1" fmla="*/ 85061 h 2658140"/>
                        <a:gd name="connsiteX2" fmla="*/ 159489 w 180754"/>
                        <a:gd name="connsiteY2" fmla="*/ 138223 h 2658140"/>
                        <a:gd name="connsiteX3" fmla="*/ 148856 w 180754"/>
                        <a:gd name="connsiteY3" fmla="*/ 404037 h 2658140"/>
                        <a:gd name="connsiteX4" fmla="*/ 127591 w 180754"/>
                        <a:gd name="connsiteY4" fmla="*/ 467833 h 2658140"/>
                        <a:gd name="connsiteX5" fmla="*/ 116959 w 180754"/>
                        <a:gd name="connsiteY5" fmla="*/ 520996 h 2658140"/>
                        <a:gd name="connsiteX6" fmla="*/ 85061 w 180754"/>
                        <a:gd name="connsiteY6" fmla="*/ 616689 h 2658140"/>
                        <a:gd name="connsiteX7" fmla="*/ 63796 w 180754"/>
                        <a:gd name="connsiteY7" fmla="*/ 680484 h 2658140"/>
                        <a:gd name="connsiteX8" fmla="*/ 53163 w 180754"/>
                        <a:gd name="connsiteY8" fmla="*/ 712382 h 2658140"/>
                        <a:gd name="connsiteX9" fmla="*/ 21266 w 180754"/>
                        <a:gd name="connsiteY9" fmla="*/ 839972 h 2658140"/>
                        <a:gd name="connsiteX10" fmla="*/ 10633 w 180754"/>
                        <a:gd name="connsiteY10" fmla="*/ 871870 h 2658140"/>
                        <a:gd name="connsiteX11" fmla="*/ 0 w 180754"/>
                        <a:gd name="connsiteY11" fmla="*/ 903768 h 2658140"/>
                        <a:gd name="connsiteX12" fmla="*/ 31898 w 180754"/>
                        <a:gd name="connsiteY12" fmla="*/ 1031358 h 2658140"/>
                        <a:gd name="connsiteX13" fmla="*/ 63796 w 180754"/>
                        <a:gd name="connsiteY13" fmla="*/ 1052623 h 2658140"/>
                        <a:gd name="connsiteX14" fmla="*/ 85061 w 180754"/>
                        <a:gd name="connsiteY14" fmla="*/ 1190847 h 2658140"/>
                        <a:gd name="connsiteX15" fmla="*/ 95694 w 180754"/>
                        <a:gd name="connsiteY15" fmla="*/ 1244009 h 2658140"/>
                        <a:gd name="connsiteX16" fmla="*/ 127591 w 180754"/>
                        <a:gd name="connsiteY16" fmla="*/ 1360968 h 2658140"/>
                        <a:gd name="connsiteX17" fmla="*/ 138224 w 180754"/>
                        <a:gd name="connsiteY17" fmla="*/ 1446028 h 2658140"/>
                        <a:gd name="connsiteX18" fmla="*/ 148856 w 180754"/>
                        <a:gd name="connsiteY18" fmla="*/ 1903228 h 2658140"/>
                        <a:gd name="connsiteX19" fmla="*/ 159489 w 180754"/>
                        <a:gd name="connsiteY19" fmla="*/ 1988289 h 2658140"/>
                        <a:gd name="connsiteX20" fmla="*/ 180754 w 180754"/>
                        <a:gd name="connsiteY20" fmla="*/ 2052084 h 2658140"/>
                        <a:gd name="connsiteX21" fmla="*/ 159489 w 180754"/>
                        <a:gd name="connsiteY21" fmla="*/ 2456121 h 2658140"/>
                        <a:gd name="connsiteX22" fmla="*/ 138224 w 180754"/>
                        <a:gd name="connsiteY22" fmla="*/ 2519916 h 2658140"/>
                        <a:gd name="connsiteX23" fmla="*/ 127591 w 180754"/>
                        <a:gd name="connsiteY23" fmla="*/ 2583712 h 2658140"/>
                        <a:gd name="connsiteX24" fmla="*/ 116959 w 180754"/>
                        <a:gd name="connsiteY24" fmla="*/ 2658140 h 26581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80754" h="2658140">
                          <a:moveTo>
                            <a:pt x="138224" y="0"/>
                          </a:moveTo>
                          <a:cubicBezTo>
                            <a:pt x="141768" y="28354"/>
                            <a:pt x="144511" y="56819"/>
                            <a:pt x="148856" y="85061"/>
                          </a:cubicBezTo>
                          <a:cubicBezTo>
                            <a:pt x="151604" y="102923"/>
                            <a:pt x="159489" y="120151"/>
                            <a:pt x="159489" y="138223"/>
                          </a:cubicBezTo>
                          <a:cubicBezTo>
                            <a:pt x="159489" y="226899"/>
                            <a:pt x="157398" y="315774"/>
                            <a:pt x="148856" y="404037"/>
                          </a:cubicBezTo>
                          <a:cubicBezTo>
                            <a:pt x="146697" y="426348"/>
                            <a:pt x="131987" y="445853"/>
                            <a:pt x="127591" y="467833"/>
                          </a:cubicBezTo>
                          <a:cubicBezTo>
                            <a:pt x="124047" y="485554"/>
                            <a:pt x="121714" y="503561"/>
                            <a:pt x="116959" y="520996"/>
                          </a:cubicBezTo>
                          <a:cubicBezTo>
                            <a:pt x="116956" y="521006"/>
                            <a:pt x="90379" y="600736"/>
                            <a:pt x="85061" y="616689"/>
                          </a:cubicBezTo>
                          <a:lnTo>
                            <a:pt x="63796" y="680484"/>
                          </a:lnTo>
                          <a:lnTo>
                            <a:pt x="53163" y="712382"/>
                          </a:lnTo>
                          <a:cubicBezTo>
                            <a:pt x="38846" y="798286"/>
                            <a:pt x="49348" y="755727"/>
                            <a:pt x="21266" y="839972"/>
                          </a:cubicBezTo>
                          <a:lnTo>
                            <a:pt x="10633" y="871870"/>
                          </a:lnTo>
                          <a:lnTo>
                            <a:pt x="0" y="903768"/>
                          </a:lnTo>
                          <a:cubicBezTo>
                            <a:pt x="5911" y="956969"/>
                            <a:pt x="-4728" y="994733"/>
                            <a:pt x="31898" y="1031358"/>
                          </a:cubicBezTo>
                          <a:cubicBezTo>
                            <a:pt x="40934" y="1040394"/>
                            <a:pt x="53163" y="1045535"/>
                            <a:pt x="63796" y="1052623"/>
                          </a:cubicBezTo>
                          <a:cubicBezTo>
                            <a:pt x="87745" y="1124474"/>
                            <a:pt x="66785" y="1053785"/>
                            <a:pt x="85061" y="1190847"/>
                          </a:cubicBezTo>
                          <a:cubicBezTo>
                            <a:pt x="87450" y="1208760"/>
                            <a:pt x="91311" y="1226477"/>
                            <a:pt x="95694" y="1244009"/>
                          </a:cubicBezTo>
                          <a:cubicBezTo>
                            <a:pt x="111339" y="1306587"/>
                            <a:pt x="114636" y="1257332"/>
                            <a:pt x="127591" y="1360968"/>
                          </a:cubicBezTo>
                          <a:lnTo>
                            <a:pt x="138224" y="1446028"/>
                          </a:lnTo>
                          <a:cubicBezTo>
                            <a:pt x="141768" y="1598428"/>
                            <a:pt x="142883" y="1750904"/>
                            <a:pt x="148856" y="1903228"/>
                          </a:cubicBezTo>
                          <a:cubicBezTo>
                            <a:pt x="149976" y="1931780"/>
                            <a:pt x="153502" y="1960349"/>
                            <a:pt x="159489" y="1988289"/>
                          </a:cubicBezTo>
                          <a:cubicBezTo>
                            <a:pt x="164186" y="2010207"/>
                            <a:pt x="180754" y="2052084"/>
                            <a:pt x="180754" y="2052084"/>
                          </a:cubicBezTo>
                          <a:cubicBezTo>
                            <a:pt x="180625" y="2055698"/>
                            <a:pt x="175778" y="2369247"/>
                            <a:pt x="159489" y="2456121"/>
                          </a:cubicBezTo>
                          <a:cubicBezTo>
                            <a:pt x="155358" y="2478152"/>
                            <a:pt x="141909" y="2497806"/>
                            <a:pt x="138224" y="2519916"/>
                          </a:cubicBezTo>
                          <a:cubicBezTo>
                            <a:pt x="134680" y="2541181"/>
                            <a:pt x="130869" y="2562404"/>
                            <a:pt x="127591" y="2583712"/>
                          </a:cubicBezTo>
                          <a:cubicBezTo>
                            <a:pt x="123780" y="2608482"/>
                            <a:pt x="116959" y="2658140"/>
                            <a:pt x="116959" y="265814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5" name="44 Forma libre"/>
                    <p:cNvSpPr/>
                    <p:nvPr/>
                  </p:nvSpPr>
                  <p:spPr>
                    <a:xfrm>
                      <a:off x="5454480" y="1233377"/>
                      <a:ext cx="106348" cy="2615609"/>
                    </a:xfrm>
                    <a:custGeom>
                      <a:avLst/>
                      <a:gdLst>
                        <a:gd name="connsiteX0" fmla="*/ 53185 w 106348"/>
                        <a:gd name="connsiteY0" fmla="*/ 0 h 2615609"/>
                        <a:gd name="connsiteX1" fmla="*/ 42553 w 106348"/>
                        <a:gd name="connsiteY1" fmla="*/ 53163 h 2615609"/>
                        <a:gd name="connsiteX2" fmla="*/ 31920 w 106348"/>
                        <a:gd name="connsiteY2" fmla="*/ 85060 h 2615609"/>
                        <a:gd name="connsiteX3" fmla="*/ 10655 w 106348"/>
                        <a:gd name="connsiteY3" fmla="*/ 287079 h 2615609"/>
                        <a:gd name="connsiteX4" fmla="*/ 10655 w 106348"/>
                        <a:gd name="connsiteY4" fmla="*/ 595423 h 2615609"/>
                        <a:gd name="connsiteX5" fmla="*/ 42553 w 106348"/>
                        <a:gd name="connsiteY5" fmla="*/ 691116 h 2615609"/>
                        <a:gd name="connsiteX6" fmla="*/ 53185 w 106348"/>
                        <a:gd name="connsiteY6" fmla="*/ 723014 h 2615609"/>
                        <a:gd name="connsiteX7" fmla="*/ 74450 w 106348"/>
                        <a:gd name="connsiteY7" fmla="*/ 754911 h 2615609"/>
                        <a:gd name="connsiteX8" fmla="*/ 106348 w 106348"/>
                        <a:gd name="connsiteY8" fmla="*/ 818707 h 2615609"/>
                        <a:gd name="connsiteX9" fmla="*/ 95715 w 106348"/>
                        <a:gd name="connsiteY9" fmla="*/ 861237 h 2615609"/>
                        <a:gd name="connsiteX10" fmla="*/ 74450 w 106348"/>
                        <a:gd name="connsiteY10" fmla="*/ 925032 h 2615609"/>
                        <a:gd name="connsiteX11" fmla="*/ 63818 w 106348"/>
                        <a:gd name="connsiteY11" fmla="*/ 967563 h 2615609"/>
                        <a:gd name="connsiteX12" fmla="*/ 53185 w 106348"/>
                        <a:gd name="connsiteY12" fmla="*/ 1403497 h 2615609"/>
                        <a:gd name="connsiteX13" fmla="*/ 74450 w 106348"/>
                        <a:gd name="connsiteY13" fmla="*/ 1531088 h 2615609"/>
                        <a:gd name="connsiteX14" fmla="*/ 95715 w 106348"/>
                        <a:gd name="connsiteY14" fmla="*/ 1594883 h 2615609"/>
                        <a:gd name="connsiteX15" fmla="*/ 74450 w 106348"/>
                        <a:gd name="connsiteY15" fmla="*/ 1690576 h 2615609"/>
                        <a:gd name="connsiteX16" fmla="*/ 21287 w 106348"/>
                        <a:gd name="connsiteY16" fmla="*/ 1733107 h 2615609"/>
                        <a:gd name="connsiteX17" fmla="*/ 22 w 106348"/>
                        <a:gd name="connsiteY17" fmla="*/ 1796902 h 2615609"/>
                        <a:gd name="connsiteX18" fmla="*/ 21287 w 106348"/>
                        <a:gd name="connsiteY18" fmla="*/ 2211572 h 2615609"/>
                        <a:gd name="connsiteX19" fmla="*/ 31920 w 106348"/>
                        <a:gd name="connsiteY19" fmla="*/ 2615609 h 2615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06348" h="2615609">
                          <a:moveTo>
                            <a:pt x="53185" y="0"/>
                          </a:moveTo>
                          <a:cubicBezTo>
                            <a:pt x="49641" y="17721"/>
                            <a:pt x="46936" y="35631"/>
                            <a:pt x="42553" y="53163"/>
                          </a:cubicBezTo>
                          <a:cubicBezTo>
                            <a:pt x="39835" y="64036"/>
                            <a:pt x="33230" y="73929"/>
                            <a:pt x="31920" y="85060"/>
                          </a:cubicBezTo>
                          <a:cubicBezTo>
                            <a:pt x="1264" y="345624"/>
                            <a:pt x="37849" y="151103"/>
                            <a:pt x="10655" y="287079"/>
                          </a:cubicBezTo>
                          <a:cubicBezTo>
                            <a:pt x="3288" y="412320"/>
                            <a:pt x="-9072" y="477064"/>
                            <a:pt x="10655" y="595423"/>
                          </a:cubicBezTo>
                          <a:cubicBezTo>
                            <a:pt x="10656" y="595431"/>
                            <a:pt x="37236" y="675164"/>
                            <a:pt x="42553" y="691116"/>
                          </a:cubicBezTo>
                          <a:cubicBezTo>
                            <a:pt x="46097" y="701749"/>
                            <a:pt x="46968" y="713689"/>
                            <a:pt x="53185" y="723014"/>
                          </a:cubicBezTo>
                          <a:cubicBezTo>
                            <a:pt x="60273" y="733646"/>
                            <a:pt x="68735" y="743482"/>
                            <a:pt x="74450" y="754911"/>
                          </a:cubicBezTo>
                          <a:cubicBezTo>
                            <a:pt x="118474" y="842957"/>
                            <a:pt x="45403" y="727287"/>
                            <a:pt x="106348" y="818707"/>
                          </a:cubicBezTo>
                          <a:cubicBezTo>
                            <a:pt x="102804" y="832884"/>
                            <a:pt x="99914" y="847240"/>
                            <a:pt x="95715" y="861237"/>
                          </a:cubicBezTo>
                          <a:cubicBezTo>
                            <a:pt x="89274" y="882707"/>
                            <a:pt x="79886" y="903286"/>
                            <a:pt x="74450" y="925032"/>
                          </a:cubicBezTo>
                          <a:lnTo>
                            <a:pt x="63818" y="967563"/>
                          </a:lnTo>
                          <a:cubicBezTo>
                            <a:pt x="44443" y="1248507"/>
                            <a:pt x="31998" y="1202225"/>
                            <a:pt x="53185" y="1403497"/>
                          </a:cubicBezTo>
                          <a:cubicBezTo>
                            <a:pt x="55792" y="1428264"/>
                            <a:pt x="66534" y="1502062"/>
                            <a:pt x="74450" y="1531088"/>
                          </a:cubicBezTo>
                          <a:cubicBezTo>
                            <a:pt x="80348" y="1552713"/>
                            <a:pt x="95715" y="1594883"/>
                            <a:pt x="95715" y="1594883"/>
                          </a:cubicBezTo>
                          <a:cubicBezTo>
                            <a:pt x="93567" y="1607772"/>
                            <a:pt x="86533" y="1670439"/>
                            <a:pt x="74450" y="1690576"/>
                          </a:cubicBezTo>
                          <a:cubicBezTo>
                            <a:pt x="64348" y="1707413"/>
                            <a:pt x="35778" y="1723447"/>
                            <a:pt x="21287" y="1733107"/>
                          </a:cubicBezTo>
                          <a:cubicBezTo>
                            <a:pt x="14199" y="1754372"/>
                            <a:pt x="-657" y="1774497"/>
                            <a:pt x="22" y="1796902"/>
                          </a:cubicBezTo>
                          <a:cubicBezTo>
                            <a:pt x="11308" y="2169325"/>
                            <a:pt x="-8580" y="2032356"/>
                            <a:pt x="21287" y="2211572"/>
                          </a:cubicBezTo>
                          <a:cubicBezTo>
                            <a:pt x="32720" y="2565977"/>
                            <a:pt x="31920" y="2431254"/>
                            <a:pt x="31920" y="2615609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6" name="45 CuadroTexto"/>
                    <p:cNvSpPr txBox="1"/>
                    <p:nvPr/>
                  </p:nvSpPr>
                  <p:spPr>
                    <a:xfrm>
                      <a:off x="5436096" y="1423809"/>
                      <a:ext cx="43204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200" dirty="0">
                          <a:solidFill>
                            <a:prstClr val="white"/>
                          </a:solidFill>
                        </a:rPr>
                        <a:t>N</a:t>
                      </a:r>
                    </a:p>
                  </p:txBody>
                </p:sp>
                <p:sp>
                  <p:nvSpPr>
                    <p:cNvPr id="47" name="46 CuadroTexto"/>
                    <p:cNvSpPr txBox="1"/>
                    <p:nvPr/>
                  </p:nvSpPr>
                  <p:spPr>
                    <a:xfrm>
                      <a:off x="5772432" y="1772816"/>
                      <a:ext cx="3837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200" dirty="0">
                          <a:solidFill>
                            <a:prstClr val="white"/>
                          </a:solidFill>
                        </a:rPr>
                        <a:t>LP</a:t>
                      </a:r>
                    </a:p>
                  </p:txBody>
                </p:sp>
              </p:grpSp>
              <p:sp>
                <p:nvSpPr>
                  <p:cNvPr id="41" name="40 Forma libre"/>
                  <p:cNvSpPr/>
                  <p:nvPr/>
                </p:nvSpPr>
                <p:spPr>
                  <a:xfrm>
                    <a:off x="4380614" y="2934586"/>
                    <a:ext cx="248300" cy="956930"/>
                  </a:xfrm>
                  <a:custGeom>
                    <a:avLst/>
                    <a:gdLst>
                      <a:gd name="connsiteX0" fmla="*/ 0 w 248300"/>
                      <a:gd name="connsiteY0" fmla="*/ 0 h 956930"/>
                      <a:gd name="connsiteX1" fmla="*/ 53163 w 248300"/>
                      <a:gd name="connsiteY1" fmla="*/ 85061 h 956930"/>
                      <a:gd name="connsiteX2" fmla="*/ 63795 w 248300"/>
                      <a:gd name="connsiteY2" fmla="*/ 116958 h 956930"/>
                      <a:gd name="connsiteX3" fmla="*/ 85060 w 248300"/>
                      <a:gd name="connsiteY3" fmla="*/ 148856 h 956930"/>
                      <a:gd name="connsiteX4" fmla="*/ 106326 w 248300"/>
                      <a:gd name="connsiteY4" fmla="*/ 233916 h 956930"/>
                      <a:gd name="connsiteX5" fmla="*/ 127591 w 248300"/>
                      <a:gd name="connsiteY5" fmla="*/ 297712 h 956930"/>
                      <a:gd name="connsiteX6" fmla="*/ 138223 w 248300"/>
                      <a:gd name="connsiteY6" fmla="*/ 340242 h 956930"/>
                      <a:gd name="connsiteX7" fmla="*/ 170121 w 248300"/>
                      <a:gd name="connsiteY7" fmla="*/ 361507 h 956930"/>
                      <a:gd name="connsiteX8" fmla="*/ 212651 w 248300"/>
                      <a:gd name="connsiteY8" fmla="*/ 457200 h 956930"/>
                      <a:gd name="connsiteX9" fmla="*/ 223284 w 248300"/>
                      <a:gd name="connsiteY9" fmla="*/ 489098 h 956930"/>
                      <a:gd name="connsiteX10" fmla="*/ 233916 w 248300"/>
                      <a:gd name="connsiteY10" fmla="*/ 606056 h 956930"/>
                      <a:gd name="connsiteX11" fmla="*/ 233916 w 248300"/>
                      <a:gd name="connsiteY11" fmla="*/ 776177 h 956930"/>
                      <a:gd name="connsiteX12" fmla="*/ 244549 w 248300"/>
                      <a:gd name="connsiteY12" fmla="*/ 956930 h 956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8300" h="956930">
                        <a:moveTo>
                          <a:pt x="0" y="0"/>
                        </a:moveTo>
                        <a:cubicBezTo>
                          <a:pt x="55658" y="139146"/>
                          <a:pt x="-14927" y="-17074"/>
                          <a:pt x="53163" y="85061"/>
                        </a:cubicBezTo>
                        <a:cubicBezTo>
                          <a:pt x="59380" y="94386"/>
                          <a:pt x="58783" y="106934"/>
                          <a:pt x="63795" y="116958"/>
                        </a:cubicBezTo>
                        <a:cubicBezTo>
                          <a:pt x="69510" y="128388"/>
                          <a:pt x="79345" y="137426"/>
                          <a:pt x="85060" y="148856"/>
                        </a:cubicBezTo>
                        <a:cubicBezTo>
                          <a:pt x="97965" y="174666"/>
                          <a:pt x="99046" y="207223"/>
                          <a:pt x="106326" y="233916"/>
                        </a:cubicBezTo>
                        <a:cubicBezTo>
                          <a:pt x="112224" y="255542"/>
                          <a:pt x="122155" y="275966"/>
                          <a:pt x="127591" y="297712"/>
                        </a:cubicBezTo>
                        <a:cubicBezTo>
                          <a:pt x="131135" y="311889"/>
                          <a:pt x="130117" y="328083"/>
                          <a:pt x="138223" y="340242"/>
                        </a:cubicBezTo>
                        <a:cubicBezTo>
                          <a:pt x="145311" y="350875"/>
                          <a:pt x="159488" y="354419"/>
                          <a:pt x="170121" y="361507"/>
                        </a:cubicBezTo>
                        <a:cubicBezTo>
                          <a:pt x="203820" y="412056"/>
                          <a:pt x="187344" y="381281"/>
                          <a:pt x="212651" y="457200"/>
                        </a:cubicBezTo>
                        <a:lnTo>
                          <a:pt x="223284" y="489098"/>
                        </a:lnTo>
                        <a:cubicBezTo>
                          <a:pt x="226828" y="528084"/>
                          <a:pt x="230665" y="567044"/>
                          <a:pt x="233916" y="606056"/>
                        </a:cubicBezTo>
                        <a:cubicBezTo>
                          <a:pt x="246174" y="753157"/>
                          <a:pt x="258977" y="700997"/>
                          <a:pt x="233916" y="776177"/>
                        </a:cubicBezTo>
                        <a:lnTo>
                          <a:pt x="244549" y="95693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8" name="47 CuadroTexto"/>
                <p:cNvSpPr txBox="1"/>
                <p:nvPr/>
              </p:nvSpPr>
              <p:spPr>
                <a:xfrm>
                  <a:off x="8517613" y="2023552"/>
                  <a:ext cx="325692" cy="237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200" dirty="0">
                      <a:solidFill>
                        <a:prstClr val="white"/>
                      </a:solidFill>
                    </a:rPr>
                    <a:t>V</a:t>
                  </a:r>
                </a:p>
              </p:txBody>
            </p:sp>
          </p:grpSp>
        </p:grpSp>
        <p:sp>
          <p:nvSpPr>
            <p:cNvPr id="50" name="49 CuadroTexto"/>
            <p:cNvSpPr txBox="1"/>
            <p:nvPr/>
          </p:nvSpPr>
          <p:spPr>
            <a:xfrm>
              <a:off x="6962063" y="1085835"/>
              <a:ext cx="2181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latin typeface="Arial" panose="020B0604020202020204" pitchFamily="34" charset="0"/>
                  <a:cs typeface="Arial" panose="020B0604020202020204" pitchFamily="34" charset="0"/>
                </a:rPr>
                <a:t>Se detectó una sobre-expresión de la </a:t>
              </a:r>
              <a:r>
                <a:rPr lang="es-MX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glicoproteina</a:t>
              </a:r>
              <a:r>
                <a:rPr lang="es-MX" sz="1200" dirty="0">
                  <a:latin typeface="Arial" panose="020B0604020202020204" pitchFamily="34" charset="0"/>
                  <a:cs typeface="Arial" panose="020B0604020202020204" pitchFamily="34" charset="0"/>
                </a:rPr>
                <a:t> muc2 pos-inoculación de la </a:t>
              </a:r>
              <a:r>
                <a:rPr lang="es-MX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catepsina</a:t>
              </a:r>
              <a:r>
                <a:rPr lang="es-MX" sz="1200" dirty="0">
                  <a:latin typeface="Arial" panose="020B0604020202020204" pitchFamily="34" charset="0"/>
                  <a:cs typeface="Arial" panose="020B0604020202020204" pitchFamily="34" charset="0"/>
                </a:rPr>
                <a:t> tipo </a:t>
              </a:r>
              <a:r>
                <a:rPr lang="es-MX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103864" y="3645024"/>
            <a:ext cx="6624496" cy="2232248"/>
            <a:chOff x="103864" y="3789040"/>
            <a:chExt cx="6624496" cy="2232248"/>
          </a:xfrm>
        </p:grpSpPr>
        <p:grpSp>
          <p:nvGrpSpPr>
            <p:cNvPr id="8" name="7 Grupo"/>
            <p:cNvGrpSpPr/>
            <p:nvPr/>
          </p:nvGrpSpPr>
          <p:grpSpPr>
            <a:xfrm>
              <a:off x="103864" y="4401288"/>
              <a:ext cx="6624496" cy="1620000"/>
              <a:chOff x="103864" y="4401288"/>
              <a:chExt cx="6624496" cy="1620000"/>
            </a:xfrm>
          </p:grpSpPr>
          <p:pic>
            <p:nvPicPr>
              <p:cNvPr id="5" name="4 Imagen" descr="10x2.jpg"/>
              <p:cNvPicPr>
                <a:picLocks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7000"/>
                        </a14:imgEffect>
                      </a14:imgLayer>
                    </a14:imgProps>
                  </a:ext>
                </a:extLst>
              </a:blip>
              <a:srcRect l="3736" r="13459" b="6556"/>
              <a:stretch/>
            </p:blipFill>
            <p:spPr>
              <a:xfrm>
                <a:off x="2336112" y="4401288"/>
                <a:ext cx="2160000" cy="1620000"/>
              </a:xfrm>
              <a:prstGeom prst="rect">
                <a:avLst/>
              </a:prstGeom>
              <a:ln w="19050" cap="sq">
                <a:solidFill>
                  <a:schemeClr val="tx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7" name="6 Imagen" descr="69 modificada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3864" y="4401288"/>
                <a:ext cx="2160000" cy="162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</p:pic>
          <p:pic>
            <p:nvPicPr>
              <p:cNvPr id="55" name="54 Imagen" descr="137 10x.jpg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125000"/>
                        </a14:imgEffect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rcRect l="3130" t="12692" r="36268" b="10013"/>
              <a:stretch/>
            </p:blipFill>
            <p:spPr>
              <a:xfrm>
                <a:off x="4568360" y="4401288"/>
                <a:ext cx="2160000" cy="1620000"/>
              </a:xfrm>
              <a:prstGeom prst="rect">
                <a:avLst/>
              </a:prstGeom>
              <a:ln w="19050" cap="sq">
                <a:solidFill>
                  <a:schemeClr val="tx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51" name="50 CuadroTexto"/>
            <p:cNvSpPr txBox="1"/>
            <p:nvPr/>
          </p:nvSpPr>
          <p:spPr>
            <a:xfrm>
              <a:off x="103864" y="3789040"/>
              <a:ext cx="662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latin typeface="Arial" pitchFamily="34" charset="0"/>
                  <a:cs typeface="Arial" pitchFamily="34" charset="0"/>
                </a:rPr>
                <a:t>Edema, vellosidades con ulceración, células epiteliales descamadas,  moco en el lumen intestinal, acortamiento de vellosidades , infiltración celular</a:t>
              </a: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329705" y="6381328"/>
            <a:ext cx="1952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Meza,  2013; Quezada R, 2014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>
          <a:xfrm>
            <a:off x="2411760" y="4221088"/>
            <a:ext cx="4250226" cy="1512168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53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347864" y="244469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Agradecimientos: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Arturo Pérez-Taylor.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Raúl Argüello García.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9448"/>
            <a:ext cx="1484480" cy="16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3" descr="Logo AN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68" y="635472"/>
            <a:ext cx="1425376" cy="14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0" y="188641"/>
            <a:ext cx="9144447" cy="6393322"/>
            <a:chOff x="0" y="188641"/>
            <a:chExt cx="9144447" cy="6393322"/>
          </a:xfrm>
        </p:grpSpPr>
        <p:sp>
          <p:nvSpPr>
            <p:cNvPr id="5" name="Rectangle 9"/>
            <p:cNvSpPr txBox="1">
              <a:spLocks noChangeArrowheads="1"/>
            </p:cNvSpPr>
            <p:nvPr/>
          </p:nvSpPr>
          <p:spPr>
            <a:xfrm>
              <a:off x="659463" y="188641"/>
              <a:ext cx="7800972" cy="500066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pPr algn="ctr">
                <a:defRPr/>
              </a:pPr>
              <a:r>
                <a:rPr lang="en-US" sz="2000" b="1" kern="0" dirty="0" err="1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Prevalencia</a:t>
              </a:r>
              <a:r>
                <a:rPr lang="en-US" sz="2000" b="1" kern="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sz="2000" b="1" kern="0" dirty="0" err="1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estimada</a:t>
              </a:r>
              <a:r>
                <a:rPr lang="en-US" sz="2000" b="1" kern="0" dirty="0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de </a:t>
              </a:r>
              <a:r>
                <a:rPr lang="en-US" sz="2000" b="1" kern="0" dirty="0" err="1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protozoarios</a:t>
              </a:r>
              <a:r>
                <a:rPr lang="en-US" sz="2000" b="1" kern="0" dirty="0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sz="2000" b="1" kern="0" dirty="0" err="1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entéricos</a:t>
              </a:r>
              <a:r>
                <a:rPr lang="en-US" sz="2000" b="1" kern="0" dirty="0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(WHO)</a:t>
              </a:r>
              <a:endParaRPr lang="en-US" sz="2000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6906481" y="6335742"/>
              <a:ext cx="1841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Thompson &amp; Smith (2011)</a:t>
              </a:r>
              <a:endParaRPr lang="es-MX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58" y="981328"/>
              <a:ext cx="8360406" cy="54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577" y="852071"/>
              <a:ext cx="2329959" cy="15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875" y="1080729"/>
              <a:ext cx="2354936" cy="15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595" y="2846245"/>
              <a:ext cx="2162905" cy="15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11 Grupo"/>
            <p:cNvGrpSpPr/>
            <p:nvPr/>
          </p:nvGrpSpPr>
          <p:grpSpPr>
            <a:xfrm>
              <a:off x="4539458" y="4588271"/>
              <a:ext cx="2552822" cy="1824784"/>
              <a:chOff x="4539458" y="4588271"/>
              <a:chExt cx="2552822" cy="1824784"/>
            </a:xfrm>
          </p:grpSpPr>
          <p:grpSp>
            <p:nvGrpSpPr>
              <p:cNvPr id="11" name="10 Grupo"/>
              <p:cNvGrpSpPr/>
              <p:nvPr/>
            </p:nvGrpSpPr>
            <p:grpSpPr>
              <a:xfrm>
                <a:off x="4539458" y="4877595"/>
                <a:ext cx="2163600" cy="1535460"/>
                <a:chOff x="4539458" y="4877595"/>
                <a:chExt cx="2163600" cy="1535460"/>
              </a:xfrm>
            </p:grpSpPr>
            <p:pic>
              <p:nvPicPr>
                <p:cNvPr id="3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39458" y="5093595"/>
                  <a:ext cx="2163600" cy="131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758" y="4877595"/>
                  <a:ext cx="297000" cy="21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97099" y="4588271"/>
                <a:ext cx="895181" cy="82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12 Rectángulo"/>
            <p:cNvSpPr/>
            <p:nvPr/>
          </p:nvSpPr>
          <p:spPr>
            <a:xfrm>
              <a:off x="2771800" y="5247733"/>
              <a:ext cx="1728192" cy="1088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2456239" y="5020933"/>
              <a:ext cx="2079366" cy="1522756"/>
              <a:chOff x="2456239" y="5020933"/>
              <a:chExt cx="2079366" cy="1522756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6239" y="5222489"/>
                <a:ext cx="2079366" cy="132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4177" y="5020933"/>
                <a:ext cx="346386" cy="22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14 Rectángulo"/>
            <p:cNvSpPr/>
            <p:nvPr/>
          </p:nvSpPr>
          <p:spPr>
            <a:xfrm>
              <a:off x="244042" y="3958300"/>
              <a:ext cx="1447638" cy="1289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02198" y="4502304"/>
              <a:ext cx="1447638" cy="1289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88008"/>
              <a:ext cx="2348752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CuadroTexto"/>
            <p:cNvSpPr txBox="1"/>
            <p:nvPr/>
          </p:nvSpPr>
          <p:spPr>
            <a:xfrm>
              <a:off x="3397646" y="833190"/>
              <a:ext cx="1128763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1000" b="1" dirty="0" err="1" smtClean="0"/>
                <a:t>European</a:t>
              </a:r>
              <a:r>
                <a:rPr lang="es-MX" sz="1000" b="1" dirty="0" smtClean="0"/>
                <a:t> </a:t>
              </a:r>
              <a:r>
                <a:rPr lang="es-MX" sz="1000" b="1" dirty="0" err="1" smtClean="0"/>
                <a:t>Region</a:t>
              </a:r>
              <a:endParaRPr lang="es-MX" sz="1000" b="1" dirty="0" smtClean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7403677" y="1036861"/>
              <a:ext cx="1272779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1000" b="1" dirty="0" smtClean="0"/>
                <a:t>South East </a:t>
              </a:r>
              <a:r>
                <a:rPr lang="es-MX" sz="1000" b="1" dirty="0" err="1" smtClean="0"/>
                <a:t>Asian</a:t>
              </a:r>
              <a:r>
                <a:rPr lang="es-MX" sz="1000" b="1" dirty="0" smtClean="0"/>
                <a:t> </a:t>
              </a:r>
              <a:r>
                <a:rPr lang="es-MX" sz="1000" b="1" dirty="0" err="1" smtClean="0"/>
                <a:t>Region</a:t>
              </a:r>
              <a:endParaRPr lang="es-MX" sz="1000" b="1" dirty="0" smtClean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7871668" y="2805981"/>
              <a:ext cx="1272779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1000" b="1" dirty="0" smtClean="0"/>
                <a:t>Western </a:t>
              </a:r>
              <a:r>
                <a:rPr lang="es-MX" sz="1000" b="1" dirty="0" err="1" smtClean="0"/>
                <a:t>Pacific</a:t>
              </a:r>
              <a:r>
                <a:rPr lang="es-MX" sz="1000" b="1" dirty="0" smtClean="0"/>
                <a:t> </a:t>
              </a:r>
              <a:r>
                <a:rPr lang="es-MX" sz="1000" b="1" dirty="0" err="1" smtClean="0"/>
                <a:t>Region</a:t>
              </a:r>
              <a:endParaRPr lang="es-MX" sz="1000" b="1" dirty="0" smtClean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5496827" y="4859635"/>
              <a:ext cx="371317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1000" b="1" dirty="0" err="1" smtClean="0"/>
                <a:t>Region</a:t>
              </a:r>
              <a:endParaRPr lang="es-MX" sz="1000" b="1" dirty="0" smtClean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5112651" y="4742830"/>
              <a:ext cx="127277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1000" b="1" dirty="0" smtClean="0"/>
                <a:t>Eastern </a:t>
              </a:r>
              <a:r>
                <a:rPr lang="es-MX" sz="1000" b="1" dirty="0" err="1" smtClean="0"/>
                <a:t>Mediterranean</a:t>
              </a:r>
              <a:endParaRPr lang="es-MX" sz="1000" b="1" dirty="0" smtClean="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3363737" y="4996319"/>
              <a:ext cx="81431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1000" b="1" dirty="0" err="1" smtClean="0"/>
                <a:t>African</a:t>
              </a:r>
              <a:r>
                <a:rPr lang="es-MX" sz="1000" b="1" dirty="0" smtClean="0"/>
                <a:t> </a:t>
              </a:r>
              <a:r>
                <a:rPr lang="es-MX" sz="1000" b="1" dirty="0" err="1" smtClean="0"/>
                <a:t>Region</a:t>
              </a:r>
              <a:endParaRPr lang="es-MX" sz="1000" b="1" dirty="0" smtClean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767259" y="3888008"/>
              <a:ext cx="936104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1000" b="1" dirty="0" err="1" smtClean="0"/>
                <a:t>Americas</a:t>
              </a:r>
              <a:r>
                <a:rPr lang="es-MX" sz="1000" b="1" dirty="0" smtClean="0"/>
                <a:t> </a:t>
              </a:r>
              <a:r>
                <a:rPr lang="es-MX" sz="1000" b="1" dirty="0" err="1" smtClean="0"/>
                <a:t>Region</a:t>
              </a:r>
              <a:endParaRPr lang="es-MX" sz="1000" b="1" dirty="0" smtClean="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1334815" y="4021358"/>
              <a:ext cx="4820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1000" b="1" dirty="0" smtClean="0"/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7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18048"/>
            <a:ext cx="8229600" cy="1143000"/>
          </a:xfrm>
        </p:spPr>
        <p:txBody>
          <a:bodyPr/>
          <a:lstStyle/>
          <a:p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Criptosporidiasis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95936" y="479715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Academia Nacional de Medicina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Abril, 2015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9448"/>
            <a:ext cx="1484480" cy="16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3" descr="Logo AN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68" y="635472"/>
            <a:ext cx="1425376" cy="14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10237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Representación esquemática del ciclo de vida de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Cryptosporidium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parvum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19830" y="974714"/>
            <a:ext cx="8336646" cy="5694646"/>
            <a:chOff x="519830" y="974714"/>
            <a:chExt cx="8336646" cy="569464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974714"/>
              <a:ext cx="7876641" cy="5406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2762274" y="1109204"/>
              <a:ext cx="792088" cy="184666"/>
            </a:xfrm>
            <a:prstGeom prst="rect">
              <a:avLst/>
            </a:prstGeom>
            <a:solidFill>
              <a:srgbClr val="FB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200" b="1" dirty="0" err="1" smtClean="0"/>
                <a:t>Esporozoíto</a:t>
              </a:r>
              <a:endParaRPr lang="es-MX" sz="1200" b="1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19830" y="2358888"/>
              <a:ext cx="1407595" cy="184666"/>
            </a:xfrm>
            <a:prstGeom prst="rect">
              <a:avLst/>
            </a:prstGeom>
            <a:solidFill>
              <a:srgbClr val="FB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200" b="1" dirty="0" smtClean="0"/>
                <a:t>Salida del Hospedero</a:t>
              </a:r>
              <a:endParaRPr lang="es-MX" sz="1200" b="1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39552" y="3260308"/>
              <a:ext cx="1368152" cy="295466"/>
            </a:xfrm>
            <a:prstGeom prst="rect">
              <a:avLst/>
            </a:prstGeom>
            <a:solidFill>
              <a:srgbClr val="FB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MX" sz="1200" b="1" dirty="0" err="1" smtClean="0"/>
                <a:t>Ooquiste</a:t>
              </a:r>
              <a:r>
                <a:rPr lang="es-MX" sz="1200" b="1" dirty="0" smtClean="0"/>
                <a:t> de pared gruesa </a:t>
              </a:r>
              <a:r>
                <a:rPr lang="es-MX" sz="1200" b="1" dirty="0"/>
                <a:t>(</a:t>
              </a:r>
              <a:r>
                <a:rPr lang="es-MX" sz="1200" b="1" dirty="0" err="1"/>
                <a:t>esporulado</a:t>
              </a:r>
              <a:r>
                <a:rPr lang="es-MX" sz="1200" b="1" dirty="0" smtClean="0"/>
                <a:t>)</a:t>
              </a:r>
              <a:endParaRPr lang="es-MX" sz="1200" b="1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6194843" y="1375638"/>
              <a:ext cx="936104" cy="184666"/>
            </a:xfrm>
            <a:prstGeom prst="rect">
              <a:avLst/>
            </a:prstGeom>
            <a:solidFill>
              <a:srgbClr val="FB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200" b="1" dirty="0" err="1" smtClean="0"/>
                <a:t>Meronte</a:t>
              </a:r>
              <a:r>
                <a:rPr lang="es-MX" sz="1200" b="1" dirty="0" smtClean="0"/>
                <a:t> tipo I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47115" y="2854465"/>
              <a:ext cx="697960" cy="184666"/>
            </a:xfrm>
            <a:prstGeom prst="rect">
              <a:avLst/>
            </a:prstGeom>
            <a:solidFill>
              <a:srgbClr val="FB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200" b="1" dirty="0" err="1" smtClean="0"/>
                <a:t>Merozoíto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020272" y="4049070"/>
              <a:ext cx="1195120" cy="184666"/>
            </a:xfrm>
            <a:prstGeom prst="rect">
              <a:avLst/>
            </a:prstGeom>
            <a:solidFill>
              <a:srgbClr val="FB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200" b="1" dirty="0" err="1" smtClean="0"/>
                <a:t>Meronte</a:t>
              </a:r>
              <a:r>
                <a:rPr lang="es-MX" sz="1200" b="1" dirty="0" smtClean="0"/>
                <a:t> tipo II</a:t>
              </a:r>
              <a:endParaRPr lang="es-MX" sz="1200" b="1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6109521" y="5555233"/>
              <a:ext cx="1058000" cy="184666"/>
            </a:xfrm>
            <a:prstGeom prst="rect">
              <a:avLst/>
            </a:prstGeom>
            <a:solidFill>
              <a:srgbClr val="FB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200" b="1" dirty="0" err="1" smtClean="0"/>
                <a:t>Merozoítos</a:t>
              </a:r>
              <a:endParaRPr lang="es-MX" sz="1200" b="1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249284" y="5273206"/>
              <a:ext cx="1152128" cy="184666"/>
            </a:xfrm>
            <a:prstGeom prst="rect">
              <a:avLst/>
            </a:prstGeom>
            <a:solidFill>
              <a:srgbClr val="FB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200" b="1" dirty="0"/>
                <a:t>M</a:t>
              </a:r>
              <a:r>
                <a:rPr lang="es-MX" sz="1200" b="1" dirty="0" smtClean="0"/>
                <a:t>acrogametos</a:t>
              </a:r>
              <a:endParaRPr lang="es-MX" sz="1200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4249284" y="4048345"/>
              <a:ext cx="1152128" cy="184666"/>
            </a:xfrm>
            <a:prstGeom prst="rect">
              <a:avLst/>
            </a:prstGeom>
            <a:solidFill>
              <a:srgbClr val="FB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200" b="1" dirty="0" smtClean="0"/>
                <a:t>M</a:t>
              </a:r>
              <a:r>
                <a:rPr lang="es-MX" sz="1200" b="1" dirty="0"/>
                <a:t>i</a:t>
              </a:r>
              <a:r>
                <a:rPr lang="es-MX" sz="1200" b="1" dirty="0" smtClean="0"/>
                <a:t>crogametos</a:t>
              </a:r>
              <a:endParaRPr lang="es-MX" sz="1200" b="1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835696" y="4050575"/>
              <a:ext cx="1584176" cy="299184"/>
            </a:xfrm>
            <a:prstGeom prst="rect">
              <a:avLst/>
            </a:prstGeom>
            <a:solidFill>
              <a:srgbClr val="FB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MX" sz="1200" b="1" dirty="0" err="1" smtClean="0"/>
                <a:t>Ooquiste</a:t>
              </a:r>
              <a:r>
                <a:rPr lang="es-MX" sz="1200" b="1" dirty="0" smtClean="0"/>
                <a:t> de pared delgada (</a:t>
              </a:r>
              <a:r>
                <a:rPr lang="es-MX" sz="1200" b="1" dirty="0" err="1" smtClean="0"/>
                <a:t>esporulado</a:t>
              </a:r>
              <a:r>
                <a:rPr lang="es-MX" sz="1200" b="1" dirty="0" smtClean="0"/>
                <a:t>)</a:t>
              </a:r>
              <a:endParaRPr lang="es-MX" sz="1200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358801" y="5803626"/>
              <a:ext cx="478702" cy="184666"/>
            </a:xfrm>
            <a:prstGeom prst="rect">
              <a:avLst/>
            </a:prstGeom>
            <a:solidFill>
              <a:srgbClr val="FB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200" b="1" dirty="0"/>
                <a:t>C</a:t>
              </a:r>
              <a:r>
                <a:rPr lang="es-MX" sz="1200" b="1" dirty="0" smtClean="0"/>
                <a:t>igoto</a:t>
              </a:r>
              <a:endParaRPr lang="es-MX" sz="12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91755" y="1184043"/>
              <a:ext cx="759523" cy="369332"/>
            </a:xfrm>
            <a:prstGeom prst="rect">
              <a:avLst/>
            </a:prstGeom>
            <a:solidFill>
              <a:srgbClr val="FB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200" b="1" dirty="0" smtClean="0"/>
                <a:t>Ingestión (inhalación)</a:t>
              </a:r>
              <a:endParaRPr lang="es-MX" sz="12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123728" y="2857936"/>
              <a:ext cx="927354" cy="184666"/>
            </a:xfrm>
            <a:prstGeom prst="rect">
              <a:avLst/>
            </a:prstGeom>
            <a:solidFill>
              <a:srgbClr val="FB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200" b="1" dirty="0" smtClean="0"/>
                <a:t>Auto infección</a:t>
              </a:r>
              <a:endParaRPr lang="es-MX" sz="1200" b="1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7545075" y="6423139"/>
              <a:ext cx="13114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Bouzid</a:t>
              </a:r>
              <a:r>
                <a:rPr lang="es-MX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MX" sz="1000" dirty="0">
                  <a:latin typeface="Arial" panose="020B0604020202020204" pitchFamily="34" charset="0"/>
                  <a:cs typeface="Arial" panose="020B0604020202020204" pitchFamily="34" charset="0"/>
                </a:rPr>
                <a:t>et al. </a:t>
              </a:r>
              <a:r>
                <a:rPr lang="es-MX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2013</a:t>
              </a:r>
              <a:endParaRPr lang="es-MX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26064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Criptosporidiasis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Datos clínicos actuales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15616" y="980728"/>
            <a:ext cx="68407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Causa diarrea en niños en países en vías de desarrollo, se asocia con un alto riesgo de muerte en pre-escolares y con un déficit en el crecimiento de estos aún cuando se controla su nutrición.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Puede presentarse de manera sub-clínica en países en vías de desarrollo (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Bangladesh)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 leche materna protege a los lactantes contra esta infección.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i="1" dirty="0" err="1">
                <a:latin typeface="Arial" panose="020B0604020202020204" pitchFamily="34" charset="0"/>
                <a:cs typeface="Arial" panose="020B0604020202020204" pitchFamily="34" charset="0"/>
              </a:rPr>
              <a:t>Cryptosporidium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 un patógeno muy importante en varias partes del mundo independientemente de la prevalencia de HIV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Pacientes con deficiencia en células T tienen más riesgo de adquirir la infección.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Pueden presentarse secuelas a largo plazo como el síndrome de intestino irritable después de que se ha resuelto la infección.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2812" y="97224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4221088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Uso de herramientas moleculares para determinar: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Transmisión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MX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Segregación geográfica y recombinación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genética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subtipos de </a:t>
            </a:r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s-MX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hominis</a:t>
            </a:r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s-MX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parvum</a:t>
            </a:r>
            <a:endParaRPr lang="es-MX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MX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Detección de </a:t>
            </a:r>
            <a:r>
              <a:rPr lang="es-MX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Cryptosporidium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en sistemas acuáticos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MX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Técnicas de secuenciación de nueva generación que contribuirán a entender la distribución de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criptosporidiosis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particularmente en países de vías de desarrollo.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4823886" y="836712"/>
            <a:ext cx="4140602" cy="1446480"/>
            <a:chOff x="94986" y="4437112"/>
            <a:chExt cx="4140602" cy="144648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86" y="4931924"/>
              <a:ext cx="4140602" cy="95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28865" y="4437112"/>
              <a:ext cx="381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Análisis prospectivo de 138 muestras de agua usando </a:t>
              </a:r>
              <a:r>
                <a:rPr lang="es-MX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qPCR</a:t>
              </a:r>
              <a:r>
                <a:rPr lang="es-MX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y PCR anidado 18s y secuenciación</a:t>
              </a:r>
              <a:endParaRPr lang="es-MX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4989755" y="2780928"/>
            <a:ext cx="3974733" cy="3888432"/>
            <a:chOff x="4989755" y="2780928"/>
            <a:chExt cx="3974733" cy="3888432"/>
          </a:xfrm>
        </p:grpSpPr>
        <p:sp>
          <p:nvSpPr>
            <p:cNvPr id="10" name="9 CuadroTexto"/>
            <p:cNvSpPr txBox="1"/>
            <p:nvPr/>
          </p:nvSpPr>
          <p:spPr>
            <a:xfrm>
              <a:off x="5161114" y="2780928"/>
              <a:ext cx="3539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Detección mensual de </a:t>
              </a:r>
              <a:r>
                <a:rPr lang="es-MX" sz="12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Cryptosporidium</a:t>
              </a:r>
              <a:r>
                <a:rPr lang="es-MX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en el sitio de colecta de agua en Bélgica</a:t>
              </a:r>
              <a:endParaRPr lang="es-MX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29 Grupo"/>
            <p:cNvGrpSpPr/>
            <p:nvPr/>
          </p:nvGrpSpPr>
          <p:grpSpPr>
            <a:xfrm>
              <a:off x="4989755" y="3285351"/>
              <a:ext cx="3974733" cy="3384009"/>
              <a:chOff x="4989755" y="3285351"/>
              <a:chExt cx="3974733" cy="3384009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6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989755" y="3285351"/>
                <a:ext cx="3881969" cy="2600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" name="20 Grupo"/>
              <p:cNvGrpSpPr/>
              <p:nvPr/>
            </p:nvGrpSpPr>
            <p:grpSpPr>
              <a:xfrm>
                <a:off x="6499938" y="5938827"/>
                <a:ext cx="861603" cy="163541"/>
                <a:chOff x="5943600" y="6510338"/>
                <a:chExt cx="861603" cy="163541"/>
              </a:xfrm>
            </p:grpSpPr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943600" y="6510338"/>
                  <a:ext cx="350044" cy="1635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987" t="26653" r="7192" b="26404"/>
                <a:stretch/>
              </p:blipFill>
              <p:spPr bwMode="auto">
                <a:xfrm>
                  <a:off x="6443253" y="6520671"/>
                  <a:ext cx="361950" cy="142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15 CuadroTexto"/>
              <p:cNvSpPr txBox="1"/>
              <p:nvPr/>
            </p:nvSpPr>
            <p:spPr>
              <a:xfrm>
                <a:off x="5076056" y="6023029"/>
                <a:ext cx="388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Expresado como número total de </a:t>
                </a:r>
                <a:r>
                  <a:rPr lang="es-MX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ooquístes</a:t>
                </a:r>
                <a:r>
                  <a:rPr lang="es-MX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 agua superficial RW (en rojo,) y en el </a:t>
                </a:r>
                <a:r>
                  <a:rPr lang="es-MX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agua de la cuenca de </a:t>
                </a:r>
                <a:r>
                  <a:rPr lang="es-MX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almacenamiento SW (en verde).</a:t>
                </a:r>
                <a:endParaRPr lang="es-MX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16 Grupo"/>
          <p:cNvGrpSpPr/>
          <p:nvPr/>
        </p:nvGrpSpPr>
        <p:grpSpPr>
          <a:xfrm>
            <a:off x="107504" y="696753"/>
            <a:ext cx="4680520" cy="2948271"/>
            <a:chOff x="282655" y="764704"/>
            <a:chExt cx="4680520" cy="26172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18000" contras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55" y="764704"/>
              <a:ext cx="4680520" cy="261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18000" contras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09" y="3194128"/>
              <a:ext cx="3126372" cy="11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26 CuadroTexto"/>
          <p:cNvSpPr txBox="1"/>
          <p:nvPr/>
        </p:nvSpPr>
        <p:spPr>
          <a:xfrm>
            <a:off x="7361541" y="6623774"/>
            <a:ext cx="1732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Amimul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dirty="0" err="1">
                <a:latin typeface="Arial" panose="020B0604020202020204" pitchFamily="34" charset="0"/>
                <a:cs typeface="Arial" panose="020B0604020202020204" pitchFamily="34" charset="0"/>
              </a:rPr>
              <a:t>Ehsan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et al. (2015)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876256" y="2362105"/>
            <a:ext cx="19812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>
                <a:latin typeface="Arial" panose="020B0604020202020204" pitchFamily="34" charset="0"/>
                <a:cs typeface="Arial" panose="020B0604020202020204" pitchFamily="34" charset="0"/>
              </a:rPr>
              <a:t>Rongchang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Yang et al. (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sz="1100" dirty="0" smtClean="0"/>
              <a:t>)</a:t>
            </a:r>
            <a:endParaRPr lang="es-MX" sz="1100" dirty="0" smtClean="0"/>
          </a:p>
        </p:txBody>
      </p:sp>
      <p:sp>
        <p:nvSpPr>
          <p:cNvPr id="29" name="28 CuadroTexto"/>
          <p:cNvSpPr txBox="1"/>
          <p:nvPr/>
        </p:nvSpPr>
        <p:spPr>
          <a:xfrm>
            <a:off x="2987824" y="3383414"/>
            <a:ext cx="17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Checkley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et al. (2015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76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72" y="11663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 de infecciones con </a:t>
            </a:r>
            <a:r>
              <a:rPr lang="es-MX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C. parvum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576999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Nuevos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Tiazólidos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RM5038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tienen mayor actividad que la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Nitazoxanida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en tratamiento de infecciones por 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C parvum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(fase preclínica).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725864" y="516742"/>
            <a:ext cx="7662560" cy="2971998"/>
            <a:chOff x="2339752" y="692696"/>
            <a:chExt cx="4112348" cy="261664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-20000" contrast="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692696"/>
              <a:ext cx="4112348" cy="261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397" y="3127742"/>
              <a:ext cx="2746282" cy="11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826620" y="3645024"/>
            <a:ext cx="7561804" cy="1936125"/>
            <a:chOff x="323008" y="3880771"/>
            <a:chExt cx="8640000" cy="188922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-18000" contrast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3008" y="4499032"/>
              <a:ext cx="8640000" cy="1270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bright="-18000" contrast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3008" y="3880771"/>
              <a:ext cx="8640000" cy="63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4 CuadroTexto"/>
          <p:cNvSpPr txBox="1"/>
          <p:nvPr/>
        </p:nvSpPr>
        <p:spPr>
          <a:xfrm>
            <a:off x="6843024" y="3227130"/>
            <a:ext cx="1833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Checkley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et al. (2015</a:t>
            </a:r>
            <a:r>
              <a:rPr lang="es-MX" sz="1000" dirty="0"/>
              <a:t>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084168" y="5517232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Gargala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(2013</a:t>
            </a:r>
            <a:r>
              <a:rPr lang="fr-FR" sz="1100" dirty="0" smtClean="0"/>
              <a:t>)</a:t>
            </a:r>
            <a:endParaRPr lang="es-MX" sz="1100" u="sng" dirty="0"/>
          </a:p>
        </p:txBody>
      </p:sp>
    </p:spTree>
    <p:extLst>
      <p:ext uri="{BB962C8B-B14F-4D97-AF65-F5344CB8AC3E}">
        <p14:creationId xmlns:p14="http://schemas.microsoft.com/office/powerpoint/2010/main" val="20133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54006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116632"/>
            <a:ext cx="8172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Candidatos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Vacunas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contra de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Cryptosporidium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parvum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380312" y="6279123"/>
            <a:ext cx="1476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Bouzid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980728"/>
            <a:ext cx="3240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Péptidos de 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P23, CP15 y CSL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estimulan la respuesta inmune</a:t>
            </a:r>
          </a:p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CSL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Proteina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localizada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 el complejo apical de 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sporozoítos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erozoitos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Se une a células epiteliales, anticuerpos contra esta proteína protegen en contra de infecciones con </a:t>
            </a:r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s-MX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parvum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Bouzid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et al. 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2013).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P23 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localiza en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superficie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sporozoítos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erozoitos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Anticuerpos contra esta proteína afectan la muda del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ooquiste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y disminuyen la diarrea en animales infectados (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Bouzid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et al.  2013).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Cp15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péptido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expresa en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esporozoítos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merozoitos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(Jenkins and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Fayer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1995) y participa en la infección y/o la respuesta inmune del hospedero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Tilley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Upton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1994,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Moss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et al, 1998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Sturbaum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et al, 2003) estimula la producción de IFN-γ (Roche et al 2013; Manque et al. 2015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IL2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 IL-6, consistente con una respuesta Th1,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Manque et al. 2015). ) .</a:t>
            </a:r>
            <a:endParaRPr lang="es-MX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Péptidos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CP15 y 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de CSL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inducen mayores títulos de anticuerpos </a:t>
            </a:r>
          </a:p>
        </p:txBody>
      </p:sp>
    </p:spTree>
    <p:extLst>
      <p:ext uri="{BB962C8B-B14F-4D97-AF65-F5344CB8AC3E}">
        <p14:creationId xmlns:p14="http://schemas.microsoft.com/office/powerpoint/2010/main" val="2631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932522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Los efectos de los diferentes genotipos de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Cryptosporidium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en: la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enfermedad,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crecimiento y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desarrollo deben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estar mejor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definidos.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requieren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estudios longitudinales adicionales que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utilicen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métodos moleculares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avanzados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una mejor caracterización de la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patogénesis y carga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parasitaria en infecciones por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Cryptosporidium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tienen disponibles varios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métodos de diagnóstico para </a:t>
            </a:r>
            <a:r>
              <a:rPr lang="es-MX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Cryptosporidium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infección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aun está sub-diagnosticada.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poblaciones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bajos recursos con altos índices de infecciones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mixtas se requiere llevar a cabo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ensayos cuantitativos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sobre cargas parasitarias,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la evaluación de los regímenes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tratamiento.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Existe una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necesidad urgente de tener mejores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tratamientos para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criptosporidiosis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y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normalizados para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probar compuestos  efectivos en contra del parásito tanto </a:t>
            </a:r>
            <a:r>
              <a:rPr lang="es-MX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vitro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como en animales de experimentación.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desarrollo de fármacos se ha visto obstaculizado por limitaciones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los métodos para propagar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los parásitos </a:t>
            </a:r>
            <a:r>
              <a:rPr lang="es-MX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vitro </a:t>
            </a:r>
            <a:r>
              <a:rPr lang="es-MX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 para manipularlos genéticamente.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desarrollo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una vacuna para prevenir la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criptosporidiasis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 factible, pero se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requieren más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estudios para definir los mecanismos de protección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particularmente en infecciones en humanos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Sería importante explorar la posibilidad desarrollar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cepas vivas atenuadas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del parásito 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través de la ingeniería genética.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71600" y="18864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2865</Words>
  <Application>Microsoft Office PowerPoint</Application>
  <PresentationFormat>Presentación en pantalla (4:3)</PresentationFormat>
  <Paragraphs>202</Paragraphs>
  <Slides>19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Tema de Office</vt:lpstr>
      <vt:lpstr>Imagen de mapa de bits</vt:lpstr>
      <vt:lpstr>Criptosporidiasis y Giardiasis</vt:lpstr>
      <vt:lpstr>Presentación de PowerPoint</vt:lpstr>
      <vt:lpstr>Criptosporidiasis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Dra. Ortega</dc:creator>
  <cp:lastModifiedBy>Guadalupe Ortega</cp:lastModifiedBy>
  <cp:revision>113</cp:revision>
  <dcterms:created xsi:type="dcterms:W3CDTF">2015-04-10T22:56:49Z</dcterms:created>
  <dcterms:modified xsi:type="dcterms:W3CDTF">2015-04-15T22:47:45Z</dcterms:modified>
</cp:coreProperties>
</file>