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85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76" r:id="rId16"/>
    <p:sldId id="278" r:id="rId17"/>
    <p:sldId id="277" r:id="rId18"/>
    <p:sldId id="279" r:id="rId19"/>
    <p:sldId id="267" r:id="rId20"/>
    <p:sldId id="280" r:id="rId21"/>
    <p:sldId id="271" r:id="rId22"/>
    <p:sldId id="273" r:id="rId23"/>
    <p:sldId id="281" r:id="rId24"/>
    <p:sldId id="282" r:id="rId25"/>
    <p:sldId id="275" r:id="rId26"/>
    <p:sldId id="287" r:id="rId27"/>
    <p:sldId id="288" r:id="rId28"/>
    <p:sldId id="289" r:id="rId29"/>
    <p:sldId id="290" r:id="rId30"/>
    <p:sldId id="283" r:id="rId31"/>
    <p:sldId id="291" r:id="rId32"/>
    <p:sldId id="286" r:id="rId33"/>
    <p:sldId id="274" r:id="rId34"/>
    <p:sldId id="272" r:id="rId35"/>
    <p:sldId id="284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40" d="100"/>
          <a:sy n="40" d="100"/>
        </p:scale>
        <p:origin x="-1378" y="-9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339A-9FB9-403C-B828-E69DF9092049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E76B7-0E50-472A-9111-1F92391112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432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E76B7-0E50-472A-9111-1F9239111293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69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565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642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730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68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007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18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15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948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03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179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650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73EB-6A24-4E34-A8C9-76988A955A05}" type="datetimeFigureOut">
              <a:rPr lang="es-MX" smtClean="0"/>
              <a:t>13/05/2015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908A-667A-4910-80C7-7C569E8DDC8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665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13793" r="68138" b="14115"/>
          <a:stretch/>
        </p:blipFill>
        <p:spPr bwMode="auto">
          <a:xfrm>
            <a:off x="150769" y="272032"/>
            <a:ext cx="4241762" cy="618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16016" y="3841884"/>
            <a:ext cx="4104456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Impact" panose="020B0806030902050204" pitchFamily="34" charset="0"/>
              </a:rPr>
              <a:t>DEFINICIÓN Y DESENLACES</a:t>
            </a:r>
            <a:endParaRPr lang="es-MX" sz="2800" dirty="0">
              <a:latin typeface="Impact" panose="020B080603090205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16016" y="1700808"/>
            <a:ext cx="5328592" cy="1384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2"/>
                </a:solidFill>
                <a:latin typeface="Impact" pitchFamily="34" charset="0"/>
              </a:rPr>
              <a:t>SEPSIS:</a:t>
            </a:r>
            <a:r>
              <a:rPr lang="es-MX" sz="2400" dirty="0" smtClean="0">
                <a:latin typeface="Impact" pitchFamily="34" charset="0"/>
              </a:rPr>
              <a:t> </a:t>
            </a:r>
          </a:p>
          <a:p>
            <a:r>
              <a:rPr lang="es-MX" sz="2400" dirty="0" smtClean="0">
                <a:latin typeface="Impact" pitchFamily="34" charset="0"/>
              </a:rPr>
              <a:t>La epidemia oculta.</a:t>
            </a:r>
          </a:p>
          <a:p>
            <a:r>
              <a:rPr lang="es-MX" sz="2400" dirty="0" smtClean="0">
                <a:latin typeface="Impact" pitchFamily="34" charset="0"/>
              </a:rPr>
              <a:t>Propuesta y acciones a seguir.</a:t>
            </a:r>
            <a:endParaRPr lang="es-MX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1531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44008" y="650559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s-MX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MX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s-MX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2013; 41: 580-647</a:t>
            </a:r>
            <a:endParaRPr lang="es-MX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16" y="1584201"/>
            <a:ext cx="8857780" cy="371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016313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18651" r="9302" b="24418"/>
          <a:stretch/>
        </p:blipFill>
        <p:spPr bwMode="auto">
          <a:xfrm>
            <a:off x="611560" y="2564904"/>
            <a:ext cx="7889358" cy="32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023" r="8140" b="30000"/>
          <a:stretch/>
        </p:blipFill>
        <p:spPr bwMode="auto">
          <a:xfrm>
            <a:off x="194320" y="141394"/>
            <a:ext cx="5673824" cy="2135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6505599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 err="1"/>
              <a:t>doi</a:t>
            </a:r>
            <a:r>
              <a:rPr lang="es-MX" sz="1400" b="1" dirty="0"/>
              <a:t>: 10.7189/jogh.02.010404</a:t>
            </a:r>
            <a:endParaRPr lang="es-MX" sz="1400" dirty="0"/>
          </a:p>
        </p:txBody>
      </p:sp>
      <p:sp>
        <p:nvSpPr>
          <p:cNvPr id="5" name="4 Explosión 2"/>
          <p:cNvSpPr/>
          <p:nvPr/>
        </p:nvSpPr>
        <p:spPr>
          <a:xfrm>
            <a:off x="3419872" y="3933056"/>
            <a:ext cx="1296144" cy="1080120"/>
          </a:xfrm>
          <a:prstGeom prst="irregularSeal2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Explosión 2"/>
          <p:cNvSpPr/>
          <p:nvPr/>
        </p:nvSpPr>
        <p:spPr>
          <a:xfrm>
            <a:off x="5004048" y="3933056"/>
            <a:ext cx="1296144" cy="1080120"/>
          </a:xfrm>
          <a:prstGeom prst="irregularSeal2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xplosión 2"/>
          <p:cNvSpPr/>
          <p:nvPr/>
        </p:nvSpPr>
        <p:spPr>
          <a:xfrm>
            <a:off x="6660232" y="3933056"/>
            <a:ext cx="1296144" cy="1080120"/>
          </a:xfrm>
          <a:prstGeom prst="irregularSeal2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91234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4" t="36140" r="16786" b="25907"/>
          <a:stretch/>
        </p:blipFill>
        <p:spPr bwMode="auto">
          <a:xfrm>
            <a:off x="323529" y="1988840"/>
            <a:ext cx="8568951" cy="2844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l"/>
            <a:r>
              <a:rPr lang="es-MX" dirty="0" smtClean="0">
                <a:latin typeface="Impact" pitchFamily="34" charset="0"/>
              </a:rPr>
              <a:t>CONOCIMIENTO DE LA ENFERMEDAD</a:t>
            </a:r>
            <a:endParaRPr lang="es-MX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09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0405" y="2170599"/>
            <a:ext cx="86320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i="1" dirty="0" smtClean="0">
                <a:latin typeface="Bookman Old Style" pitchFamily="18" charset="0"/>
              </a:rPr>
              <a:t>LA </a:t>
            </a:r>
            <a:r>
              <a:rPr lang="es-MX" sz="4000" i="1" dirty="0" smtClean="0">
                <a:solidFill>
                  <a:srgbClr val="C00000"/>
                </a:solidFill>
                <a:latin typeface="Bookman Old Style" pitchFamily="18" charset="0"/>
              </a:rPr>
              <a:t>SEPSIS</a:t>
            </a:r>
            <a:r>
              <a:rPr lang="es-MX" sz="4000" i="1" dirty="0" smtClean="0">
                <a:latin typeface="Bookman Old Style" pitchFamily="18" charset="0"/>
              </a:rPr>
              <a:t> ES UNA DE LAS ENFERMEDADES </a:t>
            </a:r>
            <a:r>
              <a:rPr lang="es-MX" sz="4000" i="1" dirty="0" smtClean="0">
                <a:solidFill>
                  <a:srgbClr val="C00000"/>
                </a:solidFill>
                <a:latin typeface="Bookman Old Style" pitchFamily="18" charset="0"/>
              </a:rPr>
              <a:t>MÁS COMUNES</a:t>
            </a:r>
            <a:r>
              <a:rPr lang="es-MX" sz="4000" i="1" dirty="0" smtClean="0">
                <a:latin typeface="Bookman Old Style" pitchFamily="18" charset="0"/>
              </a:rPr>
              <a:t> Y </a:t>
            </a:r>
            <a:r>
              <a:rPr lang="es-MX" sz="4000" i="1" dirty="0" smtClean="0">
                <a:solidFill>
                  <a:srgbClr val="C00000"/>
                </a:solidFill>
                <a:latin typeface="Bookman Old Style" pitchFamily="18" charset="0"/>
              </a:rPr>
              <a:t>MENOS RECONOCIDAS</a:t>
            </a:r>
            <a:r>
              <a:rPr lang="es-MX" sz="4000" i="1" dirty="0" smtClean="0">
                <a:latin typeface="Bookman Old Style" pitchFamily="18" charset="0"/>
              </a:rPr>
              <a:t> EN TODO EL MUNDO….</a:t>
            </a:r>
            <a:endParaRPr lang="es-MX" sz="40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659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/>
          <a:lstStyle/>
          <a:p>
            <a:pPr algn="l"/>
            <a:r>
              <a:rPr lang="es-MX" dirty="0" smtClean="0">
                <a:solidFill>
                  <a:schemeClr val="bg1"/>
                </a:solidFill>
                <a:latin typeface="Impact" panose="020B0806030902050204" pitchFamily="34" charset="0"/>
              </a:rPr>
              <a:t>DESENLACES</a:t>
            </a:r>
            <a:endParaRPr lang="es-MX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6191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2" t="18211" r="20806" b="24947"/>
          <a:stretch/>
        </p:blipFill>
        <p:spPr bwMode="auto">
          <a:xfrm>
            <a:off x="611560" y="754225"/>
            <a:ext cx="7920104" cy="52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067944" y="6453336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400" b="1" i="1" dirty="0">
                <a:latin typeface="Arial" pitchFamily="34" charset="0"/>
                <a:cs typeface="Arial" pitchFamily="34" charset="0"/>
              </a:rPr>
              <a:t>Tsalik et al. Genome Medicine 2014, 6:111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84368" y="3905180"/>
            <a:ext cx="1152128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6600" dirty="0">
                <a:solidFill>
                  <a:srgbClr val="C00000"/>
                </a:solidFill>
                <a:latin typeface="Impact" pitchFamily="34" charset="0"/>
              </a:rPr>
              <a:t>¿</a:t>
            </a:r>
            <a:r>
              <a:rPr lang="es-MX" sz="6600" dirty="0" smtClean="0">
                <a:solidFill>
                  <a:srgbClr val="C00000"/>
                </a:solidFill>
                <a:latin typeface="Impact" pitchFamily="34" charset="0"/>
              </a:rPr>
              <a:t>?</a:t>
            </a:r>
            <a:endParaRPr lang="es-MX" sz="66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9041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9" t="21579" r="28701" b="14421"/>
          <a:stretch/>
        </p:blipFill>
        <p:spPr bwMode="auto">
          <a:xfrm>
            <a:off x="1927412" y="1914969"/>
            <a:ext cx="5236876" cy="46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18632" r="6826" b="35474"/>
          <a:stretch/>
        </p:blipFill>
        <p:spPr bwMode="auto">
          <a:xfrm>
            <a:off x="107504" y="116632"/>
            <a:ext cx="5544616" cy="176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72000" y="650559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i="1" dirty="0">
                <a:latin typeface="Arial" pitchFamily="34" charset="0"/>
                <a:cs typeface="Arial" pitchFamily="34" charset="0"/>
              </a:rPr>
              <a:t>doi:10.1371/journal.pone.0121748</a:t>
            </a:r>
          </a:p>
        </p:txBody>
      </p:sp>
      <p:sp>
        <p:nvSpPr>
          <p:cNvPr id="3" name="2 Explosión 2"/>
          <p:cNvSpPr/>
          <p:nvPr/>
        </p:nvSpPr>
        <p:spPr>
          <a:xfrm>
            <a:off x="3491880" y="692696"/>
            <a:ext cx="1440160" cy="864096"/>
          </a:xfrm>
          <a:prstGeom prst="irregularSeal2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47242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3" t="24105" r="10691" b="24948"/>
          <a:stretch/>
        </p:blipFill>
        <p:spPr bwMode="auto">
          <a:xfrm>
            <a:off x="55134" y="1628800"/>
            <a:ext cx="898136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724128" y="650559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i="1" dirty="0">
                <a:latin typeface="Arial" pitchFamily="34" charset="0"/>
                <a:cs typeface="Arial" pitchFamily="34" charset="0"/>
              </a:rPr>
              <a:t>J. </a:t>
            </a:r>
            <a:r>
              <a:rPr lang="es-MX" sz="1400" b="1" i="1" dirty="0" err="1">
                <a:latin typeface="Arial" pitchFamily="34" charset="0"/>
                <a:cs typeface="Arial" pitchFamily="34" charset="0"/>
              </a:rPr>
              <a:t>Leukoc</a:t>
            </a:r>
            <a:r>
              <a:rPr lang="es-MX" sz="1400" b="1" i="1" dirty="0">
                <a:latin typeface="Arial" pitchFamily="34" charset="0"/>
                <a:cs typeface="Arial" pitchFamily="34" charset="0"/>
              </a:rPr>
              <a:t>. Biol</a:t>
            </a:r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. 2004; </a:t>
            </a:r>
            <a:r>
              <a:rPr lang="es-MX" sz="1400" b="1" i="1" dirty="0">
                <a:latin typeface="Arial" pitchFamily="34" charset="0"/>
                <a:cs typeface="Arial" pitchFamily="34" charset="0"/>
              </a:rPr>
              <a:t>75: 408–412</a:t>
            </a:r>
            <a:endParaRPr lang="es-MX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65593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4" t="20316" r="6250" b="35895"/>
          <a:stretch/>
        </p:blipFill>
        <p:spPr bwMode="auto">
          <a:xfrm>
            <a:off x="194139" y="190544"/>
            <a:ext cx="6682117" cy="201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5" t="21579" r="22615" b="19473"/>
          <a:stretch/>
        </p:blipFill>
        <p:spPr bwMode="auto">
          <a:xfrm>
            <a:off x="1894273" y="2564904"/>
            <a:ext cx="5342023" cy="336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4" t="19473" r="11267" b="20316"/>
          <a:stretch/>
        </p:blipFill>
        <p:spPr bwMode="auto">
          <a:xfrm>
            <a:off x="899592" y="2652264"/>
            <a:ext cx="7315200" cy="34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572000" y="63720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/>
              <a:t>Crit</a:t>
            </a:r>
            <a:r>
              <a:rPr lang="en-US" b="1" i="1" dirty="0"/>
              <a:t> Care Med 2013; 41:810–819</a:t>
            </a:r>
            <a:endParaRPr lang="es-MX" b="1" i="1" dirty="0"/>
          </a:p>
        </p:txBody>
      </p:sp>
      <p:sp>
        <p:nvSpPr>
          <p:cNvPr id="6" name="5 Rectángulo"/>
          <p:cNvSpPr/>
          <p:nvPr/>
        </p:nvSpPr>
        <p:spPr>
          <a:xfrm>
            <a:off x="1547664" y="4372780"/>
            <a:ext cx="2880320" cy="568388"/>
          </a:xfrm>
          <a:prstGeom prst="rect">
            <a:avLst/>
          </a:prstGeom>
          <a:solidFill>
            <a:srgbClr val="FF0000">
              <a:alpha val="3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339186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t="14000" r="25586" b="7334"/>
          <a:stretch/>
        </p:blipFill>
        <p:spPr bwMode="auto">
          <a:xfrm>
            <a:off x="1979712" y="1456950"/>
            <a:ext cx="5256584" cy="5212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0" t="46842" r="16173" b="39590"/>
          <a:stretch/>
        </p:blipFill>
        <p:spPr bwMode="auto">
          <a:xfrm>
            <a:off x="58807" y="158043"/>
            <a:ext cx="8977689" cy="111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092280" y="3945830"/>
            <a:ext cx="1656184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rgbClr val="FF0000"/>
                </a:solidFill>
                <a:latin typeface="Arial Black" pitchFamily="34" charset="0"/>
              </a:rPr>
              <a:t>???</a:t>
            </a:r>
            <a:endParaRPr lang="es-MX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555776" y="4257963"/>
            <a:ext cx="4680520" cy="323165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355309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880" y="5526360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r"/>
            <a:r>
              <a:rPr lang="es-MX" dirty="0" smtClean="0">
                <a:latin typeface="Impact" pitchFamily="34" charset="0"/>
              </a:rPr>
              <a:t>¿CUESTIÓN DE PERSPECTIVA?</a:t>
            </a:r>
            <a:endParaRPr lang="es-MX" dirty="0">
              <a:latin typeface="Impac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3528" y="404664"/>
            <a:ext cx="5472608" cy="10156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6000" dirty="0" smtClean="0">
                <a:solidFill>
                  <a:srgbClr val="C00000"/>
                </a:solidFill>
                <a:latin typeface="Impact" pitchFamily="34" charset="0"/>
              </a:rPr>
              <a:t>SEPSIS…</a:t>
            </a:r>
            <a:endParaRPr lang="es-MX" sz="6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4" name="Picture 2" descr="D:\va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446" y="1196752"/>
            <a:ext cx="267869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437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xplosión 2"/>
          <p:cNvSpPr/>
          <p:nvPr/>
        </p:nvSpPr>
        <p:spPr>
          <a:xfrm>
            <a:off x="1619672" y="836712"/>
            <a:ext cx="5904656" cy="5157192"/>
          </a:xfrm>
          <a:prstGeom prst="irregularSeal2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 smtClean="0">
                <a:latin typeface="Impact" pitchFamily="34" charset="0"/>
              </a:rPr>
              <a:t>SÍNDROME </a:t>
            </a:r>
          </a:p>
          <a:p>
            <a:pPr algn="ctr"/>
            <a:r>
              <a:rPr lang="es-MX" sz="4000" dirty="0" smtClean="0">
                <a:latin typeface="Impact" pitchFamily="34" charset="0"/>
              </a:rPr>
              <a:t>POST SEPSIS</a:t>
            </a:r>
            <a:endParaRPr lang="es-MX" dirty="0">
              <a:latin typeface="Impact" pitchFamily="34" charset="0"/>
            </a:endParaRPr>
          </a:p>
        </p:txBody>
      </p:sp>
      <p:sp>
        <p:nvSpPr>
          <p:cNvPr id="5" name="4 Nube"/>
          <p:cNvSpPr/>
          <p:nvPr/>
        </p:nvSpPr>
        <p:spPr>
          <a:xfrm>
            <a:off x="323528" y="1714500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INSOMNIO</a:t>
            </a:r>
            <a:endParaRPr lang="es-MX" sz="3600" dirty="0">
              <a:latin typeface="Impact" pitchFamily="34" charset="0"/>
            </a:endParaRPr>
          </a:p>
        </p:txBody>
      </p:sp>
      <p:sp>
        <p:nvSpPr>
          <p:cNvPr id="6" name="5 Nube"/>
          <p:cNvSpPr/>
          <p:nvPr/>
        </p:nvSpPr>
        <p:spPr>
          <a:xfrm>
            <a:off x="2555776" y="634380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ESTRÉS POST TRAUMATICO</a:t>
            </a:r>
            <a:endParaRPr lang="es-MX" sz="3600" dirty="0">
              <a:latin typeface="Impact" pitchFamily="34" charset="0"/>
            </a:endParaRPr>
          </a:p>
        </p:txBody>
      </p:sp>
      <p:sp>
        <p:nvSpPr>
          <p:cNvPr id="7" name="6 Nube"/>
          <p:cNvSpPr/>
          <p:nvPr/>
        </p:nvSpPr>
        <p:spPr>
          <a:xfrm>
            <a:off x="4067944" y="1858516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DEBILIDAD MUSCULAR</a:t>
            </a:r>
            <a:endParaRPr lang="es-MX" sz="3600" dirty="0">
              <a:latin typeface="Impact" pitchFamily="34" charset="0"/>
            </a:endParaRPr>
          </a:p>
        </p:txBody>
      </p:sp>
      <p:sp>
        <p:nvSpPr>
          <p:cNvPr id="8" name="7 Nube"/>
          <p:cNvSpPr/>
          <p:nvPr/>
        </p:nvSpPr>
        <p:spPr>
          <a:xfrm>
            <a:off x="4499992" y="3442692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DOLOR ARTICULAR</a:t>
            </a:r>
            <a:endParaRPr lang="es-MX" sz="3600" dirty="0">
              <a:latin typeface="Impact" pitchFamily="34" charset="0"/>
            </a:endParaRPr>
          </a:p>
        </p:txBody>
      </p:sp>
      <p:sp>
        <p:nvSpPr>
          <p:cNvPr id="9" name="8 Nube"/>
          <p:cNvSpPr/>
          <p:nvPr/>
        </p:nvSpPr>
        <p:spPr>
          <a:xfrm>
            <a:off x="2339752" y="3933056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FATIGA EXTREMA</a:t>
            </a:r>
            <a:endParaRPr lang="es-MX" sz="3600" dirty="0">
              <a:latin typeface="Impact" pitchFamily="34" charset="0"/>
            </a:endParaRPr>
          </a:p>
        </p:txBody>
      </p:sp>
      <p:sp>
        <p:nvSpPr>
          <p:cNvPr id="10" name="9 Nube"/>
          <p:cNvSpPr/>
          <p:nvPr/>
        </p:nvSpPr>
        <p:spPr>
          <a:xfrm>
            <a:off x="107504" y="2924944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DISFUNCION COGNITIVA</a:t>
            </a:r>
            <a:endParaRPr lang="es-MX" sz="3600" dirty="0">
              <a:latin typeface="Impact" pitchFamily="34" charset="0"/>
            </a:endParaRPr>
          </a:p>
        </p:txBody>
      </p:sp>
      <p:sp>
        <p:nvSpPr>
          <p:cNvPr id="11" name="10 Nube"/>
          <p:cNvSpPr/>
          <p:nvPr/>
        </p:nvSpPr>
        <p:spPr>
          <a:xfrm>
            <a:off x="2267744" y="2650604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PERDIDA DE AUTOESTIMA</a:t>
            </a:r>
            <a:endParaRPr lang="es-MX" sz="3600" dirty="0">
              <a:latin typeface="Impact" pitchFamily="34" charset="0"/>
            </a:endParaRPr>
          </a:p>
        </p:txBody>
      </p:sp>
      <p:sp>
        <p:nvSpPr>
          <p:cNvPr id="12" name="11 Nube"/>
          <p:cNvSpPr/>
          <p:nvPr/>
        </p:nvSpPr>
        <p:spPr>
          <a:xfrm>
            <a:off x="755576" y="4378796"/>
            <a:ext cx="4536504" cy="1930524"/>
          </a:xfrm>
          <a:prstGeom prst="cloud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Impact" pitchFamily="34" charset="0"/>
              </a:rPr>
              <a:t>DEPRESION</a:t>
            </a:r>
            <a:endParaRPr lang="es-MX" sz="36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4537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0" t="39116" r="23256" b="26279"/>
          <a:stretch/>
        </p:blipFill>
        <p:spPr bwMode="auto">
          <a:xfrm>
            <a:off x="107504" y="181265"/>
            <a:ext cx="8971724" cy="339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23528" y="3825622"/>
            <a:ext cx="8424936" cy="21236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Impact" pitchFamily="34" charset="0"/>
              </a:rPr>
              <a:t>LA </a:t>
            </a:r>
            <a:r>
              <a:rPr lang="es-MX" sz="6600" dirty="0" smtClean="0">
                <a:solidFill>
                  <a:srgbClr val="C00000"/>
                </a:solidFill>
                <a:latin typeface="Impact" pitchFamily="34" charset="0"/>
              </a:rPr>
              <a:t>SEPSIS</a:t>
            </a:r>
            <a:r>
              <a:rPr lang="es-MX" sz="6600" dirty="0" smtClean="0">
                <a:latin typeface="Impact" pitchFamily="34" charset="0"/>
              </a:rPr>
              <a:t> REPRESENTA </a:t>
            </a:r>
          </a:p>
          <a:p>
            <a:pPr algn="ctr"/>
            <a:r>
              <a:rPr lang="es-MX" sz="6600" dirty="0" smtClean="0">
                <a:latin typeface="Impact" pitchFamily="34" charset="0"/>
              </a:rPr>
              <a:t>EL </a:t>
            </a:r>
            <a:r>
              <a:rPr lang="es-MX" sz="6600" dirty="0" smtClean="0">
                <a:solidFill>
                  <a:srgbClr val="C00000"/>
                </a:solidFill>
                <a:latin typeface="Impact" pitchFamily="34" charset="0"/>
              </a:rPr>
              <a:t>60%</a:t>
            </a:r>
            <a:r>
              <a:rPr lang="es-MX" sz="6600" dirty="0" smtClean="0">
                <a:latin typeface="Impact" pitchFamily="34" charset="0"/>
              </a:rPr>
              <a:t> DE ESTOS CASOS </a:t>
            </a:r>
            <a:endParaRPr lang="es-MX" sz="66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4464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1" t="15684" r="30139" b="8527"/>
          <a:stretch/>
        </p:blipFill>
        <p:spPr bwMode="auto">
          <a:xfrm>
            <a:off x="179512" y="260648"/>
            <a:ext cx="4320480" cy="636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5" t="17369" r="25082" b="33789"/>
          <a:stretch/>
        </p:blipFill>
        <p:spPr bwMode="auto">
          <a:xfrm>
            <a:off x="4283968" y="2142527"/>
            <a:ext cx="4718211" cy="2510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9" t="18632" r="23849" b="33789"/>
          <a:stretch/>
        </p:blipFill>
        <p:spPr bwMode="auto">
          <a:xfrm>
            <a:off x="4355976" y="2222030"/>
            <a:ext cx="4472980" cy="228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22842" r="22616" b="19895"/>
          <a:stretch/>
        </p:blipFill>
        <p:spPr bwMode="auto">
          <a:xfrm>
            <a:off x="4355976" y="2164958"/>
            <a:ext cx="4592994" cy="277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004048" y="6453336"/>
            <a:ext cx="396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>
                <a:latin typeface="Arial" pitchFamily="34" charset="0"/>
                <a:cs typeface="Arial" pitchFamily="34" charset="0"/>
              </a:rPr>
              <a:t>JAMA. 2010 </a:t>
            </a:r>
            <a:r>
              <a:rPr lang="fr-FR" sz="1400" b="1" i="1" dirty="0" err="1">
                <a:latin typeface="Arial" pitchFamily="34" charset="0"/>
                <a:cs typeface="Arial" pitchFamily="34" charset="0"/>
              </a:rPr>
              <a:t>October</a:t>
            </a:r>
            <a:r>
              <a:rPr lang="fr-FR" sz="1400" b="1" i="1" dirty="0">
                <a:latin typeface="Arial" pitchFamily="34" charset="0"/>
                <a:cs typeface="Arial" pitchFamily="34" charset="0"/>
              </a:rPr>
              <a:t> 27; 304(16): 1787–1794</a:t>
            </a:r>
            <a:r>
              <a:rPr lang="fr-FR" sz="14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932040" y="500479"/>
            <a:ext cx="396044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3600" dirty="0" smtClean="0">
                <a:latin typeface="Impact" panose="020B0806030902050204" pitchFamily="34" charset="0"/>
              </a:rPr>
              <a:t>SEPSIS COMO UNA CARGA….</a:t>
            </a:r>
            <a:endParaRPr lang="es-MX" sz="3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3609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16526" r="41530" b="10211"/>
          <a:stretch/>
        </p:blipFill>
        <p:spPr bwMode="auto">
          <a:xfrm>
            <a:off x="1442519" y="685396"/>
            <a:ext cx="6153817" cy="540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563888" y="6453336"/>
            <a:ext cx="550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i="1" dirty="0">
                <a:latin typeface="Arial" pitchFamily="34" charset="0"/>
                <a:cs typeface="Arial" pitchFamily="34" charset="0"/>
              </a:rPr>
              <a:t>http://dx.doi.org/10.1016/S2213-2600(14)70246-2</a:t>
            </a:r>
            <a:endParaRPr lang="es-MX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6228184" y="1844824"/>
            <a:ext cx="1152128" cy="50405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Elipse"/>
          <p:cNvSpPr/>
          <p:nvPr/>
        </p:nvSpPr>
        <p:spPr>
          <a:xfrm>
            <a:off x="5724128" y="2708920"/>
            <a:ext cx="1872208" cy="504056"/>
          </a:xfrm>
          <a:prstGeom prst="ellipse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8078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8" t="16526" r="20313" b="7263"/>
          <a:stretch/>
        </p:blipFill>
        <p:spPr bwMode="auto">
          <a:xfrm>
            <a:off x="2051720" y="255322"/>
            <a:ext cx="4905436" cy="634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563888" y="6453336"/>
            <a:ext cx="550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i="1" dirty="0">
                <a:latin typeface="Arial" pitchFamily="34" charset="0"/>
                <a:cs typeface="Arial" pitchFamily="34" charset="0"/>
              </a:rPr>
              <a:t>http://dx.doi.org/10.1016/S2213-2600(14)70246-2</a:t>
            </a:r>
            <a:endParaRPr lang="es-MX" sz="14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0828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3734" r="10527" b="25790"/>
          <a:stretch/>
        </p:blipFill>
        <p:spPr bwMode="auto">
          <a:xfrm>
            <a:off x="96253" y="260648"/>
            <a:ext cx="6059923" cy="2552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6527" r="6251" b="16105"/>
          <a:stretch/>
        </p:blipFill>
        <p:spPr bwMode="auto">
          <a:xfrm>
            <a:off x="1475656" y="2276872"/>
            <a:ext cx="615668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15981" r="7319" b="18632"/>
          <a:stretch/>
        </p:blipFill>
        <p:spPr bwMode="auto">
          <a:xfrm>
            <a:off x="2976769" y="3940552"/>
            <a:ext cx="5987719" cy="280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5265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5402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4293096"/>
            <a:ext cx="8568952" cy="360040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CuadroTexto"/>
          <p:cNvSpPr txBox="1"/>
          <p:nvPr/>
        </p:nvSpPr>
        <p:spPr>
          <a:xfrm>
            <a:off x="4932040" y="643359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Care Med 2015; 43:296–307)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4572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5" y="620688"/>
            <a:ext cx="855131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3573016"/>
            <a:ext cx="7848872" cy="1008112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932040" y="643359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Care Med 2015; 43:296–307)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137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951677" cy="324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2564904"/>
            <a:ext cx="1800200" cy="2232248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932040" y="643359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Care Med 2015; 43:296–307)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7514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0" y="2276872"/>
            <a:ext cx="87888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2996952"/>
            <a:ext cx="2016224" cy="1296144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4932040" y="6433591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i="1" dirty="0" err="1">
                <a:latin typeface="Arial" pitchFamily="34" charset="0"/>
                <a:cs typeface="Arial" pitchFamily="34" charset="0"/>
              </a:rPr>
              <a:t>Crit</a:t>
            </a:r>
            <a:r>
              <a:rPr lang="en-US" sz="1400" b="1" i="1" dirty="0">
                <a:latin typeface="Arial" pitchFamily="34" charset="0"/>
                <a:cs typeface="Arial" pitchFamily="34" charset="0"/>
              </a:rPr>
              <a:t> Care Med 2015; 43:296–307)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869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20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5400" dirty="0" smtClean="0">
                <a:solidFill>
                  <a:schemeClr val="bg1"/>
                </a:solidFill>
                <a:latin typeface="Impact" panose="020B0806030902050204" pitchFamily="34" charset="0"/>
              </a:rPr>
              <a:t>DEFINICIÓN</a:t>
            </a:r>
            <a:endParaRPr lang="es-MX" sz="5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48945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6" t="14001" r="34128" b="13157"/>
          <a:stretch/>
        </p:blipFill>
        <p:spPr bwMode="auto">
          <a:xfrm>
            <a:off x="2267744" y="246013"/>
            <a:ext cx="4464496" cy="62793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1963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065"/>
            <a:ext cx="8679194" cy="6452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58426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34072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algn="l"/>
            <a:r>
              <a:rPr lang="es-MX" i="1" dirty="0" smtClean="0">
                <a:latin typeface="Impact" pitchFamily="34" charset="0"/>
              </a:rPr>
              <a:t>SEPSIS….  </a:t>
            </a:r>
            <a:r>
              <a:rPr lang="es-MX" i="1" dirty="0" smtClean="0">
                <a:latin typeface="Impact" pitchFamily="34" charset="0"/>
              </a:rPr>
              <a:t>UN LLAMADO PARA ACTUAR</a:t>
            </a:r>
            <a:endParaRPr lang="es-MX" i="1" dirty="0">
              <a:latin typeface="Impact" pitchFamily="34" charset="0"/>
            </a:endParaRPr>
          </a:p>
        </p:txBody>
      </p:sp>
      <p:pic>
        <p:nvPicPr>
          <p:cNvPr id="3" name="Picture 5" descr="http://t3.gstatic.com/images?q=tbn:ANd9GcRBb-lUo-oMXlNYOqTusW1stRCZU0c_94-iLWrbMouG9z1fZakw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199434" cy="19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99" y="4523264"/>
            <a:ext cx="3355573" cy="149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75" y="692696"/>
            <a:ext cx="194989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1" t="15302" r="4070" b="37442"/>
          <a:stretch/>
        </p:blipFill>
        <p:spPr bwMode="auto">
          <a:xfrm>
            <a:off x="5220072" y="157522"/>
            <a:ext cx="2985329" cy="27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0058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1" t="19895" r="6250" b="12316"/>
          <a:stretch/>
        </p:blipFill>
        <p:spPr bwMode="auto">
          <a:xfrm>
            <a:off x="755576" y="404664"/>
            <a:ext cx="7632848" cy="602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716016" y="6433591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i="1" dirty="0" err="1" smtClean="0">
                <a:latin typeface="Arial" pitchFamily="34" charset="0"/>
                <a:cs typeface="Arial" pitchFamily="34" charset="0"/>
              </a:rPr>
              <a:t>Lancet</a:t>
            </a:r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i="1" dirty="0" err="1" smtClean="0">
                <a:latin typeface="Arial" pitchFamily="34" charset="0"/>
                <a:cs typeface="Arial" pitchFamily="34" charset="0"/>
              </a:rPr>
              <a:t>Infect</a:t>
            </a:r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i="1" dirty="0" err="1" smtClean="0">
                <a:latin typeface="Arial" pitchFamily="34" charset="0"/>
                <a:cs typeface="Arial" pitchFamily="34" charset="0"/>
              </a:rPr>
              <a:t>Dis</a:t>
            </a:r>
            <a:r>
              <a:rPr lang="es-MX" sz="1400" b="1" i="1" dirty="0" smtClean="0">
                <a:latin typeface="Arial" pitchFamily="34" charset="0"/>
                <a:cs typeface="Arial" pitchFamily="34" charset="0"/>
              </a:rPr>
              <a:t> 2015; 15: 581-614.</a:t>
            </a:r>
            <a:endParaRPr lang="es-MX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1628800"/>
            <a:ext cx="6984776" cy="86409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1187624" y="5517232"/>
            <a:ext cx="6984776" cy="86409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2895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t="16811" r="11552" b="7867"/>
          <a:stretch/>
        </p:blipFill>
        <p:spPr bwMode="auto">
          <a:xfrm>
            <a:off x="395536" y="1229122"/>
            <a:ext cx="5698095" cy="4360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1187460"/>
            <a:ext cx="216024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MICROCIRCULACIÓN</a:t>
            </a:r>
            <a:endParaRPr lang="es-MX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187624" y="404664"/>
            <a:ext cx="187220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DISFUNCIÓN ORGÁNICA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203848" y="620688"/>
            <a:ext cx="187220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SÍNDROME POST SEPSIS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93631" y="1412776"/>
            <a:ext cx="2582824" cy="584775"/>
          </a:xfrm>
          <a:prstGeom prst="rect">
            <a:avLst/>
          </a:prstGeom>
          <a:solidFill>
            <a:srgbClr val="0070C0">
              <a:alpha val="29000"/>
            </a:srgb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MÉDICO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093630" y="1916832"/>
            <a:ext cx="2582825" cy="3539430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/>
              <a:t>IDENTIFICACIÓN OPORTUNA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/>
              <a:t>REANIMACIÓN EFECTIVA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/>
              <a:t>TRATAMIENTO ADECUADO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s-MX" sz="1600" b="1" dirty="0" smtClean="0"/>
              <a:t>SEGUIMIENTO OBJETIVO </a:t>
            </a:r>
          </a:p>
          <a:p>
            <a:pPr marL="285750" indent="-285750">
              <a:buFont typeface="Wingdings" pitchFamily="2" charset="2"/>
              <a:buChar char="ü"/>
            </a:pPr>
            <a:endParaRPr lang="es-MX" sz="1600" b="1" dirty="0" smtClean="0"/>
          </a:p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DESENLACES FAVORABLES</a:t>
            </a:r>
          </a:p>
          <a:p>
            <a:endParaRPr lang="es-MX" sz="1600" b="1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51520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 smtClean="0">
                <a:latin typeface="Arial Narrow" pitchFamily="34" charset="0"/>
              </a:rPr>
              <a:t>Levy MM, </a:t>
            </a:r>
            <a:r>
              <a:rPr lang="es-MX" sz="1600" b="1" dirty="0" err="1" smtClean="0">
                <a:latin typeface="Arial Narrow" pitchFamily="34" charset="0"/>
              </a:rPr>
              <a:t>Pronovost</a:t>
            </a:r>
            <a:r>
              <a:rPr lang="es-MX" sz="1600" b="1" dirty="0" smtClean="0">
                <a:latin typeface="Arial Narrow" pitchFamily="34" charset="0"/>
              </a:rPr>
              <a:t> PJ, </a:t>
            </a:r>
            <a:r>
              <a:rPr lang="es-MX" sz="1600" b="1" dirty="0" err="1" smtClean="0">
                <a:latin typeface="Arial Narrow" pitchFamily="34" charset="0"/>
              </a:rPr>
              <a:t>Dellinger</a:t>
            </a:r>
            <a:r>
              <a:rPr lang="es-MX" sz="1600" b="1" dirty="0" smtClean="0">
                <a:latin typeface="Arial Narrow" pitchFamily="34" charset="0"/>
              </a:rPr>
              <a:t> P, et al.</a:t>
            </a:r>
            <a:r>
              <a:rPr lang="es-MX" sz="1600" dirty="0" smtClean="0">
                <a:latin typeface="Arial Narrow" pitchFamily="34" charset="0"/>
              </a:rPr>
              <a:t> Sepsis </a:t>
            </a:r>
            <a:r>
              <a:rPr lang="es-MX" sz="1600" dirty="0" err="1" smtClean="0">
                <a:latin typeface="Arial Narrow" pitchFamily="34" charset="0"/>
              </a:rPr>
              <a:t>change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bundles</a:t>
            </a:r>
            <a:r>
              <a:rPr lang="es-MX" sz="1600" dirty="0" smtClean="0">
                <a:latin typeface="Arial Narrow" pitchFamily="34" charset="0"/>
              </a:rPr>
              <a:t>: </a:t>
            </a:r>
            <a:r>
              <a:rPr lang="es-MX" sz="1600" dirty="0" err="1" smtClean="0">
                <a:latin typeface="Arial Narrow" pitchFamily="34" charset="0"/>
              </a:rPr>
              <a:t>Converting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guidelines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into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meaningful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change</a:t>
            </a:r>
            <a:r>
              <a:rPr lang="es-MX" sz="1600" dirty="0" smtClean="0">
                <a:latin typeface="Arial Narrow" pitchFamily="34" charset="0"/>
              </a:rPr>
              <a:t> in </a:t>
            </a:r>
            <a:r>
              <a:rPr lang="es-MX" sz="1600" dirty="0" err="1" smtClean="0">
                <a:latin typeface="Arial Narrow" pitchFamily="34" charset="0"/>
              </a:rPr>
              <a:t>behavior</a:t>
            </a:r>
            <a:r>
              <a:rPr lang="es-MX" sz="1600" dirty="0" smtClean="0">
                <a:latin typeface="Arial Narrow" pitchFamily="34" charset="0"/>
              </a:rPr>
              <a:t> and </a:t>
            </a:r>
            <a:r>
              <a:rPr lang="es-MX" sz="1600" dirty="0" err="1" smtClean="0">
                <a:latin typeface="Arial Narrow" pitchFamily="34" charset="0"/>
              </a:rPr>
              <a:t>clinical</a:t>
            </a:r>
            <a:r>
              <a:rPr lang="es-MX" sz="1600" dirty="0" smtClean="0">
                <a:latin typeface="Arial Narrow" pitchFamily="34" charset="0"/>
              </a:rPr>
              <a:t> </a:t>
            </a:r>
            <a:r>
              <a:rPr lang="es-MX" sz="1600" dirty="0" err="1" smtClean="0">
                <a:latin typeface="Arial Narrow" pitchFamily="34" charset="0"/>
              </a:rPr>
              <a:t>outcome</a:t>
            </a:r>
            <a:r>
              <a:rPr lang="es-MX" sz="1600" dirty="0" smtClean="0">
                <a:latin typeface="Arial Narrow" pitchFamily="34" charset="0"/>
              </a:rPr>
              <a:t>. </a:t>
            </a:r>
            <a:r>
              <a:rPr lang="es-MX" sz="1600" i="1" dirty="0" err="1" smtClean="0">
                <a:latin typeface="Arial Narrow" pitchFamily="34" charset="0"/>
              </a:rPr>
              <a:t>Crit</a:t>
            </a:r>
            <a:r>
              <a:rPr lang="es-MX" sz="1600" i="1" dirty="0" smtClean="0">
                <a:latin typeface="Arial Narrow" pitchFamily="34" charset="0"/>
              </a:rPr>
              <a:t> </a:t>
            </a:r>
            <a:r>
              <a:rPr lang="es-MX" sz="1600" i="1" dirty="0" err="1" smtClean="0">
                <a:latin typeface="Arial Narrow" pitchFamily="34" charset="0"/>
              </a:rPr>
              <a:t>Care</a:t>
            </a:r>
            <a:r>
              <a:rPr lang="es-MX" sz="1600" i="1" dirty="0" smtClean="0">
                <a:latin typeface="Arial Narrow" pitchFamily="34" charset="0"/>
              </a:rPr>
              <a:t> Med</a:t>
            </a:r>
            <a:r>
              <a:rPr lang="es-MX" sz="1600" dirty="0" smtClean="0">
                <a:latin typeface="Arial Narrow" pitchFamily="34" charset="0"/>
              </a:rPr>
              <a:t> 2004; 32: S595-S597.</a:t>
            </a:r>
            <a:endParaRPr lang="es-MX" sz="1600" dirty="0">
              <a:latin typeface="Arial Narrow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259632" y="5589240"/>
            <a:ext cx="389789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i="1" dirty="0" err="1" smtClean="0">
                <a:latin typeface="Andalus" pitchFamily="18" charset="-78"/>
                <a:cs typeface="Andalus" pitchFamily="18" charset="-78"/>
              </a:rPr>
              <a:t>Hercules</a:t>
            </a:r>
            <a:r>
              <a:rPr lang="es-MX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MX" i="1" dirty="0" err="1" smtClean="0">
                <a:latin typeface="Andalus" pitchFamily="18" charset="-78"/>
                <a:cs typeface="Andalus" pitchFamily="18" charset="-78"/>
              </a:rPr>
              <a:t>Kills</a:t>
            </a:r>
            <a:r>
              <a:rPr lang="es-MX" i="1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s-MX" i="1" dirty="0" err="1" smtClean="0">
                <a:latin typeface="Andalus" pitchFamily="18" charset="-78"/>
                <a:cs typeface="Andalus" pitchFamily="18" charset="-78"/>
              </a:rPr>
              <a:t>Cerberus</a:t>
            </a:r>
            <a:endParaRPr lang="es-MX" i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55576" y="4221088"/>
            <a:ext cx="2592288" cy="769441"/>
          </a:xfrm>
          <a:prstGeom prst="rect">
            <a:avLst/>
          </a:prstGeom>
          <a:solidFill>
            <a:srgbClr val="FF0000">
              <a:alpha val="60000"/>
            </a:srgb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SEPSIS</a:t>
            </a:r>
            <a:endParaRPr lang="es-MX" sz="44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07506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erapia\Documents\dr. carrillo\capp\zcap_cis_creacion_adan_detalle11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927" y="3140968"/>
            <a:ext cx="4133553" cy="253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13793" r="68138" b="14115"/>
          <a:stretch/>
        </p:blipFill>
        <p:spPr bwMode="auto">
          <a:xfrm>
            <a:off x="150769" y="272032"/>
            <a:ext cx="4241762" cy="6181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60032" y="4953362"/>
            <a:ext cx="410445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C00000"/>
                </a:solidFill>
                <a:latin typeface="Impact" panose="020B0806030902050204" pitchFamily="34" charset="0"/>
              </a:rPr>
              <a:t>GRACIAS !!!</a:t>
            </a:r>
            <a:endParaRPr lang="es-MX" sz="40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16016" y="1556792"/>
            <a:ext cx="5328592" cy="13849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s-MX" sz="3600" dirty="0" smtClean="0">
                <a:solidFill>
                  <a:schemeClr val="tx2"/>
                </a:solidFill>
                <a:latin typeface="Impact" pitchFamily="34" charset="0"/>
              </a:rPr>
              <a:t>SEPSIS:</a:t>
            </a:r>
            <a:r>
              <a:rPr lang="es-MX" sz="2400" dirty="0" smtClean="0">
                <a:latin typeface="Impact" pitchFamily="34" charset="0"/>
              </a:rPr>
              <a:t> </a:t>
            </a:r>
          </a:p>
          <a:p>
            <a:r>
              <a:rPr lang="es-MX" sz="2400" dirty="0" smtClean="0">
                <a:latin typeface="Impact" pitchFamily="34" charset="0"/>
              </a:rPr>
              <a:t>La epidemia oculta.</a:t>
            </a:r>
          </a:p>
          <a:p>
            <a:r>
              <a:rPr lang="es-MX" sz="2400" dirty="0" smtClean="0">
                <a:latin typeface="Impact" pitchFamily="34" charset="0"/>
              </a:rPr>
              <a:t>Propuesta y acciones a seguir.</a:t>
            </a:r>
            <a:endParaRPr lang="es-MX" sz="2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09193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5" t="9690" r="16868" b="6636"/>
          <a:stretch/>
        </p:blipFill>
        <p:spPr bwMode="auto">
          <a:xfrm>
            <a:off x="1109756" y="142740"/>
            <a:ext cx="6918628" cy="659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6598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derecha"/>
          <p:cNvSpPr/>
          <p:nvPr/>
        </p:nvSpPr>
        <p:spPr>
          <a:xfrm>
            <a:off x="179512" y="3140968"/>
            <a:ext cx="8856984" cy="57606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Arial Black" panose="020B0A04020102020204" pitchFamily="34" charset="0"/>
              </a:rPr>
              <a:t>SEPSIS  A  TRAVÉS  DEL  TIEMPO</a:t>
            </a:r>
            <a:endParaRPr lang="es-MX" dirty="0">
              <a:latin typeface="Arial Black" panose="020B0A04020102020204" pitchFamily="34" charset="0"/>
            </a:endParaRPr>
          </a:p>
        </p:txBody>
      </p:sp>
      <p:pic>
        <p:nvPicPr>
          <p:cNvPr id="2050" name="Picture 2" descr="G:\MARCUS TERENTIUS VAR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765853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Schottmue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29" y="764704"/>
            <a:ext cx="797541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WILLIAM OSL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55" y="4270694"/>
            <a:ext cx="679460" cy="1008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ROGER C BON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5" t="17693" r="22571" b="33031"/>
          <a:stretch/>
        </p:blipFill>
        <p:spPr bwMode="auto">
          <a:xfrm>
            <a:off x="7668344" y="836712"/>
            <a:ext cx="856912" cy="1039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American-College-of-Chest-Physician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16" y="4270694"/>
            <a:ext cx="1585580" cy="702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CRITICAL CARE SOCIE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715" y="5003539"/>
            <a:ext cx="1585581" cy="550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383868" y="1844824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1914</a:t>
            </a:r>
          </a:p>
          <a:p>
            <a:pPr algn="just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Sepsis es un estado provocado por la invasión microbiana de una fuente infecciosa local en el torrente sanguíneo que conduce a signos de enfermedad sistémica en órganos remotos</a:t>
            </a: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39785" y="5356373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1904</a:t>
            </a:r>
          </a:p>
          <a:p>
            <a:pPr algn="just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En pocas ocasiones, el paciente parece morir de la respuesta del cuerpo a la infección en lugar de la propia infección</a:t>
            </a: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196700" y="191683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1996</a:t>
            </a:r>
          </a:p>
          <a:p>
            <a:pPr algn="ctr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Síndrome de Sepsis</a:t>
            </a: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354406" y="5643574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  <a:p>
            <a:pPr algn="ctr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Infección</a:t>
            </a:r>
          </a:p>
          <a:p>
            <a:pPr algn="ctr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Sepsis</a:t>
            </a:r>
          </a:p>
          <a:p>
            <a:pPr algn="ctr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Sepsis Grave</a:t>
            </a:r>
          </a:p>
          <a:p>
            <a:pPr algn="ctr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Choque Séptico</a:t>
            </a:r>
            <a:endParaRPr lang="es-MX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23528" y="1844824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37 a.C.</a:t>
            </a:r>
            <a:r>
              <a:rPr lang="es-MX" sz="1200" dirty="0"/>
              <a:t> </a:t>
            </a:r>
            <a:endParaRPr lang="es-MX" sz="1200" dirty="0" smtClean="0"/>
          </a:p>
          <a:p>
            <a:pPr algn="just"/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“Hay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una raza de ciertas criaturas diminutas que no se pueden ver por los ojos, pero que flotan en el </a:t>
            </a:r>
            <a:r>
              <a:rPr lang="es-MX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aire, </a:t>
            </a:r>
            <a:r>
              <a:rPr lang="es-MX" sz="1200" i="1" dirty="0">
                <a:latin typeface="Arial" panose="020B0604020202020204" pitchFamily="34" charset="0"/>
                <a:cs typeface="Arial" panose="020B0604020202020204" pitchFamily="34" charset="0"/>
              </a:rPr>
              <a:t>entran al cuerpo por la boca y la nariz y causan enfermedades graves"</a:t>
            </a:r>
            <a:endParaRPr lang="es-MX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139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erapia\Documents\dr. carrillo\capp\1002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5" y="2314975"/>
            <a:ext cx="8075513" cy="428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MX" sz="6600" dirty="0" smtClean="0">
                <a:latin typeface="Impact" pitchFamily="34" charset="0"/>
              </a:rPr>
              <a:t>2004</a:t>
            </a:r>
            <a:endParaRPr lang="es-MX" sz="66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7976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/>
          <a:srcRect l="14172" t="22372" r="11482" b="42651"/>
          <a:stretch/>
        </p:blipFill>
        <p:spPr bwMode="auto">
          <a:xfrm>
            <a:off x="920700" y="782266"/>
            <a:ext cx="7251700" cy="199866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/>
          <a:srcRect l="12064" t="17240" r="9011" b="16604"/>
          <a:stretch/>
        </p:blipFill>
        <p:spPr bwMode="auto">
          <a:xfrm>
            <a:off x="683568" y="2025426"/>
            <a:ext cx="7697787" cy="37798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4"/>
          <a:srcRect l="7486" t="17240" r="5959" b="35953"/>
          <a:stretch/>
        </p:blipFill>
        <p:spPr bwMode="auto">
          <a:xfrm>
            <a:off x="323528" y="3562374"/>
            <a:ext cx="8442325" cy="26749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96416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22988" r="37207" b="20000"/>
          <a:stretch/>
        </p:blipFill>
        <p:spPr bwMode="auto">
          <a:xfrm>
            <a:off x="560997" y="1196752"/>
            <a:ext cx="8022005" cy="43936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37989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972"/>
            <a:ext cx="5760640" cy="607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644008" y="6505599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s-MX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MX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</a:t>
            </a:r>
            <a:r>
              <a:rPr lang="es-MX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2013; 41: 580-647</a:t>
            </a:r>
            <a:endParaRPr lang="es-MX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23528" y="692696"/>
            <a:ext cx="936104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23528" y="2132856"/>
            <a:ext cx="1152128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323528" y="3212976"/>
            <a:ext cx="1152128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323528" y="3645024"/>
            <a:ext cx="1368152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323528" y="5085184"/>
            <a:ext cx="1368152" cy="144016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932544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372</Words>
  <Application>Microsoft Office PowerPoint</Application>
  <PresentationFormat>Presentación en pantalla (4:3)</PresentationFormat>
  <Paragraphs>77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Tema de Office</vt:lpstr>
      <vt:lpstr>Presentación de PowerPoint</vt:lpstr>
      <vt:lpstr>¿CUESTIÓN DE PERSPECTIVA?</vt:lpstr>
      <vt:lpstr>DEFINICIÓN</vt:lpstr>
      <vt:lpstr>Presentación de PowerPoint</vt:lpstr>
      <vt:lpstr>Presentación de PowerPoint</vt:lpstr>
      <vt:lpstr>2004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CONOCIMIENTO DE LA ENFERMEDAD</vt:lpstr>
      <vt:lpstr>Presentación de PowerPoint</vt:lpstr>
      <vt:lpstr>DESENLACES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SEPSIS….  UN LLAMADO PARA ACTUAR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Terapia</cp:lastModifiedBy>
  <cp:revision>43</cp:revision>
  <dcterms:created xsi:type="dcterms:W3CDTF">2015-05-11T01:25:36Z</dcterms:created>
  <dcterms:modified xsi:type="dcterms:W3CDTF">2015-05-13T20:13:26Z</dcterms:modified>
</cp:coreProperties>
</file>