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62" r:id="rId2"/>
    <p:sldMasterId id="2147483774" r:id="rId3"/>
    <p:sldMasterId id="2147483786" r:id="rId4"/>
    <p:sldMasterId id="2147483798" r:id="rId5"/>
    <p:sldMasterId id="2147483810" r:id="rId6"/>
    <p:sldMasterId id="2147483822" r:id="rId7"/>
    <p:sldMasterId id="2147483834" r:id="rId8"/>
  </p:sldMasterIdLst>
  <p:notesMasterIdLst>
    <p:notesMasterId r:id="rId31"/>
  </p:notesMasterIdLst>
  <p:sldIdLst>
    <p:sldId id="256" r:id="rId9"/>
    <p:sldId id="360" r:id="rId10"/>
    <p:sldId id="354" r:id="rId11"/>
    <p:sldId id="339" r:id="rId12"/>
    <p:sldId id="340" r:id="rId13"/>
    <p:sldId id="267" r:id="rId14"/>
    <p:sldId id="344" r:id="rId15"/>
    <p:sldId id="345" r:id="rId16"/>
    <p:sldId id="346" r:id="rId17"/>
    <p:sldId id="342" r:id="rId18"/>
    <p:sldId id="347" r:id="rId19"/>
    <p:sldId id="341" r:id="rId20"/>
    <p:sldId id="351" r:id="rId21"/>
    <p:sldId id="353" r:id="rId22"/>
    <p:sldId id="355" r:id="rId23"/>
    <p:sldId id="352" r:id="rId24"/>
    <p:sldId id="359" r:id="rId25"/>
    <p:sldId id="357" r:id="rId26"/>
    <p:sldId id="371" r:id="rId27"/>
    <p:sldId id="362" r:id="rId28"/>
    <p:sldId id="358" r:id="rId29"/>
    <p:sldId id="26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60" autoAdjust="0"/>
  </p:normalViewPr>
  <p:slideViewPr>
    <p:cSldViewPr snapToGrid="0" snapToObjects="1">
      <p:cViewPr varScale="1">
        <p:scale>
          <a:sx n="79" d="100"/>
          <a:sy n="79" d="100"/>
        </p:scale>
        <p:origin x="1570" y="77"/>
      </p:cViewPr>
      <p:guideLst>
        <p:guide orient="horz" pos="2160"/>
        <p:guide pos="2925"/>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52A00-012B-5944-83D7-50E13FB905F7}" type="doc">
      <dgm:prSet loTypeId="urn:microsoft.com/office/officeart/2005/8/layout/process4" loCatId="" qsTypeId="urn:microsoft.com/office/officeart/2005/8/quickstyle/3D3" qsCatId="3D" csTypeId="urn:microsoft.com/office/officeart/2005/8/colors/accent2_5" csCatId="accent2" phldr="1"/>
      <dgm:spPr/>
      <dgm:t>
        <a:bodyPr/>
        <a:lstStyle/>
        <a:p>
          <a:endParaRPr lang="en-US"/>
        </a:p>
      </dgm:t>
    </dgm:pt>
    <dgm:pt modelId="{AC324FB2-B203-E943-A4CC-61492CD030F4}">
      <dgm:prSet custT="1"/>
      <dgm:spPr/>
      <dgm:t>
        <a:bodyPr/>
        <a:lstStyle/>
        <a:p>
          <a:pPr rtl="0"/>
          <a:r>
            <a:rPr lang="es-ES_tradnl" sz="2400" dirty="0" smtClean="0"/>
            <a:t>Objetivo:</a:t>
          </a:r>
          <a:endParaRPr lang="es-ES_tradnl" sz="2400" dirty="0"/>
        </a:p>
      </dgm:t>
    </dgm:pt>
    <dgm:pt modelId="{30F93496-1DE8-1F4F-A356-0F27A76EB26A}" type="parTrans" cxnId="{9E3C767C-9FB6-E343-9240-3274C9E5E1B6}">
      <dgm:prSet/>
      <dgm:spPr/>
      <dgm:t>
        <a:bodyPr/>
        <a:lstStyle/>
        <a:p>
          <a:endParaRPr lang="en-US" sz="1100"/>
        </a:p>
      </dgm:t>
    </dgm:pt>
    <dgm:pt modelId="{24B9AB52-4034-AD44-B4AA-2C6608F732CC}" type="sibTrans" cxnId="{9E3C767C-9FB6-E343-9240-3274C9E5E1B6}">
      <dgm:prSet/>
      <dgm:spPr/>
      <dgm:t>
        <a:bodyPr/>
        <a:lstStyle/>
        <a:p>
          <a:endParaRPr lang="en-US" sz="1100"/>
        </a:p>
      </dgm:t>
    </dgm:pt>
    <dgm:pt modelId="{625ACEB7-2815-4445-9E69-8DD81057649C}">
      <dgm:prSet custT="1"/>
      <dgm:spPr/>
      <dgm:t>
        <a:bodyPr/>
        <a:lstStyle/>
        <a:p>
          <a:pPr rtl="0"/>
          <a:r>
            <a:rPr lang="es-ES_tradnl" sz="2400" dirty="0" smtClean="0"/>
            <a:t>Principios quirúrgicos básicos:</a:t>
          </a:r>
          <a:endParaRPr lang="es-ES_tradnl" sz="2400" dirty="0"/>
        </a:p>
      </dgm:t>
    </dgm:pt>
    <dgm:pt modelId="{472D8AF3-B511-6242-849D-B0E654FA0522}" type="parTrans" cxnId="{52128544-5364-0D48-9151-9DC80BBCB9DE}">
      <dgm:prSet/>
      <dgm:spPr/>
      <dgm:t>
        <a:bodyPr/>
        <a:lstStyle/>
        <a:p>
          <a:endParaRPr lang="en-US" sz="1100"/>
        </a:p>
      </dgm:t>
    </dgm:pt>
    <dgm:pt modelId="{903E4553-FF76-4D4E-8CE4-59512658B45F}" type="sibTrans" cxnId="{52128544-5364-0D48-9151-9DC80BBCB9DE}">
      <dgm:prSet/>
      <dgm:spPr/>
      <dgm:t>
        <a:bodyPr/>
        <a:lstStyle/>
        <a:p>
          <a:endParaRPr lang="en-US" sz="1100"/>
        </a:p>
      </dgm:t>
    </dgm:pt>
    <dgm:pt modelId="{AE8ADE83-CDEC-D94C-A6DD-25FAF84D6B87}">
      <dgm:prSet custT="1"/>
      <dgm:spPr/>
      <dgm:t>
        <a:bodyPr/>
        <a:lstStyle/>
        <a:p>
          <a:pPr rtl="0"/>
          <a:r>
            <a:rPr lang="es-ES_tradnl" sz="1800" dirty="0" smtClean="0"/>
            <a:t>Permita restablecer un esfínter con una presión normal</a:t>
          </a:r>
          <a:endParaRPr lang="es-ES_tradnl" sz="1800" dirty="0"/>
        </a:p>
      </dgm:t>
    </dgm:pt>
    <dgm:pt modelId="{DF69852C-C89B-1E49-ABDD-473C85961C13}" type="parTrans" cxnId="{7A57A541-2D0C-B44C-AE20-8900598CE5AF}">
      <dgm:prSet/>
      <dgm:spPr/>
      <dgm:t>
        <a:bodyPr/>
        <a:lstStyle/>
        <a:p>
          <a:endParaRPr lang="en-US" sz="1100"/>
        </a:p>
      </dgm:t>
    </dgm:pt>
    <dgm:pt modelId="{976C72E6-5FEB-974F-BED6-7F86F6DA432D}" type="sibTrans" cxnId="{7A57A541-2D0C-B44C-AE20-8900598CE5AF}">
      <dgm:prSet/>
      <dgm:spPr/>
      <dgm:t>
        <a:bodyPr/>
        <a:lstStyle/>
        <a:p>
          <a:endParaRPr lang="en-US" sz="1100"/>
        </a:p>
      </dgm:t>
    </dgm:pt>
    <dgm:pt modelId="{D407FABA-24B0-614E-BF1F-67D3CDC66D81}">
      <dgm:prSet custT="1"/>
      <dgm:spPr/>
      <dgm:t>
        <a:bodyPr/>
        <a:lstStyle/>
        <a:p>
          <a:pPr rtl="0"/>
          <a:r>
            <a:rPr lang="es-ES_tradnl" sz="1800" dirty="0" smtClean="0"/>
            <a:t>Sistema valvular</a:t>
          </a:r>
          <a:endParaRPr lang="es-ES_tradnl" sz="1800" dirty="0"/>
        </a:p>
      </dgm:t>
    </dgm:pt>
    <dgm:pt modelId="{8E16DB30-34BE-6549-8239-A52B3C6DE31B}" type="parTrans" cxnId="{A3E6AFE0-CB15-C946-BADA-9F3CC638BCEF}">
      <dgm:prSet/>
      <dgm:spPr/>
      <dgm:t>
        <a:bodyPr/>
        <a:lstStyle/>
        <a:p>
          <a:endParaRPr lang="en-US" sz="1100"/>
        </a:p>
      </dgm:t>
    </dgm:pt>
    <dgm:pt modelId="{676E379C-4CE5-9C49-8FCF-63ACA3BE7B61}" type="sibTrans" cxnId="{A3E6AFE0-CB15-C946-BADA-9F3CC638BCEF}">
      <dgm:prSet/>
      <dgm:spPr/>
      <dgm:t>
        <a:bodyPr/>
        <a:lstStyle/>
        <a:p>
          <a:endParaRPr lang="en-US" sz="1100"/>
        </a:p>
      </dgm:t>
    </dgm:pt>
    <dgm:pt modelId="{A44234FF-756F-7240-8AE1-6A5BB8E0D922}">
      <dgm:prSet custT="1"/>
      <dgm:spPr/>
      <dgm:t>
        <a:bodyPr/>
        <a:lstStyle/>
        <a:p>
          <a:pPr rtl="0"/>
          <a:r>
            <a:rPr lang="es-ES_tradnl" sz="1800" dirty="0" smtClean="0"/>
            <a:t> Suprimir el reflujo y reducir las manifestaciones locales y extraesofágicas del RGE.</a:t>
          </a:r>
          <a:endParaRPr lang="es-ES_tradnl" sz="1800" dirty="0"/>
        </a:p>
      </dgm:t>
    </dgm:pt>
    <dgm:pt modelId="{60F31B51-F834-9B43-A6DE-7F72B1C1A2FA}" type="parTrans" cxnId="{8A74F4E6-806C-9645-9FFA-7735EAB50A8B}">
      <dgm:prSet/>
      <dgm:spPr/>
      <dgm:t>
        <a:bodyPr/>
        <a:lstStyle/>
        <a:p>
          <a:endParaRPr lang="en-US" sz="1100"/>
        </a:p>
      </dgm:t>
    </dgm:pt>
    <dgm:pt modelId="{5A03958B-1F25-8546-93C5-A9055D4E0536}" type="sibTrans" cxnId="{8A74F4E6-806C-9645-9FFA-7735EAB50A8B}">
      <dgm:prSet/>
      <dgm:spPr/>
      <dgm:t>
        <a:bodyPr/>
        <a:lstStyle/>
        <a:p>
          <a:endParaRPr lang="en-US" sz="1100"/>
        </a:p>
      </dgm:t>
    </dgm:pt>
    <dgm:pt modelId="{F8F3C14B-BA7F-6548-B592-2A884F542275}">
      <dgm:prSet custT="1"/>
      <dgm:spPr/>
      <dgm:t>
        <a:bodyPr/>
        <a:lstStyle/>
        <a:p>
          <a:pPr rtl="0"/>
          <a:r>
            <a:rPr lang="es-ES_tradnl" sz="1800" dirty="0" smtClean="0"/>
            <a:t>Reconstrucción anatomía normal </a:t>
          </a:r>
          <a:r>
            <a:rPr lang="es-ES_tradnl" sz="1800" dirty="0" smtClean="0">
              <a:sym typeface="Wingdings"/>
            </a:rPr>
            <a:t></a:t>
          </a:r>
          <a:r>
            <a:rPr lang="es-ES_tradnl" sz="1800" dirty="0" smtClean="0"/>
            <a:t> segmento 3-4 cm de esófago terminal en el abdomen </a:t>
          </a:r>
          <a:endParaRPr lang="es-ES_tradnl" sz="1800" dirty="0"/>
        </a:p>
      </dgm:t>
    </dgm:pt>
    <dgm:pt modelId="{F5C64327-196E-ED4E-AF2B-D61BC717FBDB}" type="parTrans" cxnId="{B4014C0A-D53C-7548-BF4A-37C83EAEE50B}">
      <dgm:prSet/>
      <dgm:spPr/>
      <dgm:t>
        <a:bodyPr/>
        <a:lstStyle/>
        <a:p>
          <a:endParaRPr lang="en-US" sz="1100"/>
        </a:p>
      </dgm:t>
    </dgm:pt>
    <dgm:pt modelId="{FA9CD640-ECC9-5948-86BF-829FCD1365BF}" type="sibTrans" cxnId="{B4014C0A-D53C-7548-BF4A-37C83EAEE50B}">
      <dgm:prSet/>
      <dgm:spPr/>
      <dgm:t>
        <a:bodyPr/>
        <a:lstStyle/>
        <a:p>
          <a:endParaRPr lang="en-US" sz="1100"/>
        </a:p>
      </dgm:t>
    </dgm:pt>
    <dgm:pt modelId="{1DA7757C-AA21-BB41-BB35-7C3E7C52222D}" type="pres">
      <dgm:prSet presAssocID="{4E052A00-012B-5944-83D7-50E13FB905F7}" presName="Name0" presStyleCnt="0">
        <dgm:presLayoutVars>
          <dgm:dir/>
          <dgm:animLvl val="lvl"/>
          <dgm:resizeHandles val="exact"/>
        </dgm:presLayoutVars>
      </dgm:prSet>
      <dgm:spPr/>
      <dgm:t>
        <a:bodyPr/>
        <a:lstStyle/>
        <a:p>
          <a:endParaRPr lang="en-US"/>
        </a:p>
      </dgm:t>
    </dgm:pt>
    <dgm:pt modelId="{B881CF89-6B65-AF42-92AA-BEE0606C3CB4}" type="pres">
      <dgm:prSet presAssocID="{625ACEB7-2815-4445-9E69-8DD81057649C}" presName="boxAndChildren" presStyleCnt="0"/>
      <dgm:spPr/>
    </dgm:pt>
    <dgm:pt modelId="{D2735F76-965D-B743-833F-5DCF16A0D8B7}" type="pres">
      <dgm:prSet presAssocID="{625ACEB7-2815-4445-9E69-8DD81057649C}" presName="parentTextBox" presStyleLbl="node1" presStyleIdx="0" presStyleCnt="2"/>
      <dgm:spPr/>
      <dgm:t>
        <a:bodyPr/>
        <a:lstStyle/>
        <a:p>
          <a:endParaRPr lang="en-US"/>
        </a:p>
      </dgm:t>
    </dgm:pt>
    <dgm:pt modelId="{FAA565C9-45FA-564F-A1D4-7147663480A0}" type="pres">
      <dgm:prSet presAssocID="{625ACEB7-2815-4445-9E69-8DD81057649C}" presName="entireBox" presStyleLbl="node1" presStyleIdx="0" presStyleCnt="2" custLinFactNeighborY="29"/>
      <dgm:spPr/>
      <dgm:t>
        <a:bodyPr/>
        <a:lstStyle/>
        <a:p>
          <a:endParaRPr lang="en-US"/>
        </a:p>
      </dgm:t>
    </dgm:pt>
    <dgm:pt modelId="{5A19FAB3-CE90-FC40-B368-4B4D1AB4C4B1}" type="pres">
      <dgm:prSet presAssocID="{625ACEB7-2815-4445-9E69-8DD81057649C}" presName="descendantBox" presStyleCnt="0"/>
      <dgm:spPr/>
    </dgm:pt>
    <dgm:pt modelId="{5079E029-E319-5945-82A4-1946BD35E950}" type="pres">
      <dgm:prSet presAssocID="{F8F3C14B-BA7F-6548-B592-2A884F542275}" presName="childTextBox" presStyleLbl="fgAccFollowNode1" presStyleIdx="0" presStyleCnt="4">
        <dgm:presLayoutVars>
          <dgm:bulletEnabled val="1"/>
        </dgm:presLayoutVars>
      </dgm:prSet>
      <dgm:spPr/>
      <dgm:t>
        <a:bodyPr/>
        <a:lstStyle/>
        <a:p>
          <a:endParaRPr lang="en-US"/>
        </a:p>
      </dgm:t>
    </dgm:pt>
    <dgm:pt modelId="{E856B27D-5401-C747-AF3F-1B0F4B85ED33}" type="pres">
      <dgm:prSet presAssocID="{AE8ADE83-CDEC-D94C-A6DD-25FAF84D6B87}" presName="childTextBox" presStyleLbl="fgAccFollowNode1" presStyleIdx="1" presStyleCnt="4">
        <dgm:presLayoutVars>
          <dgm:bulletEnabled val="1"/>
        </dgm:presLayoutVars>
      </dgm:prSet>
      <dgm:spPr/>
      <dgm:t>
        <a:bodyPr/>
        <a:lstStyle/>
        <a:p>
          <a:endParaRPr lang="en-US"/>
        </a:p>
      </dgm:t>
    </dgm:pt>
    <dgm:pt modelId="{37C16DF8-1884-7B4F-94AC-C4EF6701955B}" type="pres">
      <dgm:prSet presAssocID="{D407FABA-24B0-614E-BF1F-67D3CDC66D81}" presName="childTextBox" presStyleLbl="fgAccFollowNode1" presStyleIdx="2" presStyleCnt="4">
        <dgm:presLayoutVars>
          <dgm:bulletEnabled val="1"/>
        </dgm:presLayoutVars>
      </dgm:prSet>
      <dgm:spPr/>
      <dgm:t>
        <a:bodyPr/>
        <a:lstStyle/>
        <a:p>
          <a:endParaRPr lang="en-US"/>
        </a:p>
      </dgm:t>
    </dgm:pt>
    <dgm:pt modelId="{85E9BD85-A81E-8648-AE2B-19BE76E4395C}" type="pres">
      <dgm:prSet presAssocID="{24B9AB52-4034-AD44-B4AA-2C6608F732CC}" presName="sp" presStyleCnt="0"/>
      <dgm:spPr/>
    </dgm:pt>
    <dgm:pt modelId="{39C148E0-935B-3041-944D-4ABDDB62E84C}" type="pres">
      <dgm:prSet presAssocID="{AC324FB2-B203-E943-A4CC-61492CD030F4}" presName="arrowAndChildren" presStyleCnt="0"/>
      <dgm:spPr/>
    </dgm:pt>
    <dgm:pt modelId="{9F1D3059-9E29-4E49-A5B2-AB8CEBDACEC7}" type="pres">
      <dgm:prSet presAssocID="{AC324FB2-B203-E943-A4CC-61492CD030F4}" presName="parentTextArrow" presStyleLbl="node1" presStyleIdx="0" presStyleCnt="2"/>
      <dgm:spPr/>
      <dgm:t>
        <a:bodyPr/>
        <a:lstStyle/>
        <a:p>
          <a:endParaRPr lang="en-US"/>
        </a:p>
      </dgm:t>
    </dgm:pt>
    <dgm:pt modelId="{AD06E2D0-92CD-7F47-854C-C33B4C0E7AA3}" type="pres">
      <dgm:prSet presAssocID="{AC324FB2-B203-E943-A4CC-61492CD030F4}" presName="arrow" presStyleLbl="node1" presStyleIdx="1" presStyleCnt="2" custScaleY="70017" custLinFactNeighborX="3363" custLinFactNeighborY="-5096"/>
      <dgm:spPr/>
      <dgm:t>
        <a:bodyPr/>
        <a:lstStyle/>
        <a:p>
          <a:endParaRPr lang="en-US"/>
        </a:p>
      </dgm:t>
    </dgm:pt>
    <dgm:pt modelId="{40D38EE0-ED4B-1C4D-93AD-6F1D212975E7}" type="pres">
      <dgm:prSet presAssocID="{AC324FB2-B203-E943-A4CC-61492CD030F4}" presName="descendantArrow" presStyleCnt="0"/>
      <dgm:spPr/>
    </dgm:pt>
    <dgm:pt modelId="{764F015B-FED1-6E49-B1C8-8CF71B9F06E2}" type="pres">
      <dgm:prSet presAssocID="{A44234FF-756F-7240-8AE1-6A5BB8E0D922}" presName="childTextArrow" presStyleLbl="fgAccFollowNode1" presStyleIdx="3" presStyleCnt="4">
        <dgm:presLayoutVars>
          <dgm:bulletEnabled val="1"/>
        </dgm:presLayoutVars>
      </dgm:prSet>
      <dgm:spPr/>
      <dgm:t>
        <a:bodyPr/>
        <a:lstStyle/>
        <a:p>
          <a:endParaRPr lang="en-US"/>
        </a:p>
      </dgm:t>
    </dgm:pt>
  </dgm:ptLst>
  <dgm:cxnLst>
    <dgm:cxn modelId="{46609C66-5A68-4947-9728-8E616CB5B61F}" type="presOf" srcId="{A44234FF-756F-7240-8AE1-6A5BB8E0D922}" destId="{764F015B-FED1-6E49-B1C8-8CF71B9F06E2}" srcOrd="0" destOrd="0" presId="urn:microsoft.com/office/officeart/2005/8/layout/process4"/>
    <dgm:cxn modelId="{8A74F4E6-806C-9645-9FFA-7735EAB50A8B}" srcId="{AC324FB2-B203-E943-A4CC-61492CD030F4}" destId="{A44234FF-756F-7240-8AE1-6A5BB8E0D922}" srcOrd="0" destOrd="0" parTransId="{60F31B51-F834-9B43-A6DE-7F72B1C1A2FA}" sibTransId="{5A03958B-1F25-8546-93C5-A9055D4E0536}"/>
    <dgm:cxn modelId="{A3E6AFE0-CB15-C946-BADA-9F3CC638BCEF}" srcId="{625ACEB7-2815-4445-9E69-8DD81057649C}" destId="{D407FABA-24B0-614E-BF1F-67D3CDC66D81}" srcOrd="2" destOrd="0" parTransId="{8E16DB30-34BE-6549-8239-A52B3C6DE31B}" sibTransId="{676E379C-4CE5-9C49-8FCF-63ACA3BE7B61}"/>
    <dgm:cxn modelId="{7A57A541-2D0C-B44C-AE20-8900598CE5AF}" srcId="{625ACEB7-2815-4445-9E69-8DD81057649C}" destId="{AE8ADE83-CDEC-D94C-A6DD-25FAF84D6B87}" srcOrd="1" destOrd="0" parTransId="{DF69852C-C89B-1E49-ABDD-473C85961C13}" sibTransId="{976C72E6-5FEB-974F-BED6-7F86F6DA432D}"/>
    <dgm:cxn modelId="{B4014C0A-D53C-7548-BF4A-37C83EAEE50B}" srcId="{625ACEB7-2815-4445-9E69-8DD81057649C}" destId="{F8F3C14B-BA7F-6548-B592-2A884F542275}" srcOrd="0" destOrd="0" parTransId="{F5C64327-196E-ED4E-AF2B-D61BC717FBDB}" sibTransId="{FA9CD640-ECC9-5948-86BF-829FCD1365BF}"/>
    <dgm:cxn modelId="{2A9A8932-952D-4AF1-ABAA-4675E84140C3}" type="presOf" srcId="{625ACEB7-2815-4445-9E69-8DD81057649C}" destId="{FAA565C9-45FA-564F-A1D4-7147663480A0}" srcOrd="1" destOrd="0" presId="urn:microsoft.com/office/officeart/2005/8/layout/process4"/>
    <dgm:cxn modelId="{88E46A41-6132-4BF5-8000-BA13F54A95DE}" type="presOf" srcId="{AC324FB2-B203-E943-A4CC-61492CD030F4}" destId="{AD06E2D0-92CD-7F47-854C-C33B4C0E7AA3}" srcOrd="1" destOrd="0" presId="urn:microsoft.com/office/officeart/2005/8/layout/process4"/>
    <dgm:cxn modelId="{287BDA9D-C729-43B2-80CB-585629FCEC5F}" type="presOf" srcId="{AE8ADE83-CDEC-D94C-A6DD-25FAF84D6B87}" destId="{E856B27D-5401-C747-AF3F-1B0F4B85ED33}" srcOrd="0" destOrd="0" presId="urn:microsoft.com/office/officeart/2005/8/layout/process4"/>
    <dgm:cxn modelId="{3F1792FF-2368-47DF-895D-8E994E386F4B}" type="presOf" srcId="{625ACEB7-2815-4445-9E69-8DD81057649C}" destId="{D2735F76-965D-B743-833F-5DCF16A0D8B7}" srcOrd="0" destOrd="0" presId="urn:microsoft.com/office/officeart/2005/8/layout/process4"/>
    <dgm:cxn modelId="{9E3C767C-9FB6-E343-9240-3274C9E5E1B6}" srcId="{4E052A00-012B-5944-83D7-50E13FB905F7}" destId="{AC324FB2-B203-E943-A4CC-61492CD030F4}" srcOrd="0" destOrd="0" parTransId="{30F93496-1DE8-1F4F-A356-0F27A76EB26A}" sibTransId="{24B9AB52-4034-AD44-B4AA-2C6608F732CC}"/>
    <dgm:cxn modelId="{612419F0-8FD5-4090-869D-A23BACB31175}" type="presOf" srcId="{4E052A00-012B-5944-83D7-50E13FB905F7}" destId="{1DA7757C-AA21-BB41-BB35-7C3E7C52222D}" srcOrd="0" destOrd="0" presId="urn:microsoft.com/office/officeart/2005/8/layout/process4"/>
    <dgm:cxn modelId="{58E177F6-303B-47F8-884C-D2ECF3B55C16}" type="presOf" srcId="{F8F3C14B-BA7F-6548-B592-2A884F542275}" destId="{5079E029-E319-5945-82A4-1946BD35E950}" srcOrd="0" destOrd="0" presId="urn:microsoft.com/office/officeart/2005/8/layout/process4"/>
    <dgm:cxn modelId="{52128544-5364-0D48-9151-9DC80BBCB9DE}" srcId="{4E052A00-012B-5944-83D7-50E13FB905F7}" destId="{625ACEB7-2815-4445-9E69-8DD81057649C}" srcOrd="1" destOrd="0" parTransId="{472D8AF3-B511-6242-849D-B0E654FA0522}" sibTransId="{903E4553-FF76-4D4E-8CE4-59512658B45F}"/>
    <dgm:cxn modelId="{0A279CEA-C653-4994-A70F-13344045887B}" type="presOf" srcId="{D407FABA-24B0-614E-BF1F-67D3CDC66D81}" destId="{37C16DF8-1884-7B4F-94AC-C4EF6701955B}" srcOrd="0" destOrd="0" presId="urn:microsoft.com/office/officeart/2005/8/layout/process4"/>
    <dgm:cxn modelId="{E4B02622-0962-447A-BFEB-9A415748534F}" type="presOf" srcId="{AC324FB2-B203-E943-A4CC-61492CD030F4}" destId="{9F1D3059-9E29-4E49-A5B2-AB8CEBDACEC7}" srcOrd="0" destOrd="0" presId="urn:microsoft.com/office/officeart/2005/8/layout/process4"/>
    <dgm:cxn modelId="{A4FA3432-4577-4602-BDA6-859FDE9C33C7}" type="presParOf" srcId="{1DA7757C-AA21-BB41-BB35-7C3E7C52222D}" destId="{B881CF89-6B65-AF42-92AA-BEE0606C3CB4}" srcOrd="0" destOrd="0" presId="urn:microsoft.com/office/officeart/2005/8/layout/process4"/>
    <dgm:cxn modelId="{E072275E-CC88-4DAF-8F1C-C02357C3BB70}" type="presParOf" srcId="{B881CF89-6B65-AF42-92AA-BEE0606C3CB4}" destId="{D2735F76-965D-B743-833F-5DCF16A0D8B7}" srcOrd="0" destOrd="0" presId="urn:microsoft.com/office/officeart/2005/8/layout/process4"/>
    <dgm:cxn modelId="{511A7116-A5E2-4D63-98D6-24757A35231C}" type="presParOf" srcId="{B881CF89-6B65-AF42-92AA-BEE0606C3CB4}" destId="{FAA565C9-45FA-564F-A1D4-7147663480A0}" srcOrd="1" destOrd="0" presId="urn:microsoft.com/office/officeart/2005/8/layout/process4"/>
    <dgm:cxn modelId="{F8C3BA11-2495-401F-B94D-C9284FEB9DB4}" type="presParOf" srcId="{B881CF89-6B65-AF42-92AA-BEE0606C3CB4}" destId="{5A19FAB3-CE90-FC40-B368-4B4D1AB4C4B1}" srcOrd="2" destOrd="0" presId="urn:microsoft.com/office/officeart/2005/8/layout/process4"/>
    <dgm:cxn modelId="{EFB7BE8A-FEE5-4A1C-9096-7F85CC4C6BA5}" type="presParOf" srcId="{5A19FAB3-CE90-FC40-B368-4B4D1AB4C4B1}" destId="{5079E029-E319-5945-82A4-1946BD35E950}" srcOrd="0" destOrd="0" presId="urn:microsoft.com/office/officeart/2005/8/layout/process4"/>
    <dgm:cxn modelId="{9508E51D-F120-4C36-BA7E-8DE1D5BF0D26}" type="presParOf" srcId="{5A19FAB3-CE90-FC40-B368-4B4D1AB4C4B1}" destId="{E856B27D-5401-C747-AF3F-1B0F4B85ED33}" srcOrd="1" destOrd="0" presId="urn:microsoft.com/office/officeart/2005/8/layout/process4"/>
    <dgm:cxn modelId="{CF666622-0AE1-4666-ABAE-99A232FB0393}" type="presParOf" srcId="{5A19FAB3-CE90-FC40-B368-4B4D1AB4C4B1}" destId="{37C16DF8-1884-7B4F-94AC-C4EF6701955B}" srcOrd="2" destOrd="0" presId="urn:microsoft.com/office/officeart/2005/8/layout/process4"/>
    <dgm:cxn modelId="{6B9503F3-1B87-40FE-89ED-B3642D0A6C6C}" type="presParOf" srcId="{1DA7757C-AA21-BB41-BB35-7C3E7C52222D}" destId="{85E9BD85-A81E-8648-AE2B-19BE76E4395C}" srcOrd="1" destOrd="0" presId="urn:microsoft.com/office/officeart/2005/8/layout/process4"/>
    <dgm:cxn modelId="{6D81FA44-FE56-4E9A-AAE7-52532C313542}" type="presParOf" srcId="{1DA7757C-AA21-BB41-BB35-7C3E7C52222D}" destId="{39C148E0-935B-3041-944D-4ABDDB62E84C}" srcOrd="2" destOrd="0" presId="urn:microsoft.com/office/officeart/2005/8/layout/process4"/>
    <dgm:cxn modelId="{4784F2BF-0999-4236-A6A4-D7F06A11004D}" type="presParOf" srcId="{39C148E0-935B-3041-944D-4ABDDB62E84C}" destId="{9F1D3059-9E29-4E49-A5B2-AB8CEBDACEC7}" srcOrd="0" destOrd="0" presId="urn:microsoft.com/office/officeart/2005/8/layout/process4"/>
    <dgm:cxn modelId="{A0E71DB9-8F78-4084-A4C1-38EB48B12AF6}" type="presParOf" srcId="{39C148E0-935B-3041-944D-4ABDDB62E84C}" destId="{AD06E2D0-92CD-7F47-854C-C33B4C0E7AA3}" srcOrd="1" destOrd="0" presId="urn:microsoft.com/office/officeart/2005/8/layout/process4"/>
    <dgm:cxn modelId="{D7C4BF55-8B9D-4E71-AC4B-54AA0EE7470C}" type="presParOf" srcId="{39C148E0-935B-3041-944D-4ABDDB62E84C}" destId="{40D38EE0-ED4B-1C4D-93AD-6F1D212975E7}" srcOrd="2" destOrd="0" presId="urn:microsoft.com/office/officeart/2005/8/layout/process4"/>
    <dgm:cxn modelId="{46A9EDAB-9D3E-4D68-9167-980DAE98372D}" type="presParOf" srcId="{40D38EE0-ED4B-1C4D-93AD-6F1D212975E7}" destId="{764F015B-FED1-6E49-B1C8-8CF71B9F06E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565C9-45FA-564F-A1D4-7147663480A0}">
      <dsp:nvSpPr>
        <dsp:cNvPr id="0" name=""/>
        <dsp:cNvSpPr/>
      </dsp:nvSpPr>
      <dsp:spPr>
        <a:xfrm>
          <a:off x="0" y="2737107"/>
          <a:ext cx="8567738" cy="2576254"/>
        </a:xfrm>
        <a:prstGeom prst="rect">
          <a:avLst/>
        </a:prstGeom>
        <a:solidFill>
          <a:schemeClr val="accent2">
            <a:alpha val="9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_tradnl" sz="2400" kern="1200" dirty="0" smtClean="0"/>
            <a:t>Principios quirúrgicos básicos:</a:t>
          </a:r>
          <a:endParaRPr lang="es-ES_tradnl" sz="2400" kern="1200" dirty="0"/>
        </a:p>
      </dsp:txBody>
      <dsp:txXfrm>
        <a:off x="0" y="2737107"/>
        <a:ext cx="8567738" cy="1391177"/>
      </dsp:txXfrm>
    </dsp:sp>
    <dsp:sp modelId="{5079E029-E319-5945-82A4-1946BD35E950}">
      <dsp:nvSpPr>
        <dsp:cNvPr id="0" name=""/>
        <dsp:cNvSpPr/>
      </dsp:nvSpPr>
      <dsp:spPr>
        <a:xfrm>
          <a:off x="4183" y="4076018"/>
          <a:ext cx="2853123" cy="1185076"/>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rtl="0">
            <a:lnSpc>
              <a:spcPct val="90000"/>
            </a:lnSpc>
            <a:spcBef>
              <a:spcPct val="0"/>
            </a:spcBef>
            <a:spcAft>
              <a:spcPct val="35000"/>
            </a:spcAft>
          </a:pPr>
          <a:r>
            <a:rPr lang="es-ES_tradnl" sz="1800" kern="1200" dirty="0" smtClean="0"/>
            <a:t>Reconstrucción anatomía normal </a:t>
          </a:r>
          <a:r>
            <a:rPr lang="es-ES_tradnl" sz="1800" kern="1200" dirty="0" smtClean="0">
              <a:sym typeface="Wingdings"/>
            </a:rPr>
            <a:t></a:t>
          </a:r>
          <a:r>
            <a:rPr lang="es-ES_tradnl" sz="1800" kern="1200" dirty="0" smtClean="0"/>
            <a:t> segmento 3-4 cm de esófago terminal en el abdomen </a:t>
          </a:r>
          <a:endParaRPr lang="es-ES_tradnl" sz="1800" kern="1200" dirty="0"/>
        </a:p>
      </dsp:txBody>
      <dsp:txXfrm>
        <a:off x="4183" y="4076018"/>
        <a:ext cx="2853123" cy="1185076"/>
      </dsp:txXfrm>
    </dsp:sp>
    <dsp:sp modelId="{E856B27D-5401-C747-AF3F-1B0F4B85ED33}">
      <dsp:nvSpPr>
        <dsp:cNvPr id="0" name=""/>
        <dsp:cNvSpPr/>
      </dsp:nvSpPr>
      <dsp:spPr>
        <a:xfrm>
          <a:off x="2857307" y="4076018"/>
          <a:ext cx="2853123" cy="1185076"/>
        </a:xfrm>
        <a:prstGeom prst="rect">
          <a:avLst/>
        </a:prstGeom>
        <a:solidFill>
          <a:schemeClr val="accent2">
            <a:alpha val="90000"/>
            <a:tint val="40000"/>
            <a:hueOff val="0"/>
            <a:satOff val="0"/>
            <a:lumOff val="0"/>
            <a:alphaOff val="-13333"/>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rtl="0">
            <a:lnSpc>
              <a:spcPct val="90000"/>
            </a:lnSpc>
            <a:spcBef>
              <a:spcPct val="0"/>
            </a:spcBef>
            <a:spcAft>
              <a:spcPct val="35000"/>
            </a:spcAft>
          </a:pPr>
          <a:r>
            <a:rPr lang="es-ES_tradnl" sz="1800" kern="1200" dirty="0" smtClean="0"/>
            <a:t>Permita restablecer un esfínter con una presión normal</a:t>
          </a:r>
          <a:endParaRPr lang="es-ES_tradnl" sz="1800" kern="1200" dirty="0"/>
        </a:p>
      </dsp:txBody>
      <dsp:txXfrm>
        <a:off x="2857307" y="4076018"/>
        <a:ext cx="2853123" cy="1185076"/>
      </dsp:txXfrm>
    </dsp:sp>
    <dsp:sp modelId="{37C16DF8-1884-7B4F-94AC-C4EF6701955B}">
      <dsp:nvSpPr>
        <dsp:cNvPr id="0" name=""/>
        <dsp:cNvSpPr/>
      </dsp:nvSpPr>
      <dsp:spPr>
        <a:xfrm>
          <a:off x="5710430" y="4076018"/>
          <a:ext cx="2853123" cy="1185076"/>
        </a:xfrm>
        <a:prstGeom prst="rect">
          <a:avLst/>
        </a:prstGeom>
        <a:solidFill>
          <a:schemeClr val="accent2">
            <a:alpha val="90000"/>
            <a:tint val="40000"/>
            <a:hueOff val="0"/>
            <a:satOff val="0"/>
            <a:lumOff val="0"/>
            <a:alphaOff val="-26667"/>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rtl="0">
            <a:lnSpc>
              <a:spcPct val="90000"/>
            </a:lnSpc>
            <a:spcBef>
              <a:spcPct val="0"/>
            </a:spcBef>
            <a:spcAft>
              <a:spcPct val="35000"/>
            </a:spcAft>
          </a:pPr>
          <a:r>
            <a:rPr lang="es-ES_tradnl" sz="1800" kern="1200" dirty="0" smtClean="0"/>
            <a:t>Sistema valvular</a:t>
          </a:r>
          <a:endParaRPr lang="es-ES_tradnl" sz="1800" kern="1200" dirty="0"/>
        </a:p>
      </dsp:txBody>
      <dsp:txXfrm>
        <a:off x="5710430" y="4076018"/>
        <a:ext cx="2853123" cy="1185076"/>
      </dsp:txXfrm>
    </dsp:sp>
    <dsp:sp modelId="{AD06E2D0-92CD-7F47-854C-C33B4C0E7AA3}">
      <dsp:nvSpPr>
        <dsp:cNvPr id="0" name=""/>
        <dsp:cNvSpPr/>
      </dsp:nvSpPr>
      <dsp:spPr>
        <a:xfrm rot="10800000">
          <a:off x="0" y="0"/>
          <a:ext cx="8567738" cy="2774268"/>
        </a:xfrm>
        <a:prstGeom prst="upArrowCallout">
          <a:avLst/>
        </a:prstGeom>
        <a:solidFill>
          <a:schemeClr val="accent2">
            <a:alpha val="90000"/>
            <a:hueOff val="0"/>
            <a:satOff val="0"/>
            <a:lumOff val="0"/>
            <a:alphaOff val="-4000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_tradnl" sz="2400" kern="1200" dirty="0" smtClean="0"/>
            <a:t>Objetivo:</a:t>
          </a:r>
          <a:endParaRPr lang="es-ES_tradnl" sz="2400" kern="1200" dirty="0"/>
        </a:p>
      </dsp:txBody>
      <dsp:txXfrm rot="-10800000">
        <a:off x="0" y="0"/>
        <a:ext cx="8567738" cy="973768"/>
      </dsp:txXfrm>
    </dsp:sp>
    <dsp:sp modelId="{764F015B-FED1-6E49-B1C8-8CF71B9F06E2}">
      <dsp:nvSpPr>
        <dsp:cNvPr id="0" name=""/>
        <dsp:cNvSpPr/>
      </dsp:nvSpPr>
      <dsp:spPr>
        <a:xfrm>
          <a:off x="0" y="797496"/>
          <a:ext cx="8567738" cy="1184721"/>
        </a:xfrm>
        <a:prstGeom prst="rect">
          <a:avLst/>
        </a:prstGeom>
        <a:solidFill>
          <a:schemeClr val="accent2">
            <a:alpha val="90000"/>
            <a:tint val="40000"/>
            <a:hueOff val="0"/>
            <a:satOff val="0"/>
            <a:lumOff val="0"/>
            <a:alpha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rtl="0">
            <a:lnSpc>
              <a:spcPct val="90000"/>
            </a:lnSpc>
            <a:spcBef>
              <a:spcPct val="0"/>
            </a:spcBef>
            <a:spcAft>
              <a:spcPct val="35000"/>
            </a:spcAft>
          </a:pPr>
          <a:r>
            <a:rPr lang="es-ES_tradnl" sz="1800" kern="1200" dirty="0" smtClean="0"/>
            <a:t> Suprimir el reflujo y reducir las manifestaciones locales y extraesofágicas del RGE.</a:t>
          </a:r>
          <a:endParaRPr lang="es-ES_tradnl" sz="1800" kern="1200" dirty="0"/>
        </a:p>
      </dsp:txBody>
      <dsp:txXfrm>
        <a:off x="0" y="797496"/>
        <a:ext cx="8567738" cy="11847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B13F13-7EB1-EE44-A4C1-B14B0757B1EA}" type="datetimeFigureOut">
              <a:rPr lang="en-US" smtClean="0"/>
              <a:t>9/9/2015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D876BC-4758-4C4A-A192-384F769F86A8}" type="slidenum">
              <a:rPr lang="en-US" smtClean="0"/>
              <a:t>‹Nº›</a:t>
            </a:fld>
            <a:endParaRPr lang="en-US"/>
          </a:p>
        </p:txBody>
      </p:sp>
    </p:spTree>
    <p:extLst>
      <p:ext uri="{BB962C8B-B14F-4D97-AF65-F5344CB8AC3E}">
        <p14:creationId xmlns:p14="http://schemas.microsoft.com/office/powerpoint/2010/main" val="2706476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5D876BC-4758-4C4A-A192-384F769F86A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2118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Font typeface="Arial" panose="020B0604020202020204" pitchFamily="34" charset="0"/>
              <a:buChar char="•"/>
            </a:pPr>
            <a:r>
              <a:rPr lang="es-MX" sz="1200" dirty="0" smtClean="0"/>
              <a:t>Reflujo OR 1.9 (IC 95%) 1.04-3.49 </a:t>
            </a:r>
            <a:r>
              <a:rPr lang="es-MX" sz="1200" dirty="0" smtClean="0">
                <a:solidFill>
                  <a:srgbClr val="FF0000"/>
                </a:solidFill>
              </a:rPr>
              <a:t>LPF</a:t>
            </a:r>
            <a:endParaRPr lang="es-MX" sz="1200" dirty="0" smtClean="0"/>
          </a:p>
          <a:p>
            <a:pPr marL="342900" indent="-342900">
              <a:buFont typeface="Arial" panose="020B0604020202020204" pitchFamily="34" charset="0"/>
              <a:buChar char="•"/>
            </a:pPr>
            <a:r>
              <a:rPr lang="es-MX" sz="1200" dirty="0" smtClean="0"/>
              <a:t>Tiempo Operatorio OR -0.30 (-1.0 a 0.40) </a:t>
            </a:r>
            <a:r>
              <a:rPr lang="es-MX" sz="1200" dirty="0" smtClean="0">
                <a:solidFill>
                  <a:srgbClr val="FF0000"/>
                </a:solidFill>
              </a:rPr>
              <a:t>(LPF=LAF)</a:t>
            </a:r>
          </a:p>
          <a:p>
            <a:pPr marL="342900" indent="-342900">
              <a:buFont typeface="Arial" panose="020B0604020202020204" pitchFamily="34" charset="0"/>
              <a:buChar char="•"/>
            </a:pPr>
            <a:r>
              <a:rPr lang="es-MX" sz="1200" dirty="0" smtClean="0"/>
              <a:t>Morbilidad General OR 1.07 (0.45-2.53) </a:t>
            </a:r>
            <a:r>
              <a:rPr lang="es-MX" sz="1200" dirty="0" smtClean="0">
                <a:solidFill>
                  <a:srgbClr val="FF0000"/>
                </a:solidFill>
              </a:rPr>
              <a:t>LPF=LAF</a:t>
            </a:r>
          </a:p>
          <a:p>
            <a:pPr marL="342900" indent="-342900">
              <a:buFont typeface="Arial" panose="020B0604020202020204" pitchFamily="34" charset="0"/>
              <a:buChar char="•"/>
            </a:pPr>
            <a:r>
              <a:rPr lang="es-MX" sz="1200" dirty="0" smtClean="0"/>
              <a:t>Conversión 1.32 (0.45-3.91) </a:t>
            </a:r>
            <a:r>
              <a:rPr lang="es-MX" sz="1200" dirty="0" smtClean="0">
                <a:solidFill>
                  <a:srgbClr val="FF0000"/>
                </a:solidFill>
              </a:rPr>
              <a:t>LPF=LAF</a:t>
            </a:r>
          </a:p>
          <a:p>
            <a:pPr marL="342900" indent="-342900">
              <a:buFont typeface="Arial" panose="020B0604020202020204" pitchFamily="34" charset="0"/>
              <a:buChar char="•"/>
            </a:pPr>
            <a:r>
              <a:rPr lang="es-MX" sz="1200" dirty="0" smtClean="0"/>
              <a:t>Pirosis OR 1.90 (1.04-3.49) </a:t>
            </a:r>
            <a:r>
              <a:rPr lang="es-MX" sz="1200" dirty="0" smtClean="0">
                <a:solidFill>
                  <a:srgbClr val="FF0000"/>
                </a:solidFill>
              </a:rPr>
              <a:t>LPF</a:t>
            </a:r>
          </a:p>
          <a:p>
            <a:pPr marL="342900" indent="-342900">
              <a:buFont typeface="Arial" panose="020B0604020202020204" pitchFamily="34" charset="0"/>
              <a:buChar char="•"/>
            </a:pPr>
            <a:r>
              <a:rPr lang="es-MX" sz="1200" dirty="0" smtClean="0"/>
              <a:t>REDO  OR 1.66 (0.91-3.04) </a:t>
            </a:r>
            <a:r>
              <a:rPr lang="es-MX" sz="1200" dirty="0" smtClean="0">
                <a:solidFill>
                  <a:srgbClr val="FF0000"/>
                </a:solidFill>
              </a:rPr>
              <a:t>LAF=LPF</a:t>
            </a:r>
          </a:p>
          <a:p>
            <a:pPr marL="342900" indent="-342900">
              <a:buFont typeface="Arial" panose="020B0604020202020204" pitchFamily="34" charset="0"/>
              <a:buChar char="•"/>
            </a:pPr>
            <a:r>
              <a:rPr lang="es-MX" sz="1200" dirty="0" smtClean="0"/>
              <a:t>VISICK 0.95 (0.50-1.87) </a:t>
            </a:r>
            <a:r>
              <a:rPr lang="es-MX" sz="1200" dirty="0" smtClean="0">
                <a:solidFill>
                  <a:srgbClr val="FF0000"/>
                </a:solidFill>
              </a:rPr>
              <a:t>LAF=LPF</a:t>
            </a:r>
          </a:p>
          <a:p>
            <a:pPr marL="342900" indent="-342900">
              <a:buFont typeface="Arial" panose="020B0604020202020204" pitchFamily="34" charset="0"/>
              <a:buChar char="•"/>
            </a:pPr>
            <a:r>
              <a:rPr lang="es-MX" sz="1200" dirty="0" smtClean="0"/>
              <a:t>Satisfacción 0.69 (-069 a 2.08) </a:t>
            </a:r>
            <a:r>
              <a:rPr lang="es-MX" sz="1200" dirty="0" smtClean="0">
                <a:solidFill>
                  <a:srgbClr val="FF0000"/>
                </a:solidFill>
              </a:rPr>
              <a:t>LPF=LAF</a:t>
            </a:r>
          </a:p>
          <a:p>
            <a:pPr marL="342900" indent="-342900">
              <a:buFont typeface="Arial" panose="020B0604020202020204" pitchFamily="34" charset="0"/>
              <a:buChar char="•"/>
            </a:pPr>
            <a:r>
              <a:rPr lang="es-MX" sz="1200" dirty="0" smtClean="0"/>
              <a:t>Disfagia  -2.31 (-3.19 a -1.43)</a:t>
            </a:r>
            <a:r>
              <a:rPr lang="es-MX" sz="1200" dirty="0" smtClean="0">
                <a:solidFill>
                  <a:srgbClr val="FF0000"/>
                </a:solidFill>
              </a:rPr>
              <a:t> LAF</a:t>
            </a:r>
          </a:p>
          <a:p>
            <a:endParaRPr lang="es-MX" dirty="0"/>
          </a:p>
        </p:txBody>
      </p:sp>
      <p:sp>
        <p:nvSpPr>
          <p:cNvPr id="4" name="Marcador de número de diapositiva 3"/>
          <p:cNvSpPr>
            <a:spLocks noGrp="1"/>
          </p:cNvSpPr>
          <p:nvPr>
            <p:ph type="sldNum" sz="quarter" idx="10"/>
          </p:nvPr>
        </p:nvSpPr>
        <p:spPr/>
        <p:txBody>
          <a:bodyPr/>
          <a:lstStyle/>
          <a:p>
            <a:fld id="{B57E6855-E690-47B0-A724-4B1C6F7B799E}" type="slidenum">
              <a:rPr lang="es-MX" smtClean="0">
                <a:solidFill>
                  <a:prstClr val="black"/>
                </a:solidFill>
              </a:rPr>
              <a:pPr/>
              <a:t>15</a:t>
            </a:fld>
            <a:endParaRPr lang="es-MX">
              <a:solidFill>
                <a:prstClr val="black"/>
              </a:solidFill>
            </a:endParaRPr>
          </a:p>
        </p:txBody>
      </p:sp>
    </p:spTree>
    <p:extLst>
      <p:ext uri="{BB962C8B-B14F-4D97-AF65-F5344CB8AC3E}">
        <p14:creationId xmlns:p14="http://schemas.microsoft.com/office/powerpoint/2010/main" val="216478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noProof="0" dirty="0"/>
          </a:p>
        </p:txBody>
      </p:sp>
      <p:sp>
        <p:nvSpPr>
          <p:cNvPr id="4" name="Marcador de número de diapositiva 3"/>
          <p:cNvSpPr>
            <a:spLocks noGrp="1"/>
          </p:cNvSpPr>
          <p:nvPr>
            <p:ph type="sldNum" sz="quarter" idx="10"/>
          </p:nvPr>
        </p:nvSpPr>
        <p:spPr/>
        <p:txBody>
          <a:bodyPr/>
          <a:lstStyle/>
          <a:p>
            <a:fld id="{25D876BC-4758-4C4A-A192-384F769F86A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859704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E9F013B-5650-4006-A52C-81AB8309F569}" type="slidenum">
              <a:rPr lang="es-MX" altLang="es-MX" smtClean="0">
                <a:solidFill>
                  <a:srgbClr val="000000"/>
                </a:solidFill>
              </a:rPr>
              <a:pPr>
                <a:spcBef>
                  <a:spcPct val="0"/>
                </a:spcBef>
              </a:pPr>
              <a:t>20</a:t>
            </a:fld>
            <a:endParaRPr lang="es-MX" altLang="es-MX"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dirty="0" smtClean="0">
              <a:latin typeface="Arial" panose="020B0604020202020204" pitchFamily="34" charset="0"/>
            </a:endParaRPr>
          </a:p>
        </p:txBody>
      </p:sp>
    </p:spTree>
    <p:extLst>
      <p:ext uri="{BB962C8B-B14F-4D97-AF65-F5344CB8AC3E}">
        <p14:creationId xmlns:p14="http://schemas.microsoft.com/office/powerpoint/2010/main" val="343332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570ED11-CF19-4E70-8822-340B8DA62491}" type="slidenum">
              <a:rPr lang="es-MX" altLang="es-MX" smtClean="0">
                <a:solidFill>
                  <a:srgbClr val="000000"/>
                </a:solidFill>
              </a:rPr>
              <a:pPr>
                <a:spcBef>
                  <a:spcPct val="0"/>
                </a:spcBef>
              </a:pPr>
              <a:t>4</a:t>
            </a:fld>
            <a:endParaRPr lang="es-MX" altLang="es-MX" smtClean="0">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smtClean="0">
              <a:latin typeface="Arial" panose="020B0604020202020204" pitchFamily="34" charset="0"/>
            </a:endParaRPr>
          </a:p>
        </p:txBody>
      </p:sp>
    </p:spTree>
    <p:extLst>
      <p:ext uri="{BB962C8B-B14F-4D97-AF65-F5344CB8AC3E}">
        <p14:creationId xmlns:p14="http://schemas.microsoft.com/office/powerpoint/2010/main" val="24379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Entre las múltiples intervenciones que se han propuesto para tratar el reflujo gastroesofágico, sólo ocho han sido objeto de numerosos estudios retrospectivos y de comparaciones prospectivas. Estas ocho técnicas son las de </a:t>
            </a:r>
            <a:r>
              <a:rPr lang="es-ES_tradnl" dirty="0" err="1" smtClean="0"/>
              <a:t>Belsey</a:t>
            </a:r>
            <a:r>
              <a:rPr lang="es-ES_tradnl" dirty="0" smtClean="0"/>
              <a:t> Mark IV, Hill, </a:t>
            </a:r>
            <a:r>
              <a:rPr lang="es-ES_tradnl" dirty="0" err="1" smtClean="0"/>
              <a:t>Lortat</a:t>
            </a:r>
            <a:r>
              <a:rPr lang="es-ES_tradnl" dirty="0" smtClean="0"/>
              <a:t>-Jacob, </a:t>
            </a:r>
            <a:r>
              <a:rPr lang="es-ES_tradnl" dirty="0" err="1" smtClean="0"/>
              <a:t>Nissen</a:t>
            </a:r>
            <a:r>
              <a:rPr lang="es-ES_tradnl" dirty="0" smtClean="0"/>
              <a:t>, </a:t>
            </a:r>
            <a:r>
              <a:rPr lang="es-ES_tradnl" dirty="0" err="1" smtClean="0"/>
              <a:t>Toupet</a:t>
            </a:r>
            <a:r>
              <a:rPr lang="es-ES_tradnl" dirty="0" smtClean="0"/>
              <a:t>, de </a:t>
            </a:r>
            <a:r>
              <a:rPr lang="es-ES_tradnl" dirty="0" err="1" smtClean="0"/>
              <a:t>Dor</a:t>
            </a:r>
            <a:r>
              <a:rPr lang="es-ES_tradnl" dirty="0" smtClean="0"/>
              <a:t>, la prótesis de </a:t>
            </a:r>
            <a:r>
              <a:rPr lang="es-ES_tradnl" dirty="0" err="1" smtClean="0"/>
              <a:t>Angelchik</a:t>
            </a:r>
            <a:r>
              <a:rPr lang="es-ES_tradnl" dirty="0" smtClean="0"/>
              <a:t>, la intervención de </a:t>
            </a:r>
            <a:r>
              <a:rPr lang="es-ES_tradnl" dirty="0" err="1" smtClean="0"/>
              <a:t>Holt</a:t>
            </a:r>
            <a:r>
              <a:rPr lang="es-ES_tradnl" dirty="0" smtClean="0"/>
              <a:t> y </a:t>
            </a:r>
            <a:r>
              <a:rPr lang="es-ES_tradnl" dirty="0" err="1" smtClean="0"/>
              <a:t>Large</a:t>
            </a:r>
            <a:r>
              <a:rPr lang="es-ES_tradnl" dirty="0" smtClean="0"/>
              <a:t> y la derivación duodenal total. Son las que se realizan con mayor frecuencia y las que se describen en este artículo técnico. La cirugía laparoscópica del reflujo gastroesofágico se tratará en otro artículo.</a:t>
            </a:r>
          </a:p>
          <a:p>
            <a:endParaRPr lang="en-US" dirty="0"/>
          </a:p>
        </p:txBody>
      </p:sp>
      <p:sp>
        <p:nvSpPr>
          <p:cNvPr id="4" name="Slide Number Placeholder 3"/>
          <p:cNvSpPr>
            <a:spLocks noGrp="1"/>
          </p:cNvSpPr>
          <p:nvPr>
            <p:ph type="sldNum" sz="quarter" idx="10"/>
          </p:nvPr>
        </p:nvSpPr>
        <p:spPr/>
        <p:txBody>
          <a:bodyPr/>
          <a:lstStyle/>
          <a:p>
            <a:fld id="{25D876BC-4758-4C4A-A192-384F769F86A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9025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latin typeface="+mn-lt"/>
                <a:ea typeface="+mn-ea"/>
                <a:cs typeface="+mn-cs"/>
              </a:rPr>
              <a:t>La cara anterior del polo superior gástrico del estómago se coloca por detrás del diafragma con ayuda de una pinza de </a:t>
            </a:r>
            <a:r>
              <a:rPr lang="es-ES_tradnl" sz="1200" kern="1200" dirty="0" err="1" smtClean="0">
                <a:solidFill>
                  <a:schemeClr val="tx1"/>
                </a:solidFill>
                <a:latin typeface="+mn-lt"/>
                <a:ea typeface="+mn-ea"/>
                <a:cs typeface="+mn-cs"/>
              </a:rPr>
              <a:t>Babcock</a:t>
            </a:r>
            <a:r>
              <a:rPr lang="es-ES_tradnl" sz="1200" kern="1200" dirty="0" smtClean="0">
                <a:solidFill>
                  <a:schemeClr val="tx1"/>
                </a:solidFill>
                <a:latin typeface="+mn-lt"/>
                <a:ea typeface="+mn-ea"/>
                <a:cs typeface="+mn-cs"/>
              </a:rPr>
              <a:t>. </a:t>
            </a:r>
          </a:p>
          <a:p>
            <a:r>
              <a:rPr lang="es-ES_tradnl" sz="1200" kern="1200" dirty="0" smtClean="0">
                <a:solidFill>
                  <a:schemeClr val="tx1"/>
                </a:solidFill>
                <a:latin typeface="+mn-lt"/>
                <a:ea typeface="+mn-ea"/>
                <a:cs typeface="+mn-cs"/>
              </a:rPr>
              <a:t>En esta </a:t>
            </a:r>
            <a:r>
              <a:rPr lang="es-ES_tradnl" sz="1200" kern="1200" dirty="0" err="1" smtClean="0">
                <a:solidFill>
                  <a:schemeClr val="tx1"/>
                </a:solidFill>
                <a:latin typeface="+mn-lt"/>
                <a:ea typeface="+mn-ea"/>
                <a:cs typeface="+mn-cs"/>
              </a:rPr>
              <a:t>fundoplicatura</a:t>
            </a:r>
            <a:r>
              <a:rPr lang="es-ES_tradnl" sz="1200" kern="1200" dirty="0" smtClean="0">
                <a:solidFill>
                  <a:schemeClr val="tx1"/>
                </a:solidFill>
                <a:latin typeface="+mn-lt"/>
                <a:ea typeface="+mn-ea"/>
                <a:cs typeface="+mn-cs"/>
              </a:rPr>
              <a:t> parcial posterior no suele ser sea necesario ligar vasos </a:t>
            </a:r>
            <a:r>
              <a:rPr lang="es-ES_tradnl" sz="1200" kern="1200" dirty="0" err="1" smtClean="0">
                <a:solidFill>
                  <a:schemeClr val="tx1"/>
                </a:solidFill>
                <a:latin typeface="+mn-lt"/>
                <a:ea typeface="+mn-ea"/>
                <a:cs typeface="+mn-cs"/>
              </a:rPr>
              <a:t>gastroesplénicos</a:t>
            </a:r>
            <a:r>
              <a:rPr lang="es-ES_tradnl" sz="1200" kern="1200" dirty="0" smtClean="0">
                <a:solidFill>
                  <a:schemeClr val="tx1"/>
                </a:solidFill>
                <a:latin typeface="+mn-lt"/>
                <a:ea typeface="+mn-ea"/>
                <a:cs typeface="+mn-cs"/>
              </a:rPr>
              <a:t> cortos. </a:t>
            </a:r>
          </a:p>
          <a:p>
            <a:r>
              <a:rPr lang="es-ES_tradnl" sz="1200" kern="1200" dirty="0" smtClean="0">
                <a:solidFill>
                  <a:schemeClr val="tx1"/>
                </a:solidFill>
                <a:latin typeface="+mn-lt"/>
                <a:ea typeface="+mn-ea"/>
                <a:cs typeface="+mn-cs"/>
              </a:rPr>
              <a:t>La cara posterior de la válvula se fija por detrás sobre la reparación de los pilares del diafragma con el fin de evitar su ascensión al tórax. A continuación se asegura la fijación sobre los bordes derecho e izquierdo del esófago. </a:t>
            </a:r>
          </a:p>
          <a:p>
            <a:r>
              <a:rPr lang="es-ES_tradnl" sz="1200" kern="1200" dirty="0" smtClean="0">
                <a:solidFill>
                  <a:schemeClr val="tx1"/>
                </a:solidFill>
                <a:latin typeface="+mn-lt"/>
                <a:ea typeface="+mn-ea"/>
                <a:cs typeface="+mn-cs"/>
              </a:rPr>
              <a:t>La </a:t>
            </a:r>
            <a:r>
              <a:rPr lang="es-ES_tradnl" sz="1200" kern="1200" dirty="0" err="1" smtClean="0">
                <a:solidFill>
                  <a:schemeClr val="tx1"/>
                </a:solidFill>
                <a:latin typeface="+mn-lt"/>
                <a:ea typeface="+mn-ea"/>
                <a:cs typeface="+mn-cs"/>
              </a:rPr>
              <a:t>fundoplicatura</a:t>
            </a:r>
            <a:r>
              <a:rPr lang="es-ES_tradnl" sz="1200" kern="1200" dirty="0" smtClean="0">
                <a:solidFill>
                  <a:schemeClr val="tx1"/>
                </a:solidFill>
                <a:latin typeface="+mn-lt"/>
                <a:ea typeface="+mn-ea"/>
                <a:cs typeface="+mn-cs"/>
              </a:rPr>
              <a:t> se realiza mediante la fijación posterior de la válvula a la derecha y a la izquierda, efectuando una semicircunferencia (válvula de 180°) o tres cuartos de circunferencia (válvula de 270°) por detrás del esófago que se mantiene con puntos separados de hilo no reabsorbible en uno o dos planos sobre los bordes derecho e izquierdo del esófago y apoyados en la pared del esófago y en el polo gástrico superior. Si la válvula es de 270°, se recomienda realizar dos planos de fijación sobre el borde derecho del esófago y otros dos planos sobre el borde izquierdo.</a:t>
            </a:r>
            <a:endParaRPr lang="en-US" dirty="0"/>
          </a:p>
        </p:txBody>
      </p:sp>
      <p:sp>
        <p:nvSpPr>
          <p:cNvPr id="4" name="Slide Number Placeholder 3"/>
          <p:cNvSpPr>
            <a:spLocks noGrp="1"/>
          </p:cNvSpPr>
          <p:nvPr>
            <p:ph type="sldNum" sz="quarter" idx="10"/>
          </p:nvPr>
        </p:nvSpPr>
        <p:spPr/>
        <p:txBody>
          <a:bodyPr/>
          <a:lstStyle/>
          <a:p>
            <a:fld id="{25D876BC-4758-4C4A-A192-384F769F86A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0348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latin typeface="+mn-lt"/>
                <a:ea typeface="+mn-ea"/>
                <a:cs typeface="+mn-cs"/>
              </a:rPr>
              <a:t>Si la válvula es de 270°, se recomienda realizar dos planos de fijación sobre el borde derecho del esófago y otros dos planos sobre el borde izquierdo.</a:t>
            </a:r>
            <a:endParaRPr lang="en-US" dirty="0" smtClean="0"/>
          </a:p>
          <a:p>
            <a:endParaRPr lang="en-US" dirty="0"/>
          </a:p>
        </p:txBody>
      </p:sp>
      <p:sp>
        <p:nvSpPr>
          <p:cNvPr id="4" name="Slide Number Placeholder 3"/>
          <p:cNvSpPr>
            <a:spLocks noGrp="1"/>
          </p:cNvSpPr>
          <p:nvPr>
            <p:ph type="sldNum" sz="quarter" idx="10"/>
          </p:nvPr>
        </p:nvSpPr>
        <p:spPr/>
        <p:txBody>
          <a:bodyPr/>
          <a:lstStyle/>
          <a:p>
            <a:fld id="{25D876BC-4758-4C4A-A192-384F769F86A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3014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latin typeface="+mn-lt"/>
                <a:ea typeface="+mn-ea"/>
                <a:cs typeface="+mn-cs"/>
              </a:rPr>
              <a:t>La intervención consiste en la creación de una válvula anterior de 180° por vía abdominal. Descrita inicialmente tras una </a:t>
            </a:r>
            <a:r>
              <a:rPr lang="es-ES_tradnl" sz="1200" kern="1200" dirty="0" err="1" smtClean="0">
                <a:solidFill>
                  <a:schemeClr val="tx1"/>
                </a:solidFill>
                <a:latin typeface="+mn-lt"/>
                <a:ea typeface="+mn-ea"/>
                <a:cs typeface="+mn-cs"/>
              </a:rPr>
              <a:t>miotomía</a:t>
            </a:r>
            <a:r>
              <a:rPr lang="es-ES_tradnl" sz="1200" kern="1200" dirty="0" smtClean="0">
                <a:solidFill>
                  <a:schemeClr val="tx1"/>
                </a:solidFill>
                <a:latin typeface="+mn-lt"/>
                <a:ea typeface="+mn-ea"/>
                <a:cs typeface="+mn-cs"/>
              </a:rPr>
              <a:t> de </a:t>
            </a:r>
            <a:r>
              <a:rPr lang="es-ES_tradnl" sz="1200" kern="1200" dirty="0" err="1" smtClean="0">
                <a:solidFill>
                  <a:schemeClr val="tx1"/>
                </a:solidFill>
                <a:latin typeface="+mn-lt"/>
                <a:ea typeface="+mn-ea"/>
                <a:cs typeface="+mn-cs"/>
              </a:rPr>
              <a:t>Heller</a:t>
            </a:r>
            <a:r>
              <a:rPr lang="es-ES_tradnl" sz="1200" kern="1200" dirty="0" smtClean="0">
                <a:solidFill>
                  <a:schemeClr val="tx1"/>
                </a:solidFill>
                <a:latin typeface="+mn-lt"/>
                <a:ea typeface="+mn-ea"/>
                <a:cs typeface="+mn-cs"/>
              </a:rPr>
              <a:t> para cubrir el corte de la musculatura esofágica, más tarde se valoró su utilización en la curación del reflujo gastroesofágico. Tras la disección y aproximación de los pilares por detrás del esófago, la válvula creada a partir del polo superior del estómago se fija a los bordes derecho e izquierdo del esófago mediante puntos separados de hilo no reabsorbible, uniendo la parte derecha de la válvula al pilar derecho del diafragma. Esta intervención sólo requiere una disección mínima del esófago y permite conservar una parte de sus medios de fijación y, por tanto, de los elementos anatómicos constitutivos del esfínter esofágico inferior.</a:t>
            </a:r>
          </a:p>
          <a:p>
            <a:r>
              <a:rPr lang="es-ES_tradnl" sz="1200" kern="1200" dirty="0" smtClean="0">
                <a:solidFill>
                  <a:schemeClr val="tx1"/>
                </a:solidFill>
                <a:latin typeface="+mn-lt"/>
                <a:ea typeface="+mn-ea"/>
                <a:cs typeface="+mn-cs"/>
              </a:rPr>
              <a:t>En un estudio reciente, prospectivo y aleatorizado, se han comparado los resultados de la válvula anterior con los de la intervención de </a:t>
            </a:r>
            <a:r>
              <a:rPr lang="es-ES_tradnl" sz="1200" kern="1200" dirty="0" err="1" smtClean="0">
                <a:solidFill>
                  <a:schemeClr val="tx1"/>
                </a:solidFill>
                <a:latin typeface="+mn-lt"/>
                <a:ea typeface="+mn-ea"/>
                <a:cs typeface="+mn-cs"/>
              </a:rPr>
              <a:t>Nissen</a:t>
            </a:r>
            <a:r>
              <a:rPr lang="es-ES_tradnl" sz="1200" kern="1200" dirty="0" smtClean="0">
                <a:solidFill>
                  <a:schemeClr val="tx1"/>
                </a:solidFill>
                <a:latin typeface="+mn-lt"/>
                <a:ea typeface="+mn-ea"/>
                <a:cs typeface="+mn-cs"/>
              </a:rPr>
              <a:t> [46]. Aunque el control del reflujo fue mejor con la intervención de </a:t>
            </a:r>
            <a:r>
              <a:rPr lang="es-ES_tradnl" sz="1200" kern="1200" dirty="0" err="1" smtClean="0">
                <a:solidFill>
                  <a:schemeClr val="tx1"/>
                </a:solidFill>
                <a:latin typeface="+mn-lt"/>
                <a:ea typeface="+mn-ea"/>
                <a:cs typeface="+mn-cs"/>
              </a:rPr>
              <a:t>Nissen</a:t>
            </a:r>
            <a:r>
              <a:rPr lang="es-ES_tradnl" sz="1200" kern="1200" dirty="0" smtClean="0">
                <a:solidFill>
                  <a:schemeClr val="tx1"/>
                </a:solidFill>
                <a:latin typeface="+mn-lt"/>
                <a:ea typeface="+mn-ea"/>
                <a:cs typeface="+mn-cs"/>
              </a:rPr>
              <a:t> a costa de un mayor porcentaje de disfagia postoperatoria, las puntuaciones de satisfacción y de conformidad de los pacientes para ser sometidos a la misma intervención fueron similares en los dos grupos.</a:t>
            </a:r>
            <a:endParaRPr lang="en-US" dirty="0"/>
          </a:p>
        </p:txBody>
      </p:sp>
      <p:sp>
        <p:nvSpPr>
          <p:cNvPr id="4" name="Slide Number Placeholder 3"/>
          <p:cNvSpPr>
            <a:spLocks noGrp="1"/>
          </p:cNvSpPr>
          <p:nvPr>
            <p:ph type="sldNum" sz="quarter" idx="10"/>
          </p:nvPr>
        </p:nvSpPr>
        <p:spPr/>
        <p:txBody>
          <a:bodyPr/>
          <a:lstStyle/>
          <a:p>
            <a:fld id="{25D876BC-4758-4C4A-A192-384F769F86A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0041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1EC3F8F-0A19-4E34-A2A2-DB912B274069}" type="slidenum">
              <a:rPr lang="es-MX" altLang="es-MX" smtClean="0">
                <a:solidFill>
                  <a:srgbClr val="000000"/>
                </a:solidFill>
              </a:rPr>
              <a:pPr>
                <a:spcBef>
                  <a:spcPct val="0"/>
                </a:spcBef>
              </a:pPr>
              <a:t>10</a:t>
            </a:fld>
            <a:endParaRPr lang="es-MX" altLang="es-MX" smtClean="0">
              <a:solidFill>
                <a:srgbClr val="0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smtClean="0">
              <a:latin typeface="Arial" panose="020B0604020202020204" pitchFamily="34" charset="0"/>
            </a:endParaRPr>
          </a:p>
        </p:txBody>
      </p:sp>
    </p:spTree>
    <p:extLst>
      <p:ext uri="{BB962C8B-B14F-4D97-AF65-F5344CB8AC3E}">
        <p14:creationId xmlns:p14="http://schemas.microsoft.com/office/powerpoint/2010/main" val="167012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FBDA6EC-6A89-4F77-8473-CEF2A0E41600}" type="slidenum">
              <a:rPr lang="es-MX" altLang="es-MX" smtClean="0">
                <a:solidFill>
                  <a:srgbClr val="000000"/>
                </a:solidFill>
              </a:rPr>
              <a:pPr>
                <a:spcBef>
                  <a:spcPct val="0"/>
                </a:spcBef>
              </a:pPr>
              <a:t>11</a:t>
            </a:fld>
            <a:endParaRPr lang="es-MX" altLang="es-MX" smtClean="0">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smtClean="0">
              <a:latin typeface="Arial" panose="020B0604020202020204" pitchFamily="34" charset="0"/>
            </a:endParaRPr>
          </a:p>
        </p:txBody>
      </p:sp>
    </p:spTree>
    <p:extLst>
      <p:ext uri="{BB962C8B-B14F-4D97-AF65-F5344CB8AC3E}">
        <p14:creationId xmlns:p14="http://schemas.microsoft.com/office/powerpoint/2010/main" val="3785465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8940BAD-A4D9-43FC-AB8F-C270459913F5}" type="slidenum">
              <a:rPr lang="es-MX" altLang="es-MX" smtClean="0">
                <a:solidFill>
                  <a:srgbClr val="000000"/>
                </a:solidFill>
              </a:rPr>
              <a:pPr>
                <a:spcBef>
                  <a:spcPct val="0"/>
                </a:spcBef>
              </a:pPr>
              <a:t>12</a:t>
            </a:fld>
            <a:endParaRPr lang="es-MX" altLang="es-MX" smtClean="0">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smtClean="0">
              <a:latin typeface="Arial" panose="020B0604020202020204" pitchFamily="34" charset="0"/>
            </a:endParaRPr>
          </a:p>
        </p:txBody>
      </p:sp>
    </p:spTree>
    <p:extLst>
      <p:ext uri="{BB962C8B-B14F-4D97-AF65-F5344CB8AC3E}">
        <p14:creationId xmlns:p14="http://schemas.microsoft.com/office/powerpoint/2010/main" val="301901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9/9/2015</a:t>
            </a:fld>
            <a:endParaRPr lang="en-US" sz="1400" dirty="0">
              <a:solidFill>
                <a:srgbClr val="FFFFFF"/>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‹Nº›</a:t>
            </a:fld>
            <a:endParaRPr kumimoji="0" lang="en-US" sz="1600" dirty="0">
              <a:solidFill>
                <a:schemeClr val="accent3">
                  <a:shade val="75000"/>
                </a:scheme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36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9/9/2015</a:t>
            </a:fld>
            <a:endParaRPr lang="en-US" sz="1400" dirty="0">
              <a:solidFill>
                <a:srgbClr val="FFFFFF"/>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‹Nº›</a:t>
            </a:fld>
            <a:endParaRPr kumimoji="0" lang="en-US" sz="1600" dirty="0">
              <a:solidFill>
                <a:schemeClr val="accent3">
                  <a:shade val="75000"/>
                </a:schemeClr>
              </a:solidFill>
            </a:endParaRPr>
          </a:p>
        </p:txBody>
      </p:sp>
    </p:spTree>
    <p:extLst>
      <p:ext uri="{BB962C8B-B14F-4D97-AF65-F5344CB8AC3E}">
        <p14:creationId xmlns:p14="http://schemas.microsoft.com/office/powerpoint/2010/main" val="200449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9/9/2015</a:t>
            </a:fld>
            <a:endParaRPr lang="en-US" sz="1400" dirty="0">
              <a:solidFill>
                <a:srgbClr val="FFFFFF"/>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‹Nº›</a:t>
            </a:fld>
            <a:endParaRPr kumimoji="0" lang="en-US" sz="1600" dirty="0">
              <a:solidFill>
                <a:schemeClr val="accent3">
                  <a:shade val="75000"/>
                </a:schemeClr>
              </a:solidFill>
            </a:endParaRPr>
          </a:p>
        </p:txBody>
      </p:sp>
    </p:spTree>
    <p:extLst>
      <p:ext uri="{BB962C8B-B14F-4D97-AF65-F5344CB8AC3E}">
        <p14:creationId xmlns:p14="http://schemas.microsoft.com/office/powerpoint/2010/main" val="3725164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2F4CBC-2F87-4754-8F91-628A3324D581}"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606523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FDCAA4-F97B-41C3-9345-8603D0E60BA5}"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904060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1940AF-9AA6-47C6-9D0D-55F1C3B160A1}"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1958429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0C5383-754A-4621-B972-B8DF8E67A41A}"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4085679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DD55E0-AB38-4166-80E6-6DC6CA8B106D}"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118304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BECA4D-AE76-4A65-8236-60F037DA1490}"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2734353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A35DCA-9263-4DE3-B45F-8BB1BD2F2E9D}"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2934182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5F9708-DD4A-4F1E-8D6A-36377FD52D80}"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86785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9/9/2015</a:t>
            </a:fld>
            <a:endParaRPr lang="en-US" sz="1400" dirty="0">
              <a:solidFill>
                <a:srgbClr val="FFFFFF"/>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‹Nº›</a:t>
            </a:fld>
            <a:endParaRPr kumimoji="0" lang="en-US" sz="1600" dirty="0">
              <a:solidFill>
                <a:schemeClr val="accent3">
                  <a:shade val="75000"/>
                </a:schemeClr>
              </a:solidFill>
            </a:endParaRPr>
          </a:p>
        </p:txBody>
      </p:sp>
    </p:spTree>
    <p:extLst>
      <p:ext uri="{BB962C8B-B14F-4D97-AF65-F5344CB8AC3E}">
        <p14:creationId xmlns:p14="http://schemas.microsoft.com/office/powerpoint/2010/main" val="2991223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34F30C-0305-498A-BB8D-C2017E7B0C25}"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1086369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8D71A0-3B0E-4861-99AD-AD1121ECDA86}"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1743566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805D61-FCC4-477A-81E1-53B7D836799F}"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4113318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2F4CBC-2F87-4754-8F91-628A3324D581}"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864378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FDCAA4-F97B-41C3-9345-8603D0E60BA5}"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949910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1940AF-9AA6-47C6-9D0D-55F1C3B160A1}"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1793525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0C5383-754A-4621-B972-B8DF8E67A41A}"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73584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DD55E0-AB38-4166-80E6-6DC6CA8B106D}"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3935717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BECA4D-AE76-4A65-8236-60F037DA1490}"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2478010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A35DCA-9263-4DE3-B45F-8BB1BD2F2E9D}"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60594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9/9/2015</a:t>
            </a:fld>
            <a:endParaRPr lang="en-US" sz="1400" dirty="0">
              <a:solidFill>
                <a:srgbClr val="FFFFFF"/>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‹Nº›</a:t>
            </a:fld>
            <a:endParaRPr kumimoji="0" lang="en-US" sz="1600" dirty="0">
              <a:solidFill>
                <a:schemeClr val="accent3">
                  <a:shade val="75000"/>
                </a:scheme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05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5F9708-DD4A-4F1E-8D6A-36377FD52D80}"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1544660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34F30C-0305-498A-BB8D-C2017E7B0C25}"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1495182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8D71A0-3B0E-4861-99AD-AD1121ECDA86}"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2853491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805D61-FCC4-477A-81E1-53B7D836799F}"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3322618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2F4CBC-2F87-4754-8F91-628A3324D581}"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1819823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FDCAA4-F97B-41C3-9345-8603D0E60BA5}"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2214835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1940AF-9AA6-47C6-9D0D-55F1C3B160A1}"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489327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0C5383-754A-4621-B972-B8DF8E67A41A}"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4014508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DD55E0-AB38-4166-80E6-6DC6CA8B106D}"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158499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BECA4D-AE76-4A65-8236-60F037DA1490}"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354996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9/9/2015</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‹Nº›</a:t>
            </a:fld>
            <a:endParaRPr kumimoji="0" lang="en-US" sz="1600" dirty="0">
              <a:solidFill>
                <a:schemeClr val="accent3">
                  <a:shade val="75000"/>
                </a:schemeClr>
              </a:solidFill>
            </a:endParaRPr>
          </a:p>
        </p:txBody>
      </p:sp>
    </p:spTree>
    <p:extLst>
      <p:ext uri="{BB962C8B-B14F-4D97-AF65-F5344CB8AC3E}">
        <p14:creationId xmlns:p14="http://schemas.microsoft.com/office/powerpoint/2010/main" val="3926664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5A35DCA-9263-4DE3-B45F-8BB1BD2F2E9D}"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391125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5F9708-DD4A-4F1E-8D6A-36377FD52D80}"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938485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34F30C-0305-498A-BB8D-C2017E7B0C25}"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523492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8D71A0-3B0E-4861-99AD-AD1121ECDA86}"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3479807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805D61-FCC4-477A-81E1-53B7D836799F}"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8632426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500" spc="-28"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166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952516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5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350" cap="all" spc="113"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163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40"/>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2392229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8" name="Footer Placeholder 7"/>
          <p:cNvSpPr>
            <a:spLocks noGrp="1"/>
          </p:cNvSpPr>
          <p:nvPr>
            <p:ph type="ftr" sz="quarter" idx="11"/>
          </p:nvPr>
        </p:nvSpPr>
        <p:spPr/>
        <p:txBody>
          <a:bodyPr/>
          <a:lstStyle/>
          <a:p>
            <a:pPr algn="l"/>
            <a:endParaRPr lang="en-US" dirty="0"/>
          </a:p>
        </p:txBody>
      </p:sp>
      <p:sp>
        <p:nvSpPr>
          <p:cNvPr id="9" name="Slide Number Placeholder 8"/>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181376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9/9/2015</a:t>
            </a:fld>
            <a:endParaRPr lang="en-US" sz="1400" dirty="0">
              <a:solidFill>
                <a:srgbClr val="FFFFFF"/>
              </a:solidFill>
            </a:endParaRPr>
          </a:p>
        </p:txBody>
      </p:sp>
      <p:sp>
        <p:nvSpPr>
          <p:cNvPr id="8" name="Footer Placeholder 7"/>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‹Nº›</a:t>
            </a:fld>
            <a:endParaRPr kumimoji="0" lang="en-US" sz="1600" dirty="0">
              <a:solidFill>
                <a:schemeClr val="accent3">
                  <a:shade val="75000"/>
                </a:schemeClr>
              </a:solidFill>
            </a:endParaRPr>
          </a:p>
        </p:txBody>
      </p:sp>
    </p:spTree>
    <p:extLst>
      <p:ext uri="{BB962C8B-B14F-4D97-AF65-F5344CB8AC3E}">
        <p14:creationId xmlns:p14="http://schemas.microsoft.com/office/powerpoint/2010/main" val="2822548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4" name="Footer Placeholder 3"/>
          <p:cNvSpPr>
            <a:spLocks noGrp="1"/>
          </p:cNvSpPr>
          <p:nvPr>
            <p:ph type="ftr" sz="quarter" idx="11"/>
          </p:nvPr>
        </p:nvSpPr>
        <p:spPr/>
        <p:txBody>
          <a:bodyPr/>
          <a:lstStyle/>
          <a:p>
            <a:pPr algn="l"/>
            <a:endParaRPr lang="en-US" dirty="0"/>
          </a:p>
        </p:txBody>
      </p:sp>
      <p:sp>
        <p:nvSpPr>
          <p:cNvPr id="5" name="Slide Number Placeholder 4"/>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33579061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8" name="Footer Placeholder 7"/>
          <p:cNvSpPr>
            <a:spLocks noGrp="1"/>
          </p:cNvSpPr>
          <p:nvPr>
            <p:ph type="ftr" sz="quarter" idx="11"/>
          </p:nvPr>
        </p:nvSpPr>
        <p:spPr/>
        <p:txBody>
          <a:bodyPr/>
          <a:lstStyle>
            <a:lvl1pPr>
              <a:defRPr>
                <a:solidFill>
                  <a:srgbClr val="FFFFFF"/>
                </a:solidFill>
              </a:defRPr>
            </a:lvl1pPr>
          </a:lstStyle>
          <a:p>
            <a:pPr algn="l"/>
            <a:endParaRPr lang="en-US" dirty="0"/>
          </a:p>
        </p:txBody>
      </p:sp>
      <p:sp>
        <p:nvSpPr>
          <p:cNvPr id="9" name="Slide Number Placeholder 8"/>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14556766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025"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460239" y="731520"/>
            <a:ext cx="5009393"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6" y="6459790"/>
            <a:ext cx="1963883" cy="365125"/>
          </a:xfrm>
        </p:spPr>
        <p:txBody>
          <a:bodyPr/>
          <a:lstStyle>
            <a:lvl1pPr algn="l">
              <a:defRPr/>
            </a:lvl1pPr>
          </a:lstStyle>
          <a:p>
            <a:pPr algn="r"/>
            <a:fld id="{9D21D778-B565-4D7E-94D7-64010A445B68}" type="datetimeFigureOut">
              <a:rPr lang="en-US" smtClean="0"/>
              <a:pPr algn="r"/>
              <a:t>9/9/2015</a:t>
            </a:fld>
            <a:endParaRPr lang="en-US" sz="788" dirty="0"/>
          </a:p>
        </p:txBody>
      </p:sp>
      <p:sp>
        <p:nvSpPr>
          <p:cNvPr id="6" name="Footer Placeholder 5"/>
          <p:cNvSpPr>
            <a:spLocks noGrp="1"/>
          </p:cNvSpPr>
          <p:nvPr>
            <p:ph type="ftr" sz="quarter" idx="11"/>
          </p:nvPr>
        </p:nvSpPr>
        <p:spPr>
          <a:xfrm>
            <a:off x="3600450" y="6459790"/>
            <a:ext cx="3486150" cy="365125"/>
          </a:xfrm>
        </p:spPr>
        <p:txBody>
          <a:bodyPr/>
          <a:lstStyle>
            <a:lvl1pPr algn="l">
              <a:defRPr>
                <a:solidFill>
                  <a:schemeClr val="tx2"/>
                </a:solidFill>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ctr"/>
            <a:fld id="{2C6B1FF6-39B9-40F5-8B67-33C6354A3D4F}" type="slidenum">
              <a:rPr lang="en-US" smtClean="0">
                <a:solidFill>
                  <a:srgbClr val="FFFFFF"/>
                </a:solidFill>
              </a:rPr>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37129914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2"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025"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4" y="0"/>
            <a:ext cx="9143989" cy="4915076"/>
          </a:xfrm>
          <a:blipFill>
            <a:blip r:embed="rId2"/>
            <a:stretch>
              <a:fillRect/>
            </a:stretch>
          </a:blipFill>
        </p:spPr>
        <p:txBody>
          <a:bodyPr lIns="457200" tIns="457200" anchor="t"/>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11211107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4084470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3"/>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40413025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500" spc="-28"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3735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4108075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5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350" cap="all" spc="113"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7633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40"/>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422630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9/9/2015</a:t>
            </a:fld>
            <a:endParaRPr lang="en-US" sz="1400" dirty="0">
              <a:solidFill>
                <a:srgbClr val="FFFFFF"/>
              </a:solidFill>
            </a:endParaRPr>
          </a:p>
        </p:txBody>
      </p:sp>
      <p:sp>
        <p:nvSpPr>
          <p:cNvPr id="4" name="Footer Placeholder 3"/>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5" name="Slide Number Placeholder 4"/>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‹Nº›</a:t>
            </a:fld>
            <a:endParaRPr kumimoji="0" lang="en-US" sz="1600" dirty="0">
              <a:solidFill>
                <a:schemeClr val="accent3">
                  <a:shade val="75000"/>
                </a:schemeClr>
              </a:solidFill>
            </a:endParaRPr>
          </a:p>
        </p:txBody>
      </p:sp>
    </p:spTree>
    <p:extLst>
      <p:ext uri="{BB962C8B-B14F-4D97-AF65-F5344CB8AC3E}">
        <p14:creationId xmlns:p14="http://schemas.microsoft.com/office/powerpoint/2010/main" val="33154874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8" name="Footer Placeholder 7"/>
          <p:cNvSpPr>
            <a:spLocks noGrp="1"/>
          </p:cNvSpPr>
          <p:nvPr>
            <p:ph type="ftr" sz="quarter" idx="11"/>
          </p:nvPr>
        </p:nvSpPr>
        <p:spPr/>
        <p:txBody>
          <a:bodyPr/>
          <a:lstStyle/>
          <a:p>
            <a:pPr algn="l"/>
            <a:endParaRPr lang="en-US" dirty="0"/>
          </a:p>
        </p:txBody>
      </p:sp>
      <p:sp>
        <p:nvSpPr>
          <p:cNvPr id="9" name="Slide Number Placeholder 8"/>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39962220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4" name="Footer Placeholder 3"/>
          <p:cNvSpPr>
            <a:spLocks noGrp="1"/>
          </p:cNvSpPr>
          <p:nvPr>
            <p:ph type="ftr" sz="quarter" idx="11"/>
          </p:nvPr>
        </p:nvSpPr>
        <p:spPr/>
        <p:txBody>
          <a:bodyPr/>
          <a:lstStyle/>
          <a:p>
            <a:pPr algn="l"/>
            <a:endParaRPr lang="en-US" dirty="0"/>
          </a:p>
        </p:txBody>
      </p:sp>
      <p:sp>
        <p:nvSpPr>
          <p:cNvPr id="5" name="Slide Number Placeholder 4"/>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373581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8" name="Footer Placeholder 7"/>
          <p:cNvSpPr>
            <a:spLocks noGrp="1"/>
          </p:cNvSpPr>
          <p:nvPr>
            <p:ph type="ftr" sz="quarter" idx="11"/>
          </p:nvPr>
        </p:nvSpPr>
        <p:spPr/>
        <p:txBody>
          <a:bodyPr/>
          <a:lstStyle>
            <a:lvl1pPr>
              <a:defRPr>
                <a:solidFill>
                  <a:srgbClr val="FFFFFF"/>
                </a:solidFill>
              </a:defRPr>
            </a:lvl1pPr>
          </a:lstStyle>
          <a:p>
            <a:pPr algn="l"/>
            <a:endParaRPr lang="en-US" dirty="0"/>
          </a:p>
        </p:txBody>
      </p:sp>
      <p:sp>
        <p:nvSpPr>
          <p:cNvPr id="9" name="Slide Number Placeholder 8"/>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1938414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025"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460239" y="731520"/>
            <a:ext cx="5009393"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6" y="6459790"/>
            <a:ext cx="1963883" cy="365125"/>
          </a:xfrm>
        </p:spPr>
        <p:txBody>
          <a:bodyPr/>
          <a:lstStyle>
            <a:lvl1pPr algn="l">
              <a:defRPr/>
            </a:lvl1pPr>
          </a:lstStyle>
          <a:p>
            <a:pPr algn="r"/>
            <a:fld id="{9D21D778-B565-4D7E-94D7-64010A445B68}" type="datetimeFigureOut">
              <a:rPr lang="en-US" smtClean="0"/>
              <a:pPr algn="r"/>
              <a:t>9/9/2015</a:t>
            </a:fld>
            <a:endParaRPr lang="en-US" sz="788" dirty="0"/>
          </a:p>
        </p:txBody>
      </p:sp>
      <p:sp>
        <p:nvSpPr>
          <p:cNvPr id="6" name="Footer Placeholder 5"/>
          <p:cNvSpPr>
            <a:spLocks noGrp="1"/>
          </p:cNvSpPr>
          <p:nvPr>
            <p:ph type="ftr" sz="quarter" idx="11"/>
          </p:nvPr>
        </p:nvSpPr>
        <p:spPr>
          <a:xfrm>
            <a:off x="3600450" y="6459790"/>
            <a:ext cx="3486150" cy="365125"/>
          </a:xfrm>
        </p:spPr>
        <p:txBody>
          <a:bodyPr/>
          <a:lstStyle>
            <a:lvl1pPr algn="l">
              <a:defRPr>
                <a:solidFill>
                  <a:schemeClr val="tx2"/>
                </a:solidFill>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ctr"/>
            <a:fld id="{2C6B1FF6-39B9-40F5-8B67-33C6354A3D4F}" type="slidenum">
              <a:rPr lang="en-US" smtClean="0">
                <a:solidFill>
                  <a:srgbClr val="FFFFFF"/>
                </a:solidFill>
              </a:rPr>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22024373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2"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025"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4" y="0"/>
            <a:ext cx="9143989" cy="4915076"/>
          </a:xfrm>
          <a:blipFill>
            <a:blip r:embed="rId2"/>
            <a:stretch>
              <a:fillRect/>
            </a:stretch>
          </a:blipFill>
        </p:spPr>
        <p:txBody>
          <a:bodyPr lIns="457200" tIns="457200" anchor="t"/>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35039676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35254965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3"/>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788"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900" dirty="0">
              <a:solidFill>
                <a:srgbClr val="DCD084">
                  <a:shade val="75000"/>
                </a:srgbClr>
              </a:solidFill>
            </a:endParaRPr>
          </a:p>
        </p:txBody>
      </p:sp>
    </p:spTree>
    <p:extLst>
      <p:ext uri="{BB962C8B-B14F-4D97-AF65-F5344CB8AC3E}">
        <p14:creationId xmlns:p14="http://schemas.microsoft.com/office/powerpoint/2010/main" val="1361288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1050"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1200" dirty="0">
              <a:solidFill>
                <a:srgbClr val="DCD084">
                  <a:shade val="75000"/>
                </a:srgb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4917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1050"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1200" dirty="0">
              <a:solidFill>
                <a:srgbClr val="DCD084">
                  <a:shade val="75000"/>
                </a:srgbClr>
              </a:solidFill>
            </a:endParaRPr>
          </a:p>
        </p:txBody>
      </p:sp>
    </p:spTree>
    <p:extLst>
      <p:ext uri="{BB962C8B-B14F-4D97-AF65-F5344CB8AC3E}">
        <p14:creationId xmlns:p14="http://schemas.microsoft.com/office/powerpoint/2010/main" val="28625669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1050"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1200" dirty="0">
              <a:solidFill>
                <a:srgbClr val="DCD084">
                  <a:shade val="75000"/>
                </a:srgb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73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9/9/2015</a:t>
            </a:fld>
            <a:endParaRPr lang="en-US" sz="1400" dirty="0">
              <a:solidFill>
                <a:srgbClr val="FFFFFF"/>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lgn="l" eaLnBrk="1" latinLnBrk="0" hangingPunct="1"/>
            <a:endParaRPr kumimoji="0" lang="en-US" dirty="0">
              <a:solidFill>
                <a:srgbClr val="FFFFFF"/>
              </a:solidFill>
            </a:endParaRPr>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‹Nº›</a:t>
            </a:fld>
            <a:endParaRPr kumimoji="0" lang="en-US" sz="1600" dirty="0">
              <a:solidFill>
                <a:schemeClr val="accent3">
                  <a:shade val="75000"/>
                </a:schemeClr>
              </a:solidFill>
            </a:endParaRPr>
          </a:p>
        </p:txBody>
      </p:sp>
    </p:spTree>
    <p:extLst>
      <p:ext uri="{BB962C8B-B14F-4D97-AF65-F5344CB8AC3E}">
        <p14:creationId xmlns:p14="http://schemas.microsoft.com/office/powerpoint/2010/main" val="28518488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lgn="r"/>
            <a:fld id="{9D21D778-B565-4D7E-94D7-64010A445B68}" type="datetimeFigureOut">
              <a:rPr lang="en-US" smtClean="0"/>
              <a:pPr algn="r"/>
              <a:t>9/9/2015</a:t>
            </a:fld>
            <a:endParaRPr lang="en-US" sz="1050"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2C6B1FF6-39B9-40F5-8B67-33C6354A3D4F}" type="slidenum">
              <a:rPr lang="en-US" smtClean="0"/>
              <a:pPr algn="ctr"/>
              <a:t>‹Nº›</a:t>
            </a:fld>
            <a:endParaRPr lang="en-US" sz="1200" dirty="0">
              <a:solidFill>
                <a:srgbClr val="DCD084">
                  <a:shade val="75000"/>
                </a:srgbClr>
              </a:solidFill>
            </a:endParaRPr>
          </a:p>
        </p:txBody>
      </p:sp>
    </p:spTree>
    <p:extLst>
      <p:ext uri="{BB962C8B-B14F-4D97-AF65-F5344CB8AC3E}">
        <p14:creationId xmlns:p14="http://schemas.microsoft.com/office/powerpoint/2010/main" val="10623613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lgn="r"/>
            <a:fld id="{9D21D778-B565-4D7E-94D7-64010A445B68}" type="datetimeFigureOut">
              <a:rPr lang="en-US" smtClean="0"/>
              <a:pPr algn="r"/>
              <a:t>9/9/2015</a:t>
            </a:fld>
            <a:endParaRPr lang="en-US" sz="1050" dirty="0"/>
          </a:p>
        </p:txBody>
      </p:sp>
      <p:sp>
        <p:nvSpPr>
          <p:cNvPr id="8" name="Footer Placeholder 7"/>
          <p:cNvSpPr>
            <a:spLocks noGrp="1"/>
          </p:cNvSpPr>
          <p:nvPr>
            <p:ph type="ftr" sz="quarter" idx="11"/>
          </p:nvPr>
        </p:nvSpPr>
        <p:spPr/>
        <p:txBody>
          <a:bodyPr/>
          <a:lstStyle/>
          <a:p>
            <a:pPr algn="l"/>
            <a:endParaRPr lang="en-US" dirty="0"/>
          </a:p>
        </p:txBody>
      </p:sp>
      <p:sp>
        <p:nvSpPr>
          <p:cNvPr id="9" name="Slide Number Placeholder 8"/>
          <p:cNvSpPr>
            <a:spLocks noGrp="1"/>
          </p:cNvSpPr>
          <p:nvPr>
            <p:ph type="sldNum" sz="quarter" idx="12"/>
          </p:nvPr>
        </p:nvSpPr>
        <p:spPr/>
        <p:txBody>
          <a:bodyPr/>
          <a:lstStyle/>
          <a:p>
            <a:pPr algn="ctr"/>
            <a:fld id="{2C6B1FF6-39B9-40F5-8B67-33C6354A3D4F}" type="slidenum">
              <a:rPr lang="en-US" smtClean="0"/>
              <a:pPr algn="ctr"/>
              <a:t>‹Nº›</a:t>
            </a:fld>
            <a:endParaRPr lang="en-US" sz="1200" dirty="0">
              <a:solidFill>
                <a:srgbClr val="DCD084">
                  <a:shade val="75000"/>
                </a:srgbClr>
              </a:solidFill>
            </a:endParaRPr>
          </a:p>
        </p:txBody>
      </p:sp>
    </p:spTree>
    <p:extLst>
      <p:ext uri="{BB962C8B-B14F-4D97-AF65-F5344CB8AC3E}">
        <p14:creationId xmlns:p14="http://schemas.microsoft.com/office/powerpoint/2010/main" val="1642600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lgn="r"/>
            <a:fld id="{9D21D778-B565-4D7E-94D7-64010A445B68}" type="datetimeFigureOut">
              <a:rPr lang="en-US" smtClean="0"/>
              <a:pPr algn="r"/>
              <a:t>9/9/2015</a:t>
            </a:fld>
            <a:endParaRPr lang="en-US" sz="1050" dirty="0"/>
          </a:p>
        </p:txBody>
      </p:sp>
      <p:sp>
        <p:nvSpPr>
          <p:cNvPr id="4" name="Footer Placeholder 3"/>
          <p:cNvSpPr>
            <a:spLocks noGrp="1"/>
          </p:cNvSpPr>
          <p:nvPr>
            <p:ph type="ftr" sz="quarter" idx="11"/>
          </p:nvPr>
        </p:nvSpPr>
        <p:spPr/>
        <p:txBody>
          <a:bodyPr/>
          <a:lstStyle/>
          <a:p>
            <a:pPr algn="l"/>
            <a:endParaRPr lang="en-US" dirty="0"/>
          </a:p>
        </p:txBody>
      </p:sp>
      <p:sp>
        <p:nvSpPr>
          <p:cNvPr id="5" name="Slide Number Placeholder 4"/>
          <p:cNvSpPr>
            <a:spLocks noGrp="1"/>
          </p:cNvSpPr>
          <p:nvPr>
            <p:ph type="sldNum" sz="quarter" idx="12"/>
          </p:nvPr>
        </p:nvSpPr>
        <p:spPr/>
        <p:txBody>
          <a:bodyPr/>
          <a:lstStyle/>
          <a:p>
            <a:pPr algn="ctr"/>
            <a:fld id="{2C6B1FF6-39B9-40F5-8B67-33C6354A3D4F}" type="slidenum">
              <a:rPr lang="en-US" smtClean="0"/>
              <a:pPr algn="ctr"/>
              <a:t>‹Nº›</a:t>
            </a:fld>
            <a:endParaRPr lang="en-US" sz="1200" dirty="0">
              <a:solidFill>
                <a:srgbClr val="DCD084">
                  <a:shade val="75000"/>
                </a:srgbClr>
              </a:solidFill>
            </a:endParaRPr>
          </a:p>
        </p:txBody>
      </p:sp>
    </p:spTree>
    <p:extLst>
      <p:ext uri="{BB962C8B-B14F-4D97-AF65-F5344CB8AC3E}">
        <p14:creationId xmlns:p14="http://schemas.microsoft.com/office/powerpoint/2010/main" val="22530679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lgn="r"/>
            <a:fld id="{9D21D778-B565-4D7E-94D7-64010A445B68}" type="datetimeFigureOut">
              <a:rPr lang="en-US" smtClean="0"/>
              <a:pPr algn="r"/>
              <a:t>9/9/2015</a:t>
            </a:fld>
            <a:endParaRPr lang="en-US" sz="1050" dirty="0"/>
          </a:p>
        </p:txBody>
      </p:sp>
      <p:sp>
        <p:nvSpPr>
          <p:cNvPr id="8" name="Footer Placeholder 7"/>
          <p:cNvSpPr>
            <a:spLocks noGrp="1"/>
          </p:cNvSpPr>
          <p:nvPr>
            <p:ph type="ftr" sz="quarter" idx="11"/>
          </p:nvPr>
        </p:nvSpPr>
        <p:spPr/>
        <p:txBody>
          <a:bodyPr/>
          <a:lstStyle>
            <a:lvl1pPr>
              <a:defRPr>
                <a:solidFill>
                  <a:srgbClr val="FFFFFF"/>
                </a:solidFill>
              </a:defRPr>
            </a:lvl1pPr>
          </a:lstStyle>
          <a:p>
            <a:pPr algn="l"/>
            <a:endParaRPr lang="en-US" dirty="0"/>
          </a:p>
        </p:txBody>
      </p:sp>
      <p:sp>
        <p:nvSpPr>
          <p:cNvPr id="9" name="Slide Number Placeholder 8"/>
          <p:cNvSpPr>
            <a:spLocks noGrp="1"/>
          </p:cNvSpPr>
          <p:nvPr>
            <p:ph type="sldNum" sz="quarter" idx="12"/>
          </p:nvPr>
        </p:nvSpPr>
        <p:spPr/>
        <p:txBody>
          <a:bodyPr/>
          <a:lstStyle/>
          <a:p>
            <a:pPr algn="ctr"/>
            <a:fld id="{2C6B1FF6-39B9-40F5-8B67-33C6354A3D4F}" type="slidenum">
              <a:rPr lang="en-US" smtClean="0"/>
              <a:pPr algn="ctr"/>
              <a:t>‹Nº›</a:t>
            </a:fld>
            <a:endParaRPr lang="en-US" sz="1200" dirty="0">
              <a:solidFill>
                <a:srgbClr val="DCD084">
                  <a:shade val="75000"/>
                </a:srgbClr>
              </a:solidFill>
            </a:endParaRPr>
          </a:p>
        </p:txBody>
      </p:sp>
    </p:spTree>
    <p:extLst>
      <p:ext uri="{BB962C8B-B14F-4D97-AF65-F5344CB8AC3E}">
        <p14:creationId xmlns:p14="http://schemas.microsoft.com/office/powerpoint/2010/main" val="37469048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lgn="r"/>
            <a:fld id="{9D21D778-B565-4D7E-94D7-64010A445B68}" type="datetimeFigureOut">
              <a:rPr lang="en-US" smtClean="0"/>
              <a:pPr algn="r"/>
              <a:t>9/9/2015</a:t>
            </a:fld>
            <a:endParaRPr lang="en-US" sz="1050"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ctr"/>
            <a:fld id="{2C6B1FF6-39B9-40F5-8B67-33C6354A3D4F}" type="slidenum">
              <a:rPr lang="en-US" smtClean="0">
                <a:solidFill>
                  <a:srgbClr val="FFFFFF"/>
                </a:solidFill>
              </a:rPr>
              <a:pPr algn="ctr"/>
              <a:t>‹Nº›</a:t>
            </a:fld>
            <a:endParaRPr lang="en-US" sz="1200" dirty="0">
              <a:solidFill>
                <a:srgbClr val="DCD084">
                  <a:shade val="75000"/>
                </a:srgbClr>
              </a:solidFill>
            </a:endParaRPr>
          </a:p>
        </p:txBody>
      </p:sp>
    </p:spTree>
    <p:extLst>
      <p:ext uri="{BB962C8B-B14F-4D97-AF65-F5344CB8AC3E}">
        <p14:creationId xmlns:p14="http://schemas.microsoft.com/office/powerpoint/2010/main" val="15181975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lgn="r"/>
            <a:fld id="{9D21D778-B565-4D7E-94D7-64010A445B68}" type="datetimeFigureOut">
              <a:rPr lang="en-US" smtClean="0"/>
              <a:pPr algn="r"/>
              <a:t>9/9/2015</a:t>
            </a:fld>
            <a:endParaRPr lang="en-US" sz="1050"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2C6B1FF6-39B9-40F5-8B67-33C6354A3D4F}" type="slidenum">
              <a:rPr lang="en-US" smtClean="0"/>
              <a:pPr algn="ctr"/>
              <a:t>‹Nº›</a:t>
            </a:fld>
            <a:endParaRPr lang="en-US" sz="1200" dirty="0">
              <a:solidFill>
                <a:srgbClr val="DCD084">
                  <a:shade val="75000"/>
                </a:srgbClr>
              </a:solidFill>
            </a:endParaRPr>
          </a:p>
        </p:txBody>
      </p:sp>
    </p:spTree>
    <p:extLst>
      <p:ext uri="{BB962C8B-B14F-4D97-AF65-F5344CB8AC3E}">
        <p14:creationId xmlns:p14="http://schemas.microsoft.com/office/powerpoint/2010/main" val="37133650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1050"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1200" dirty="0">
              <a:solidFill>
                <a:srgbClr val="DCD084">
                  <a:shade val="75000"/>
                </a:srgbClr>
              </a:solidFill>
            </a:endParaRPr>
          </a:p>
        </p:txBody>
      </p:sp>
    </p:spTree>
    <p:extLst>
      <p:ext uri="{BB962C8B-B14F-4D97-AF65-F5344CB8AC3E}">
        <p14:creationId xmlns:p14="http://schemas.microsoft.com/office/powerpoint/2010/main" val="15319624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lgn="r"/>
            <a:fld id="{9D21D778-B565-4D7E-94D7-64010A445B68}" type="datetimeFigureOut">
              <a:rPr lang="en-US" smtClean="0"/>
              <a:pPr algn="r"/>
              <a:t>9/9/2015</a:t>
            </a:fld>
            <a:endParaRPr lang="en-US" sz="1050"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2C6B1FF6-39B9-40F5-8B67-33C6354A3D4F}" type="slidenum">
              <a:rPr lang="en-US" smtClean="0"/>
              <a:pPr algn="ctr"/>
              <a:t>‹Nº›</a:t>
            </a:fld>
            <a:endParaRPr lang="en-US" sz="1200" dirty="0">
              <a:solidFill>
                <a:srgbClr val="DCD084">
                  <a:shade val="75000"/>
                </a:srgbClr>
              </a:solidFill>
            </a:endParaRPr>
          </a:p>
        </p:txBody>
      </p:sp>
    </p:spTree>
    <p:extLst>
      <p:ext uri="{BB962C8B-B14F-4D97-AF65-F5344CB8AC3E}">
        <p14:creationId xmlns:p14="http://schemas.microsoft.com/office/powerpoint/2010/main" val="1587447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B1232F-595D-4B61-BBCC-67F694C4F9D9}"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28794242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A253CE-E07D-43DE-807B-36E1DF615EB3}"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140548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lgn="r" eaLnBrk="1" latinLnBrk="0" hangingPunct="1"/>
            <a:fld id="{9D21D778-B565-4D7E-94D7-64010A445B68}" type="datetimeFigureOut">
              <a:rPr lang="en-US" smtClean="0"/>
              <a:pPr algn="r" eaLnBrk="1" latinLnBrk="0" hangingPunct="1"/>
              <a:t>9/9/2015</a:t>
            </a:fld>
            <a:endParaRPr lang="en-US" sz="1400" dirty="0">
              <a:solidFill>
                <a:srgbClr val="FFFFFF"/>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ctr" eaLnBrk="1" latinLnBrk="0" hangingPunct="1"/>
            <a:fld id="{2C6B1FF6-39B9-40F5-8B67-33C6354A3D4F}" type="slidenum">
              <a:rPr kumimoji="0" lang="en-US" smtClean="0"/>
              <a:pPr algn="ctr" eaLnBrk="1" latinLnBrk="0" hangingPunct="1"/>
              <a:t>‹Nº›</a:t>
            </a:fld>
            <a:endParaRPr kumimoji="0" lang="en-US" sz="1600" dirty="0">
              <a:solidFill>
                <a:schemeClr val="accent3">
                  <a:shade val="75000"/>
                </a:schemeClr>
              </a:solidFill>
            </a:endParaRPr>
          </a:p>
        </p:txBody>
      </p:sp>
    </p:spTree>
    <p:extLst>
      <p:ext uri="{BB962C8B-B14F-4D97-AF65-F5344CB8AC3E}">
        <p14:creationId xmlns:p14="http://schemas.microsoft.com/office/powerpoint/2010/main" val="24192468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A6364A-DEFB-46F0-BB69-99953DDDB6F8}"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444320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5BE44F-5FB6-4DF7-BA0C-2B8858E52FC2}"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30583132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63FD55A-16F4-4451-9720-6CE33CC10B4B}"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41630797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9D8FC8-2BC2-4BDA-B81A-2F88F406DC57}"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25214974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EC88D4D-3C31-44FF-8061-C07CAC393E09}"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34519450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B95EC2-B195-4998-B58F-85345D9BFF1C}"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1026608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BCEA81-56AA-4E68-A777-338DAA08BCC6}"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20203322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47E030-DB23-4303-8F12-6D7B0172B94F}"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14349692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MX">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9B451D-6689-4470-9CDB-02A5A455E93F}" type="slidenum">
              <a:rPr lang="es-MX" altLang="es-MX">
                <a:solidFill>
                  <a:srgbClr val="000000"/>
                </a:solidFill>
              </a:rPr>
              <a:pPr>
                <a:defRPr/>
              </a:pPr>
              <a:t>‹Nº›</a:t>
            </a:fld>
            <a:endParaRPr lang="es-MX" altLang="es-MX">
              <a:solidFill>
                <a:srgbClr val="000000"/>
              </a:solidFill>
            </a:endParaRPr>
          </a:p>
        </p:txBody>
      </p:sp>
    </p:spTree>
    <p:extLst>
      <p:ext uri="{BB962C8B-B14F-4D97-AF65-F5344CB8AC3E}">
        <p14:creationId xmlns:p14="http://schemas.microsoft.com/office/powerpoint/2010/main" val="395916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9/9/2015</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rgbClr val="FFFFFF"/>
              </a:solidFill>
            </a:endParaRPr>
          </a:p>
        </p:txBody>
      </p:sp>
      <p:sp>
        <p:nvSpPr>
          <p:cNvPr id="7" name="Slide Number Placeholder 6"/>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‹Nº›</a:t>
            </a:fld>
            <a:endParaRPr kumimoji="0" lang="en-US" sz="1600" dirty="0">
              <a:solidFill>
                <a:schemeClr val="accent3">
                  <a:shade val="75000"/>
                </a:schemeClr>
              </a:solidFill>
            </a:endParaRPr>
          </a:p>
        </p:txBody>
      </p:sp>
    </p:spTree>
    <p:extLst>
      <p:ext uri="{BB962C8B-B14F-4D97-AF65-F5344CB8AC3E}">
        <p14:creationId xmlns:p14="http://schemas.microsoft.com/office/powerpoint/2010/main" val="300941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lgn="r" eaLnBrk="1" latinLnBrk="0" hangingPunct="1"/>
            <a:fld id="{9D21D778-B565-4D7E-94D7-64010A445B68}" type="datetimeFigureOut">
              <a:rPr lang="en-US" smtClean="0"/>
              <a:pPr algn="r" eaLnBrk="1" latinLnBrk="0" hangingPunct="1"/>
              <a:t>9/9/2015</a:t>
            </a:fld>
            <a:endParaRPr lang="en-US" sz="1400" dirty="0">
              <a:solidFill>
                <a:srgbClr val="FFFFFF"/>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lgn="ctr" eaLnBrk="1" latinLnBrk="0" hangingPunct="1"/>
            <a:fld id="{2C6B1FF6-39B9-40F5-8B67-33C6354A3D4F}" type="slidenum">
              <a:rPr kumimoji="0" lang="en-US" smtClean="0"/>
              <a:pPr algn="ctr" eaLnBrk="1" latinLnBrk="0" hangingPunct="1"/>
              <a:t>‹Nº›</a:t>
            </a:fld>
            <a:endParaRPr kumimoji="0" lang="en-US" sz="1600" dirty="0">
              <a:solidFill>
                <a:schemeClr val="accent3">
                  <a:shade val="75000"/>
                </a:schemeClr>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77520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MX" altLang="es-MX"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es-MX" smtClean="0"/>
              <a:t>Haga clic para modificar el estilo de texto del patrón</a:t>
            </a:r>
          </a:p>
          <a:p>
            <a:pPr lvl="1"/>
            <a:r>
              <a:rPr lang="es-MX" altLang="es-MX" smtClean="0"/>
              <a:t>Segundo nivel</a:t>
            </a:r>
          </a:p>
          <a:p>
            <a:pPr lvl="2"/>
            <a:r>
              <a:rPr lang="es-MX" altLang="es-MX" smtClean="0"/>
              <a:t>Tercer nivel</a:t>
            </a:r>
          </a:p>
          <a:p>
            <a:pPr lvl="3"/>
            <a:r>
              <a:rPr lang="es-MX" altLang="es-MX" smtClean="0"/>
              <a:t>Cuarto nivel</a:t>
            </a:r>
          </a:p>
          <a:p>
            <a:pPr lvl="4"/>
            <a:r>
              <a:rPr lang="es-MX" altLang="es-MX"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defRPr>
            </a:lvl1pPr>
          </a:lstStyle>
          <a:p>
            <a:pPr fontAlgn="base">
              <a:spcBef>
                <a:spcPct val="0"/>
              </a:spcBef>
              <a:spcAft>
                <a:spcPct val="0"/>
              </a:spcAft>
              <a:defRPr/>
            </a:pPr>
            <a:endParaRPr lang="es-MX">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defRPr>
            </a:lvl1pPr>
          </a:lstStyle>
          <a:p>
            <a:pPr fontAlgn="base">
              <a:spcBef>
                <a:spcPct val="0"/>
              </a:spcBef>
              <a:spcAft>
                <a:spcPct val="0"/>
              </a:spcAft>
              <a:defRPr/>
            </a:pPr>
            <a:endParaRPr lang="es-MX">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C5E09AA-ABBE-411E-B284-694A38B6F2D2}" type="slidenum">
              <a:rPr lang="es-MX" altLang="es-MX">
                <a:solidFill>
                  <a:srgbClr val="000000"/>
                </a:solidFill>
              </a:rPr>
              <a:pPr fontAlgn="base">
                <a:spcBef>
                  <a:spcPct val="0"/>
                </a:spcBef>
                <a:spcAft>
                  <a:spcPct val="0"/>
                </a:spcAft>
                <a:defRPr/>
              </a:pPr>
              <a:t>‹Nº›</a:t>
            </a:fld>
            <a:endParaRPr lang="es-MX" altLang="es-MX">
              <a:solidFill>
                <a:srgbClr val="000000"/>
              </a:solidFill>
            </a:endParaRPr>
          </a:p>
        </p:txBody>
      </p:sp>
    </p:spTree>
    <p:extLst>
      <p:ext uri="{BB962C8B-B14F-4D97-AF65-F5344CB8AC3E}">
        <p14:creationId xmlns:p14="http://schemas.microsoft.com/office/powerpoint/2010/main" val="85867042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MX" altLang="es-MX"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es-MX" smtClean="0"/>
              <a:t>Haga clic para modificar el estilo de texto del patrón</a:t>
            </a:r>
          </a:p>
          <a:p>
            <a:pPr lvl="1"/>
            <a:r>
              <a:rPr lang="es-MX" altLang="es-MX" smtClean="0"/>
              <a:t>Segundo nivel</a:t>
            </a:r>
          </a:p>
          <a:p>
            <a:pPr lvl="2"/>
            <a:r>
              <a:rPr lang="es-MX" altLang="es-MX" smtClean="0"/>
              <a:t>Tercer nivel</a:t>
            </a:r>
          </a:p>
          <a:p>
            <a:pPr lvl="3"/>
            <a:r>
              <a:rPr lang="es-MX" altLang="es-MX" smtClean="0"/>
              <a:t>Cuarto nivel</a:t>
            </a:r>
          </a:p>
          <a:p>
            <a:pPr lvl="4"/>
            <a:r>
              <a:rPr lang="es-MX" altLang="es-MX"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defRPr>
            </a:lvl1pPr>
          </a:lstStyle>
          <a:p>
            <a:pPr fontAlgn="base">
              <a:spcBef>
                <a:spcPct val="0"/>
              </a:spcBef>
              <a:spcAft>
                <a:spcPct val="0"/>
              </a:spcAft>
              <a:defRPr/>
            </a:pPr>
            <a:endParaRPr lang="es-MX">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defRPr>
            </a:lvl1pPr>
          </a:lstStyle>
          <a:p>
            <a:pPr fontAlgn="base">
              <a:spcBef>
                <a:spcPct val="0"/>
              </a:spcBef>
              <a:spcAft>
                <a:spcPct val="0"/>
              </a:spcAft>
              <a:defRPr/>
            </a:pPr>
            <a:endParaRPr lang="es-MX">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C5E09AA-ABBE-411E-B284-694A38B6F2D2}" type="slidenum">
              <a:rPr lang="es-MX" altLang="es-MX">
                <a:solidFill>
                  <a:srgbClr val="000000"/>
                </a:solidFill>
              </a:rPr>
              <a:pPr fontAlgn="base">
                <a:spcBef>
                  <a:spcPct val="0"/>
                </a:spcBef>
                <a:spcAft>
                  <a:spcPct val="0"/>
                </a:spcAft>
                <a:defRPr/>
              </a:pPr>
              <a:t>‹Nº›</a:t>
            </a:fld>
            <a:endParaRPr lang="es-MX" altLang="es-MX">
              <a:solidFill>
                <a:srgbClr val="000000"/>
              </a:solidFill>
            </a:endParaRPr>
          </a:p>
        </p:txBody>
      </p:sp>
    </p:spTree>
    <p:extLst>
      <p:ext uri="{BB962C8B-B14F-4D97-AF65-F5344CB8AC3E}">
        <p14:creationId xmlns:p14="http://schemas.microsoft.com/office/powerpoint/2010/main" val="200993554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MX" altLang="es-MX"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es-MX" smtClean="0"/>
              <a:t>Haga clic para modificar el estilo de texto del patrón</a:t>
            </a:r>
          </a:p>
          <a:p>
            <a:pPr lvl="1"/>
            <a:r>
              <a:rPr lang="es-MX" altLang="es-MX" smtClean="0"/>
              <a:t>Segundo nivel</a:t>
            </a:r>
          </a:p>
          <a:p>
            <a:pPr lvl="2"/>
            <a:r>
              <a:rPr lang="es-MX" altLang="es-MX" smtClean="0"/>
              <a:t>Tercer nivel</a:t>
            </a:r>
          </a:p>
          <a:p>
            <a:pPr lvl="3"/>
            <a:r>
              <a:rPr lang="es-MX" altLang="es-MX" smtClean="0"/>
              <a:t>Cuarto nivel</a:t>
            </a:r>
          </a:p>
          <a:p>
            <a:pPr lvl="4"/>
            <a:r>
              <a:rPr lang="es-MX" altLang="es-MX"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defRPr>
            </a:lvl1pPr>
          </a:lstStyle>
          <a:p>
            <a:pPr fontAlgn="base">
              <a:spcBef>
                <a:spcPct val="0"/>
              </a:spcBef>
              <a:spcAft>
                <a:spcPct val="0"/>
              </a:spcAft>
              <a:defRPr/>
            </a:pPr>
            <a:endParaRPr lang="es-MX">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defRPr>
            </a:lvl1pPr>
          </a:lstStyle>
          <a:p>
            <a:pPr fontAlgn="base">
              <a:spcBef>
                <a:spcPct val="0"/>
              </a:spcBef>
              <a:spcAft>
                <a:spcPct val="0"/>
              </a:spcAft>
              <a:defRPr/>
            </a:pPr>
            <a:endParaRPr lang="es-MX">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C5E09AA-ABBE-411E-B284-694A38B6F2D2}" type="slidenum">
              <a:rPr lang="es-MX" altLang="es-MX">
                <a:solidFill>
                  <a:srgbClr val="000000"/>
                </a:solidFill>
              </a:rPr>
              <a:pPr fontAlgn="base">
                <a:spcBef>
                  <a:spcPct val="0"/>
                </a:spcBef>
                <a:spcAft>
                  <a:spcPct val="0"/>
                </a:spcAft>
                <a:defRPr/>
              </a:pPr>
              <a:t>‹Nº›</a:t>
            </a:fld>
            <a:endParaRPr lang="es-MX" altLang="es-MX">
              <a:solidFill>
                <a:srgbClr val="000000"/>
              </a:solidFill>
            </a:endParaRPr>
          </a:p>
        </p:txBody>
      </p:sp>
    </p:spTree>
    <p:extLst>
      <p:ext uri="{BB962C8B-B14F-4D97-AF65-F5344CB8AC3E}">
        <p14:creationId xmlns:p14="http://schemas.microsoft.com/office/powerpoint/2010/main" val="174724704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9"/>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3" y="6459790"/>
            <a:ext cx="1854203" cy="365125"/>
          </a:xfrm>
          <a:prstGeom prst="rect">
            <a:avLst/>
          </a:prstGeom>
        </p:spPr>
        <p:txBody>
          <a:bodyPr vert="horz" lIns="91440" tIns="45720" rIns="91440" bIns="45720" rtlCol="0" anchor="ctr"/>
          <a:lstStyle>
            <a:lvl1pPr algn="l">
              <a:defRPr sz="506">
                <a:solidFill>
                  <a:srgbClr val="FFFFFF"/>
                </a:solidFill>
              </a:defRPr>
            </a:lvl1pPr>
          </a:lstStyle>
          <a:p>
            <a:pPr algn="r"/>
            <a:fld id="{9D21D778-B565-4D7E-94D7-64010A445B68}" type="datetimeFigureOut">
              <a:rPr lang="en-US" smtClean="0"/>
              <a:pPr algn="r"/>
              <a:t>9/9/2015</a:t>
            </a:fld>
            <a:endParaRPr lang="en-US" sz="788" dirty="0"/>
          </a:p>
        </p:txBody>
      </p:sp>
      <p:sp>
        <p:nvSpPr>
          <p:cNvPr id="5" name="Footer Placeholder 4"/>
          <p:cNvSpPr>
            <a:spLocks noGrp="1"/>
          </p:cNvSpPr>
          <p:nvPr>
            <p:ph type="ftr" sz="quarter" idx="3"/>
          </p:nvPr>
        </p:nvSpPr>
        <p:spPr>
          <a:xfrm>
            <a:off x="2764640" y="6459790"/>
            <a:ext cx="3617103" cy="365125"/>
          </a:xfrm>
          <a:prstGeom prst="rect">
            <a:avLst/>
          </a:prstGeom>
        </p:spPr>
        <p:txBody>
          <a:bodyPr vert="horz" lIns="91440" tIns="45720" rIns="91440" bIns="45720" rtlCol="0" anchor="ctr"/>
          <a:lstStyle>
            <a:lvl1pPr algn="ctr">
              <a:defRPr sz="506" cap="all" baseline="0">
                <a:solidFill>
                  <a:srgbClr val="FFFFFF"/>
                </a:solidFill>
              </a:defRPr>
            </a:lvl1pPr>
          </a:lstStyle>
          <a:p>
            <a:pPr algn="l"/>
            <a:endParaRPr lang="en-US" dirty="0"/>
          </a:p>
        </p:txBody>
      </p:sp>
      <p:sp>
        <p:nvSpPr>
          <p:cNvPr id="6" name="Slide Number Placeholder 5"/>
          <p:cNvSpPr>
            <a:spLocks noGrp="1"/>
          </p:cNvSpPr>
          <p:nvPr>
            <p:ph type="sldNum" sz="quarter" idx="4"/>
          </p:nvPr>
        </p:nvSpPr>
        <p:spPr>
          <a:xfrm>
            <a:off x="7425346" y="6459790"/>
            <a:ext cx="984019" cy="365125"/>
          </a:xfrm>
          <a:prstGeom prst="rect">
            <a:avLst/>
          </a:prstGeom>
        </p:spPr>
        <p:txBody>
          <a:bodyPr vert="horz" lIns="91440" tIns="45720" rIns="91440" bIns="45720" rtlCol="0" anchor="ctr"/>
          <a:lstStyle>
            <a:lvl1pPr algn="r">
              <a:defRPr sz="591">
                <a:solidFill>
                  <a:srgbClr val="FFFFFF"/>
                </a:solidFill>
              </a:defRPr>
            </a:lvl1pPr>
          </a:lstStyle>
          <a:p>
            <a:pPr algn="ctr"/>
            <a:fld id="{2C6B1FF6-39B9-40F5-8B67-33C6354A3D4F}" type="slidenum">
              <a:rPr lang="en-US" smtClean="0"/>
              <a:pPr algn="ctr"/>
              <a:t>‹Nº›</a:t>
            </a:fld>
            <a:endParaRPr lang="en-US" sz="900" dirty="0">
              <a:solidFill>
                <a:srgbClr val="DCD084">
                  <a:shade val="75000"/>
                </a:srgbClr>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64085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9"/>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3" y="6459790"/>
            <a:ext cx="1854203" cy="365125"/>
          </a:xfrm>
          <a:prstGeom prst="rect">
            <a:avLst/>
          </a:prstGeom>
        </p:spPr>
        <p:txBody>
          <a:bodyPr vert="horz" lIns="91440" tIns="45720" rIns="91440" bIns="45720" rtlCol="0" anchor="ctr"/>
          <a:lstStyle>
            <a:lvl1pPr algn="l">
              <a:defRPr sz="506">
                <a:solidFill>
                  <a:srgbClr val="FFFFFF"/>
                </a:solidFill>
              </a:defRPr>
            </a:lvl1pPr>
          </a:lstStyle>
          <a:p>
            <a:pPr algn="r"/>
            <a:fld id="{9D21D778-B565-4D7E-94D7-64010A445B68}" type="datetimeFigureOut">
              <a:rPr lang="en-US" smtClean="0"/>
              <a:pPr algn="r"/>
              <a:t>9/9/2015</a:t>
            </a:fld>
            <a:endParaRPr lang="en-US" sz="788" dirty="0"/>
          </a:p>
        </p:txBody>
      </p:sp>
      <p:sp>
        <p:nvSpPr>
          <p:cNvPr id="5" name="Footer Placeholder 4"/>
          <p:cNvSpPr>
            <a:spLocks noGrp="1"/>
          </p:cNvSpPr>
          <p:nvPr>
            <p:ph type="ftr" sz="quarter" idx="3"/>
          </p:nvPr>
        </p:nvSpPr>
        <p:spPr>
          <a:xfrm>
            <a:off x="2764640" y="6459790"/>
            <a:ext cx="3617103" cy="365125"/>
          </a:xfrm>
          <a:prstGeom prst="rect">
            <a:avLst/>
          </a:prstGeom>
        </p:spPr>
        <p:txBody>
          <a:bodyPr vert="horz" lIns="91440" tIns="45720" rIns="91440" bIns="45720" rtlCol="0" anchor="ctr"/>
          <a:lstStyle>
            <a:lvl1pPr algn="ctr">
              <a:defRPr sz="506" cap="all" baseline="0">
                <a:solidFill>
                  <a:srgbClr val="FFFFFF"/>
                </a:solidFill>
              </a:defRPr>
            </a:lvl1pPr>
          </a:lstStyle>
          <a:p>
            <a:pPr algn="l"/>
            <a:endParaRPr lang="en-US" dirty="0"/>
          </a:p>
        </p:txBody>
      </p:sp>
      <p:sp>
        <p:nvSpPr>
          <p:cNvPr id="6" name="Slide Number Placeholder 5"/>
          <p:cNvSpPr>
            <a:spLocks noGrp="1"/>
          </p:cNvSpPr>
          <p:nvPr>
            <p:ph type="sldNum" sz="quarter" idx="4"/>
          </p:nvPr>
        </p:nvSpPr>
        <p:spPr>
          <a:xfrm>
            <a:off x="7425346" y="6459790"/>
            <a:ext cx="984019" cy="365125"/>
          </a:xfrm>
          <a:prstGeom prst="rect">
            <a:avLst/>
          </a:prstGeom>
        </p:spPr>
        <p:txBody>
          <a:bodyPr vert="horz" lIns="91440" tIns="45720" rIns="91440" bIns="45720" rtlCol="0" anchor="ctr"/>
          <a:lstStyle>
            <a:lvl1pPr algn="r">
              <a:defRPr sz="591">
                <a:solidFill>
                  <a:srgbClr val="FFFFFF"/>
                </a:solidFill>
              </a:defRPr>
            </a:lvl1pPr>
          </a:lstStyle>
          <a:p>
            <a:pPr algn="ctr"/>
            <a:fld id="{2C6B1FF6-39B9-40F5-8B67-33C6354A3D4F}" type="slidenum">
              <a:rPr lang="en-US" smtClean="0"/>
              <a:pPr algn="ctr"/>
              <a:t>‹Nº›</a:t>
            </a:fld>
            <a:endParaRPr lang="en-US" sz="900" dirty="0">
              <a:solidFill>
                <a:srgbClr val="DCD084">
                  <a:shade val="75000"/>
                </a:srgbClr>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0635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65D1EAA-F792-4EBC-9276-1D856458457B}" type="datetimeFigureOut">
              <a:rPr lang="es-MX" smtClean="0"/>
              <a:pPr/>
              <a:t>09/09/2015</a:t>
            </a:fld>
            <a:endParaRPr lang="es-MX"/>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0242DEF-B0A7-4BB0-9EC2-306051DC7989}" type="slidenum">
              <a:rPr lang="es-MX" smtClean="0"/>
              <a:pPr/>
              <a:t>‹Nº›</a:t>
            </a:fld>
            <a:endParaRPr lang="es-MX"/>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92090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MX" altLang="es-MX"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MX" altLang="es-MX" smtClean="0"/>
              <a:t>Haga clic para modificar el estilo de texto del patrón</a:t>
            </a:r>
          </a:p>
          <a:p>
            <a:pPr lvl="1"/>
            <a:r>
              <a:rPr lang="es-MX" altLang="es-MX" smtClean="0"/>
              <a:t>Segundo nivel</a:t>
            </a:r>
          </a:p>
          <a:p>
            <a:pPr lvl="2"/>
            <a:r>
              <a:rPr lang="es-MX" altLang="es-MX" smtClean="0"/>
              <a:t>Tercer nivel</a:t>
            </a:r>
          </a:p>
          <a:p>
            <a:pPr lvl="3"/>
            <a:r>
              <a:rPr lang="es-MX" altLang="es-MX" smtClean="0"/>
              <a:t>Cuarto nivel</a:t>
            </a:r>
          </a:p>
          <a:p>
            <a:pPr lvl="4"/>
            <a:r>
              <a:rPr lang="es-MX" altLang="es-MX"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defRPr>
            </a:lvl1pPr>
          </a:lstStyle>
          <a:p>
            <a:pPr fontAlgn="base">
              <a:spcBef>
                <a:spcPct val="0"/>
              </a:spcBef>
              <a:spcAft>
                <a:spcPct val="0"/>
              </a:spcAft>
              <a:defRPr/>
            </a:pPr>
            <a:endParaRPr lang="es-MX">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defRPr>
            </a:lvl1pPr>
          </a:lstStyle>
          <a:p>
            <a:pPr fontAlgn="base">
              <a:spcBef>
                <a:spcPct val="0"/>
              </a:spcBef>
              <a:spcAft>
                <a:spcPct val="0"/>
              </a:spcAft>
              <a:defRPr/>
            </a:pPr>
            <a:endParaRPr lang="es-MX">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56A642E5-8FE8-427B-9780-CFBD2344ADEB}" type="slidenum">
              <a:rPr lang="es-MX" altLang="es-MX">
                <a:solidFill>
                  <a:srgbClr val="000000"/>
                </a:solidFill>
              </a:rPr>
              <a:pPr fontAlgn="base">
                <a:spcBef>
                  <a:spcPct val="0"/>
                </a:spcBef>
                <a:spcAft>
                  <a:spcPct val="0"/>
                </a:spcAft>
                <a:defRPr/>
              </a:pPr>
              <a:t>‹Nº›</a:t>
            </a:fld>
            <a:endParaRPr lang="es-MX" altLang="es-MX">
              <a:solidFill>
                <a:srgbClr val="000000"/>
              </a:solidFill>
            </a:endParaRPr>
          </a:p>
        </p:txBody>
      </p:sp>
    </p:spTree>
    <p:extLst>
      <p:ext uri="{BB962C8B-B14F-4D97-AF65-F5344CB8AC3E}">
        <p14:creationId xmlns:p14="http://schemas.microsoft.com/office/powerpoint/2010/main" val="386725584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83.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39696" y="583863"/>
            <a:ext cx="7543800" cy="3566160"/>
          </a:xfrm>
        </p:spPr>
        <p:txBody>
          <a:bodyPr>
            <a:normAutofit/>
          </a:bodyPr>
          <a:lstStyle/>
          <a:p>
            <a:pPr algn="ctr"/>
            <a:r>
              <a:rPr lang="en-US" sz="4800" dirty="0" err="1" smtClean="0">
                <a:latin typeface="Arial" panose="020B0604020202020204" pitchFamily="34" charset="0"/>
                <a:cs typeface="Arial" panose="020B0604020202020204" pitchFamily="34" charset="0"/>
              </a:rPr>
              <a:t>Reflujo</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Gastroesofágico</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Visión</a:t>
            </a:r>
            <a:r>
              <a:rPr lang="en-US" sz="4800" dirty="0" smtClean="0">
                <a:latin typeface="Arial" panose="020B0604020202020204" pitchFamily="34" charset="0"/>
                <a:cs typeface="Arial" panose="020B0604020202020204" pitchFamily="34" charset="0"/>
              </a:rPr>
              <a:t> actual.</a:t>
            </a:r>
            <a:br>
              <a:rPr lang="en-US" sz="4800" dirty="0" smtClean="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
            </a:r>
            <a:br>
              <a:rPr lang="en-US" sz="4800" dirty="0">
                <a:latin typeface="Arial" panose="020B0604020202020204" pitchFamily="34" charset="0"/>
                <a:cs typeface="Arial" panose="020B0604020202020204" pitchFamily="34" charset="0"/>
              </a:rPr>
            </a:br>
            <a:r>
              <a:rPr lang="en-US" sz="4800" dirty="0" err="1" smtClean="0">
                <a:latin typeface="Arial" panose="020B0604020202020204" pitchFamily="34" charset="0"/>
                <a:cs typeface="Arial" panose="020B0604020202020204" pitchFamily="34" charset="0"/>
              </a:rPr>
              <a:t>Técnicas</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Quirúrgicas</a:t>
            </a:r>
            <a:endParaRPr lang="en-US" sz="4800" dirty="0">
              <a:latin typeface="Arial" panose="020B0604020202020204" pitchFamily="34" charset="0"/>
              <a:cs typeface="Arial" panose="020B0604020202020204" pitchFamily="34" charset="0"/>
            </a:endParaRPr>
          </a:p>
        </p:txBody>
      </p:sp>
      <p:sp>
        <p:nvSpPr>
          <p:cNvPr id="4" name="Subtítulo 3"/>
          <p:cNvSpPr>
            <a:spLocks noGrp="1"/>
          </p:cNvSpPr>
          <p:nvPr>
            <p:ph type="subTitle" idx="1"/>
          </p:nvPr>
        </p:nvSpPr>
        <p:spPr>
          <a:xfrm>
            <a:off x="1544888" y="5049010"/>
            <a:ext cx="7543800" cy="1143000"/>
          </a:xfrm>
        </p:spPr>
        <p:txBody>
          <a:bodyPr>
            <a:normAutofit/>
          </a:bodyPr>
          <a:lstStyle/>
          <a:p>
            <a:pPr algn="r"/>
            <a:r>
              <a:rPr lang="es-MX" sz="1600" cap="none" dirty="0" smtClean="0">
                <a:solidFill>
                  <a:schemeClr val="tx1"/>
                </a:solidFill>
                <a:latin typeface="Arial" panose="020B0604020202020204" pitchFamily="34" charset="0"/>
                <a:cs typeface="Arial" panose="020B0604020202020204" pitchFamily="34" charset="0"/>
              </a:rPr>
              <a:t>Acad. Dr. en C. Alejandro González Ojeda.</a:t>
            </a:r>
          </a:p>
          <a:p>
            <a:pPr algn="r"/>
            <a:r>
              <a:rPr lang="es-MX" sz="1600" cap="none" dirty="0" smtClean="0">
                <a:solidFill>
                  <a:schemeClr val="tx1"/>
                </a:solidFill>
                <a:latin typeface="Arial" panose="020B0604020202020204" pitchFamily="34" charset="0"/>
                <a:cs typeface="Arial" panose="020B0604020202020204" pitchFamily="34" charset="0"/>
              </a:rPr>
              <a:t>Septiembre 09, 2015</a:t>
            </a:r>
            <a:endParaRPr lang="es-MX" sz="1600" cap="none" dirty="0">
              <a:solidFill>
                <a:schemeClr val="tx1"/>
              </a:solidFill>
              <a:latin typeface="Arial" panose="020B0604020202020204" pitchFamily="34" charset="0"/>
              <a:cs typeface="Arial" panose="020B0604020202020204" pitchFamily="34" charset="0"/>
            </a:endParaRPr>
          </a:p>
        </p:txBody>
      </p:sp>
      <p:pic>
        <p:nvPicPr>
          <p:cNvPr id="1026" name="Picture 2" descr="Resultado de imagen para logotipo del ims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6663" y="83200"/>
            <a:ext cx="1099296" cy="135295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52205" y="58365"/>
            <a:ext cx="2170717" cy="1519502"/>
          </a:xfrm>
          <a:prstGeom prst="rect">
            <a:avLst/>
          </a:prstGeom>
        </p:spPr>
      </p:pic>
    </p:spTree>
    <p:extLst>
      <p:ext uri="{BB962C8B-B14F-4D97-AF65-F5344CB8AC3E}">
        <p14:creationId xmlns:p14="http://schemas.microsoft.com/office/powerpoint/2010/main" val="3513170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s-MX" altLang="es-MX" sz="4000" smtClean="0"/>
              <a:t>Mecanismo de Acción del Toupet</a:t>
            </a:r>
          </a:p>
        </p:txBody>
      </p:sp>
      <p:grpSp>
        <p:nvGrpSpPr>
          <p:cNvPr id="49174" name="Group 22"/>
          <p:cNvGrpSpPr>
            <a:grpSpLocks/>
          </p:cNvGrpSpPr>
          <p:nvPr/>
        </p:nvGrpSpPr>
        <p:grpSpPr bwMode="auto">
          <a:xfrm>
            <a:off x="2419350" y="1985963"/>
            <a:ext cx="4097338" cy="3314700"/>
            <a:chOff x="474" y="1614"/>
            <a:chExt cx="2581" cy="2088"/>
          </a:xfrm>
        </p:grpSpPr>
        <p:sp>
          <p:nvSpPr>
            <p:cNvPr id="49156" name="Freeform 4"/>
            <p:cNvSpPr>
              <a:spLocks/>
            </p:cNvSpPr>
            <p:nvPr/>
          </p:nvSpPr>
          <p:spPr bwMode="auto">
            <a:xfrm>
              <a:off x="517" y="1614"/>
              <a:ext cx="2538" cy="2088"/>
            </a:xfrm>
            <a:custGeom>
              <a:avLst/>
              <a:gdLst>
                <a:gd name="T0" fmla="*/ 22 w 2538"/>
                <a:gd name="T1" fmla="*/ 1200 h 2088"/>
                <a:gd name="T2" fmla="*/ 839 w 2538"/>
                <a:gd name="T3" fmla="*/ 1971 h 2088"/>
                <a:gd name="T4" fmla="*/ 2018 w 2538"/>
                <a:gd name="T5" fmla="*/ 1517 h 2088"/>
                <a:gd name="T6" fmla="*/ 2063 w 2538"/>
                <a:gd name="T7" fmla="*/ 202 h 2088"/>
                <a:gd name="T8" fmla="*/ 1093 w 2538"/>
                <a:gd name="T9" fmla="*/ 305 h 2088"/>
                <a:gd name="T10" fmla="*/ 1450 w 2538"/>
                <a:gd name="T11" fmla="*/ 561 h 2088"/>
                <a:gd name="T12" fmla="*/ 1359 w 2538"/>
                <a:gd name="T13" fmla="*/ 1091 h 2088"/>
                <a:gd name="T14" fmla="*/ 931 w 2538"/>
                <a:gd name="T15" fmla="*/ 1147 h 2088"/>
                <a:gd name="T16" fmla="*/ 655 w 2538"/>
                <a:gd name="T17" fmla="*/ 680 h 2088"/>
                <a:gd name="T18" fmla="*/ 22 w 2538"/>
                <a:gd name="T19" fmla="*/ 1200 h 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8" h="2088">
                  <a:moveTo>
                    <a:pt x="22" y="1200"/>
                  </a:moveTo>
                  <a:cubicBezTo>
                    <a:pt x="0" y="1385"/>
                    <a:pt x="124" y="1859"/>
                    <a:pt x="839" y="1971"/>
                  </a:cubicBezTo>
                  <a:cubicBezTo>
                    <a:pt x="839" y="1971"/>
                    <a:pt x="1560" y="2088"/>
                    <a:pt x="2018" y="1517"/>
                  </a:cubicBezTo>
                  <a:cubicBezTo>
                    <a:pt x="2018" y="1517"/>
                    <a:pt x="2538" y="725"/>
                    <a:pt x="2063" y="202"/>
                  </a:cubicBezTo>
                  <a:cubicBezTo>
                    <a:pt x="1909" y="0"/>
                    <a:pt x="1135" y="97"/>
                    <a:pt x="1093" y="305"/>
                  </a:cubicBezTo>
                  <a:cubicBezTo>
                    <a:pt x="1075" y="368"/>
                    <a:pt x="1406" y="430"/>
                    <a:pt x="1450" y="561"/>
                  </a:cubicBezTo>
                  <a:cubicBezTo>
                    <a:pt x="1450" y="561"/>
                    <a:pt x="1560" y="899"/>
                    <a:pt x="1359" y="1091"/>
                  </a:cubicBezTo>
                  <a:cubicBezTo>
                    <a:pt x="1167" y="1247"/>
                    <a:pt x="1096" y="1201"/>
                    <a:pt x="931" y="1147"/>
                  </a:cubicBezTo>
                  <a:cubicBezTo>
                    <a:pt x="745" y="1054"/>
                    <a:pt x="618" y="908"/>
                    <a:pt x="655" y="680"/>
                  </a:cubicBezTo>
                  <a:cubicBezTo>
                    <a:pt x="474" y="571"/>
                    <a:pt x="42" y="775"/>
                    <a:pt x="22" y="1200"/>
                  </a:cubicBezTo>
                  <a:close/>
                </a:path>
              </a:pathLst>
            </a:custGeom>
            <a:solidFill>
              <a:srgbClr val="FFCC99"/>
            </a:solidFill>
            <a:ln w="508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grpSp>
          <p:nvGrpSpPr>
            <p:cNvPr id="39953" name="Group 21"/>
            <p:cNvGrpSpPr>
              <a:grpSpLocks/>
            </p:cNvGrpSpPr>
            <p:nvPr/>
          </p:nvGrpSpPr>
          <p:grpSpPr bwMode="auto">
            <a:xfrm>
              <a:off x="474" y="1728"/>
              <a:ext cx="2218" cy="1838"/>
              <a:chOff x="474" y="1728"/>
              <a:chExt cx="2218" cy="1838"/>
            </a:xfrm>
          </p:grpSpPr>
          <p:sp>
            <p:nvSpPr>
              <p:cNvPr id="49158" name="Freeform 6"/>
              <p:cNvSpPr>
                <a:spLocks/>
              </p:cNvSpPr>
              <p:nvPr/>
            </p:nvSpPr>
            <p:spPr bwMode="auto">
              <a:xfrm>
                <a:off x="474" y="1728"/>
                <a:ext cx="2218" cy="1838"/>
              </a:xfrm>
              <a:custGeom>
                <a:avLst/>
                <a:gdLst>
                  <a:gd name="T0" fmla="*/ 225 w 2218"/>
                  <a:gd name="T1" fmla="*/ 1307 h 1838"/>
                  <a:gd name="T2" fmla="*/ 1359 w 2218"/>
                  <a:gd name="T3" fmla="*/ 1728 h 1838"/>
                  <a:gd name="T4" fmla="*/ 2172 w 2218"/>
                  <a:gd name="T5" fmla="*/ 914 h 1838"/>
                  <a:gd name="T6" fmla="*/ 1982 w 2218"/>
                  <a:gd name="T7" fmla="*/ 119 h 1838"/>
                  <a:gd name="T8" fmla="*/ 1276 w 2218"/>
                  <a:gd name="T9" fmla="*/ 155 h 1838"/>
                  <a:gd name="T10" fmla="*/ 1641 w 2218"/>
                  <a:gd name="T11" fmla="*/ 584 h 1838"/>
                  <a:gd name="T12" fmla="*/ 1487 w 2218"/>
                  <a:gd name="T13" fmla="*/ 1042 h 1838"/>
                  <a:gd name="T14" fmla="*/ 1039 w 2218"/>
                  <a:gd name="T15" fmla="*/ 1198 h 1838"/>
                  <a:gd name="T16" fmla="*/ 600 w 2218"/>
                  <a:gd name="T17" fmla="*/ 676 h 1838"/>
                  <a:gd name="T18" fmla="*/ 225 w 2218"/>
                  <a:gd name="T19" fmla="*/ 1307 h 1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18" h="1838">
                    <a:moveTo>
                      <a:pt x="225" y="1307"/>
                    </a:moveTo>
                    <a:cubicBezTo>
                      <a:pt x="425" y="1566"/>
                      <a:pt x="755" y="1838"/>
                      <a:pt x="1359" y="1728"/>
                    </a:cubicBezTo>
                    <a:cubicBezTo>
                      <a:pt x="1871" y="1508"/>
                      <a:pt x="1935" y="1490"/>
                      <a:pt x="2172" y="914"/>
                    </a:cubicBezTo>
                    <a:cubicBezTo>
                      <a:pt x="2218" y="594"/>
                      <a:pt x="2203" y="330"/>
                      <a:pt x="1982" y="119"/>
                    </a:cubicBezTo>
                    <a:cubicBezTo>
                      <a:pt x="1753" y="0"/>
                      <a:pt x="1333" y="78"/>
                      <a:pt x="1276" y="155"/>
                    </a:cubicBezTo>
                    <a:cubicBezTo>
                      <a:pt x="1219" y="232"/>
                      <a:pt x="1559" y="271"/>
                      <a:pt x="1641" y="584"/>
                    </a:cubicBezTo>
                    <a:cubicBezTo>
                      <a:pt x="1641" y="584"/>
                      <a:pt x="1688" y="850"/>
                      <a:pt x="1487" y="1042"/>
                    </a:cubicBezTo>
                    <a:cubicBezTo>
                      <a:pt x="1295" y="1198"/>
                      <a:pt x="1204" y="1252"/>
                      <a:pt x="1039" y="1198"/>
                    </a:cubicBezTo>
                    <a:cubicBezTo>
                      <a:pt x="856" y="1124"/>
                      <a:pt x="644" y="889"/>
                      <a:pt x="600" y="676"/>
                    </a:cubicBezTo>
                    <a:cubicBezTo>
                      <a:pt x="373" y="466"/>
                      <a:pt x="0" y="1033"/>
                      <a:pt x="225" y="1307"/>
                    </a:cubicBezTo>
                    <a:close/>
                  </a:path>
                </a:pathLst>
              </a:custGeom>
              <a:solidFill>
                <a:srgbClr val="FF3399"/>
              </a:solidFill>
              <a:ln w="508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49159" name="Freeform 7"/>
              <p:cNvSpPr>
                <a:spLocks/>
              </p:cNvSpPr>
              <p:nvPr/>
            </p:nvSpPr>
            <p:spPr bwMode="auto">
              <a:xfrm>
                <a:off x="1165" y="1957"/>
                <a:ext cx="832" cy="813"/>
              </a:xfrm>
              <a:custGeom>
                <a:avLst/>
                <a:gdLst>
                  <a:gd name="T0" fmla="*/ 211 w 832"/>
                  <a:gd name="T1" fmla="*/ 91 h 813"/>
                  <a:gd name="T2" fmla="*/ 147 w 832"/>
                  <a:gd name="T3" fmla="*/ 639 h 813"/>
                  <a:gd name="T4" fmla="*/ 595 w 832"/>
                  <a:gd name="T5" fmla="*/ 749 h 813"/>
                  <a:gd name="T6" fmla="*/ 732 w 832"/>
                  <a:gd name="T7" fmla="*/ 210 h 813"/>
                  <a:gd name="T8" fmla="*/ 211 w 832"/>
                  <a:gd name="T9" fmla="*/ 91 h 8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2" h="813">
                    <a:moveTo>
                      <a:pt x="211" y="91"/>
                    </a:moveTo>
                    <a:cubicBezTo>
                      <a:pt x="115" y="141"/>
                      <a:pt x="0" y="438"/>
                      <a:pt x="147" y="639"/>
                    </a:cubicBezTo>
                    <a:cubicBezTo>
                      <a:pt x="366" y="758"/>
                      <a:pt x="421" y="813"/>
                      <a:pt x="595" y="749"/>
                    </a:cubicBezTo>
                    <a:cubicBezTo>
                      <a:pt x="723" y="667"/>
                      <a:pt x="832" y="493"/>
                      <a:pt x="732" y="210"/>
                    </a:cubicBezTo>
                    <a:cubicBezTo>
                      <a:pt x="668" y="100"/>
                      <a:pt x="394" y="0"/>
                      <a:pt x="211" y="91"/>
                    </a:cubicBezTo>
                    <a:close/>
                  </a:path>
                </a:pathLst>
              </a:custGeom>
              <a:solidFill>
                <a:srgbClr val="FFCC99"/>
              </a:solidFill>
              <a:ln w="381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49160" name="Freeform 8"/>
              <p:cNvSpPr>
                <a:spLocks/>
              </p:cNvSpPr>
              <p:nvPr/>
            </p:nvSpPr>
            <p:spPr bwMode="auto">
              <a:xfrm>
                <a:off x="1322" y="2089"/>
                <a:ext cx="533" cy="553"/>
              </a:xfrm>
              <a:custGeom>
                <a:avLst/>
                <a:gdLst>
                  <a:gd name="T0" fmla="*/ 77 w 533"/>
                  <a:gd name="T1" fmla="*/ 19 h 553"/>
                  <a:gd name="T2" fmla="*/ 104 w 533"/>
                  <a:gd name="T3" fmla="*/ 165 h 553"/>
                  <a:gd name="T4" fmla="*/ 4 w 533"/>
                  <a:gd name="T5" fmla="*/ 229 h 553"/>
                  <a:gd name="T6" fmla="*/ 77 w 533"/>
                  <a:gd name="T7" fmla="*/ 330 h 553"/>
                  <a:gd name="T8" fmla="*/ 40 w 533"/>
                  <a:gd name="T9" fmla="*/ 449 h 553"/>
                  <a:gd name="T10" fmla="*/ 132 w 533"/>
                  <a:gd name="T11" fmla="*/ 449 h 553"/>
                  <a:gd name="T12" fmla="*/ 205 w 533"/>
                  <a:gd name="T13" fmla="*/ 531 h 553"/>
                  <a:gd name="T14" fmla="*/ 287 w 533"/>
                  <a:gd name="T15" fmla="*/ 476 h 553"/>
                  <a:gd name="T16" fmla="*/ 406 w 533"/>
                  <a:gd name="T17" fmla="*/ 531 h 553"/>
                  <a:gd name="T18" fmla="*/ 397 w 533"/>
                  <a:gd name="T19" fmla="*/ 412 h 553"/>
                  <a:gd name="T20" fmla="*/ 516 w 533"/>
                  <a:gd name="T21" fmla="*/ 375 h 553"/>
                  <a:gd name="T22" fmla="*/ 479 w 533"/>
                  <a:gd name="T23" fmla="*/ 257 h 553"/>
                  <a:gd name="T24" fmla="*/ 516 w 533"/>
                  <a:gd name="T25" fmla="*/ 110 h 553"/>
                  <a:gd name="T26" fmla="*/ 379 w 533"/>
                  <a:gd name="T27" fmla="*/ 119 h 553"/>
                  <a:gd name="T28" fmla="*/ 305 w 533"/>
                  <a:gd name="T29" fmla="*/ 28 h 553"/>
                  <a:gd name="T30" fmla="*/ 196 w 533"/>
                  <a:gd name="T31" fmla="*/ 83 h 553"/>
                  <a:gd name="T32" fmla="*/ 77 w 533"/>
                  <a:gd name="T33" fmla="*/ 19 h 5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3" h="553">
                    <a:moveTo>
                      <a:pt x="77" y="19"/>
                    </a:moveTo>
                    <a:cubicBezTo>
                      <a:pt x="41" y="19"/>
                      <a:pt x="128" y="130"/>
                      <a:pt x="104" y="165"/>
                    </a:cubicBezTo>
                    <a:cubicBezTo>
                      <a:pt x="92" y="200"/>
                      <a:pt x="8" y="202"/>
                      <a:pt x="4" y="229"/>
                    </a:cubicBezTo>
                    <a:cubicBezTo>
                      <a:pt x="0" y="256"/>
                      <a:pt x="71" y="293"/>
                      <a:pt x="77" y="330"/>
                    </a:cubicBezTo>
                    <a:cubicBezTo>
                      <a:pt x="83" y="367"/>
                      <a:pt x="31" y="429"/>
                      <a:pt x="40" y="449"/>
                    </a:cubicBezTo>
                    <a:cubicBezTo>
                      <a:pt x="40" y="553"/>
                      <a:pt x="104" y="435"/>
                      <a:pt x="132" y="449"/>
                    </a:cubicBezTo>
                    <a:cubicBezTo>
                      <a:pt x="160" y="463"/>
                      <a:pt x="179" y="527"/>
                      <a:pt x="205" y="531"/>
                    </a:cubicBezTo>
                    <a:cubicBezTo>
                      <a:pt x="231" y="535"/>
                      <a:pt x="254" y="476"/>
                      <a:pt x="287" y="476"/>
                    </a:cubicBezTo>
                    <a:cubicBezTo>
                      <a:pt x="320" y="476"/>
                      <a:pt x="388" y="542"/>
                      <a:pt x="406" y="531"/>
                    </a:cubicBezTo>
                    <a:cubicBezTo>
                      <a:pt x="498" y="536"/>
                      <a:pt x="379" y="438"/>
                      <a:pt x="397" y="412"/>
                    </a:cubicBezTo>
                    <a:cubicBezTo>
                      <a:pt x="415" y="386"/>
                      <a:pt x="502" y="401"/>
                      <a:pt x="516" y="375"/>
                    </a:cubicBezTo>
                    <a:cubicBezTo>
                      <a:pt x="530" y="349"/>
                      <a:pt x="479" y="301"/>
                      <a:pt x="479" y="257"/>
                    </a:cubicBezTo>
                    <a:cubicBezTo>
                      <a:pt x="479" y="213"/>
                      <a:pt x="533" y="133"/>
                      <a:pt x="516" y="110"/>
                    </a:cubicBezTo>
                    <a:cubicBezTo>
                      <a:pt x="512" y="0"/>
                      <a:pt x="414" y="133"/>
                      <a:pt x="379" y="119"/>
                    </a:cubicBezTo>
                    <a:cubicBezTo>
                      <a:pt x="344" y="105"/>
                      <a:pt x="335" y="34"/>
                      <a:pt x="305" y="28"/>
                    </a:cubicBezTo>
                    <a:cubicBezTo>
                      <a:pt x="275" y="22"/>
                      <a:pt x="234" y="84"/>
                      <a:pt x="196" y="83"/>
                    </a:cubicBezTo>
                    <a:cubicBezTo>
                      <a:pt x="158" y="82"/>
                      <a:pt x="113" y="19"/>
                      <a:pt x="77" y="19"/>
                    </a:cubicBezTo>
                    <a:close/>
                  </a:path>
                </a:pathLst>
              </a:custGeom>
              <a:solidFill>
                <a:srgbClr val="FF3399"/>
              </a:solidFill>
              <a:ln w="381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grpSp>
      </p:grpSp>
      <p:grpSp>
        <p:nvGrpSpPr>
          <p:cNvPr id="49177" name="Group 25"/>
          <p:cNvGrpSpPr>
            <a:grpSpLocks/>
          </p:cNvGrpSpPr>
          <p:nvPr/>
        </p:nvGrpSpPr>
        <p:grpSpPr bwMode="auto">
          <a:xfrm>
            <a:off x="2192338" y="1160463"/>
            <a:ext cx="5441950" cy="5246687"/>
            <a:chOff x="1381" y="731"/>
            <a:chExt cx="3428" cy="3305"/>
          </a:xfrm>
        </p:grpSpPr>
        <p:sp>
          <p:nvSpPr>
            <p:cNvPr id="49162" name="Freeform 10"/>
            <p:cNvSpPr>
              <a:spLocks/>
            </p:cNvSpPr>
            <p:nvPr/>
          </p:nvSpPr>
          <p:spPr bwMode="auto">
            <a:xfrm>
              <a:off x="1381" y="731"/>
              <a:ext cx="3428" cy="3305"/>
            </a:xfrm>
            <a:custGeom>
              <a:avLst/>
              <a:gdLst>
                <a:gd name="T0" fmla="*/ 118 w 3428"/>
                <a:gd name="T1" fmla="*/ 2076 h 3305"/>
                <a:gd name="T2" fmla="*/ 1133 w 3428"/>
                <a:gd name="T3" fmla="*/ 3127 h 3305"/>
                <a:gd name="T4" fmla="*/ 2980 w 3428"/>
                <a:gd name="T5" fmla="*/ 2451 h 3305"/>
                <a:gd name="T6" fmla="*/ 2953 w 3428"/>
                <a:gd name="T7" fmla="*/ 759 h 3305"/>
                <a:gd name="T8" fmla="*/ 1347 w 3428"/>
                <a:gd name="T9" fmla="*/ 881 h 3305"/>
                <a:gd name="T10" fmla="*/ 1669 w 3428"/>
                <a:gd name="T11" fmla="*/ 1008 h 3305"/>
                <a:gd name="T12" fmla="*/ 1491 w 3428"/>
                <a:gd name="T13" fmla="*/ 1457 h 3305"/>
                <a:gd name="T14" fmla="*/ 1059 w 3428"/>
                <a:gd name="T15" fmla="*/ 1567 h 3305"/>
                <a:gd name="T16" fmla="*/ 847 w 3428"/>
                <a:gd name="T17" fmla="*/ 1237 h 3305"/>
                <a:gd name="T18" fmla="*/ 118 w 3428"/>
                <a:gd name="T19" fmla="*/ 2076 h 33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28" h="3305">
                  <a:moveTo>
                    <a:pt x="118" y="2076"/>
                  </a:moveTo>
                  <a:cubicBezTo>
                    <a:pt x="186" y="2390"/>
                    <a:pt x="418" y="3015"/>
                    <a:pt x="1133" y="3127"/>
                  </a:cubicBezTo>
                  <a:cubicBezTo>
                    <a:pt x="2157" y="3305"/>
                    <a:pt x="2489" y="2976"/>
                    <a:pt x="2980" y="2451"/>
                  </a:cubicBezTo>
                  <a:cubicBezTo>
                    <a:pt x="3234" y="2036"/>
                    <a:pt x="3428" y="1282"/>
                    <a:pt x="2953" y="759"/>
                  </a:cubicBezTo>
                  <a:cubicBezTo>
                    <a:pt x="2358" y="0"/>
                    <a:pt x="1531" y="748"/>
                    <a:pt x="1347" y="881"/>
                  </a:cubicBezTo>
                  <a:cubicBezTo>
                    <a:pt x="1644" y="847"/>
                    <a:pt x="1645" y="913"/>
                    <a:pt x="1669" y="1008"/>
                  </a:cubicBezTo>
                  <a:cubicBezTo>
                    <a:pt x="1669" y="1008"/>
                    <a:pt x="1644" y="1270"/>
                    <a:pt x="1491" y="1457"/>
                  </a:cubicBezTo>
                  <a:cubicBezTo>
                    <a:pt x="1398" y="1516"/>
                    <a:pt x="1203" y="1575"/>
                    <a:pt x="1059" y="1567"/>
                  </a:cubicBezTo>
                  <a:cubicBezTo>
                    <a:pt x="898" y="1525"/>
                    <a:pt x="788" y="1558"/>
                    <a:pt x="847" y="1237"/>
                  </a:cubicBezTo>
                  <a:cubicBezTo>
                    <a:pt x="657" y="1272"/>
                    <a:pt x="0" y="1527"/>
                    <a:pt x="118" y="2076"/>
                  </a:cubicBezTo>
                  <a:close/>
                </a:path>
              </a:pathLst>
            </a:custGeom>
            <a:solidFill>
              <a:srgbClr val="FFCC99"/>
            </a:solidFill>
            <a:ln w="508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49163" name="Freeform 11"/>
            <p:cNvSpPr>
              <a:spLocks/>
            </p:cNvSpPr>
            <p:nvPr/>
          </p:nvSpPr>
          <p:spPr bwMode="auto">
            <a:xfrm>
              <a:off x="1381" y="1204"/>
              <a:ext cx="3185" cy="2700"/>
            </a:xfrm>
            <a:custGeom>
              <a:avLst/>
              <a:gdLst>
                <a:gd name="T0" fmla="*/ 402 w 3185"/>
                <a:gd name="T1" fmla="*/ 2033 h 2700"/>
                <a:gd name="T2" fmla="*/ 1910 w 3185"/>
                <a:gd name="T3" fmla="*/ 2590 h 2700"/>
                <a:gd name="T4" fmla="*/ 3081 w 3185"/>
                <a:gd name="T5" fmla="*/ 1566 h 2700"/>
                <a:gd name="T6" fmla="*/ 2889 w 3185"/>
                <a:gd name="T7" fmla="*/ 305 h 2700"/>
                <a:gd name="T8" fmla="*/ 1601 w 3185"/>
                <a:gd name="T9" fmla="*/ 332 h 2700"/>
                <a:gd name="T10" fmla="*/ 1711 w 3185"/>
                <a:gd name="T11" fmla="*/ 747 h 2700"/>
                <a:gd name="T12" fmla="*/ 1305 w 3185"/>
                <a:gd name="T13" fmla="*/ 1136 h 2700"/>
                <a:gd name="T14" fmla="*/ 737 w 3185"/>
                <a:gd name="T15" fmla="*/ 882 h 2700"/>
                <a:gd name="T16" fmla="*/ 402 w 3185"/>
                <a:gd name="T17" fmla="*/ 2033 h 2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85" h="2700">
                  <a:moveTo>
                    <a:pt x="402" y="2033"/>
                  </a:moveTo>
                  <a:cubicBezTo>
                    <a:pt x="713" y="2563"/>
                    <a:pt x="1306" y="2700"/>
                    <a:pt x="1910" y="2590"/>
                  </a:cubicBezTo>
                  <a:cubicBezTo>
                    <a:pt x="2386" y="2343"/>
                    <a:pt x="2810" y="2303"/>
                    <a:pt x="3081" y="1566"/>
                  </a:cubicBezTo>
                  <a:cubicBezTo>
                    <a:pt x="3157" y="1244"/>
                    <a:pt x="3185" y="813"/>
                    <a:pt x="2889" y="305"/>
                  </a:cubicBezTo>
                  <a:cubicBezTo>
                    <a:pt x="2686" y="0"/>
                    <a:pt x="1771" y="135"/>
                    <a:pt x="1601" y="332"/>
                  </a:cubicBezTo>
                  <a:cubicBezTo>
                    <a:pt x="1788" y="408"/>
                    <a:pt x="1771" y="518"/>
                    <a:pt x="1711" y="747"/>
                  </a:cubicBezTo>
                  <a:cubicBezTo>
                    <a:pt x="1601" y="1018"/>
                    <a:pt x="1542" y="1043"/>
                    <a:pt x="1305" y="1136"/>
                  </a:cubicBezTo>
                  <a:cubicBezTo>
                    <a:pt x="957" y="1196"/>
                    <a:pt x="737" y="1111"/>
                    <a:pt x="737" y="882"/>
                  </a:cubicBezTo>
                  <a:cubicBezTo>
                    <a:pt x="212" y="1119"/>
                    <a:pt x="0" y="1429"/>
                    <a:pt x="402" y="2033"/>
                  </a:cubicBezTo>
                  <a:close/>
                </a:path>
              </a:pathLst>
            </a:custGeom>
            <a:solidFill>
              <a:srgbClr val="FF3399"/>
            </a:solidFill>
            <a:ln w="508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49164" name="Freeform 12"/>
            <p:cNvSpPr>
              <a:spLocks/>
            </p:cNvSpPr>
            <p:nvPr/>
          </p:nvSpPr>
          <p:spPr bwMode="auto">
            <a:xfrm>
              <a:off x="2211" y="1586"/>
              <a:ext cx="805" cy="686"/>
            </a:xfrm>
            <a:custGeom>
              <a:avLst/>
              <a:gdLst>
                <a:gd name="T0" fmla="*/ 302 w 805"/>
                <a:gd name="T1" fmla="*/ 151 h 686"/>
                <a:gd name="T2" fmla="*/ 68 w 805"/>
                <a:gd name="T3" fmla="*/ 576 h 686"/>
                <a:gd name="T4" fmla="*/ 573 w 805"/>
                <a:gd name="T5" fmla="*/ 600 h 686"/>
                <a:gd name="T6" fmla="*/ 771 w 805"/>
                <a:gd name="T7" fmla="*/ 110 h 686"/>
                <a:gd name="T8" fmla="*/ 302 w 805"/>
                <a:gd name="T9" fmla="*/ 151 h 6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5" h="686">
                  <a:moveTo>
                    <a:pt x="302" y="151"/>
                  </a:moveTo>
                  <a:cubicBezTo>
                    <a:pt x="206" y="201"/>
                    <a:pt x="0" y="440"/>
                    <a:pt x="68" y="576"/>
                  </a:cubicBezTo>
                  <a:cubicBezTo>
                    <a:pt x="161" y="686"/>
                    <a:pt x="463" y="668"/>
                    <a:pt x="573" y="600"/>
                  </a:cubicBezTo>
                  <a:cubicBezTo>
                    <a:pt x="701" y="518"/>
                    <a:pt x="805" y="263"/>
                    <a:pt x="771" y="110"/>
                  </a:cubicBezTo>
                  <a:cubicBezTo>
                    <a:pt x="707" y="0"/>
                    <a:pt x="429" y="117"/>
                    <a:pt x="302" y="151"/>
                  </a:cubicBezTo>
                  <a:close/>
                </a:path>
              </a:pathLst>
            </a:custGeom>
            <a:solidFill>
              <a:srgbClr val="FFCC99"/>
            </a:solidFill>
            <a:ln w="381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49165" name="Freeform 13"/>
            <p:cNvSpPr>
              <a:spLocks/>
            </p:cNvSpPr>
            <p:nvPr/>
          </p:nvSpPr>
          <p:spPr bwMode="auto">
            <a:xfrm>
              <a:off x="2343" y="1714"/>
              <a:ext cx="550" cy="502"/>
            </a:xfrm>
            <a:custGeom>
              <a:avLst/>
              <a:gdLst>
                <a:gd name="T0" fmla="*/ 212 w 550"/>
                <a:gd name="T1" fmla="*/ 49 h 502"/>
                <a:gd name="T2" fmla="*/ 233 w 550"/>
                <a:gd name="T3" fmla="*/ 177 h 502"/>
                <a:gd name="T4" fmla="*/ 72 w 550"/>
                <a:gd name="T5" fmla="*/ 211 h 502"/>
                <a:gd name="T6" fmla="*/ 156 w 550"/>
                <a:gd name="T7" fmla="*/ 287 h 502"/>
                <a:gd name="T8" fmla="*/ 4 w 550"/>
                <a:gd name="T9" fmla="*/ 398 h 502"/>
                <a:gd name="T10" fmla="*/ 182 w 550"/>
                <a:gd name="T11" fmla="*/ 364 h 502"/>
                <a:gd name="T12" fmla="*/ 224 w 550"/>
                <a:gd name="T13" fmla="*/ 448 h 502"/>
                <a:gd name="T14" fmla="*/ 317 w 550"/>
                <a:gd name="T15" fmla="*/ 355 h 502"/>
                <a:gd name="T16" fmla="*/ 449 w 550"/>
                <a:gd name="T17" fmla="*/ 413 h 502"/>
                <a:gd name="T18" fmla="*/ 407 w 550"/>
                <a:gd name="T19" fmla="*/ 311 h 502"/>
                <a:gd name="T20" fmla="*/ 517 w 550"/>
                <a:gd name="T21" fmla="*/ 303 h 502"/>
                <a:gd name="T22" fmla="*/ 424 w 550"/>
                <a:gd name="T23" fmla="*/ 252 h 502"/>
                <a:gd name="T24" fmla="*/ 546 w 550"/>
                <a:gd name="T25" fmla="*/ 110 h 502"/>
                <a:gd name="T26" fmla="*/ 402 w 550"/>
                <a:gd name="T27" fmla="*/ 143 h 502"/>
                <a:gd name="T28" fmla="*/ 377 w 550"/>
                <a:gd name="T29" fmla="*/ 33 h 502"/>
                <a:gd name="T30" fmla="*/ 309 w 550"/>
                <a:gd name="T31" fmla="*/ 135 h 502"/>
                <a:gd name="T32" fmla="*/ 212 w 550"/>
                <a:gd name="T33" fmla="*/ 49 h 5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0" h="502">
                  <a:moveTo>
                    <a:pt x="212" y="49"/>
                  </a:moveTo>
                  <a:cubicBezTo>
                    <a:pt x="176" y="49"/>
                    <a:pt x="256" y="150"/>
                    <a:pt x="233" y="177"/>
                  </a:cubicBezTo>
                  <a:cubicBezTo>
                    <a:pt x="210" y="204"/>
                    <a:pt x="85" y="193"/>
                    <a:pt x="72" y="211"/>
                  </a:cubicBezTo>
                  <a:cubicBezTo>
                    <a:pt x="59" y="229"/>
                    <a:pt x="167" y="256"/>
                    <a:pt x="156" y="287"/>
                  </a:cubicBezTo>
                  <a:cubicBezTo>
                    <a:pt x="145" y="318"/>
                    <a:pt x="0" y="385"/>
                    <a:pt x="4" y="398"/>
                  </a:cubicBezTo>
                  <a:cubicBezTo>
                    <a:pt x="4" y="502"/>
                    <a:pt x="145" y="356"/>
                    <a:pt x="182" y="364"/>
                  </a:cubicBezTo>
                  <a:cubicBezTo>
                    <a:pt x="219" y="372"/>
                    <a:pt x="202" y="449"/>
                    <a:pt x="224" y="448"/>
                  </a:cubicBezTo>
                  <a:cubicBezTo>
                    <a:pt x="246" y="447"/>
                    <a:pt x="280" y="361"/>
                    <a:pt x="317" y="355"/>
                  </a:cubicBezTo>
                  <a:cubicBezTo>
                    <a:pt x="354" y="349"/>
                    <a:pt x="434" y="420"/>
                    <a:pt x="449" y="413"/>
                  </a:cubicBezTo>
                  <a:cubicBezTo>
                    <a:pt x="541" y="418"/>
                    <a:pt x="396" y="329"/>
                    <a:pt x="407" y="311"/>
                  </a:cubicBezTo>
                  <a:cubicBezTo>
                    <a:pt x="418" y="293"/>
                    <a:pt x="514" y="313"/>
                    <a:pt x="517" y="303"/>
                  </a:cubicBezTo>
                  <a:cubicBezTo>
                    <a:pt x="520" y="293"/>
                    <a:pt x="419" y="284"/>
                    <a:pt x="424" y="252"/>
                  </a:cubicBezTo>
                  <a:cubicBezTo>
                    <a:pt x="429" y="220"/>
                    <a:pt x="550" y="128"/>
                    <a:pt x="546" y="110"/>
                  </a:cubicBezTo>
                  <a:cubicBezTo>
                    <a:pt x="542" y="0"/>
                    <a:pt x="432" y="147"/>
                    <a:pt x="402" y="143"/>
                  </a:cubicBezTo>
                  <a:cubicBezTo>
                    <a:pt x="374" y="130"/>
                    <a:pt x="392" y="34"/>
                    <a:pt x="377" y="33"/>
                  </a:cubicBezTo>
                  <a:cubicBezTo>
                    <a:pt x="362" y="32"/>
                    <a:pt x="336" y="132"/>
                    <a:pt x="309" y="135"/>
                  </a:cubicBezTo>
                  <a:cubicBezTo>
                    <a:pt x="282" y="138"/>
                    <a:pt x="232" y="67"/>
                    <a:pt x="212" y="49"/>
                  </a:cubicBezTo>
                  <a:close/>
                </a:path>
              </a:pathLst>
            </a:custGeom>
            <a:solidFill>
              <a:srgbClr val="FF3399"/>
            </a:solidFill>
            <a:ln w="381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49166" name="Freeform 14"/>
            <p:cNvSpPr>
              <a:spLocks/>
            </p:cNvSpPr>
            <p:nvPr/>
          </p:nvSpPr>
          <p:spPr bwMode="auto">
            <a:xfrm>
              <a:off x="1701" y="2366"/>
              <a:ext cx="460" cy="560"/>
            </a:xfrm>
            <a:custGeom>
              <a:avLst/>
              <a:gdLst>
                <a:gd name="T0" fmla="*/ 0 w 460"/>
                <a:gd name="T1" fmla="*/ 560 h 560"/>
                <a:gd name="T2" fmla="*/ 460 w 460"/>
                <a:gd name="T3" fmla="*/ 0 h 560"/>
                <a:gd name="T4" fmla="*/ 0 60000 65536"/>
                <a:gd name="T5" fmla="*/ 0 60000 65536"/>
              </a:gdLst>
              <a:ahLst/>
              <a:cxnLst>
                <a:cxn ang="T4">
                  <a:pos x="T0" y="T1"/>
                </a:cxn>
                <a:cxn ang="T5">
                  <a:pos x="T2" y="T3"/>
                </a:cxn>
              </a:cxnLst>
              <a:rect l="0" t="0" r="r" b="b"/>
              <a:pathLst>
                <a:path w="460" h="560">
                  <a:moveTo>
                    <a:pt x="0" y="560"/>
                  </a:moveTo>
                  <a:lnTo>
                    <a:pt x="460" y="0"/>
                  </a:lnTo>
                </a:path>
              </a:pathLst>
            </a:custGeom>
            <a:noFill/>
            <a:ln w="95250">
              <a:solidFill>
                <a:srgbClr val="993366"/>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49167" name="Freeform 15"/>
            <p:cNvSpPr>
              <a:spLocks/>
            </p:cNvSpPr>
            <p:nvPr/>
          </p:nvSpPr>
          <p:spPr bwMode="auto">
            <a:xfrm>
              <a:off x="2974" y="2416"/>
              <a:ext cx="738" cy="1049"/>
            </a:xfrm>
            <a:custGeom>
              <a:avLst/>
              <a:gdLst>
                <a:gd name="T0" fmla="*/ 738 w 738"/>
                <a:gd name="T1" fmla="*/ 1049 h 1049"/>
                <a:gd name="T2" fmla="*/ 0 w 738"/>
                <a:gd name="T3" fmla="*/ 0 h 1049"/>
                <a:gd name="T4" fmla="*/ 0 60000 65536"/>
                <a:gd name="T5" fmla="*/ 0 60000 65536"/>
              </a:gdLst>
              <a:ahLst/>
              <a:cxnLst>
                <a:cxn ang="T4">
                  <a:pos x="T0" y="T1"/>
                </a:cxn>
                <a:cxn ang="T5">
                  <a:pos x="T2" y="T3"/>
                </a:cxn>
              </a:cxnLst>
              <a:rect l="0" t="0" r="r" b="b"/>
              <a:pathLst>
                <a:path w="738" h="1049">
                  <a:moveTo>
                    <a:pt x="738" y="1049"/>
                  </a:moveTo>
                  <a:lnTo>
                    <a:pt x="0" y="0"/>
                  </a:lnTo>
                </a:path>
              </a:pathLst>
            </a:custGeom>
            <a:noFill/>
            <a:ln w="95250">
              <a:solidFill>
                <a:srgbClr val="993366"/>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49168" name="Freeform 16"/>
            <p:cNvSpPr>
              <a:spLocks/>
            </p:cNvSpPr>
            <p:nvPr/>
          </p:nvSpPr>
          <p:spPr bwMode="auto">
            <a:xfrm>
              <a:off x="2643" y="2510"/>
              <a:ext cx="155" cy="1193"/>
            </a:xfrm>
            <a:custGeom>
              <a:avLst/>
              <a:gdLst>
                <a:gd name="T0" fmla="*/ 155 w 155"/>
                <a:gd name="T1" fmla="*/ 1193 h 1193"/>
                <a:gd name="T2" fmla="*/ 0 w 155"/>
                <a:gd name="T3" fmla="*/ 0 h 1193"/>
                <a:gd name="T4" fmla="*/ 0 60000 65536"/>
                <a:gd name="T5" fmla="*/ 0 60000 65536"/>
              </a:gdLst>
              <a:ahLst/>
              <a:cxnLst>
                <a:cxn ang="T4">
                  <a:pos x="T0" y="T1"/>
                </a:cxn>
                <a:cxn ang="T5">
                  <a:pos x="T2" y="T3"/>
                </a:cxn>
              </a:cxnLst>
              <a:rect l="0" t="0" r="r" b="b"/>
              <a:pathLst>
                <a:path w="155" h="1193">
                  <a:moveTo>
                    <a:pt x="155" y="1193"/>
                  </a:moveTo>
                  <a:lnTo>
                    <a:pt x="0" y="0"/>
                  </a:lnTo>
                </a:path>
              </a:pathLst>
            </a:custGeom>
            <a:noFill/>
            <a:ln w="95250">
              <a:solidFill>
                <a:srgbClr val="993366"/>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49169" name="Freeform 17"/>
            <p:cNvSpPr>
              <a:spLocks/>
            </p:cNvSpPr>
            <p:nvPr/>
          </p:nvSpPr>
          <p:spPr bwMode="auto">
            <a:xfrm>
              <a:off x="3301" y="1490"/>
              <a:ext cx="804" cy="192"/>
            </a:xfrm>
            <a:custGeom>
              <a:avLst/>
              <a:gdLst>
                <a:gd name="T0" fmla="*/ 804 w 804"/>
                <a:gd name="T1" fmla="*/ 0 h 192"/>
                <a:gd name="T2" fmla="*/ 0 w 804"/>
                <a:gd name="T3" fmla="*/ 192 h 192"/>
                <a:gd name="T4" fmla="*/ 0 60000 65536"/>
                <a:gd name="T5" fmla="*/ 0 60000 65536"/>
              </a:gdLst>
              <a:ahLst/>
              <a:cxnLst>
                <a:cxn ang="T4">
                  <a:pos x="T0" y="T1"/>
                </a:cxn>
                <a:cxn ang="T5">
                  <a:pos x="T2" y="T3"/>
                </a:cxn>
              </a:cxnLst>
              <a:rect l="0" t="0" r="r" b="b"/>
              <a:pathLst>
                <a:path w="804" h="192">
                  <a:moveTo>
                    <a:pt x="804" y="0"/>
                  </a:moveTo>
                  <a:lnTo>
                    <a:pt x="0" y="192"/>
                  </a:lnTo>
                </a:path>
              </a:pathLst>
            </a:custGeom>
            <a:noFill/>
            <a:ln w="95250">
              <a:solidFill>
                <a:srgbClr val="993366"/>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49170" name="Freeform 18"/>
            <p:cNvSpPr>
              <a:spLocks/>
            </p:cNvSpPr>
            <p:nvPr/>
          </p:nvSpPr>
          <p:spPr bwMode="auto">
            <a:xfrm>
              <a:off x="3310" y="1957"/>
              <a:ext cx="1033" cy="118"/>
            </a:xfrm>
            <a:custGeom>
              <a:avLst/>
              <a:gdLst>
                <a:gd name="T0" fmla="*/ 1033 w 1033"/>
                <a:gd name="T1" fmla="*/ 118 h 118"/>
                <a:gd name="T2" fmla="*/ 0 w 1033"/>
                <a:gd name="T3" fmla="*/ 0 h 118"/>
                <a:gd name="T4" fmla="*/ 0 60000 65536"/>
                <a:gd name="T5" fmla="*/ 0 60000 65536"/>
              </a:gdLst>
              <a:ahLst/>
              <a:cxnLst>
                <a:cxn ang="T4">
                  <a:pos x="T0" y="T1"/>
                </a:cxn>
                <a:cxn ang="T5">
                  <a:pos x="T2" y="T3"/>
                </a:cxn>
              </a:cxnLst>
              <a:rect l="0" t="0" r="r" b="b"/>
              <a:pathLst>
                <a:path w="1033" h="118">
                  <a:moveTo>
                    <a:pt x="1033" y="118"/>
                  </a:moveTo>
                  <a:lnTo>
                    <a:pt x="0" y="0"/>
                  </a:lnTo>
                </a:path>
              </a:pathLst>
            </a:custGeom>
            <a:noFill/>
            <a:ln w="95250">
              <a:solidFill>
                <a:srgbClr val="993366"/>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49171" name="Freeform 19"/>
            <p:cNvSpPr>
              <a:spLocks/>
            </p:cNvSpPr>
            <p:nvPr/>
          </p:nvSpPr>
          <p:spPr bwMode="auto">
            <a:xfrm>
              <a:off x="3245" y="2171"/>
              <a:ext cx="1153" cy="453"/>
            </a:xfrm>
            <a:custGeom>
              <a:avLst/>
              <a:gdLst>
                <a:gd name="T0" fmla="*/ 1153 w 1153"/>
                <a:gd name="T1" fmla="*/ 453 h 453"/>
                <a:gd name="T2" fmla="*/ 0 w 1153"/>
                <a:gd name="T3" fmla="*/ 0 h 453"/>
                <a:gd name="T4" fmla="*/ 0 60000 65536"/>
                <a:gd name="T5" fmla="*/ 0 60000 65536"/>
              </a:gdLst>
              <a:ahLst/>
              <a:cxnLst>
                <a:cxn ang="T4">
                  <a:pos x="T0" y="T1"/>
                </a:cxn>
                <a:cxn ang="T5">
                  <a:pos x="T2" y="T3"/>
                </a:cxn>
              </a:cxnLst>
              <a:rect l="0" t="0" r="r" b="b"/>
              <a:pathLst>
                <a:path w="1153" h="453">
                  <a:moveTo>
                    <a:pt x="1153" y="453"/>
                  </a:moveTo>
                  <a:lnTo>
                    <a:pt x="0" y="0"/>
                  </a:lnTo>
                </a:path>
              </a:pathLst>
            </a:custGeom>
            <a:noFill/>
            <a:ln w="95250">
              <a:solidFill>
                <a:srgbClr val="993366"/>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49172" name="Freeform 20"/>
            <p:cNvSpPr>
              <a:spLocks/>
            </p:cNvSpPr>
            <p:nvPr/>
          </p:nvSpPr>
          <p:spPr bwMode="auto">
            <a:xfrm>
              <a:off x="2066" y="2493"/>
              <a:ext cx="340" cy="862"/>
            </a:xfrm>
            <a:custGeom>
              <a:avLst/>
              <a:gdLst>
                <a:gd name="T0" fmla="*/ 0 w 340"/>
                <a:gd name="T1" fmla="*/ 862 h 862"/>
                <a:gd name="T2" fmla="*/ 340 w 340"/>
                <a:gd name="T3" fmla="*/ 0 h 862"/>
                <a:gd name="T4" fmla="*/ 0 60000 65536"/>
                <a:gd name="T5" fmla="*/ 0 60000 65536"/>
              </a:gdLst>
              <a:ahLst/>
              <a:cxnLst>
                <a:cxn ang="T4">
                  <a:pos x="T0" y="T1"/>
                </a:cxn>
                <a:cxn ang="T5">
                  <a:pos x="T2" y="T3"/>
                </a:cxn>
              </a:cxnLst>
              <a:rect l="0" t="0" r="r" b="b"/>
              <a:pathLst>
                <a:path w="340" h="862">
                  <a:moveTo>
                    <a:pt x="0" y="862"/>
                  </a:moveTo>
                  <a:lnTo>
                    <a:pt x="340" y="0"/>
                  </a:lnTo>
                </a:path>
              </a:pathLst>
            </a:custGeom>
            <a:noFill/>
            <a:ln w="95250">
              <a:solidFill>
                <a:srgbClr val="993366"/>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grpSp>
    </p:spTree>
    <p:extLst>
      <p:ext uri="{BB962C8B-B14F-4D97-AF65-F5344CB8AC3E}">
        <p14:creationId xmlns:p14="http://schemas.microsoft.com/office/powerpoint/2010/main" val="17275474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49174"/>
                                        </p:tgtEl>
                                      </p:cBhvr>
                                    </p:animEffect>
                                    <p:set>
                                      <p:cBhvr>
                                        <p:cTn id="7" dur="1" fill="hold">
                                          <p:stCondLst>
                                            <p:cond delay="1999"/>
                                          </p:stCondLst>
                                        </p:cTn>
                                        <p:tgtEl>
                                          <p:spTgt spid="4917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9177"/>
                                        </p:tgtEl>
                                        <p:attrNameLst>
                                          <p:attrName>style.visibility</p:attrName>
                                        </p:attrNameLst>
                                      </p:cBhvr>
                                      <p:to>
                                        <p:strVal val="visible"/>
                                      </p:to>
                                    </p:set>
                                    <p:animEffect transition="in" filter="fade">
                                      <p:cBhvr>
                                        <p:cTn id="10" dur="2000"/>
                                        <p:tgtEl>
                                          <p:spTgt spid="49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s-MX" altLang="es-MX" sz="3200" smtClean="0"/>
              <a:t>Mecanismos de Acción de la Funduplicatura</a:t>
            </a:r>
          </a:p>
        </p:txBody>
      </p:sp>
      <p:sp>
        <p:nvSpPr>
          <p:cNvPr id="63491" name="Rectangle 3"/>
          <p:cNvSpPr>
            <a:spLocks noGrp="1" noChangeArrowheads="1"/>
          </p:cNvSpPr>
          <p:nvPr>
            <p:ph type="body" idx="1"/>
          </p:nvPr>
        </p:nvSpPr>
        <p:spPr>
          <a:xfrm>
            <a:off x="684213" y="1600200"/>
            <a:ext cx="4906962" cy="1252538"/>
          </a:xfrm>
        </p:spPr>
        <p:txBody>
          <a:bodyPr/>
          <a:lstStyle/>
          <a:p>
            <a:pPr eaLnBrk="1" hangingPunct="1"/>
            <a:r>
              <a:rPr lang="es-MX" altLang="es-MX" sz="2400" smtClean="0"/>
              <a:t>Reducción de la Hernia Hiatal</a:t>
            </a:r>
          </a:p>
          <a:p>
            <a:pPr lvl="1" eaLnBrk="1" hangingPunct="1"/>
            <a:r>
              <a:rPr lang="es-MX" altLang="es-MX" sz="2000" smtClean="0"/>
              <a:t>Regresa la UEG al abdomen</a:t>
            </a:r>
          </a:p>
          <a:p>
            <a:pPr lvl="2" eaLnBrk="1" hangingPunct="1"/>
            <a:r>
              <a:rPr lang="es-MX" altLang="es-MX" sz="1800" smtClean="0"/>
              <a:t>Presión positiva intraabdominal</a:t>
            </a:r>
          </a:p>
        </p:txBody>
      </p:sp>
      <p:pic>
        <p:nvPicPr>
          <p:cNvPr id="63492" name="Picture 4" descr="Nissen laparoscopico"/>
          <p:cNvPicPr>
            <a:picLocks noChangeAspect="1" noChangeArrowheads="1"/>
          </p:cNvPicPr>
          <p:nvPr/>
        </p:nvPicPr>
        <p:blipFill>
          <a:blip r:embed="rId3">
            <a:extLst>
              <a:ext uri="{28A0092B-C50C-407E-A947-70E740481C1C}">
                <a14:useLocalDpi xmlns:a14="http://schemas.microsoft.com/office/drawing/2010/main" val="0"/>
              </a:ext>
            </a:extLst>
          </a:blip>
          <a:srcRect l="17278" t="9784" r="34286" b="58025"/>
          <a:stretch>
            <a:fillRect/>
          </a:stretch>
        </p:blipFill>
        <p:spPr bwMode="auto">
          <a:xfrm>
            <a:off x="6732588" y="3141663"/>
            <a:ext cx="201612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7" name="Group 9"/>
          <p:cNvGrpSpPr>
            <a:grpSpLocks/>
          </p:cNvGrpSpPr>
          <p:nvPr/>
        </p:nvGrpSpPr>
        <p:grpSpPr bwMode="auto">
          <a:xfrm>
            <a:off x="6659563" y="4941888"/>
            <a:ext cx="2233612" cy="1470025"/>
            <a:chOff x="4195" y="2840"/>
            <a:chExt cx="1407" cy="926"/>
          </a:xfrm>
        </p:grpSpPr>
        <p:pic>
          <p:nvPicPr>
            <p:cNvPr id="19465" name="Picture 5" descr="Nissen laparoscopico"/>
            <p:cNvPicPr>
              <a:picLocks noChangeAspect="1" noChangeArrowheads="1"/>
            </p:cNvPicPr>
            <p:nvPr/>
          </p:nvPicPr>
          <p:blipFill>
            <a:blip r:embed="rId3">
              <a:extLst>
                <a:ext uri="{28A0092B-C50C-407E-A947-70E740481C1C}">
                  <a14:useLocalDpi xmlns:a14="http://schemas.microsoft.com/office/drawing/2010/main" val="0"/>
                </a:ext>
              </a:extLst>
            </a:blip>
            <a:srcRect l="63684" t="75586" r="3128" b="2007"/>
            <a:stretch>
              <a:fillRect/>
            </a:stretch>
          </p:blipFill>
          <p:spPr bwMode="auto">
            <a:xfrm>
              <a:off x="4332" y="2858"/>
              <a:ext cx="1088"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6"/>
            <p:cNvSpPr>
              <a:spLocks noChangeArrowheads="1"/>
            </p:cNvSpPr>
            <p:nvPr/>
          </p:nvSpPr>
          <p:spPr bwMode="auto">
            <a:xfrm>
              <a:off x="5012" y="2840"/>
              <a:ext cx="590" cy="18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endParaRPr lang="es-ES" altLang="es-MX" sz="1800" smtClean="0">
                <a:solidFill>
                  <a:srgbClr val="000000"/>
                </a:solidFill>
              </a:endParaRPr>
            </a:p>
          </p:txBody>
        </p:sp>
        <p:sp>
          <p:nvSpPr>
            <p:cNvPr id="19467" name="Rectangle 7"/>
            <p:cNvSpPr>
              <a:spLocks noChangeArrowheads="1"/>
            </p:cNvSpPr>
            <p:nvPr/>
          </p:nvSpPr>
          <p:spPr bwMode="auto">
            <a:xfrm rot="3124081">
              <a:off x="4989" y="3044"/>
              <a:ext cx="590" cy="18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endParaRPr lang="es-ES" altLang="es-MX" sz="1800" smtClean="0">
                <a:solidFill>
                  <a:srgbClr val="000000"/>
                </a:solidFill>
              </a:endParaRPr>
            </a:p>
          </p:txBody>
        </p:sp>
        <p:sp>
          <p:nvSpPr>
            <p:cNvPr id="19468" name="Rectangle 8"/>
            <p:cNvSpPr>
              <a:spLocks noChangeArrowheads="1"/>
            </p:cNvSpPr>
            <p:nvPr/>
          </p:nvSpPr>
          <p:spPr bwMode="auto">
            <a:xfrm rot="-5400000">
              <a:off x="3991" y="3226"/>
              <a:ext cx="590" cy="18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endParaRPr lang="es-ES" altLang="es-MX" sz="1800" smtClean="0">
                <a:solidFill>
                  <a:srgbClr val="000000"/>
                </a:solidFill>
              </a:endParaRPr>
            </a:p>
          </p:txBody>
        </p:sp>
      </p:grpSp>
      <p:pic>
        <p:nvPicPr>
          <p:cNvPr id="63499" name="Picture 11" descr="Reduccion hernia hiatal"/>
          <p:cNvPicPr>
            <a:picLocks noChangeAspect="1" noChangeArrowheads="1"/>
          </p:cNvPicPr>
          <p:nvPr/>
        </p:nvPicPr>
        <p:blipFill>
          <a:blip r:embed="rId4" cstate="email">
            <a:extLst>
              <a:ext uri="{28A0092B-C50C-407E-A947-70E740481C1C}">
                <a14:useLocalDpi xmlns:a14="http://schemas.microsoft.com/office/drawing/2010/main" val="0"/>
              </a:ext>
            </a:extLst>
          </a:blip>
          <a:srcRect l="21674" t="9030" r="28925" b="21680"/>
          <a:stretch>
            <a:fillRect/>
          </a:stretch>
        </p:blipFill>
        <p:spPr bwMode="auto">
          <a:xfrm>
            <a:off x="7040563" y="1484313"/>
            <a:ext cx="134778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3" name="Rectangle 15"/>
          <p:cNvSpPr>
            <a:spLocks noChangeArrowheads="1"/>
          </p:cNvSpPr>
          <p:nvPr/>
        </p:nvSpPr>
        <p:spPr bwMode="auto">
          <a:xfrm>
            <a:off x="684213" y="3054350"/>
            <a:ext cx="51943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lnSpc>
                <a:spcPct val="80000"/>
              </a:lnSpc>
              <a:spcAft>
                <a:spcPct val="0"/>
              </a:spcAft>
            </a:pPr>
            <a:r>
              <a:rPr lang="es-MX" altLang="es-MX" sz="2400" smtClean="0">
                <a:solidFill>
                  <a:srgbClr val="000000"/>
                </a:solidFill>
              </a:rPr>
              <a:t>Plastía del Hiato Esofágico</a:t>
            </a:r>
          </a:p>
          <a:p>
            <a:pPr lvl="1" fontAlgn="base">
              <a:lnSpc>
                <a:spcPct val="80000"/>
              </a:lnSpc>
              <a:spcAft>
                <a:spcPct val="0"/>
              </a:spcAft>
            </a:pPr>
            <a:r>
              <a:rPr lang="es-MX" altLang="es-MX" sz="2000" smtClean="0">
                <a:solidFill>
                  <a:srgbClr val="000000"/>
                </a:solidFill>
              </a:rPr>
              <a:t>Mantiene la UEG dentro del abdomen </a:t>
            </a:r>
          </a:p>
          <a:p>
            <a:pPr lvl="1" fontAlgn="base">
              <a:lnSpc>
                <a:spcPct val="80000"/>
              </a:lnSpc>
              <a:spcAft>
                <a:spcPct val="0"/>
              </a:spcAft>
            </a:pPr>
            <a:r>
              <a:rPr lang="es-MX" altLang="es-MX" sz="2000" smtClean="0">
                <a:solidFill>
                  <a:srgbClr val="000000"/>
                </a:solidFill>
              </a:rPr>
              <a:t>Da nueva eficiencia por contracción</a:t>
            </a:r>
          </a:p>
        </p:txBody>
      </p:sp>
      <p:sp>
        <p:nvSpPr>
          <p:cNvPr id="63504" name="Rectangle 16"/>
          <p:cNvSpPr>
            <a:spLocks noChangeArrowheads="1"/>
          </p:cNvSpPr>
          <p:nvPr/>
        </p:nvSpPr>
        <p:spPr bwMode="auto">
          <a:xfrm>
            <a:off x="684213" y="4437063"/>
            <a:ext cx="62642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lnSpc>
                <a:spcPct val="80000"/>
              </a:lnSpc>
              <a:spcAft>
                <a:spcPct val="0"/>
              </a:spcAft>
            </a:pPr>
            <a:r>
              <a:rPr lang="es-MX" altLang="es-MX" sz="2400" smtClean="0">
                <a:solidFill>
                  <a:srgbClr val="000000"/>
                </a:solidFill>
              </a:rPr>
              <a:t>Creación de la Funduplicatura</a:t>
            </a:r>
          </a:p>
          <a:p>
            <a:pPr lvl="1" fontAlgn="base">
              <a:lnSpc>
                <a:spcPct val="80000"/>
              </a:lnSpc>
              <a:spcAft>
                <a:spcPct val="0"/>
              </a:spcAft>
            </a:pPr>
            <a:r>
              <a:rPr lang="es-MX" altLang="es-MX" sz="2000" smtClean="0">
                <a:solidFill>
                  <a:srgbClr val="000000"/>
                </a:solidFill>
              </a:rPr>
              <a:t>Incrementa la presión basal del EEI</a:t>
            </a:r>
          </a:p>
          <a:p>
            <a:pPr lvl="1" fontAlgn="base">
              <a:lnSpc>
                <a:spcPct val="80000"/>
              </a:lnSpc>
              <a:spcAft>
                <a:spcPct val="0"/>
              </a:spcAft>
            </a:pPr>
            <a:r>
              <a:rPr lang="es-MX" altLang="es-MX" sz="2000" smtClean="0">
                <a:solidFill>
                  <a:srgbClr val="000000"/>
                </a:solidFill>
              </a:rPr>
              <a:t>Impide las relajaciones transitorias del EEI</a:t>
            </a:r>
          </a:p>
          <a:p>
            <a:pPr lvl="1" fontAlgn="base">
              <a:lnSpc>
                <a:spcPct val="80000"/>
              </a:lnSpc>
              <a:spcAft>
                <a:spcPct val="0"/>
              </a:spcAft>
            </a:pPr>
            <a:r>
              <a:rPr lang="es-MX" altLang="es-MX" sz="2000" smtClean="0">
                <a:solidFill>
                  <a:srgbClr val="000000"/>
                </a:solidFill>
              </a:rPr>
              <a:t>Funciona como válvula – </a:t>
            </a:r>
            <a:r>
              <a:rPr lang="ja-JP" altLang="es-MX" sz="2000" smtClean="0">
                <a:solidFill>
                  <a:srgbClr val="000000"/>
                </a:solidFill>
              </a:rPr>
              <a:t>“</a:t>
            </a:r>
            <a:r>
              <a:rPr lang="es-MX" altLang="ja-JP" sz="2000" smtClean="0">
                <a:solidFill>
                  <a:srgbClr val="000000"/>
                </a:solidFill>
              </a:rPr>
              <a:t>tintero</a:t>
            </a:r>
            <a:r>
              <a:rPr lang="ja-JP" altLang="es-MX" sz="2000" smtClean="0">
                <a:solidFill>
                  <a:srgbClr val="000000"/>
                </a:solidFill>
              </a:rPr>
              <a:t>”</a:t>
            </a:r>
            <a:endParaRPr lang="es-MX" altLang="ja-JP" sz="2000" smtClean="0">
              <a:solidFill>
                <a:srgbClr val="000000"/>
              </a:solidFill>
            </a:endParaRPr>
          </a:p>
          <a:p>
            <a:pPr lvl="1" fontAlgn="base">
              <a:lnSpc>
                <a:spcPct val="80000"/>
              </a:lnSpc>
              <a:spcAft>
                <a:spcPct val="0"/>
              </a:spcAft>
            </a:pPr>
            <a:r>
              <a:rPr lang="es-MX" altLang="es-MX" sz="2000" smtClean="0">
                <a:solidFill>
                  <a:srgbClr val="000000"/>
                </a:solidFill>
              </a:rPr>
              <a:t>Al distenderse comprime la UEG</a:t>
            </a:r>
          </a:p>
          <a:p>
            <a:pPr lvl="1" fontAlgn="base">
              <a:lnSpc>
                <a:spcPct val="80000"/>
              </a:lnSpc>
              <a:spcAft>
                <a:spcPct val="0"/>
              </a:spcAft>
            </a:pPr>
            <a:r>
              <a:rPr lang="es-MX" altLang="es-MX" sz="2000" smtClean="0">
                <a:solidFill>
                  <a:srgbClr val="000000"/>
                </a:solidFill>
              </a:rPr>
              <a:t>Contracción intrínseca del fondo gástrico (???)</a:t>
            </a:r>
          </a:p>
        </p:txBody>
      </p:sp>
    </p:spTree>
    <p:extLst>
      <p:ext uri="{BB962C8B-B14F-4D97-AF65-F5344CB8AC3E}">
        <p14:creationId xmlns:p14="http://schemas.microsoft.com/office/powerpoint/2010/main" val="11507859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2000"/>
                                        <p:tgtEl>
                                          <p:spTgt spid="634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491">
                                            <p:txEl>
                                              <p:pRg st="1" end="1"/>
                                            </p:txEl>
                                          </p:spTgt>
                                        </p:tgtEl>
                                        <p:attrNameLst>
                                          <p:attrName>style.visibility</p:attrName>
                                        </p:attrNameLst>
                                      </p:cBhvr>
                                      <p:to>
                                        <p:strVal val="visible"/>
                                      </p:to>
                                    </p:set>
                                    <p:animEffect transition="in" filter="fade">
                                      <p:cBhvr>
                                        <p:cTn id="10" dur="2000"/>
                                        <p:tgtEl>
                                          <p:spTgt spid="634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animEffect transition="in" filter="fade">
                                      <p:cBhvr>
                                        <p:cTn id="13" dur="2000"/>
                                        <p:tgtEl>
                                          <p:spTgt spid="6349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3499"/>
                                        </p:tgtEl>
                                        <p:attrNameLst>
                                          <p:attrName>style.visibility</p:attrName>
                                        </p:attrNameLst>
                                      </p:cBhvr>
                                      <p:to>
                                        <p:strVal val="visible"/>
                                      </p:to>
                                    </p:set>
                                    <p:animEffect transition="in" filter="fade">
                                      <p:cBhvr>
                                        <p:cTn id="16" dur="2000"/>
                                        <p:tgtEl>
                                          <p:spTgt spid="634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3503"/>
                                        </p:tgtEl>
                                        <p:attrNameLst>
                                          <p:attrName>style.visibility</p:attrName>
                                        </p:attrNameLst>
                                      </p:cBhvr>
                                      <p:to>
                                        <p:strVal val="visible"/>
                                      </p:to>
                                    </p:set>
                                    <p:animEffect transition="in" filter="fade">
                                      <p:cBhvr>
                                        <p:cTn id="21" dur="2000"/>
                                        <p:tgtEl>
                                          <p:spTgt spid="63503"/>
                                        </p:tgtEl>
                                      </p:cBhvr>
                                    </p:animEffect>
                                  </p:childTnLst>
                                </p:cTn>
                              </p:par>
                              <p:par>
                                <p:cTn id="22" presetID="10" presetClass="entr" presetSubtype="0" fill="hold" nodeType="withEffect">
                                  <p:stCondLst>
                                    <p:cond delay="0"/>
                                  </p:stCondLst>
                                  <p:childTnLst>
                                    <p:set>
                                      <p:cBhvr>
                                        <p:cTn id="23" dur="1" fill="hold">
                                          <p:stCondLst>
                                            <p:cond delay="0"/>
                                          </p:stCondLst>
                                        </p:cTn>
                                        <p:tgtEl>
                                          <p:spTgt spid="63492"/>
                                        </p:tgtEl>
                                        <p:attrNameLst>
                                          <p:attrName>style.visibility</p:attrName>
                                        </p:attrNameLst>
                                      </p:cBhvr>
                                      <p:to>
                                        <p:strVal val="visible"/>
                                      </p:to>
                                    </p:set>
                                    <p:animEffect transition="in" filter="fade">
                                      <p:cBhvr>
                                        <p:cTn id="24" dur="2000"/>
                                        <p:tgtEl>
                                          <p:spTgt spid="6349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3504"/>
                                        </p:tgtEl>
                                        <p:attrNameLst>
                                          <p:attrName>style.visibility</p:attrName>
                                        </p:attrNameLst>
                                      </p:cBhvr>
                                      <p:to>
                                        <p:strVal val="visible"/>
                                      </p:to>
                                    </p:set>
                                    <p:animEffect transition="in" filter="fade">
                                      <p:cBhvr>
                                        <p:cTn id="29" dur="2000"/>
                                        <p:tgtEl>
                                          <p:spTgt spid="63504"/>
                                        </p:tgtEl>
                                      </p:cBhvr>
                                    </p:animEffect>
                                  </p:childTnLst>
                                </p:cTn>
                              </p:par>
                              <p:par>
                                <p:cTn id="30" presetID="10" presetClass="entr" presetSubtype="0" fill="hold" nodeType="withEffect">
                                  <p:stCondLst>
                                    <p:cond delay="0"/>
                                  </p:stCondLst>
                                  <p:childTnLst>
                                    <p:set>
                                      <p:cBhvr>
                                        <p:cTn id="31" dur="1" fill="hold">
                                          <p:stCondLst>
                                            <p:cond delay="0"/>
                                          </p:stCondLst>
                                        </p:cTn>
                                        <p:tgtEl>
                                          <p:spTgt spid="63497"/>
                                        </p:tgtEl>
                                        <p:attrNameLst>
                                          <p:attrName>style.visibility</p:attrName>
                                        </p:attrNameLst>
                                      </p:cBhvr>
                                      <p:to>
                                        <p:strVal val="visible"/>
                                      </p:to>
                                    </p:set>
                                    <p:animEffect transition="in" filter="fade">
                                      <p:cBhvr>
                                        <p:cTn id="32" dur="2000"/>
                                        <p:tgtEl>
                                          <p:spTgt spid="6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63503" grpId="0"/>
      <p:bldP spid="635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r>
              <a:rPr lang="es-MX" altLang="es-MX" sz="4000" smtClean="0"/>
              <a:t>Mecanismo de Acción del Nissen</a:t>
            </a:r>
          </a:p>
        </p:txBody>
      </p:sp>
      <p:grpSp>
        <p:nvGrpSpPr>
          <p:cNvPr id="25621" name="Group 21"/>
          <p:cNvGrpSpPr>
            <a:grpSpLocks/>
          </p:cNvGrpSpPr>
          <p:nvPr/>
        </p:nvGrpSpPr>
        <p:grpSpPr bwMode="auto">
          <a:xfrm rot="1013544">
            <a:off x="2420938" y="2001838"/>
            <a:ext cx="4238625" cy="3875087"/>
            <a:chOff x="573" y="1061"/>
            <a:chExt cx="2670" cy="2441"/>
          </a:xfrm>
        </p:grpSpPr>
        <p:sp>
          <p:nvSpPr>
            <p:cNvPr id="25612" name="Freeform 12"/>
            <p:cNvSpPr>
              <a:spLocks/>
            </p:cNvSpPr>
            <p:nvPr/>
          </p:nvSpPr>
          <p:spPr bwMode="auto">
            <a:xfrm>
              <a:off x="573" y="1061"/>
              <a:ext cx="2670" cy="2441"/>
            </a:xfrm>
            <a:custGeom>
              <a:avLst/>
              <a:gdLst>
                <a:gd name="T0" fmla="*/ 713 w 2670"/>
                <a:gd name="T1" fmla="*/ 420 h 2441"/>
                <a:gd name="T2" fmla="*/ 199 w 2670"/>
                <a:gd name="T3" fmla="*/ 555 h 2441"/>
                <a:gd name="T4" fmla="*/ 154 w 2670"/>
                <a:gd name="T5" fmla="*/ 1553 h 2441"/>
                <a:gd name="T6" fmla="*/ 971 w 2670"/>
                <a:gd name="T7" fmla="*/ 2324 h 2441"/>
                <a:gd name="T8" fmla="*/ 2150 w 2670"/>
                <a:gd name="T9" fmla="*/ 1870 h 2441"/>
                <a:gd name="T10" fmla="*/ 2195 w 2670"/>
                <a:gd name="T11" fmla="*/ 555 h 2441"/>
                <a:gd name="T12" fmla="*/ 835 w 2670"/>
                <a:gd name="T13" fmla="*/ 192 h 2441"/>
                <a:gd name="T14" fmla="*/ 744 w 2670"/>
                <a:gd name="T15" fmla="*/ 419 h 2441"/>
                <a:gd name="T16" fmla="*/ 933 w 2670"/>
                <a:gd name="T17" fmla="*/ 704 h 2441"/>
                <a:gd name="T18" fmla="*/ 1225 w 2670"/>
                <a:gd name="T19" fmla="*/ 658 h 2441"/>
                <a:gd name="T20" fmla="*/ 1582 w 2670"/>
                <a:gd name="T21" fmla="*/ 914 h 2441"/>
                <a:gd name="T22" fmla="*/ 1491 w 2670"/>
                <a:gd name="T23" fmla="*/ 1444 h 2441"/>
                <a:gd name="T24" fmla="*/ 1024 w 2670"/>
                <a:gd name="T25" fmla="*/ 1536 h 2441"/>
                <a:gd name="T26" fmla="*/ 787 w 2670"/>
                <a:gd name="T27" fmla="*/ 1033 h 2441"/>
                <a:gd name="T28" fmla="*/ 896 w 2670"/>
                <a:gd name="T29" fmla="*/ 777 h 2441"/>
                <a:gd name="T30" fmla="*/ 713 w 2670"/>
                <a:gd name="T31" fmla="*/ 420 h 2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0" h="2441">
                  <a:moveTo>
                    <a:pt x="713" y="420"/>
                  </a:moveTo>
                  <a:cubicBezTo>
                    <a:pt x="585" y="356"/>
                    <a:pt x="494" y="356"/>
                    <a:pt x="199" y="555"/>
                  </a:cubicBezTo>
                  <a:cubicBezTo>
                    <a:pt x="106" y="744"/>
                    <a:pt x="0" y="832"/>
                    <a:pt x="154" y="1553"/>
                  </a:cubicBezTo>
                  <a:cubicBezTo>
                    <a:pt x="265" y="1856"/>
                    <a:pt x="256" y="2212"/>
                    <a:pt x="971" y="2324"/>
                  </a:cubicBezTo>
                  <a:cubicBezTo>
                    <a:pt x="971" y="2324"/>
                    <a:pt x="1692" y="2441"/>
                    <a:pt x="2150" y="1870"/>
                  </a:cubicBezTo>
                  <a:cubicBezTo>
                    <a:pt x="2150" y="1870"/>
                    <a:pt x="2670" y="1078"/>
                    <a:pt x="2195" y="555"/>
                  </a:cubicBezTo>
                  <a:cubicBezTo>
                    <a:pt x="1573" y="0"/>
                    <a:pt x="933" y="118"/>
                    <a:pt x="835" y="192"/>
                  </a:cubicBezTo>
                  <a:cubicBezTo>
                    <a:pt x="768" y="301"/>
                    <a:pt x="744" y="419"/>
                    <a:pt x="744" y="419"/>
                  </a:cubicBezTo>
                  <a:cubicBezTo>
                    <a:pt x="760" y="504"/>
                    <a:pt x="853" y="664"/>
                    <a:pt x="933" y="704"/>
                  </a:cubicBezTo>
                  <a:cubicBezTo>
                    <a:pt x="1013" y="744"/>
                    <a:pt x="1117" y="623"/>
                    <a:pt x="1225" y="658"/>
                  </a:cubicBezTo>
                  <a:cubicBezTo>
                    <a:pt x="1333" y="693"/>
                    <a:pt x="1538" y="783"/>
                    <a:pt x="1582" y="914"/>
                  </a:cubicBezTo>
                  <a:cubicBezTo>
                    <a:pt x="1582" y="914"/>
                    <a:pt x="1692" y="1252"/>
                    <a:pt x="1491" y="1444"/>
                  </a:cubicBezTo>
                  <a:cubicBezTo>
                    <a:pt x="1299" y="1600"/>
                    <a:pt x="1189" y="1590"/>
                    <a:pt x="1024" y="1536"/>
                  </a:cubicBezTo>
                  <a:cubicBezTo>
                    <a:pt x="730" y="1237"/>
                    <a:pt x="750" y="1261"/>
                    <a:pt x="787" y="1033"/>
                  </a:cubicBezTo>
                  <a:cubicBezTo>
                    <a:pt x="815" y="805"/>
                    <a:pt x="896" y="878"/>
                    <a:pt x="896" y="777"/>
                  </a:cubicBezTo>
                  <a:cubicBezTo>
                    <a:pt x="887" y="740"/>
                    <a:pt x="777" y="548"/>
                    <a:pt x="713" y="420"/>
                  </a:cubicBezTo>
                  <a:close/>
                </a:path>
              </a:pathLst>
            </a:custGeom>
            <a:solidFill>
              <a:srgbClr val="FFCC99"/>
            </a:solidFill>
            <a:ln w="508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grpSp>
          <p:nvGrpSpPr>
            <p:cNvPr id="37920" name="Group 20"/>
            <p:cNvGrpSpPr>
              <a:grpSpLocks/>
            </p:cNvGrpSpPr>
            <p:nvPr/>
          </p:nvGrpSpPr>
          <p:grpSpPr bwMode="auto">
            <a:xfrm>
              <a:off x="658" y="1269"/>
              <a:ext cx="2222" cy="2096"/>
              <a:chOff x="658" y="1269"/>
              <a:chExt cx="2222" cy="2096"/>
            </a:xfrm>
          </p:grpSpPr>
          <p:sp>
            <p:nvSpPr>
              <p:cNvPr id="25613" name="Freeform 13"/>
              <p:cNvSpPr>
                <a:spLocks/>
              </p:cNvSpPr>
              <p:nvPr/>
            </p:nvSpPr>
            <p:spPr bwMode="auto">
              <a:xfrm>
                <a:off x="656" y="1268"/>
                <a:ext cx="2222" cy="2096"/>
              </a:xfrm>
              <a:custGeom>
                <a:avLst/>
                <a:gdLst>
                  <a:gd name="T0" fmla="*/ 613 w 2222"/>
                  <a:gd name="T1" fmla="*/ 294 h 2096"/>
                  <a:gd name="T2" fmla="*/ 165 w 2222"/>
                  <a:gd name="T3" fmla="*/ 432 h 2096"/>
                  <a:gd name="T4" fmla="*/ 229 w 2222"/>
                  <a:gd name="T5" fmla="*/ 1565 h 2096"/>
                  <a:gd name="T6" fmla="*/ 1363 w 2222"/>
                  <a:gd name="T7" fmla="*/ 1986 h 2096"/>
                  <a:gd name="T8" fmla="*/ 2176 w 2222"/>
                  <a:gd name="T9" fmla="*/ 1172 h 2096"/>
                  <a:gd name="T10" fmla="*/ 1939 w 2222"/>
                  <a:gd name="T11" fmla="*/ 331 h 2096"/>
                  <a:gd name="T12" fmla="*/ 1015 w 2222"/>
                  <a:gd name="T13" fmla="*/ 20 h 2096"/>
                  <a:gd name="T14" fmla="*/ 805 w 2222"/>
                  <a:gd name="T15" fmla="*/ 212 h 2096"/>
                  <a:gd name="T16" fmla="*/ 906 w 2222"/>
                  <a:gd name="T17" fmla="*/ 395 h 2096"/>
                  <a:gd name="T18" fmla="*/ 1280 w 2222"/>
                  <a:gd name="T19" fmla="*/ 413 h 2096"/>
                  <a:gd name="T20" fmla="*/ 1645 w 2222"/>
                  <a:gd name="T21" fmla="*/ 842 h 2096"/>
                  <a:gd name="T22" fmla="*/ 1491 w 2222"/>
                  <a:gd name="T23" fmla="*/ 1300 h 2096"/>
                  <a:gd name="T24" fmla="*/ 1043 w 2222"/>
                  <a:gd name="T25" fmla="*/ 1456 h 2096"/>
                  <a:gd name="T26" fmla="*/ 604 w 2222"/>
                  <a:gd name="T27" fmla="*/ 934 h 2096"/>
                  <a:gd name="T28" fmla="*/ 732 w 2222"/>
                  <a:gd name="T29" fmla="*/ 569 h 2096"/>
                  <a:gd name="T30" fmla="*/ 613 w 2222"/>
                  <a:gd name="T31" fmla="*/ 294 h 20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22" h="2096">
                    <a:moveTo>
                      <a:pt x="613" y="294"/>
                    </a:moveTo>
                    <a:cubicBezTo>
                      <a:pt x="485" y="230"/>
                      <a:pt x="460" y="233"/>
                      <a:pt x="165" y="432"/>
                    </a:cubicBezTo>
                    <a:cubicBezTo>
                      <a:pt x="72" y="621"/>
                      <a:pt x="0" y="980"/>
                      <a:pt x="229" y="1565"/>
                    </a:cubicBezTo>
                    <a:cubicBezTo>
                      <a:pt x="429" y="1824"/>
                      <a:pt x="759" y="2096"/>
                      <a:pt x="1363" y="1986"/>
                    </a:cubicBezTo>
                    <a:cubicBezTo>
                      <a:pt x="1875" y="1766"/>
                      <a:pt x="1939" y="1748"/>
                      <a:pt x="2176" y="1172"/>
                    </a:cubicBezTo>
                    <a:cubicBezTo>
                      <a:pt x="2222" y="852"/>
                      <a:pt x="2149" y="541"/>
                      <a:pt x="1939" y="331"/>
                    </a:cubicBezTo>
                    <a:cubicBezTo>
                      <a:pt x="1716" y="47"/>
                      <a:pt x="1204" y="40"/>
                      <a:pt x="1015" y="20"/>
                    </a:cubicBezTo>
                    <a:cubicBezTo>
                      <a:pt x="826" y="0"/>
                      <a:pt x="823" y="149"/>
                      <a:pt x="805" y="212"/>
                    </a:cubicBezTo>
                    <a:cubicBezTo>
                      <a:pt x="787" y="275"/>
                      <a:pt x="827" y="362"/>
                      <a:pt x="906" y="395"/>
                    </a:cubicBezTo>
                    <a:cubicBezTo>
                      <a:pt x="985" y="428"/>
                      <a:pt x="1157" y="339"/>
                      <a:pt x="1280" y="413"/>
                    </a:cubicBezTo>
                    <a:cubicBezTo>
                      <a:pt x="1403" y="487"/>
                      <a:pt x="1610" y="694"/>
                      <a:pt x="1645" y="842"/>
                    </a:cubicBezTo>
                    <a:cubicBezTo>
                      <a:pt x="1645" y="842"/>
                      <a:pt x="1692" y="1108"/>
                      <a:pt x="1491" y="1300"/>
                    </a:cubicBezTo>
                    <a:cubicBezTo>
                      <a:pt x="1299" y="1456"/>
                      <a:pt x="1208" y="1510"/>
                      <a:pt x="1043" y="1456"/>
                    </a:cubicBezTo>
                    <a:cubicBezTo>
                      <a:pt x="860" y="1382"/>
                      <a:pt x="604" y="1163"/>
                      <a:pt x="604" y="934"/>
                    </a:cubicBezTo>
                    <a:cubicBezTo>
                      <a:pt x="632" y="706"/>
                      <a:pt x="732" y="670"/>
                      <a:pt x="732" y="569"/>
                    </a:cubicBezTo>
                    <a:cubicBezTo>
                      <a:pt x="723" y="532"/>
                      <a:pt x="677" y="422"/>
                      <a:pt x="613" y="294"/>
                    </a:cubicBezTo>
                    <a:close/>
                  </a:path>
                </a:pathLst>
              </a:custGeom>
              <a:solidFill>
                <a:srgbClr val="FF3399"/>
              </a:solidFill>
              <a:ln w="508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25614" name="Freeform 14"/>
              <p:cNvSpPr>
                <a:spLocks/>
              </p:cNvSpPr>
              <p:nvPr/>
            </p:nvSpPr>
            <p:spPr bwMode="auto">
              <a:xfrm>
                <a:off x="1349" y="1756"/>
                <a:ext cx="832" cy="813"/>
              </a:xfrm>
              <a:custGeom>
                <a:avLst/>
                <a:gdLst>
                  <a:gd name="T0" fmla="*/ 211 w 832"/>
                  <a:gd name="T1" fmla="*/ 91 h 813"/>
                  <a:gd name="T2" fmla="*/ 147 w 832"/>
                  <a:gd name="T3" fmla="*/ 639 h 813"/>
                  <a:gd name="T4" fmla="*/ 595 w 832"/>
                  <a:gd name="T5" fmla="*/ 749 h 813"/>
                  <a:gd name="T6" fmla="*/ 732 w 832"/>
                  <a:gd name="T7" fmla="*/ 210 h 813"/>
                  <a:gd name="T8" fmla="*/ 211 w 832"/>
                  <a:gd name="T9" fmla="*/ 91 h 8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2" h="813">
                    <a:moveTo>
                      <a:pt x="211" y="91"/>
                    </a:moveTo>
                    <a:cubicBezTo>
                      <a:pt x="115" y="141"/>
                      <a:pt x="0" y="438"/>
                      <a:pt x="147" y="639"/>
                    </a:cubicBezTo>
                    <a:cubicBezTo>
                      <a:pt x="366" y="758"/>
                      <a:pt x="421" y="813"/>
                      <a:pt x="595" y="749"/>
                    </a:cubicBezTo>
                    <a:cubicBezTo>
                      <a:pt x="723" y="667"/>
                      <a:pt x="832" y="493"/>
                      <a:pt x="732" y="210"/>
                    </a:cubicBezTo>
                    <a:cubicBezTo>
                      <a:pt x="668" y="100"/>
                      <a:pt x="394" y="0"/>
                      <a:pt x="211" y="91"/>
                    </a:cubicBezTo>
                    <a:close/>
                  </a:path>
                </a:pathLst>
              </a:custGeom>
              <a:solidFill>
                <a:srgbClr val="FFCC99"/>
              </a:solidFill>
              <a:ln w="381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25615" name="Freeform 15"/>
              <p:cNvSpPr>
                <a:spLocks/>
              </p:cNvSpPr>
              <p:nvPr/>
            </p:nvSpPr>
            <p:spPr bwMode="auto">
              <a:xfrm>
                <a:off x="1506" y="1888"/>
                <a:ext cx="533" cy="553"/>
              </a:xfrm>
              <a:custGeom>
                <a:avLst/>
                <a:gdLst>
                  <a:gd name="T0" fmla="*/ 77 w 533"/>
                  <a:gd name="T1" fmla="*/ 19 h 553"/>
                  <a:gd name="T2" fmla="*/ 104 w 533"/>
                  <a:gd name="T3" fmla="*/ 165 h 553"/>
                  <a:gd name="T4" fmla="*/ 4 w 533"/>
                  <a:gd name="T5" fmla="*/ 229 h 553"/>
                  <a:gd name="T6" fmla="*/ 77 w 533"/>
                  <a:gd name="T7" fmla="*/ 330 h 553"/>
                  <a:gd name="T8" fmla="*/ 40 w 533"/>
                  <a:gd name="T9" fmla="*/ 449 h 553"/>
                  <a:gd name="T10" fmla="*/ 132 w 533"/>
                  <a:gd name="T11" fmla="*/ 449 h 553"/>
                  <a:gd name="T12" fmla="*/ 205 w 533"/>
                  <a:gd name="T13" fmla="*/ 531 h 553"/>
                  <a:gd name="T14" fmla="*/ 287 w 533"/>
                  <a:gd name="T15" fmla="*/ 476 h 553"/>
                  <a:gd name="T16" fmla="*/ 406 w 533"/>
                  <a:gd name="T17" fmla="*/ 531 h 553"/>
                  <a:gd name="T18" fmla="*/ 397 w 533"/>
                  <a:gd name="T19" fmla="*/ 412 h 553"/>
                  <a:gd name="T20" fmla="*/ 516 w 533"/>
                  <a:gd name="T21" fmla="*/ 375 h 553"/>
                  <a:gd name="T22" fmla="*/ 479 w 533"/>
                  <a:gd name="T23" fmla="*/ 257 h 553"/>
                  <a:gd name="T24" fmla="*/ 516 w 533"/>
                  <a:gd name="T25" fmla="*/ 110 h 553"/>
                  <a:gd name="T26" fmla="*/ 379 w 533"/>
                  <a:gd name="T27" fmla="*/ 119 h 553"/>
                  <a:gd name="T28" fmla="*/ 305 w 533"/>
                  <a:gd name="T29" fmla="*/ 28 h 553"/>
                  <a:gd name="T30" fmla="*/ 196 w 533"/>
                  <a:gd name="T31" fmla="*/ 83 h 553"/>
                  <a:gd name="T32" fmla="*/ 77 w 533"/>
                  <a:gd name="T33" fmla="*/ 19 h 5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3" h="553">
                    <a:moveTo>
                      <a:pt x="77" y="19"/>
                    </a:moveTo>
                    <a:cubicBezTo>
                      <a:pt x="41" y="19"/>
                      <a:pt x="128" y="130"/>
                      <a:pt x="104" y="165"/>
                    </a:cubicBezTo>
                    <a:cubicBezTo>
                      <a:pt x="92" y="200"/>
                      <a:pt x="8" y="202"/>
                      <a:pt x="4" y="229"/>
                    </a:cubicBezTo>
                    <a:cubicBezTo>
                      <a:pt x="0" y="256"/>
                      <a:pt x="71" y="293"/>
                      <a:pt x="77" y="330"/>
                    </a:cubicBezTo>
                    <a:cubicBezTo>
                      <a:pt x="83" y="367"/>
                      <a:pt x="31" y="429"/>
                      <a:pt x="40" y="449"/>
                    </a:cubicBezTo>
                    <a:cubicBezTo>
                      <a:pt x="40" y="553"/>
                      <a:pt x="104" y="435"/>
                      <a:pt x="132" y="449"/>
                    </a:cubicBezTo>
                    <a:cubicBezTo>
                      <a:pt x="160" y="463"/>
                      <a:pt x="179" y="527"/>
                      <a:pt x="205" y="531"/>
                    </a:cubicBezTo>
                    <a:cubicBezTo>
                      <a:pt x="231" y="535"/>
                      <a:pt x="254" y="476"/>
                      <a:pt x="287" y="476"/>
                    </a:cubicBezTo>
                    <a:cubicBezTo>
                      <a:pt x="320" y="476"/>
                      <a:pt x="388" y="542"/>
                      <a:pt x="406" y="531"/>
                    </a:cubicBezTo>
                    <a:cubicBezTo>
                      <a:pt x="498" y="536"/>
                      <a:pt x="379" y="438"/>
                      <a:pt x="397" y="412"/>
                    </a:cubicBezTo>
                    <a:cubicBezTo>
                      <a:pt x="415" y="386"/>
                      <a:pt x="502" y="401"/>
                      <a:pt x="516" y="375"/>
                    </a:cubicBezTo>
                    <a:cubicBezTo>
                      <a:pt x="530" y="349"/>
                      <a:pt x="479" y="301"/>
                      <a:pt x="479" y="257"/>
                    </a:cubicBezTo>
                    <a:cubicBezTo>
                      <a:pt x="479" y="213"/>
                      <a:pt x="533" y="133"/>
                      <a:pt x="516" y="110"/>
                    </a:cubicBezTo>
                    <a:cubicBezTo>
                      <a:pt x="512" y="0"/>
                      <a:pt x="414" y="133"/>
                      <a:pt x="379" y="119"/>
                    </a:cubicBezTo>
                    <a:cubicBezTo>
                      <a:pt x="344" y="105"/>
                      <a:pt x="335" y="34"/>
                      <a:pt x="305" y="28"/>
                    </a:cubicBezTo>
                    <a:cubicBezTo>
                      <a:pt x="275" y="22"/>
                      <a:pt x="234" y="84"/>
                      <a:pt x="196" y="83"/>
                    </a:cubicBezTo>
                    <a:cubicBezTo>
                      <a:pt x="158" y="82"/>
                      <a:pt x="113" y="19"/>
                      <a:pt x="77" y="19"/>
                    </a:cubicBezTo>
                    <a:close/>
                  </a:path>
                </a:pathLst>
              </a:custGeom>
              <a:solidFill>
                <a:srgbClr val="FF3399"/>
              </a:solidFill>
              <a:ln w="381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grpSp>
      </p:grpSp>
      <p:grpSp>
        <p:nvGrpSpPr>
          <p:cNvPr id="25630" name="Group 30"/>
          <p:cNvGrpSpPr>
            <a:grpSpLocks/>
          </p:cNvGrpSpPr>
          <p:nvPr/>
        </p:nvGrpSpPr>
        <p:grpSpPr bwMode="auto">
          <a:xfrm rot="694608">
            <a:off x="2124075" y="1268413"/>
            <a:ext cx="5083175" cy="5345112"/>
            <a:chOff x="2593" y="665"/>
            <a:chExt cx="3202" cy="3367"/>
          </a:xfrm>
        </p:grpSpPr>
        <p:sp>
          <p:nvSpPr>
            <p:cNvPr id="25631" name="Freeform 31"/>
            <p:cNvSpPr>
              <a:spLocks/>
            </p:cNvSpPr>
            <p:nvPr/>
          </p:nvSpPr>
          <p:spPr bwMode="auto">
            <a:xfrm>
              <a:off x="2593" y="665"/>
              <a:ext cx="3202" cy="3367"/>
            </a:xfrm>
            <a:custGeom>
              <a:avLst/>
              <a:gdLst>
                <a:gd name="T0" fmla="*/ 864 w 3202"/>
                <a:gd name="T1" fmla="*/ 800 h 3367"/>
                <a:gd name="T2" fmla="*/ 329 w 3202"/>
                <a:gd name="T3" fmla="*/ 834 h 3367"/>
                <a:gd name="T4" fmla="*/ 84 w 3202"/>
                <a:gd name="T5" fmla="*/ 2012 h 3367"/>
                <a:gd name="T6" fmla="*/ 999 w 3202"/>
                <a:gd name="T7" fmla="*/ 3189 h 3367"/>
                <a:gd name="T8" fmla="*/ 2786 w 3202"/>
                <a:gd name="T9" fmla="*/ 2613 h 3367"/>
                <a:gd name="T10" fmla="*/ 2727 w 3202"/>
                <a:gd name="T11" fmla="*/ 555 h 3367"/>
                <a:gd name="T12" fmla="*/ 986 w 3202"/>
                <a:gd name="T13" fmla="*/ 572 h 3367"/>
                <a:gd name="T14" fmla="*/ 895 w 3202"/>
                <a:gd name="T15" fmla="*/ 799 h 3367"/>
                <a:gd name="T16" fmla="*/ 1168 w 3202"/>
                <a:gd name="T17" fmla="*/ 1173 h 3367"/>
                <a:gd name="T18" fmla="*/ 1388 w 3202"/>
                <a:gd name="T19" fmla="*/ 1173 h 3367"/>
                <a:gd name="T20" fmla="*/ 1625 w 3202"/>
                <a:gd name="T21" fmla="*/ 1351 h 3367"/>
                <a:gd name="T22" fmla="*/ 1532 w 3202"/>
                <a:gd name="T23" fmla="*/ 1741 h 3367"/>
                <a:gd name="T24" fmla="*/ 1227 w 3202"/>
                <a:gd name="T25" fmla="*/ 1800 h 3367"/>
                <a:gd name="T26" fmla="*/ 1041 w 3202"/>
                <a:gd name="T27" fmla="*/ 1453 h 3367"/>
                <a:gd name="T28" fmla="*/ 1109 w 3202"/>
                <a:gd name="T29" fmla="*/ 1232 h 3367"/>
                <a:gd name="T30" fmla="*/ 864 w 3202"/>
                <a:gd name="T31" fmla="*/ 800 h 33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02" h="3367">
                  <a:moveTo>
                    <a:pt x="864" y="800"/>
                  </a:moveTo>
                  <a:cubicBezTo>
                    <a:pt x="736" y="736"/>
                    <a:pt x="624" y="635"/>
                    <a:pt x="329" y="834"/>
                  </a:cubicBezTo>
                  <a:cubicBezTo>
                    <a:pt x="46" y="1013"/>
                    <a:pt x="0" y="1682"/>
                    <a:pt x="84" y="2012"/>
                  </a:cubicBezTo>
                  <a:cubicBezTo>
                    <a:pt x="152" y="2326"/>
                    <a:pt x="284" y="3077"/>
                    <a:pt x="999" y="3189"/>
                  </a:cubicBezTo>
                  <a:cubicBezTo>
                    <a:pt x="2023" y="3367"/>
                    <a:pt x="2295" y="3138"/>
                    <a:pt x="2786" y="2613"/>
                  </a:cubicBezTo>
                  <a:cubicBezTo>
                    <a:pt x="3040" y="2198"/>
                    <a:pt x="3202" y="1078"/>
                    <a:pt x="2727" y="555"/>
                  </a:cubicBezTo>
                  <a:cubicBezTo>
                    <a:pt x="2105" y="0"/>
                    <a:pt x="1084" y="498"/>
                    <a:pt x="986" y="572"/>
                  </a:cubicBezTo>
                  <a:cubicBezTo>
                    <a:pt x="919" y="681"/>
                    <a:pt x="895" y="799"/>
                    <a:pt x="895" y="799"/>
                  </a:cubicBezTo>
                  <a:cubicBezTo>
                    <a:pt x="925" y="899"/>
                    <a:pt x="1086" y="1111"/>
                    <a:pt x="1168" y="1173"/>
                  </a:cubicBezTo>
                  <a:cubicBezTo>
                    <a:pt x="1250" y="1235"/>
                    <a:pt x="1320" y="1173"/>
                    <a:pt x="1388" y="1173"/>
                  </a:cubicBezTo>
                  <a:cubicBezTo>
                    <a:pt x="1464" y="1203"/>
                    <a:pt x="1601" y="1256"/>
                    <a:pt x="1625" y="1351"/>
                  </a:cubicBezTo>
                  <a:cubicBezTo>
                    <a:pt x="1625" y="1351"/>
                    <a:pt x="1651" y="1554"/>
                    <a:pt x="1532" y="1741"/>
                  </a:cubicBezTo>
                  <a:cubicBezTo>
                    <a:pt x="1439" y="1800"/>
                    <a:pt x="1371" y="1808"/>
                    <a:pt x="1227" y="1800"/>
                  </a:cubicBezTo>
                  <a:cubicBezTo>
                    <a:pt x="1066" y="1656"/>
                    <a:pt x="1058" y="1546"/>
                    <a:pt x="1041" y="1453"/>
                  </a:cubicBezTo>
                  <a:cubicBezTo>
                    <a:pt x="1069" y="1225"/>
                    <a:pt x="1109" y="1333"/>
                    <a:pt x="1109" y="1232"/>
                  </a:cubicBezTo>
                  <a:cubicBezTo>
                    <a:pt x="1100" y="1195"/>
                    <a:pt x="928" y="928"/>
                    <a:pt x="864" y="800"/>
                  </a:cubicBezTo>
                  <a:close/>
                </a:path>
              </a:pathLst>
            </a:custGeom>
            <a:solidFill>
              <a:srgbClr val="FFCC99"/>
            </a:solidFill>
            <a:ln w="508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25632" name="Freeform 32"/>
            <p:cNvSpPr>
              <a:spLocks/>
            </p:cNvSpPr>
            <p:nvPr/>
          </p:nvSpPr>
          <p:spPr bwMode="auto">
            <a:xfrm>
              <a:off x="2651" y="1067"/>
              <a:ext cx="2973" cy="2804"/>
            </a:xfrm>
            <a:custGeom>
              <a:avLst/>
              <a:gdLst>
                <a:gd name="T0" fmla="*/ 779 w 2973"/>
                <a:gd name="T1" fmla="*/ 480 h 2804"/>
                <a:gd name="T2" fmla="*/ 246 w 2973"/>
                <a:gd name="T3" fmla="*/ 551 h 2804"/>
                <a:gd name="T4" fmla="*/ 229 w 2973"/>
                <a:gd name="T5" fmla="*/ 2050 h 2804"/>
                <a:gd name="T6" fmla="*/ 1720 w 2973"/>
                <a:gd name="T7" fmla="*/ 2694 h 2804"/>
                <a:gd name="T8" fmla="*/ 2779 w 2973"/>
                <a:gd name="T9" fmla="*/ 1771 h 2804"/>
                <a:gd name="T10" fmla="*/ 2677 w 2973"/>
                <a:gd name="T11" fmla="*/ 305 h 2804"/>
                <a:gd name="T12" fmla="*/ 1830 w 2973"/>
                <a:gd name="T13" fmla="*/ 43 h 2804"/>
                <a:gd name="T14" fmla="*/ 941 w 2973"/>
                <a:gd name="T15" fmla="*/ 348 h 2804"/>
                <a:gd name="T16" fmla="*/ 1072 w 2973"/>
                <a:gd name="T17" fmla="*/ 581 h 2804"/>
                <a:gd name="T18" fmla="*/ 1446 w 2973"/>
                <a:gd name="T19" fmla="*/ 599 h 2804"/>
                <a:gd name="T20" fmla="*/ 1811 w 2973"/>
                <a:gd name="T21" fmla="*/ 1028 h 2804"/>
                <a:gd name="T22" fmla="*/ 1657 w 2973"/>
                <a:gd name="T23" fmla="*/ 1486 h 2804"/>
                <a:gd name="T24" fmla="*/ 1209 w 2973"/>
                <a:gd name="T25" fmla="*/ 1642 h 2804"/>
                <a:gd name="T26" fmla="*/ 770 w 2973"/>
                <a:gd name="T27" fmla="*/ 1120 h 2804"/>
                <a:gd name="T28" fmla="*/ 898 w 2973"/>
                <a:gd name="T29" fmla="*/ 755 h 2804"/>
                <a:gd name="T30" fmla="*/ 779 w 2973"/>
                <a:gd name="T31" fmla="*/ 480 h 28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73" h="2804">
                  <a:moveTo>
                    <a:pt x="779" y="480"/>
                  </a:moveTo>
                  <a:cubicBezTo>
                    <a:pt x="651" y="416"/>
                    <a:pt x="541" y="352"/>
                    <a:pt x="246" y="551"/>
                  </a:cubicBezTo>
                  <a:cubicBezTo>
                    <a:pt x="26" y="839"/>
                    <a:pt x="0" y="1465"/>
                    <a:pt x="229" y="2050"/>
                  </a:cubicBezTo>
                  <a:cubicBezTo>
                    <a:pt x="509" y="2685"/>
                    <a:pt x="1116" y="2804"/>
                    <a:pt x="1720" y="2694"/>
                  </a:cubicBezTo>
                  <a:cubicBezTo>
                    <a:pt x="2237" y="2550"/>
                    <a:pt x="2508" y="2508"/>
                    <a:pt x="2779" y="1771"/>
                  </a:cubicBezTo>
                  <a:cubicBezTo>
                    <a:pt x="2855" y="1449"/>
                    <a:pt x="2973" y="813"/>
                    <a:pt x="2677" y="305"/>
                  </a:cubicBezTo>
                  <a:cubicBezTo>
                    <a:pt x="2330" y="0"/>
                    <a:pt x="2107" y="43"/>
                    <a:pt x="1830" y="43"/>
                  </a:cubicBezTo>
                  <a:cubicBezTo>
                    <a:pt x="1548" y="35"/>
                    <a:pt x="987" y="103"/>
                    <a:pt x="941" y="348"/>
                  </a:cubicBezTo>
                  <a:cubicBezTo>
                    <a:pt x="924" y="432"/>
                    <a:pt x="988" y="539"/>
                    <a:pt x="1072" y="581"/>
                  </a:cubicBezTo>
                  <a:cubicBezTo>
                    <a:pt x="1156" y="623"/>
                    <a:pt x="1323" y="525"/>
                    <a:pt x="1446" y="599"/>
                  </a:cubicBezTo>
                  <a:cubicBezTo>
                    <a:pt x="1569" y="673"/>
                    <a:pt x="1776" y="880"/>
                    <a:pt x="1811" y="1028"/>
                  </a:cubicBezTo>
                  <a:cubicBezTo>
                    <a:pt x="1811" y="1028"/>
                    <a:pt x="1858" y="1294"/>
                    <a:pt x="1657" y="1486"/>
                  </a:cubicBezTo>
                  <a:cubicBezTo>
                    <a:pt x="1465" y="1642"/>
                    <a:pt x="1374" y="1696"/>
                    <a:pt x="1209" y="1642"/>
                  </a:cubicBezTo>
                  <a:cubicBezTo>
                    <a:pt x="1026" y="1568"/>
                    <a:pt x="770" y="1349"/>
                    <a:pt x="770" y="1120"/>
                  </a:cubicBezTo>
                  <a:cubicBezTo>
                    <a:pt x="798" y="892"/>
                    <a:pt x="898" y="856"/>
                    <a:pt x="898" y="755"/>
                  </a:cubicBezTo>
                  <a:cubicBezTo>
                    <a:pt x="889" y="718"/>
                    <a:pt x="843" y="608"/>
                    <a:pt x="779" y="480"/>
                  </a:cubicBezTo>
                  <a:close/>
                </a:path>
              </a:pathLst>
            </a:custGeom>
            <a:solidFill>
              <a:srgbClr val="FF3399"/>
            </a:solidFill>
            <a:ln w="508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25633" name="Freeform 33"/>
            <p:cNvSpPr>
              <a:spLocks/>
            </p:cNvSpPr>
            <p:nvPr/>
          </p:nvSpPr>
          <p:spPr bwMode="auto">
            <a:xfrm>
              <a:off x="3663" y="1888"/>
              <a:ext cx="511" cy="559"/>
            </a:xfrm>
            <a:custGeom>
              <a:avLst/>
              <a:gdLst>
                <a:gd name="T0" fmla="*/ 96 w 511"/>
                <a:gd name="T1" fmla="*/ 42 h 559"/>
                <a:gd name="T2" fmla="*/ 79 w 511"/>
                <a:gd name="T3" fmla="*/ 415 h 559"/>
                <a:gd name="T4" fmla="*/ 367 w 511"/>
                <a:gd name="T5" fmla="*/ 491 h 559"/>
                <a:gd name="T6" fmla="*/ 477 w 511"/>
                <a:gd name="T7" fmla="*/ 110 h 559"/>
                <a:gd name="T8" fmla="*/ 96 w 511"/>
                <a:gd name="T9" fmla="*/ 42 h 5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1" h="559">
                  <a:moveTo>
                    <a:pt x="96" y="42"/>
                  </a:moveTo>
                  <a:cubicBezTo>
                    <a:pt x="0" y="92"/>
                    <a:pt x="11" y="279"/>
                    <a:pt x="79" y="415"/>
                  </a:cubicBezTo>
                  <a:cubicBezTo>
                    <a:pt x="172" y="525"/>
                    <a:pt x="257" y="559"/>
                    <a:pt x="367" y="491"/>
                  </a:cubicBezTo>
                  <a:cubicBezTo>
                    <a:pt x="495" y="409"/>
                    <a:pt x="511" y="263"/>
                    <a:pt x="477" y="110"/>
                  </a:cubicBezTo>
                  <a:cubicBezTo>
                    <a:pt x="413" y="0"/>
                    <a:pt x="223" y="8"/>
                    <a:pt x="96" y="42"/>
                  </a:cubicBezTo>
                  <a:close/>
                </a:path>
              </a:pathLst>
            </a:custGeom>
            <a:solidFill>
              <a:srgbClr val="FFCC99"/>
            </a:solidFill>
            <a:ln w="381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25634" name="Freeform 34"/>
            <p:cNvSpPr>
              <a:spLocks/>
            </p:cNvSpPr>
            <p:nvPr/>
          </p:nvSpPr>
          <p:spPr bwMode="auto">
            <a:xfrm>
              <a:off x="3733" y="1957"/>
              <a:ext cx="397" cy="400"/>
            </a:xfrm>
            <a:custGeom>
              <a:avLst/>
              <a:gdLst>
                <a:gd name="T0" fmla="*/ 68 w 397"/>
                <a:gd name="T1" fmla="*/ 0 h 400"/>
                <a:gd name="T2" fmla="*/ 128 w 397"/>
                <a:gd name="T3" fmla="*/ 135 h 400"/>
                <a:gd name="T4" fmla="*/ 1 w 397"/>
                <a:gd name="T5" fmla="*/ 135 h 400"/>
                <a:gd name="T6" fmla="*/ 136 w 397"/>
                <a:gd name="T7" fmla="*/ 195 h 400"/>
                <a:gd name="T8" fmla="*/ 43 w 397"/>
                <a:gd name="T9" fmla="*/ 296 h 400"/>
                <a:gd name="T10" fmla="*/ 136 w 397"/>
                <a:gd name="T11" fmla="*/ 254 h 400"/>
                <a:gd name="T12" fmla="*/ 153 w 397"/>
                <a:gd name="T13" fmla="*/ 355 h 400"/>
                <a:gd name="T14" fmla="*/ 204 w 397"/>
                <a:gd name="T15" fmla="*/ 288 h 400"/>
                <a:gd name="T16" fmla="*/ 305 w 397"/>
                <a:gd name="T17" fmla="*/ 364 h 400"/>
                <a:gd name="T18" fmla="*/ 263 w 397"/>
                <a:gd name="T19" fmla="*/ 262 h 400"/>
                <a:gd name="T20" fmla="*/ 373 w 397"/>
                <a:gd name="T21" fmla="*/ 254 h 400"/>
                <a:gd name="T22" fmla="*/ 280 w 397"/>
                <a:gd name="T23" fmla="*/ 203 h 400"/>
                <a:gd name="T24" fmla="*/ 348 w 397"/>
                <a:gd name="T25" fmla="*/ 127 h 400"/>
                <a:gd name="T26" fmla="*/ 263 w 397"/>
                <a:gd name="T27" fmla="*/ 135 h 400"/>
                <a:gd name="T28" fmla="*/ 221 w 397"/>
                <a:gd name="T29" fmla="*/ 34 h 400"/>
                <a:gd name="T30" fmla="*/ 170 w 397"/>
                <a:gd name="T31" fmla="*/ 110 h 400"/>
                <a:gd name="T32" fmla="*/ 68 w 397"/>
                <a:gd name="T33" fmla="*/ 0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7" h="400">
                  <a:moveTo>
                    <a:pt x="68" y="0"/>
                  </a:moveTo>
                  <a:cubicBezTo>
                    <a:pt x="32" y="0"/>
                    <a:pt x="150" y="111"/>
                    <a:pt x="128" y="135"/>
                  </a:cubicBezTo>
                  <a:cubicBezTo>
                    <a:pt x="117" y="157"/>
                    <a:pt x="0" y="125"/>
                    <a:pt x="1" y="135"/>
                  </a:cubicBezTo>
                  <a:cubicBezTo>
                    <a:pt x="2" y="145"/>
                    <a:pt x="129" y="168"/>
                    <a:pt x="136" y="195"/>
                  </a:cubicBezTo>
                  <a:cubicBezTo>
                    <a:pt x="143" y="222"/>
                    <a:pt x="43" y="286"/>
                    <a:pt x="43" y="296"/>
                  </a:cubicBezTo>
                  <a:cubicBezTo>
                    <a:pt x="43" y="400"/>
                    <a:pt x="118" y="244"/>
                    <a:pt x="136" y="254"/>
                  </a:cubicBezTo>
                  <a:cubicBezTo>
                    <a:pt x="154" y="264"/>
                    <a:pt x="142" y="349"/>
                    <a:pt x="153" y="355"/>
                  </a:cubicBezTo>
                  <a:cubicBezTo>
                    <a:pt x="164" y="361"/>
                    <a:pt x="179" y="287"/>
                    <a:pt x="204" y="288"/>
                  </a:cubicBezTo>
                  <a:cubicBezTo>
                    <a:pt x="229" y="289"/>
                    <a:pt x="295" y="368"/>
                    <a:pt x="305" y="364"/>
                  </a:cubicBezTo>
                  <a:cubicBezTo>
                    <a:pt x="397" y="369"/>
                    <a:pt x="252" y="280"/>
                    <a:pt x="263" y="262"/>
                  </a:cubicBezTo>
                  <a:cubicBezTo>
                    <a:pt x="274" y="244"/>
                    <a:pt x="370" y="264"/>
                    <a:pt x="373" y="254"/>
                  </a:cubicBezTo>
                  <a:cubicBezTo>
                    <a:pt x="376" y="244"/>
                    <a:pt x="284" y="224"/>
                    <a:pt x="280" y="203"/>
                  </a:cubicBezTo>
                  <a:cubicBezTo>
                    <a:pt x="276" y="182"/>
                    <a:pt x="351" y="138"/>
                    <a:pt x="348" y="127"/>
                  </a:cubicBezTo>
                  <a:cubicBezTo>
                    <a:pt x="344" y="17"/>
                    <a:pt x="284" y="151"/>
                    <a:pt x="263" y="135"/>
                  </a:cubicBezTo>
                  <a:cubicBezTo>
                    <a:pt x="242" y="119"/>
                    <a:pt x="236" y="38"/>
                    <a:pt x="221" y="34"/>
                  </a:cubicBezTo>
                  <a:cubicBezTo>
                    <a:pt x="206" y="30"/>
                    <a:pt x="195" y="116"/>
                    <a:pt x="170" y="110"/>
                  </a:cubicBezTo>
                  <a:cubicBezTo>
                    <a:pt x="145" y="104"/>
                    <a:pt x="101" y="37"/>
                    <a:pt x="68" y="0"/>
                  </a:cubicBezTo>
                  <a:close/>
                </a:path>
              </a:pathLst>
            </a:custGeom>
            <a:solidFill>
              <a:srgbClr val="FF3399"/>
            </a:solidFill>
            <a:ln w="381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37912" name="Line 35"/>
            <p:cNvSpPr>
              <a:spLocks noChangeShapeType="1"/>
            </p:cNvSpPr>
            <p:nvPr/>
          </p:nvSpPr>
          <p:spPr bwMode="auto">
            <a:xfrm>
              <a:off x="2835" y="1933"/>
              <a:ext cx="498" cy="136"/>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MX" smtClean="0">
                <a:solidFill>
                  <a:srgbClr val="000000"/>
                </a:solidFill>
              </a:endParaRPr>
            </a:p>
          </p:txBody>
        </p:sp>
        <p:sp>
          <p:nvSpPr>
            <p:cNvPr id="37913" name="Line 36"/>
            <p:cNvSpPr>
              <a:spLocks noChangeShapeType="1"/>
            </p:cNvSpPr>
            <p:nvPr/>
          </p:nvSpPr>
          <p:spPr bwMode="auto">
            <a:xfrm flipH="1" flipV="1">
              <a:off x="4240" y="2749"/>
              <a:ext cx="408" cy="725"/>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MX" smtClean="0">
                <a:solidFill>
                  <a:srgbClr val="000000"/>
                </a:solidFill>
              </a:endParaRPr>
            </a:p>
          </p:txBody>
        </p:sp>
        <p:sp>
          <p:nvSpPr>
            <p:cNvPr id="37914" name="Line 37"/>
            <p:cNvSpPr>
              <a:spLocks noChangeShapeType="1"/>
            </p:cNvSpPr>
            <p:nvPr/>
          </p:nvSpPr>
          <p:spPr bwMode="auto">
            <a:xfrm flipV="1">
              <a:off x="3243" y="2750"/>
              <a:ext cx="453" cy="635"/>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MX" smtClean="0">
                <a:solidFill>
                  <a:srgbClr val="000000"/>
                </a:solidFill>
              </a:endParaRPr>
            </a:p>
          </p:txBody>
        </p:sp>
        <p:sp>
          <p:nvSpPr>
            <p:cNvPr id="37915" name="Line 38"/>
            <p:cNvSpPr>
              <a:spLocks noChangeShapeType="1"/>
            </p:cNvSpPr>
            <p:nvPr/>
          </p:nvSpPr>
          <p:spPr bwMode="auto">
            <a:xfrm flipH="1">
              <a:off x="4377" y="1253"/>
              <a:ext cx="363" cy="499"/>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MX" smtClean="0">
                <a:solidFill>
                  <a:srgbClr val="000000"/>
                </a:solidFill>
              </a:endParaRPr>
            </a:p>
          </p:txBody>
        </p:sp>
        <p:sp>
          <p:nvSpPr>
            <p:cNvPr id="37916" name="Line 39"/>
            <p:cNvSpPr>
              <a:spLocks noChangeShapeType="1"/>
            </p:cNvSpPr>
            <p:nvPr/>
          </p:nvSpPr>
          <p:spPr bwMode="auto">
            <a:xfrm flipH="1">
              <a:off x="4558" y="1842"/>
              <a:ext cx="817" cy="227"/>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MX" smtClean="0">
                <a:solidFill>
                  <a:srgbClr val="000000"/>
                </a:solidFill>
              </a:endParaRPr>
            </a:p>
          </p:txBody>
        </p:sp>
        <p:sp>
          <p:nvSpPr>
            <p:cNvPr id="37917" name="Line 40"/>
            <p:cNvSpPr>
              <a:spLocks noChangeShapeType="1"/>
            </p:cNvSpPr>
            <p:nvPr/>
          </p:nvSpPr>
          <p:spPr bwMode="auto">
            <a:xfrm flipH="1" flipV="1">
              <a:off x="4512" y="2431"/>
              <a:ext cx="816" cy="227"/>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MX" smtClean="0">
                <a:solidFill>
                  <a:srgbClr val="000000"/>
                </a:solidFill>
              </a:endParaRPr>
            </a:p>
          </p:txBody>
        </p:sp>
        <p:sp>
          <p:nvSpPr>
            <p:cNvPr id="37918" name="Line 41"/>
            <p:cNvSpPr>
              <a:spLocks noChangeShapeType="1"/>
            </p:cNvSpPr>
            <p:nvPr/>
          </p:nvSpPr>
          <p:spPr bwMode="auto">
            <a:xfrm flipV="1">
              <a:off x="2879" y="2431"/>
              <a:ext cx="544" cy="227"/>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MX" smtClean="0">
                <a:solidFill>
                  <a:srgbClr val="000000"/>
                </a:solidFill>
              </a:endParaRPr>
            </a:p>
          </p:txBody>
        </p:sp>
      </p:grpSp>
      <p:grpSp>
        <p:nvGrpSpPr>
          <p:cNvPr id="25656" name="Group 56"/>
          <p:cNvGrpSpPr>
            <a:grpSpLocks/>
          </p:cNvGrpSpPr>
          <p:nvPr/>
        </p:nvGrpSpPr>
        <p:grpSpPr bwMode="auto">
          <a:xfrm>
            <a:off x="1619250" y="1196975"/>
            <a:ext cx="6138863" cy="5345113"/>
            <a:chOff x="1088" y="935"/>
            <a:chExt cx="3867" cy="3367"/>
          </a:xfrm>
        </p:grpSpPr>
        <p:grpSp>
          <p:nvGrpSpPr>
            <p:cNvPr id="37894" name="Group 42"/>
            <p:cNvGrpSpPr>
              <a:grpSpLocks/>
            </p:cNvGrpSpPr>
            <p:nvPr/>
          </p:nvGrpSpPr>
          <p:grpSpPr bwMode="auto">
            <a:xfrm rot="-202107">
              <a:off x="1474" y="935"/>
              <a:ext cx="3202" cy="3367"/>
              <a:chOff x="2593" y="665"/>
              <a:chExt cx="3202" cy="3367"/>
            </a:xfrm>
          </p:grpSpPr>
          <p:sp>
            <p:nvSpPr>
              <p:cNvPr id="25643" name="Freeform 43"/>
              <p:cNvSpPr>
                <a:spLocks/>
              </p:cNvSpPr>
              <p:nvPr/>
            </p:nvSpPr>
            <p:spPr bwMode="auto">
              <a:xfrm>
                <a:off x="2593" y="665"/>
                <a:ext cx="3202" cy="3367"/>
              </a:xfrm>
              <a:custGeom>
                <a:avLst/>
                <a:gdLst>
                  <a:gd name="T0" fmla="*/ 864 w 3202"/>
                  <a:gd name="T1" fmla="*/ 800 h 3367"/>
                  <a:gd name="T2" fmla="*/ 329 w 3202"/>
                  <a:gd name="T3" fmla="*/ 834 h 3367"/>
                  <a:gd name="T4" fmla="*/ 84 w 3202"/>
                  <a:gd name="T5" fmla="*/ 2012 h 3367"/>
                  <a:gd name="T6" fmla="*/ 999 w 3202"/>
                  <a:gd name="T7" fmla="*/ 3189 h 3367"/>
                  <a:gd name="T8" fmla="*/ 2786 w 3202"/>
                  <a:gd name="T9" fmla="*/ 2613 h 3367"/>
                  <a:gd name="T10" fmla="*/ 2727 w 3202"/>
                  <a:gd name="T11" fmla="*/ 555 h 3367"/>
                  <a:gd name="T12" fmla="*/ 986 w 3202"/>
                  <a:gd name="T13" fmla="*/ 572 h 3367"/>
                  <a:gd name="T14" fmla="*/ 895 w 3202"/>
                  <a:gd name="T15" fmla="*/ 799 h 3367"/>
                  <a:gd name="T16" fmla="*/ 1168 w 3202"/>
                  <a:gd name="T17" fmla="*/ 1173 h 3367"/>
                  <a:gd name="T18" fmla="*/ 1388 w 3202"/>
                  <a:gd name="T19" fmla="*/ 1173 h 3367"/>
                  <a:gd name="T20" fmla="*/ 1625 w 3202"/>
                  <a:gd name="T21" fmla="*/ 1351 h 3367"/>
                  <a:gd name="T22" fmla="*/ 1532 w 3202"/>
                  <a:gd name="T23" fmla="*/ 1741 h 3367"/>
                  <a:gd name="T24" fmla="*/ 1227 w 3202"/>
                  <a:gd name="T25" fmla="*/ 1800 h 3367"/>
                  <a:gd name="T26" fmla="*/ 1041 w 3202"/>
                  <a:gd name="T27" fmla="*/ 1453 h 3367"/>
                  <a:gd name="T28" fmla="*/ 1109 w 3202"/>
                  <a:gd name="T29" fmla="*/ 1232 h 3367"/>
                  <a:gd name="T30" fmla="*/ 864 w 3202"/>
                  <a:gd name="T31" fmla="*/ 800 h 33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02" h="3367">
                    <a:moveTo>
                      <a:pt x="864" y="800"/>
                    </a:moveTo>
                    <a:cubicBezTo>
                      <a:pt x="736" y="736"/>
                      <a:pt x="624" y="635"/>
                      <a:pt x="329" y="834"/>
                    </a:cubicBezTo>
                    <a:cubicBezTo>
                      <a:pt x="46" y="1013"/>
                      <a:pt x="0" y="1682"/>
                      <a:pt x="84" y="2012"/>
                    </a:cubicBezTo>
                    <a:cubicBezTo>
                      <a:pt x="152" y="2326"/>
                      <a:pt x="284" y="3077"/>
                      <a:pt x="999" y="3189"/>
                    </a:cubicBezTo>
                    <a:cubicBezTo>
                      <a:pt x="2023" y="3367"/>
                      <a:pt x="2295" y="3138"/>
                      <a:pt x="2786" y="2613"/>
                    </a:cubicBezTo>
                    <a:cubicBezTo>
                      <a:pt x="3040" y="2198"/>
                      <a:pt x="3202" y="1078"/>
                      <a:pt x="2727" y="555"/>
                    </a:cubicBezTo>
                    <a:cubicBezTo>
                      <a:pt x="2105" y="0"/>
                      <a:pt x="1084" y="498"/>
                      <a:pt x="986" y="572"/>
                    </a:cubicBezTo>
                    <a:cubicBezTo>
                      <a:pt x="919" y="681"/>
                      <a:pt x="895" y="799"/>
                      <a:pt x="895" y="799"/>
                    </a:cubicBezTo>
                    <a:cubicBezTo>
                      <a:pt x="925" y="899"/>
                      <a:pt x="1086" y="1111"/>
                      <a:pt x="1168" y="1173"/>
                    </a:cubicBezTo>
                    <a:cubicBezTo>
                      <a:pt x="1250" y="1235"/>
                      <a:pt x="1320" y="1173"/>
                      <a:pt x="1388" y="1173"/>
                    </a:cubicBezTo>
                    <a:cubicBezTo>
                      <a:pt x="1464" y="1203"/>
                      <a:pt x="1601" y="1256"/>
                      <a:pt x="1625" y="1351"/>
                    </a:cubicBezTo>
                    <a:cubicBezTo>
                      <a:pt x="1625" y="1351"/>
                      <a:pt x="1651" y="1554"/>
                      <a:pt x="1532" y="1741"/>
                    </a:cubicBezTo>
                    <a:cubicBezTo>
                      <a:pt x="1439" y="1800"/>
                      <a:pt x="1371" y="1808"/>
                      <a:pt x="1227" y="1800"/>
                    </a:cubicBezTo>
                    <a:cubicBezTo>
                      <a:pt x="1066" y="1656"/>
                      <a:pt x="1058" y="1546"/>
                      <a:pt x="1041" y="1453"/>
                    </a:cubicBezTo>
                    <a:cubicBezTo>
                      <a:pt x="1069" y="1225"/>
                      <a:pt x="1109" y="1333"/>
                      <a:pt x="1109" y="1232"/>
                    </a:cubicBezTo>
                    <a:cubicBezTo>
                      <a:pt x="1100" y="1195"/>
                      <a:pt x="928" y="928"/>
                      <a:pt x="864" y="800"/>
                    </a:cubicBezTo>
                    <a:close/>
                  </a:path>
                </a:pathLst>
              </a:custGeom>
              <a:solidFill>
                <a:srgbClr val="FFCC99"/>
              </a:solidFill>
              <a:ln w="508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25644" name="Freeform 44"/>
              <p:cNvSpPr>
                <a:spLocks/>
              </p:cNvSpPr>
              <p:nvPr/>
            </p:nvSpPr>
            <p:spPr bwMode="auto">
              <a:xfrm>
                <a:off x="2651" y="1067"/>
                <a:ext cx="2973" cy="2804"/>
              </a:xfrm>
              <a:custGeom>
                <a:avLst/>
                <a:gdLst>
                  <a:gd name="T0" fmla="*/ 779 w 2973"/>
                  <a:gd name="T1" fmla="*/ 480 h 2804"/>
                  <a:gd name="T2" fmla="*/ 246 w 2973"/>
                  <a:gd name="T3" fmla="*/ 551 h 2804"/>
                  <a:gd name="T4" fmla="*/ 229 w 2973"/>
                  <a:gd name="T5" fmla="*/ 2050 h 2804"/>
                  <a:gd name="T6" fmla="*/ 1720 w 2973"/>
                  <a:gd name="T7" fmla="*/ 2694 h 2804"/>
                  <a:gd name="T8" fmla="*/ 2779 w 2973"/>
                  <a:gd name="T9" fmla="*/ 1771 h 2804"/>
                  <a:gd name="T10" fmla="*/ 2677 w 2973"/>
                  <a:gd name="T11" fmla="*/ 305 h 2804"/>
                  <a:gd name="T12" fmla="*/ 1830 w 2973"/>
                  <a:gd name="T13" fmla="*/ 43 h 2804"/>
                  <a:gd name="T14" fmla="*/ 941 w 2973"/>
                  <a:gd name="T15" fmla="*/ 348 h 2804"/>
                  <a:gd name="T16" fmla="*/ 1072 w 2973"/>
                  <a:gd name="T17" fmla="*/ 581 h 2804"/>
                  <a:gd name="T18" fmla="*/ 1446 w 2973"/>
                  <a:gd name="T19" fmla="*/ 599 h 2804"/>
                  <a:gd name="T20" fmla="*/ 1811 w 2973"/>
                  <a:gd name="T21" fmla="*/ 1028 h 2804"/>
                  <a:gd name="T22" fmla="*/ 1657 w 2973"/>
                  <a:gd name="T23" fmla="*/ 1486 h 2804"/>
                  <a:gd name="T24" fmla="*/ 1209 w 2973"/>
                  <a:gd name="T25" fmla="*/ 1642 h 2804"/>
                  <a:gd name="T26" fmla="*/ 770 w 2973"/>
                  <a:gd name="T27" fmla="*/ 1120 h 2804"/>
                  <a:gd name="T28" fmla="*/ 898 w 2973"/>
                  <a:gd name="T29" fmla="*/ 755 h 2804"/>
                  <a:gd name="T30" fmla="*/ 779 w 2973"/>
                  <a:gd name="T31" fmla="*/ 480 h 28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73" h="2804">
                    <a:moveTo>
                      <a:pt x="779" y="480"/>
                    </a:moveTo>
                    <a:cubicBezTo>
                      <a:pt x="651" y="416"/>
                      <a:pt x="541" y="352"/>
                      <a:pt x="246" y="551"/>
                    </a:cubicBezTo>
                    <a:cubicBezTo>
                      <a:pt x="26" y="839"/>
                      <a:pt x="0" y="1465"/>
                      <a:pt x="229" y="2050"/>
                    </a:cubicBezTo>
                    <a:cubicBezTo>
                      <a:pt x="509" y="2685"/>
                      <a:pt x="1116" y="2804"/>
                      <a:pt x="1720" y="2694"/>
                    </a:cubicBezTo>
                    <a:cubicBezTo>
                      <a:pt x="2237" y="2550"/>
                      <a:pt x="2508" y="2508"/>
                      <a:pt x="2779" y="1771"/>
                    </a:cubicBezTo>
                    <a:cubicBezTo>
                      <a:pt x="2855" y="1449"/>
                      <a:pt x="2973" y="813"/>
                      <a:pt x="2677" y="305"/>
                    </a:cubicBezTo>
                    <a:cubicBezTo>
                      <a:pt x="2330" y="0"/>
                      <a:pt x="2107" y="43"/>
                      <a:pt x="1830" y="43"/>
                    </a:cubicBezTo>
                    <a:cubicBezTo>
                      <a:pt x="1548" y="35"/>
                      <a:pt x="987" y="103"/>
                      <a:pt x="941" y="348"/>
                    </a:cubicBezTo>
                    <a:cubicBezTo>
                      <a:pt x="924" y="432"/>
                      <a:pt x="988" y="539"/>
                      <a:pt x="1072" y="581"/>
                    </a:cubicBezTo>
                    <a:cubicBezTo>
                      <a:pt x="1156" y="623"/>
                      <a:pt x="1323" y="525"/>
                      <a:pt x="1446" y="599"/>
                    </a:cubicBezTo>
                    <a:cubicBezTo>
                      <a:pt x="1569" y="673"/>
                      <a:pt x="1776" y="880"/>
                      <a:pt x="1811" y="1028"/>
                    </a:cubicBezTo>
                    <a:cubicBezTo>
                      <a:pt x="1811" y="1028"/>
                      <a:pt x="1858" y="1294"/>
                      <a:pt x="1657" y="1486"/>
                    </a:cubicBezTo>
                    <a:cubicBezTo>
                      <a:pt x="1465" y="1642"/>
                      <a:pt x="1374" y="1696"/>
                      <a:pt x="1209" y="1642"/>
                    </a:cubicBezTo>
                    <a:cubicBezTo>
                      <a:pt x="1026" y="1568"/>
                      <a:pt x="770" y="1349"/>
                      <a:pt x="770" y="1120"/>
                    </a:cubicBezTo>
                    <a:cubicBezTo>
                      <a:pt x="798" y="892"/>
                      <a:pt x="898" y="856"/>
                      <a:pt x="898" y="755"/>
                    </a:cubicBezTo>
                    <a:cubicBezTo>
                      <a:pt x="889" y="718"/>
                      <a:pt x="843" y="608"/>
                      <a:pt x="779" y="480"/>
                    </a:cubicBezTo>
                    <a:close/>
                  </a:path>
                </a:pathLst>
              </a:custGeom>
              <a:solidFill>
                <a:srgbClr val="FF3399"/>
              </a:solidFill>
              <a:ln w="508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25645" name="Freeform 45"/>
              <p:cNvSpPr>
                <a:spLocks/>
              </p:cNvSpPr>
              <p:nvPr/>
            </p:nvSpPr>
            <p:spPr bwMode="auto">
              <a:xfrm>
                <a:off x="3663" y="1889"/>
                <a:ext cx="511" cy="559"/>
              </a:xfrm>
              <a:custGeom>
                <a:avLst/>
                <a:gdLst>
                  <a:gd name="T0" fmla="*/ 96 w 511"/>
                  <a:gd name="T1" fmla="*/ 42 h 559"/>
                  <a:gd name="T2" fmla="*/ 79 w 511"/>
                  <a:gd name="T3" fmla="*/ 415 h 559"/>
                  <a:gd name="T4" fmla="*/ 367 w 511"/>
                  <a:gd name="T5" fmla="*/ 491 h 559"/>
                  <a:gd name="T6" fmla="*/ 477 w 511"/>
                  <a:gd name="T7" fmla="*/ 110 h 559"/>
                  <a:gd name="T8" fmla="*/ 96 w 511"/>
                  <a:gd name="T9" fmla="*/ 42 h 5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1" h="559">
                    <a:moveTo>
                      <a:pt x="96" y="42"/>
                    </a:moveTo>
                    <a:cubicBezTo>
                      <a:pt x="0" y="92"/>
                      <a:pt x="11" y="279"/>
                      <a:pt x="79" y="415"/>
                    </a:cubicBezTo>
                    <a:cubicBezTo>
                      <a:pt x="172" y="525"/>
                      <a:pt x="257" y="559"/>
                      <a:pt x="367" y="491"/>
                    </a:cubicBezTo>
                    <a:cubicBezTo>
                      <a:pt x="495" y="409"/>
                      <a:pt x="511" y="263"/>
                      <a:pt x="477" y="110"/>
                    </a:cubicBezTo>
                    <a:cubicBezTo>
                      <a:pt x="413" y="0"/>
                      <a:pt x="223" y="8"/>
                      <a:pt x="96" y="42"/>
                    </a:cubicBezTo>
                    <a:close/>
                  </a:path>
                </a:pathLst>
              </a:custGeom>
              <a:solidFill>
                <a:srgbClr val="FFCC99"/>
              </a:solidFill>
              <a:ln w="381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25646" name="Freeform 46"/>
              <p:cNvSpPr>
                <a:spLocks/>
              </p:cNvSpPr>
              <p:nvPr/>
            </p:nvSpPr>
            <p:spPr bwMode="auto">
              <a:xfrm>
                <a:off x="3735" y="1955"/>
                <a:ext cx="397" cy="400"/>
              </a:xfrm>
              <a:custGeom>
                <a:avLst/>
                <a:gdLst>
                  <a:gd name="T0" fmla="*/ 68 w 397"/>
                  <a:gd name="T1" fmla="*/ 0 h 400"/>
                  <a:gd name="T2" fmla="*/ 128 w 397"/>
                  <a:gd name="T3" fmla="*/ 135 h 400"/>
                  <a:gd name="T4" fmla="*/ 1 w 397"/>
                  <a:gd name="T5" fmla="*/ 135 h 400"/>
                  <a:gd name="T6" fmla="*/ 136 w 397"/>
                  <a:gd name="T7" fmla="*/ 195 h 400"/>
                  <a:gd name="T8" fmla="*/ 43 w 397"/>
                  <a:gd name="T9" fmla="*/ 296 h 400"/>
                  <a:gd name="T10" fmla="*/ 136 w 397"/>
                  <a:gd name="T11" fmla="*/ 254 h 400"/>
                  <a:gd name="T12" fmla="*/ 153 w 397"/>
                  <a:gd name="T13" fmla="*/ 355 h 400"/>
                  <a:gd name="T14" fmla="*/ 204 w 397"/>
                  <a:gd name="T15" fmla="*/ 288 h 400"/>
                  <a:gd name="T16" fmla="*/ 305 w 397"/>
                  <a:gd name="T17" fmla="*/ 364 h 400"/>
                  <a:gd name="T18" fmla="*/ 263 w 397"/>
                  <a:gd name="T19" fmla="*/ 262 h 400"/>
                  <a:gd name="T20" fmla="*/ 373 w 397"/>
                  <a:gd name="T21" fmla="*/ 254 h 400"/>
                  <a:gd name="T22" fmla="*/ 280 w 397"/>
                  <a:gd name="T23" fmla="*/ 203 h 400"/>
                  <a:gd name="T24" fmla="*/ 348 w 397"/>
                  <a:gd name="T25" fmla="*/ 127 h 400"/>
                  <a:gd name="T26" fmla="*/ 263 w 397"/>
                  <a:gd name="T27" fmla="*/ 135 h 400"/>
                  <a:gd name="T28" fmla="*/ 221 w 397"/>
                  <a:gd name="T29" fmla="*/ 34 h 400"/>
                  <a:gd name="T30" fmla="*/ 170 w 397"/>
                  <a:gd name="T31" fmla="*/ 110 h 400"/>
                  <a:gd name="T32" fmla="*/ 68 w 397"/>
                  <a:gd name="T33" fmla="*/ 0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7" h="400">
                    <a:moveTo>
                      <a:pt x="68" y="0"/>
                    </a:moveTo>
                    <a:cubicBezTo>
                      <a:pt x="32" y="0"/>
                      <a:pt x="150" y="111"/>
                      <a:pt x="128" y="135"/>
                    </a:cubicBezTo>
                    <a:cubicBezTo>
                      <a:pt x="117" y="157"/>
                      <a:pt x="0" y="125"/>
                      <a:pt x="1" y="135"/>
                    </a:cubicBezTo>
                    <a:cubicBezTo>
                      <a:pt x="2" y="145"/>
                      <a:pt x="129" y="168"/>
                      <a:pt x="136" y="195"/>
                    </a:cubicBezTo>
                    <a:cubicBezTo>
                      <a:pt x="143" y="222"/>
                      <a:pt x="43" y="286"/>
                      <a:pt x="43" y="296"/>
                    </a:cubicBezTo>
                    <a:cubicBezTo>
                      <a:pt x="43" y="400"/>
                      <a:pt x="118" y="244"/>
                      <a:pt x="136" y="254"/>
                    </a:cubicBezTo>
                    <a:cubicBezTo>
                      <a:pt x="154" y="264"/>
                      <a:pt x="142" y="349"/>
                      <a:pt x="153" y="355"/>
                    </a:cubicBezTo>
                    <a:cubicBezTo>
                      <a:pt x="164" y="361"/>
                      <a:pt x="179" y="287"/>
                      <a:pt x="204" y="288"/>
                    </a:cubicBezTo>
                    <a:cubicBezTo>
                      <a:pt x="229" y="289"/>
                      <a:pt x="295" y="368"/>
                      <a:pt x="305" y="364"/>
                    </a:cubicBezTo>
                    <a:cubicBezTo>
                      <a:pt x="397" y="369"/>
                      <a:pt x="252" y="280"/>
                      <a:pt x="263" y="262"/>
                    </a:cubicBezTo>
                    <a:cubicBezTo>
                      <a:pt x="274" y="244"/>
                      <a:pt x="370" y="264"/>
                      <a:pt x="373" y="254"/>
                    </a:cubicBezTo>
                    <a:cubicBezTo>
                      <a:pt x="376" y="244"/>
                      <a:pt x="284" y="224"/>
                      <a:pt x="280" y="203"/>
                    </a:cubicBezTo>
                    <a:cubicBezTo>
                      <a:pt x="276" y="182"/>
                      <a:pt x="351" y="138"/>
                      <a:pt x="348" y="127"/>
                    </a:cubicBezTo>
                    <a:cubicBezTo>
                      <a:pt x="344" y="17"/>
                      <a:pt x="284" y="151"/>
                      <a:pt x="263" y="135"/>
                    </a:cubicBezTo>
                    <a:cubicBezTo>
                      <a:pt x="242" y="119"/>
                      <a:pt x="236" y="38"/>
                      <a:pt x="221" y="34"/>
                    </a:cubicBezTo>
                    <a:cubicBezTo>
                      <a:pt x="206" y="30"/>
                      <a:pt x="195" y="116"/>
                      <a:pt x="170" y="110"/>
                    </a:cubicBezTo>
                    <a:cubicBezTo>
                      <a:pt x="145" y="104"/>
                      <a:pt x="101" y="37"/>
                      <a:pt x="68" y="0"/>
                    </a:cubicBezTo>
                    <a:close/>
                  </a:path>
                </a:pathLst>
              </a:custGeom>
              <a:solidFill>
                <a:srgbClr val="FF3399"/>
              </a:solidFill>
              <a:ln w="38100">
                <a:solidFill>
                  <a:srgbClr val="8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37901" name="Line 47"/>
              <p:cNvSpPr>
                <a:spLocks noChangeShapeType="1"/>
              </p:cNvSpPr>
              <p:nvPr/>
            </p:nvSpPr>
            <p:spPr bwMode="auto">
              <a:xfrm>
                <a:off x="2835" y="1932"/>
                <a:ext cx="498" cy="136"/>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MX" smtClean="0">
                  <a:solidFill>
                    <a:srgbClr val="000000"/>
                  </a:solidFill>
                </a:endParaRPr>
              </a:p>
            </p:txBody>
          </p:sp>
          <p:sp>
            <p:nvSpPr>
              <p:cNvPr id="37902" name="Line 48"/>
              <p:cNvSpPr>
                <a:spLocks noChangeShapeType="1"/>
              </p:cNvSpPr>
              <p:nvPr/>
            </p:nvSpPr>
            <p:spPr bwMode="auto">
              <a:xfrm flipH="1" flipV="1">
                <a:off x="4241" y="2749"/>
                <a:ext cx="408" cy="725"/>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MX" smtClean="0">
                  <a:solidFill>
                    <a:srgbClr val="000000"/>
                  </a:solidFill>
                </a:endParaRPr>
              </a:p>
            </p:txBody>
          </p:sp>
          <p:sp>
            <p:nvSpPr>
              <p:cNvPr id="37903" name="Line 49"/>
              <p:cNvSpPr>
                <a:spLocks noChangeShapeType="1"/>
              </p:cNvSpPr>
              <p:nvPr/>
            </p:nvSpPr>
            <p:spPr bwMode="auto">
              <a:xfrm flipV="1">
                <a:off x="3243" y="2750"/>
                <a:ext cx="453" cy="635"/>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MX" smtClean="0">
                  <a:solidFill>
                    <a:srgbClr val="000000"/>
                  </a:solidFill>
                </a:endParaRPr>
              </a:p>
            </p:txBody>
          </p:sp>
          <p:sp>
            <p:nvSpPr>
              <p:cNvPr id="37904" name="Line 50"/>
              <p:cNvSpPr>
                <a:spLocks noChangeShapeType="1"/>
              </p:cNvSpPr>
              <p:nvPr/>
            </p:nvSpPr>
            <p:spPr bwMode="auto">
              <a:xfrm flipH="1">
                <a:off x="4376" y="1253"/>
                <a:ext cx="363" cy="499"/>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MX" smtClean="0">
                  <a:solidFill>
                    <a:srgbClr val="000000"/>
                  </a:solidFill>
                </a:endParaRPr>
              </a:p>
            </p:txBody>
          </p:sp>
          <p:sp>
            <p:nvSpPr>
              <p:cNvPr id="37905" name="Line 51"/>
              <p:cNvSpPr>
                <a:spLocks noChangeShapeType="1"/>
              </p:cNvSpPr>
              <p:nvPr/>
            </p:nvSpPr>
            <p:spPr bwMode="auto">
              <a:xfrm flipH="1">
                <a:off x="4557" y="1842"/>
                <a:ext cx="817" cy="227"/>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MX" smtClean="0">
                  <a:solidFill>
                    <a:srgbClr val="000000"/>
                  </a:solidFill>
                </a:endParaRPr>
              </a:p>
            </p:txBody>
          </p:sp>
          <p:sp>
            <p:nvSpPr>
              <p:cNvPr id="37906" name="Line 52"/>
              <p:cNvSpPr>
                <a:spLocks noChangeShapeType="1"/>
              </p:cNvSpPr>
              <p:nvPr/>
            </p:nvSpPr>
            <p:spPr bwMode="auto">
              <a:xfrm flipH="1" flipV="1">
                <a:off x="4513" y="2431"/>
                <a:ext cx="816" cy="227"/>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MX" smtClean="0">
                  <a:solidFill>
                    <a:srgbClr val="000000"/>
                  </a:solidFill>
                </a:endParaRPr>
              </a:p>
            </p:txBody>
          </p:sp>
          <p:sp>
            <p:nvSpPr>
              <p:cNvPr id="37907" name="Line 53"/>
              <p:cNvSpPr>
                <a:spLocks noChangeShapeType="1"/>
              </p:cNvSpPr>
              <p:nvPr/>
            </p:nvSpPr>
            <p:spPr bwMode="auto">
              <a:xfrm flipV="1">
                <a:off x="2880" y="2431"/>
                <a:ext cx="544" cy="227"/>
              </a:xfrm>
              <a:prstGeom prst="line">
                <a:avLst/>
              </a:prstGeom>
              <a:noFill/>
              <a:ln w="952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MX" smtClean="0">
                  <a:solidFill>
                    <a:srgbClr val="000000"/>
                  </a:solidFill>
                </a:endParaRPr>
              </a:p>
            </p:txBody>
          </p:sp>
        </p:grpSp>
        <p:sp>
          <p:nvSpPr>
            <p:cNvPr id="25654" name="Freeform 54"/>
            <p:cNvSpPr>
              <a:spLocks/>
            </p:cNvSpPr>
            <p:nvPr/>
          </p:nvSpPr>
          <p:spPr bwMode="auto">
            <a:xfrm>
              <a:off x="1088" y="2414"/>
              <a:ext cx="421" cy="1380"/>
            </a:xfrm>
            <a:custGeom>
              <a:avLst/>
              <a:gdLst>
                <a:gd name="T0" fmla="*/ 46 w 421"/>
                <a:gd name="T1" fmla="*/ 0 h 1380"/>
                <a:gd name="T2" fmla="*/ 421 w 421"/>
                <a:gd name="T3" fmla="*/ 1380 h 1380"/>
                <a:gd name="T4" fmla="*/ 0 60000 65536"/>
                <a:gd name="T5" fmla="*/ 0 60000 65536"/>
              </a:gdLst>
              <a:ahLst/>
              <a:cxnLst>
                <a:cxn ang="T4">
                  <a:pos x="T0" y="T1"/>
                </a:cxn>
                <a:cxn ang="T5">
                  <a:pos x="T2" y="T3"/>
                </a:cxn>
              </a:cxnLst>
              <a:rect l="0" t="0" r="r" b="b"/>
              <a:pathLst>
                <a:path w="421" h="1380">
                  <a:moveTo>
                    <a:pt x="46" y="0"/>
                  </a:moveTo>
                  <a:cubicBezTo>
                    <a:pt x="0" y="859"/>
                    <a:pt x="414" y="1176"/>
                    <a:pt x="421" y="1380"/>
                  </a:cubicBezTo>
                </a:path>
              </a:pathLst>
            </a:custGeom>
            <a:noFill/>
            <a:ln w="76200">
              <a:solidFill>
                <a:srgbClr val="FF000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sp>
          <p:nvSpPr>
            <p:cNvPr id="25655" name="Freeform 55"/>
            <p:cNvSpPr>
              <a:spLocks/>
            </p:cNvSpPr>
            <p:nvPr/>
          </p:nvSpPr>
          <p:spPr bwMode="auto">
            <a:xfrm>
              <a:off x="4590" y="1362"/>
              <a:ext cx="365" cy="1399"/>
            </a:xfrm>
            <a:custGeom>
              <a:avLst/>
              <a:gdLst>
                <a:gd name="T0" fmla="*/ 228 w 365"/>
                <a:gd name="T1" fmla="*/ 1399 h 1399"/>
                <a:gd name="T2" fmla="*/ 0 w 365"/>
                <a:gd name="T3" fmla="*/ 0 h 1399"/>
                <a:gd name="T4" fmla="*/ 0 60000 65536"/>
                <a:gd name="T5" fmla="*/ 0 60000 65536"/>
              </a:gdLst>
              <a:ahLst/>
              <a:cxnLst>
                <a:cxn ang="T4">
                  <a:pos x="T0" y="T1"/>
                </a:cxn>
                <a:cxn ang="T5">
                  <a:pos x="T2" y="T3"/>
                </a:cxn>
              </a:cxnLst>
              <a:rect l="0" t="0" r="r" b="b"/>
              <a:pathLst>
                <a:path w="365" h="1399">
                  <a:moveTo>
                    <a:pt x="228" y="1399"/>
                  </a:moveTo>
                  <a:cubicBezTo>
                    <a:pt x="365" y="558"/>
                    <a:pt x="38" y="233"/>
                    <a:pt x="0" y="0"/>
                  </a:cubicBezTo>
                </a:path>
              </a:pathLst>
            </a:custGeom>
            <a:noFill/>
            <a:ln w="76200">
              <a:solidFill>
                <a:srgbClr val="FF000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defRPr/>
              </a:pPr>
              <a:endParaRPr lang="es-MX">
                <a:solidFill>
                  <a:srgbClr val="000000"/>
                </a:solidFill>
              </a:endParaRPr>
            </a:p>
          </p:txBody>
        </p:sp>
      </p:grpSp>
    </p:spTree>
    <p:extLst>
      <p:ext uri="{BB962C8B-B14F-4D97-AF65-F5344CB8AC3E}">
        <p14:creationId xmlns:p14="http://schemas.microsoft.com/office/powerpoint/2010/main" val="125006597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5621"/>
                                        </p:tgtEl>
                                      </p:cBhvr>
                                    </p:animEffect>
                                    <p:set>
                                      <p:cBhvr>
                                        <p:cTn id="7" dur="1" fill="hold">
                                          <p:stCondLst>
                                            <p:cond delay="1999"/>
                                          </p:stCondLst>
                                        </p:cTn>
                                        <p:tgtEl>
                                          <p:spTgt spid="256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630"/>
                                        </p:tgtEl>
                                        <p:attrNameLst>
                                          <p:attrName>style.visibility</p:attrName>
                                        </p:attrNameLst>
                                      </p:cBhvr>
                                      <p:to>
                                        <p:strVal val="visible"/>
                                      </p:to>
                                    </p:set>
                                    <p:animEffect transition="in" filter="fade">
                                      <p:cBhvr>
                                        <p:cTn id="10" dur="2000"/>
                                        <p:tgtEl>
                                          <p:spTgt spid="2563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2000"/>
                                        <p:tgtEl>
                                          <p:spTgt spid="25630"/>
                                        </p:tgtEl>
                                      </p:cBhvr>
                                    </p:animEffect>
                                    <p:set>
                                      <p:cBhvr>
                                        <p:cTn id="15" dur="1" fill="hold">
                                          <p:stCondLst>
                                            <p:cond delay="1999"/>
                                          </p:stCondLst>
                                        </p:cTn>
                                        <p:tgtEl>
                                          <p:spTgt spid="2563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5656"/>
                                        </p:tgtEl>
                                        <p:attrNameLst>
                                          <p:attrName>style.visibility</p:attrName>
                                        </p:attrNameLst>
                                      </p:cBhvr>
                                      <p:to>
                                        <p:strVal val="visible"/>
                                      </p:to>
                                    </p:set>
                                    <p:animEffect transition="in" filter="fade">
                                      <p:cBhvr>
                                        <p:cTn id="18" dur="2000"/>
                                        <p:tgtEl>
                                          <p:spTgt spid="25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1409" t="34046" r="10422" b="36129"/>
          <a:stretch/>
        </p:blipFill>
        <p:spPr>
          <a:xfrm>
            <a:off x="96254" y="238265"/>
            <a:ext cx="3729788" cy="708786"/>
          </a:xfrm>
          <a:prstGeom prst="rect">
            <a:avLst/>
          </a:prstGeom>
        </p:spPr>
      </p:pic>
      <p:pic>
        <p:nvPicPr>
          <p:cNvPr id="3" name="Imagen 2"/>
          <p:cNvPicPr>
            <a:picLocks noChangeAspect="1"/>
          </p:cNvPicPr>
          <p:nvPr/>
        </p:nvPicPr>
        <p:blipFill rotWithShape="1">
          <a:blip r:embed="rId3"/>
          <a:srcRect l="63686" t="83827" r="9066" b="12884"/>
          <a:stretch/>
        </p:blipFill>
        <p:spPr>
          <a:xfrm>
            <a:off x="76798" y="985957"/>
            <a:ext cx="2298031" cy="155975"/>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1541745268"/>
              </p:ext>
            </p:extLst>
          </p:nvPr>
        </p:nvGraphicFramePr>
        <p:xfrm>
          <a:off x="936125" y="1400782"/>
          <a:ext cx="7312930" cy="4571550"/>
        </p:xfrm>
        <a:graphic>
          <a:graphicData uri="http://schemas.openxmlformats.org/drawingml/2006/table">
            <a:tbl>
              <a:tblPr firstRow="1" bandRow="1">
                <a:tableStyleId>{6E25E649-3F16-4E02-A733-19D2CDBF48F0}</a:tableStyleId>
              </a:tblPr>
              <a:tblGrid>
                <a:gridCol w="2082480"/>
                <a:gridCol w="876379"/>
                <a:gridCol w="1571917"/>
                <a:gridCol w="932022"/>
                <a:gridCol w="1850132"/>
              </a:tblGrid>
              <a:tr h="420292">
                <a:tc>
                  <a:txBody>
                    <a:bodyPr/>
                    <a:lstStyle/>
                    <a:p>
                      <a:pPr algn="ctr"/>
                      <a:r>
                        <a:rPr lang="es-MX" sz="1200" dirty="0" smtClean="0"/>
                        <a:t>Apartado</a:t>
                      </a:r>
                      <a:endParaRPr lang="es-MX" sz="1200" dirty="0"/>
                    </a:p>
                  </a:txBody>
                  <a:tcPr marL="68580" marR="68580" marT="34290" marB="34290"/>
                </a:tc>
                <a:tc>
                  <a:txBody>
                    <a:bodyPr/>
                    <a:lstStyle/>
                    <a:p>
                      <a:pPr algn="ctr"/>
                      <a:r>
                        <a:rPr lang="es-MX" sz="1200" dirty="0" smtClean="0"/>
                        <a:t>OR</a:t>
                      </a:r>
                      <a:endParaRPr lang="es-MX" sz="1200" dirty="0"/>
                    </a:p>
                  </a:txBody>
                  <a:tcPr marL="68580" marR="68580" marT="34290" marB="34290"/>
                </a:tc>
                <a:tc>
                  <a:txBody>
                    <a:bodyPr/>
                    <a:lstStyle/>
                    <a:p>
                      <a:pPr algn="ctr"/>
                      <a:r>
                        <a:rPr lang="es-MX" sz="1200" dirty="0" smtClean="0"/>
                        <a:t>IC (95%)</a:t>
                      </a:r>
                      <a:endParaRPr lang="es-MX" sz="1200" dirty="0"/>
                    </a:p>
                  </a:txBody>
                  <a:tcPr marL="68580" marR="68580" marT="34290" marB="34290"/>
                </a:tc>
                <a:tc>
                  <a:txBody>
                    <a:bodyPr/>
                    <a:lstStyle/>
                    <a:p>
                      <a:pPr algn="ctr"/>
                      <a:r>
                        <a:rPr lang="es-MX" sz="1200" dirty="0" smtClean="0"/>
                        <a:t>Valor</a:t>
                      </a:r>
                      <a:r>
                        <a:rPr lang="es-MX" sz="1200" baseline="0" dirty="0" smtClean="0"/>
                        <a:t> de p</a:t>
                      </a:r>
                      <a:endParaRPr lang="es-MX" sz="1200" dirty="0"/>
                    </a:p>
                  </a:txBody>
                  <a:tcPr marL="68580" marR="68580" marT="34290" marB="34290"/>
                </a:tc>
                <a:tc>
                  <a:txBody>
                    <a:bodyPr/>
                    <a:lstStyle/>
                    <a:p>
                      <a:pPr algn="ctr"/>
                      <a:r>
                        <a:rPr lang="es-MX" sz="1200" dirty="0" smtClean="0"/>
                        <a:t>Procedimiento</a:t>
                      </a:r>
                      <a:endParaRPr lang="es-MX" sz="1200" dirty="0"/>
                    </a:p>
                  </a:txBody>
                  <a:tcPr marL="68580" marR="68580" marT="34290" marB="34290"/>
                </a:tc>
              </a:tr>
              <a:tr h="444520">
                <a:tc>
                  <a:txBody>
                    <a:bodyPr/>
                    <a:lstStyle/>
                    <a:p>
                      <a:r>
                        <a:rPr lang="es-MX" sz="1400" dirty="0" smtClean="0"/>
                        <a:t>Tiempo Operatorio </a:t>
                      </a:r>
                      <a:endParaRPr lang="es-MX" sz="1200" dirty="0"/>
                    </a:p>
                  </a:txBody>
                  <a:tcPr marL="68580" marR="68580" marT="34290" marB="34290"/>
                </a:tc>
                <a:tc>
                  <a:txBody>
                    <a:bodyPr/>
                    <a:lstStyle/>
                    <a:p>
                      <a:pPr algn="ctr"/>
                      <a:r>
                        <a:rPr lang="es-MX" sz="1200" dirty="0" smtClean="0"/>
                        <a:t>-7.31*</a:t>
                      </a:r>
                      <a:endParaRPr lang="es-MX" sz="1200" dirty="0"/>
                    </a:p>
                  </a:txBody>
                  <a:tcPr marL="68580" marR="68580" marT="34290" marB="34290"/>
                </a:tc>
                <a:tc>
                  <a:txBody>
                    <a:bodyPr/>
                    <a:lstStyle/>
                    <a:p>
                      <a:pPr algn="ctr"/>
                      <a:r>
                        <a:rPr lang="es-MX" sz="1200" dirty="0" smtClean="0"/>
                        <a:t>-15.2</a:t>
                      </a:r>
                      <a:r>
                        <a:rPr lang="es-MX" sz="1200" baseline="0" dirty="0" smtClean="0"/>
                        <a:t> a 0.66</a:t>
                      </a:r>
                      <a:endParaRPr lang="es-MX" sz="1200" dirty="0"/>
                    </a:p>
                  </a:txBody>
                  <a:tcPr marL="68580" marR="68580" marT="34290" marB="34290"/>
                </a:tc>
                <a:tc>
                  <a:txBody>
                    <a:bodyPr/>
                    <a:lstStyle/>
                    <a:p>
                      <a:pPr algn="ctr"/>
                      <a:r>
                        <a:rPr lang="es-MX" sz="1200" dirty="0" smtClean="0"/>
                        <a:t>0.07</a:t>
                      </a:r>
                      <a:endParaRPr lang="es-MX" sz="1200" dirty="0"/>
                    </a:p>
                  </a:txBody>
                  <a:tcPr marL="68580" marR="68580" marT="34290" marB="34290"/>
                </a:tc>
                <a:tc>
                  <a:txBody>
                    <a:bodyPr/>
                    <a:lstStyle/>
                    <a:p>
                      <a:pPr algn="ctr"/>
                      <a:r>
                        <a:rPr lang="es-MX" sz="1200" dirty="0" smtClean="0">
                          <a:solidFill>
                            <a:srgbClr val="FF0000"/>
                          </a:solidFill>
                        </a:rPr>
                        <a:t>LNF</a:t>
                      </a:r>
                      <a:r>
                        <a:rPr lang="es-MX" sz="1200" baseline="0" dirty="0" smtClean="0">
                          <a:solidFill>
                            <a:srgbClr val="FF0000"/>
                          </a:solidFill>
                        </a:rPr>
                        <a:t> = LPF</a:t>
                      </a:r>
                      <a:endParaRPr lang="es-MX" sz="1200" dirty="0">
                        <a:solidFill>
                          <a:srgbClr val="FF0000"/>
                        </a:solidFill>
                      </a:endParaRPr>
                    </a:p>
                  </a:txBody>
                  <a:tcPr marL="68580" marR="68580" marT="34290" marB="34290"/>
                </a:tc>
              </a:tr>
              <a:tr h="383362">
                <a:tc>
                  <a:txBody>
                    <a:bodyPr/>
                    <a:lstStyle/>
                    <a:p>
                      <a:r>
                        <a:rPr lang="es-MX" sz="1400" dirty="0" smtClean="0"/>
                        <a:t>Morbilidad General</a:t>
                      </a:r>
                      <a:endParaRPr lang="es-MX" sz="1200" dirty="0"/>
                    </a:p>
                  </a:txBody>
                  <a:tcPr marL="68580" marR="68580" marT="34290" marB="34290"/>
                </a:tc>
                <a:tc>
                  <a:txBody>
                    <a:bodyPr/>
                    <a:lstStyle/>
                    <a:p>
                      <a:pPr algn="ctr"/>
                      <a:r>
                        <a:rPr lang="es-MX" sz="1200" dirty="0" smtClean="0"/>
                        <a:t>0.62</a:t>
                      </a:r>
                      <a:endParaRPr lang="es-MX" sz="1200" dirty="0"/>
                    </a:p>
                  </a:txBody>
                  <a:tcPr marL="68580" marR="68580" marT="34290" marB="34290"/>
                </a:tc>
                <a:tc>
                  <a:txBody>
                    <a:bodyPr/>
                    <a:lstStyle/>
                    <a:p>
                      <a:pPr algn="ctr"/>
                      <a:r>
                        <a:rPr lang="es-MX" sz="1200" dirty="0" smtClean="0"/>
                        <a:t>0.29</a:t>
                      </a:r>
                      <a:r>
                        <a:rPr lang="es-MX" sz="1200" baseline="0" dirty="0" smtClean="0"/>
                        <a:t> a 0.32</a:t>
                      </a:r>
                      <a:endParaRPr lang="es-MX" sz="1200" dirty="0"/>
                    </a:p>
                  </a:txBody>
                  <a:tcPr marL="68580" marR="68580" marT="34290" marB="34290"/>
                </a:tc>
                <a:tc>
                  <a:txBody>
                    <a:bodyPr/>
                    <a:lstStyle/>
                    <a:p>
                      <a:pPr algn="ctr"/>
                      <a:r>
                        <a:rPr lang="es-MX" sz="1200" dirty="0" smtClean="0"/>
                        <a:t>0.22</a:t>
                      </a:r>
                      <a:endParaRPr lang="es-MX" sz="1200" dirty="0"/>
                    </a:p>
                  </a:txBody>
                  <a:tcPr marL="68580" marR="68580" marT="34290" marB="34290"/>
                </a:tc>
                <a:tc>
                  <a:txBody>
                    <a:bodyPr/>
                    <a:lstStyle/>
                    <a:p>
                      <a:pPr algn="ctr"/>
                      <a:r>
                        <a:rPr lang="es-MX" sz="1200" dirty="0" smtClean="0">
                          <a:solidFill>
                            <a:srgbClr val="FF0000"/>
                          </a:solidFill>
                        </a:rPr>
                        <a:t>LNF = LPF</a:t>
                      </a:r>
                      <a:endParaRPr lang="es-MX" sz="1200" dirty="0">
                        <a:solidFill>
                          <a:srgbClr val="FF0000"/>
                        </a:solidFill>
                      </a:endParaRPr>
                    </a:p>
                  </a:txBody>
                  <a:tcPr marL="68580" marR="68580" marT="34290" marB="34290"/>
                </a:tc>
              </a:tr>
              <a:tr h="383362">
                <a:tc>
                  <a:txBody>
                    <a:bodyPr/>
                    <a:lstStyle/>
                    <a:p>
                      <a:r>
                        <a:rPr lang="es-MX" sz="1400" dirty="0" smtClean="0"/>
                        <a:t>Disfagia</a:t>
                      </a:r>
                      <a:endParaRPr lang="es-MX" sz="1200" dirty="0"/>
                    </a:p>
                  </a:txBody>
                  <a:tcPr marL="68580" marR="68580" marT="34290" marB="34290"/>
                </a:tc>
                <a:tc>
                  <a:txBody>
                    <a:bodyPr/>
                    <a:lstStyle/>
                    <a:p>
                      <a:pPr algn="ctr"/>
                      <a:r>
                        <a:rPr lang="es-MX" sz="1200" dirty="0" smtClean="0"/>
                        <a:t>1.61</a:t>
                      </a:r>
                      <a:endParaRPr lang="es-MX" sz="1200" dirty="0"/>
                    </a:p>
                  </a:txBody>
                  <a:tcPr marL="68580" marR="68580" marT="34290" marB="34290"/>
                </a:tc>
                <a:tc>
                  <a:txBody>
                    <a:bodyPr/>
                    <a:lstStyle/>
                    <a:p>
                      <a:pPr algn="ctr"/>
                      <a:r>
                        <a:rPr lang="es-MX" sz="1200" dirty="0" smtClean="0"/>
                        <a:t>1.06 a 2.44</a:t>
                      </a:r>
                      <a:endParaRPr lang="es-MX" sz="1200" dirty="0"/>
                    </a:p>
                  </a:txBody>
                  <a:tcPr marL="68580" marR="68580" marT="34290" marB="34290"/>
                </a:tc>
                <a:tc>
                  <a:txBody>
                    <a:bodyPr/>
                    <a:lstStyle/>
                    <a:p>
                      <a:pPr algn="ctr"/>
                      <a:r>
                        <a:rPr lang="es-MX" sz="1200" dirty="0" smtClean="0"/>
                        <a:t>0.02</a:t>
                      </a:r>
                      <a:endParaRPr lang="es-MX" sz="1200" dirty="0"/>
                    </a:p>
                  </a:txBody>
                  <a:tcPr marL="68580" marR="68580" marT="34290" marB="34290"/>
                </a:tc>
                <a:tc>
                  <a:txBody>
                    <a:bodyPr/>
                    <a:lstStyle/>
                    <a:p>
                      <a:pPr algn="ctr"/>
                      <a:r>
                        <a:rPr lang="es-MX" sz="1200" dirty="0" smtClean="0">
                          <a:solidFill>
                            <a:srgbClr val="FF0000"/>
                          </a:solidFill>
                        </a:rPr>
                        <a:t>LPF</a:t>
                      </a:r>
                      <a:endParaRPr lang="es-MX" sz="1200" dirty="0">
                        <a:solidFill>
                          <a:srgbClr val="FF0000"/>
                        </a:solidFill>
                      </a:endParaRPr>
                    </a:p>
                  </a:txBody>
                  <a:tcPr marL="68580" marR="68580" marT="34290" marB="34290"/>
                </a:tc>
              </a:tr>
              <a:tr h="383362">
                <a:tc>
                  <a:txBody>
                    <a:bodyPr/>
                    <a:lstStyle/>
                    <a:p>
                      <a:r>
                        <a:rPr lang="es-MX" sz="1400" dirty="0" smtClean="0"/>
                        <a:t>Dilatación por</a:t>
                      </a:r>
                      <a:r>
                        <a:rPr lang="es-MX" sz="1400" baseline="0" dirty="0" smtClean="0"/>
                        <a:t> </a:t>
                      </a:r>
                      <a:r>
                        <a:rPr lang="es-MX" sz="1400" dirty="0" smtClean="0"/>
                        <a:t>Disfagia</a:t>
                      </a:r>
                      <a:r>
                        <a:rPr lang="es-MX" sz="1400" baseline="0" dirty="0" smtClean="0"/>
                        <a:t> </a:t>
                      </a:r>
                      <a:endParaRPr lang="es-MX" sz="1400" dirty="0"/>
                    </a:p>
                  </a:txBody>
                  <a:tcPr marL="68580" marR="68580" marT="34290" marB="34290"/>
                </a:tc>
                <a:tc>
                  <a:txBody>
                    <a:bodyPr/>
                    <a:lstStyle/>
                    <a:p>
                      <a:pPr algn="ctr"/>
                      <a:r>
                        <a:rPr lang="es-MX" sz="1200" dirty="0" smtClean="0"/>
                        <a:t>2.45</a:t>
                      </a:r>
                      <a:endParaRPr lang="es-MX" sz="1200" dirty="0"/>
                    </a:p>
                  </a:txBody>
                  <a:tcPr marL="68580" marR="68580" marT="34290" marB="34290"/>
                </a:tc>
                <a:tc>
                  <a:txBody>
                    <a:bodyPr/>
                    <a:lstStyle/>
                    <a:p>
                      <a:pPr algn="ctr"/>
                      <a:r>
                        <a:rPr lang="es-MX" sz="1200" dirty="0" smtClean="0"/>
                        <a:t>1.06 a 5.68</a:t>
                      </a:r>
                      <a:endParaRPr lang="es-MX" sz="1200" dirty="0"/>
                    </a:p>
                  </a:txBody>
                  <a:tcPr marL="68580" marR="68580" marT="34290" marB="34290"/>
                </a:tc>
                <a:tc>
                  <a:txBody>
                    <a:bodyPr/>
                    <a:lstStyle/>
                    <a:p>
                      <a:pPr algn="ctr"/>
                      <a:r>
                        <a:rPr lang="es-MX" sz="1200" dirty="0" smtClean="0"/>
                        <a:t>0.04</a:t>
                      </a:r>
                      <a:endParaRPr lang="es-MX" sz="1200" dirty="0"/>
                    </a:p>
                  </a:txBody>
                  <a:tcPr marL="68580" marR="68580" marT="34290" marB="34290"/>
                </a:tc>
                <a:tc>
                  <a:txBody>
                    <a:bodyPr/>
                    <a:lstStyle/>
                    <a:p>
                      <a:pPr algn="ctr"/>
                      <a:r>
                        <a:rPr lang="es-MX" sz="1200" dirty="0" smtClean="0">
                          <a:solidFill>
                            <a:srgbClr val="FF0000"/>
                          </a:solidFill>
                        </a:rPr>
                        <a:t>LPF</a:t>
                      </a:r>
                      <a:endParaRPr lang="es-MX" sz="1200" dirty="0">
                        <a:solidFill>
                          <a:srgbClr val="FF0000"/>
                        </a:solidFill>
                      </a:endParaRPr>
                    </a:p>
                  </a:txBody>
                  <a:tcPr marL="68580" marR="68580" marT="34290" marB="34290"/>
                </a:tc>
              </a:tr>
              <a:tr h="383362">
                <a:tc>
                  <a:txBody>
                    <a:bodyPr/>
                    <a:lstStyle/>
                    <a:p>
                      <a:r>
                        <a:rPr lang="es-MX" sz="1400" dirty="0" smtClean="0"/>
                        <a:t>Incapacidad para Eructar</a:t>
                      </a:r>
                      <a:endParaRPr lang="es-MX" sz="1400" dirty="0"/>
                    </a:p>
                  </a:txBody>
                  <a:tcPr marL="68580" marR="68580" marT="34290" marB="34290"/>
                </a:tc>
                <a:tc>
                  <a:txBody>
                    <a:bodyPr/>
                    <a:lstStyle/>
                    <a:p>
                      <a:pPr algn="ctr"/>
                      <a:r>
                        <a:rPr lang="es-MX" sz="1200" dirty="0" smtClean="0"/>
                        <a:t>2.04</a:t>
                      </a:r>
                      <a:endParaRPr lang="es-MX" sz="1200" dirty="0"/>
                    </a:p>
                  </a:txBody>
                  <a:tcPr marL="68580" marR="68580" marT="34290" marB="34290"/>
                </a:tc>
                <a:tc>
                  <a:txBody>
                    <a:bodyPr/>
                    <a:lstStyle/>
                    <a:p>
                      <a:pPr algn="ctr"/>
                      <a:r>
                        <a:rPr lang="es-MX" sz="1200" dirty="0" smtClean="0"/>
                        <a:t>1.19</a:t>
                      </a:r>
                      <a:r>
                        <a:rPr lang="es-MX" sz="1200" baseline="0" dirty="0" smtClean="0"/>
                        <a:t> a </a:t>
                      </a:r>
                      <a:r>
                        <a:rPr lang="es-MX" sz="1200" dirty="0" smtClean="0"/>
                        <a:t>3.49</a:t>
                      </a:r>
                      <a:endParaRPr lang="es-MX" sz="1200" dirty="0"/>
                    </a:p>
                  </a:txBody>
                  <a:tcPr marL="68580" marR="68580" marT="34290" marB="34290"/>
                </a:tc>
                <a:tc>
                  <a:txBody>
                    <a:bodyPr/>
                    <a:lstStyle/>
                    <a:p>
                      <a:pPr algn="ctr"/>
                      <a:r>
                        <a:rPr lang="es-MX" sz="1200" dirty="0" smtClean="0"/>
                        <a:t>0.009</a:t>
                      </a:r>
                      <a:endParaRPr lang="es-MX" sz="1200" dirty="0"/>
                    </a:p>
                  </a:txBody>
                  <a:tcPr marL="68580" marR="68580" marT="34290" marB="34290"/>
                </a:tc>
                <a:tc>
                  <a:txBody>
                    <a:bodyPr/>
                    <a:lstStyle/>
                    <a:p>
                      <a:pPr algn="ctr"/>
                      <a:r>
                        <a:rPr lang="es-MX" sz="1200" dirty="0" smtClean="0">
                          <a:solidFill>
                            <a:srgbClr val="FF0000"/>
                          </a:solidFill>
                        </a:rPr>
                        <a:t>LPF</a:t>
                      </a:r>
                      <a:endParaRPr lang="es-MX" sz="1200" dirty="0">
                        <a:solidFill>
                          <a:srgbClr val="FF0000"/>
                        </a:solidFill>
                      </a:endParaRPr>
                    </a:p>
                  </a:txBody>
                  <a:tcPr marL="68580" marR="68580" marT="34290" marB="34290"/>
                </a:tc>
              </a:tr>
              <a:tr h="383362">
                <a:tc>
                  <a:txBody>
                    <a:bodyPr/>
                    <a:lstStyle/>
                    <a:p>
                      <a:r>
                        <a:rPr lang="es-MX" sz="1400" dirty="0" smtClean="0"/>
                        <a:t>Burbuja Aérea </a:t>
                      </a:r>
                      <a:endParaRPr lang="es-MX" sz="1400" dirty="0"/>
                    </a:p>
                  </a:txBody>
                  <a:tcPr marL="68580" marR="68580" marT="34290" marB="34290"/>
                </a:tc>
                <a:tc>
                  <a:txBody>
                    <a:bodyPr/>
                    <a:lstStyle/>
                    <a:p>
                      <a:pPr algn="ctr"/>
                      <a:r>
                        <a:rPr lang="es-MX" sz="1200" dirty="0" smtClean="0"/>
                        <a:t>1.58</a:t>
                      </a:r>
                      <a:endParaRPr lang="es-MX" sz="1200" dirty="0"/>
                    </a:p>
                  </a:txBody>
                  <a:tcPr marL="68580" marR="68580" marT="34290" marB="34290"/>
                </a:tc>
                <a:tc>
                  <a:txBody>
                    <a:bodyPr/>
                    <a:lstStyle/>
                    <a:p>
                      <a:pPr algn="ctr"/>
                      <a:r>
                        <a:rPr lang="es-MX" sz="1200" dirty="0" smtClean="0"/>
                        <a:t>1.21</a:t>
                      </a:r>
                      <a:r>
                        <a:rPr lang="es-MX" sz="1200" baseline="0" dirty="0" smtClean="0"/>
                        <a:t> a</a:t>
                      </a:r>
                      <a:r>
                        <a:rPr lang="es-MX" sz="1200" dirty="0" smtClean="0"/>
                        <a:t> 2.05</a:t>
                      </a:r>
                      <a:endParaRPr lang="es-MX" sz="1200" dirty="0"/>
                    </a:p>
                  </a:txBody>
                  <a:tcPr marL="68580" marR="68580" marT="34290" marB="34290"/>
                </a:tc>
                <a:tc>
                  <a:txBody>
                    <a:bodyPr/>
                    <a:lstStyle/>
                    <a:p>
                      <a:pPr algn="ctr"/>
                      <a:r>
                        <a:rPr lang="es-MX" sz="1200" dirty="0" smtClean="0"/>
                        <a:t>0.001</a:t>
                      </a:r>
                      <a:endParaRPr lang="es-MX" sz="1200" dirty="0"/>
                    </a:p>
                  </a:txBody>
                  <a:tcPr marL="68580" marR="68580" marT="34290" marB="34290"/>
                </a:tc>
                <a:tc>
                  <a:txBody>
                    <a:bodyPr/>
                    <a:lstStyle/>
                    <a:p>
                      <a:pPr algn="ctr"/>
                      <a:r>
                        <a:rPr lang="es-MX" sz="1200" dirty="0" smtClean="0">
                          <a:solidFill>
                            <a:srgbClr val="FF0000"/>
                          </a:solidFill>
                        </a:rPr>
                        <a:t>LPF</a:t>
                      </a:r>
                      <a:endParaRPr lang="es-MX" sz="1200" dirty="0">
                        <a:solidFill>
                          <a:srgbClr val="FF0000"/>
                        </a:solidFill>
                      </a:endParaRPr>
                    </a:p>
                  </a:txBody>
                  <a:tcPr marL="68580" marR="68580" marT="34290" marB="34290"/>
                </a:tc>
              </a:tr>
              <a:tr h="339368">
                <a:tc>
                  <a:txBody>
                    <a:bodyPr/>
                    <a:lstStyle/>
                    <a:p>
                      <a:r>
                        <a:rPr lang="es-MX" sz="1400" dirty="0" smtClean="0"/>
                        <a:t>REDO </a:t>
                      </a:r>
                      <a:endParaRPr lang="es-MX" sz="1200" dirty="0"/>
                    </a:p>
                  </a:txBody>
                  <a:tcPr marL="68580" marR="68580" marT="34290" marB="34290"/>
                </a:tc>
                <a:tc>
                  <a:txBody>
                    <a:bodyPr/>
                    <a:lstStyle/>
                    <a:p>
                      <a:pPr algn="ctr"/>
                      <a:r>
                        <a:rPr lang="es-MX" sz="1200" dirty="0" smtClean="0"/>
                        <a:t>2.19</a:t>
                      </a:r>
                      <a:endParaRPr lang="es-MX" sz="1200" dirty="0"/>
                    </a:p>
                  </a:txBody>
                  <a:tcPr marL="68580" marR="68580" marT="34290" marB="34290"/>
                </a:tc>
                <a:tc>
                  <a:txBody>
                    <a:bodyPr/>
                    <a:lstStyle/>
                    <a:p>
                      <a:pPr algn="ctr"/>
                      <a:r>
                        <a:rPr lang="es-MX" sz="1200" dirty="0" smtClean="0"/>
                        <a:t>1.09</a:t>
                      </a:r>
                      <a:r>
                        <a:rPr lang="es-MX" sz="1200" baseline="0" dirty="0" smtClean="0"/>
                        <a:t> a 4.4</a:t>
                      </a:r>
                      <a:endParaRPr lang="es-MX" sz="1200" dirty="0"/>
                    </a:p>
                  </a:txBody>
                  <a:tcPr marL="68580" marR="68580" marT="34290" marB="34290"/>
                </a:tc>
                <a:tc>
                  <a:txBody>
                    <a:bodyPr/>
                    <a:lstStyle/>
                    <a:p>
                      <a:pPr algn="ctr"/>
                      <a:r>
                        <a:rPr lang="es-MX" sz="1200" dirty="0" smtClean="0"/>
                        <a:t>0.03</a:t>
                      </a:r>
                      <a:endParaRPr lang="es-MX" sz="1200" dirty="0"/>
                    </a:p>
                  </a:txBody>
                  <a:tcPr marL="68580" marR="68580" marT="34290" marB="34290"/>
                </a:tc>
                <a:tc>
                  <a:txBody>
                    <a:bodyPr/>
                    <a:lstStyle/>
                    <a:p>
                      <a:pPr algn="ctr"/>
                      <a:r>
                        <a:rPr lang="es-MX" sz="1200" dirty="0" smtClean="0">
                          <a:solidFill>
                            <a:srgbClr val="FF0000"/>
                          </a:solidFill>
                        </a:rPr>
                        <a:t>LNF</a:t>
                      </a:r>
                      <a:endParaRPr lang="es-MX" sz="1200" dirty="0">
                        <a:solidFill>
                          <a:srgbClr val="FF0000"/>
                        </a:solidFill>
                      </a:endParaRPr>
                    </a:p>
                  </a:txBody>
                  <a:tcPr marL="68580" marR="68580" marT="34290" marB="34290"/>
                </a:tc>
              </a:tr>
              <a:tr h="383362">
                <a:tc>
                  <a:txBody>
                    <a:bodyPr/>
                    <a:lstStyle/>
                    <a:p>
                      <a:r>
                        <a:rPr lang="es-MX" sz="1400" dirty="0" smtClean="0"/>
                        <a:t>Reflujo subjetivo</a:t>
                      </a:r>
                      <a:endParaRPr lang="es-MX" sz="1200" dirty="0"/>
                    </a:p>
                  </a:txBody>
                  <a:tcPr marL="68580" marR="68580" marT="34290" marB="34290"/>
                </a:tc>
                <a:tc>
                  <a:txBody>
                    <a:bodyPr/>
                    <a:lstStyle/>
                    <a:p>
                      <a:pPr algn="ctr"/>
                      <a:r>
                        <a:rPr lang="es-MX" sz="1200" dirty="0" smtClean="0"/>
                        <a:t>1.1</a:t>
                      </a:r>
                      <a:endParaRPr lang="es-MX" sz="1200" dirty="0"/>
                    </a:p>
                  </a:txBody>
                  <a:tcPr marL="68580" marR="68580" marT="34290" marB="34290"/>
                </a:tc>
                <a:tc>
                  <a:txBody>
                    <a:bodyPr/>
                    <a:lstStyle/>
                    <a:p>
                      <a:pPr algn="ctr"/>
                      <a:r>
                        <a:rPr lang="es-MX" sz="1200" dirty="0" smtClean="0"/>
                        <a:t>0.75</a:t>
                      </a:r>
                      <a:r>
                        <a:rPr lang="es-MX" sz="1200" baseline="0" dirty="0" smtClean="0"/>
                        <a:t> a </a:t>
                      </a:r>
                      <a:r>
                        <a:rPr lang="es-MX" sz="1200" dirty="0" smtClean="0"/>
                        <a:t>1.63</a:t>
                      </a:r>
                      <a:endParaRPr lang="es-MX" sz="1200" dirty="0"/>
                    </a:p>
                  </a:txBody>
                  <a:tcPr marL="68580" marR="68580" marT="34290" marB="34290"/>
                </a:tc>
                <a:tc>
                  <a:txBody>
                    <a:bodyPr/>
                    <a:lstStyle/>
                    <a:p>
                      <a:pPr algn="ctr"/>
                      <a:r>
                        <a:rPr lang="es-MX" sz="1200" dirty="0" smtClean="0"/>
                        <a:t>0.61</a:t>
                      </a:r>
                      <a:endParaRPr lang="es-MX" sz="1200" dirty="0"/>
                    </a:p>
                  </a:txBody>
                  <a:tcPr marL="68580" marR="68580" marT="34290" marB="34290"/>
                </a:tc>
                <a:tc>
                  <a:txBody>
                    <a:bodyPr/>
                    <a:lstStyle/>
                    <a:p>
                      <a:pPr algn="ctr"/>
                      <a:r>
                        <a:rPr lang="es-MX" sz="1200" dirty="0" smtClean="0">
                          <a:solidFill>
                            <a:srgbClr val="FF0000"/>
                          </a:solidFill>
                        </a:rPr>
                        <a:t>LNF</a:t>
                      </a:r>
                      <a:r>
                        <a:rPr lang="es-MX" sz="1200" baseline="0" dirty="0" smtClean="0">
                          <a:solidFill>
                            <a:srgbClr val="FF0000"/>
                          </a:solidFill>
                        </a:rPr>
                        <a:t> = LPF</a:t>
                      </a:r>
                      <a:endParaRPr lang="es-MX" sz="1200" dirty="0">
                        <a:solidFill>
                          <a:srgbClr val="FF0000"/>
                        </a:solidFill>
                      </a:endParaRPr>
                    </a:p>
                  </a:txBody>
                  <a:tcPr marL="68580" marR="68580" marT="34290" marB="34290"/>
                </a:tc>
              </a:tr>
              <a:tr h="383362">
                <a:tc>
                  <a:txBody>
                    <a:bodyPr/>
                    <a:lstStyle/>
                    <a:p>
                      <a:r>
                        <a:rPr lang="es-MX" sz="1400" dirty="0" smtClean="0"/>
                        <a:t>Satisfacción</a:t>
                      </a:r>
                      <a:endParaRPr lang="es-MX" sz="1200" dirty="0"/>
                    </a:p>
                  </a:txBody>
                  <a:tcPr marL="68580" marR="68580" marT="34290" marB="34290"/>
                </a:tc>
                <a:tc>
                  <a:txBody>
                    <a:bodyPr/>
                    <a:lstStyle/>
                    <a:p>
                      <a:pPr algn="ctr"/>
                      <a:r>
                        <a:rPr lang="es-MX" sz="1200" dirty="0" smtClean="0"/>
                        <a:t>1.01</a:t>
                      </a:r>
                      <a:endParaRPr lang="es-MX" sz="1200" dirty="0"/>
                    </a:p>
                  </a:txBody>
                  <a:tcPr marL="68580" marR="68580" marT="34290" marB="34290"/>
                </a:tc>
                <a:tc>
                  <a:txBody>
                    <a:bodyPr/>
                    <a:lstStyle/>
                    <a:p>
                      <a:pPr algn="ctr"/>
                      <a:r>
                        <a:rPr lang="es-MX" sz="1200" dirty="0" smtClean="0"/>
                        <a:t>0.95 a 1.06</a:t>
                      </a:r>
                      <a:endParaRPr lang="es-MX" sz="1200" dirty="0"/>
                    </a:p>
                  </a:txBody>
                  <a:tcPr marL="68580" marR="68580" marT="34290" marB="34290"/>
                </a:tc>
                <a:tc>
                  <a:txBody>
                    <a:bodyPr/>
                    <a:lstStyle/>
                    <a:p>
                      <a:pPr algn="ctr"/>
                      <a:r>
                        <a:rPr lang="es-MX" sz="1200" dirty="0" smtClean="0"/>
                        <a:t>0.07</a:t>
                      </a:r>
                      <a:endParaRPr lang="es-MX" sz="1200" dirty="0"/>
                    </a:p>
                  </a:txBody>
                  <a:tcPr marL="68580" marR="68580" marT="34290" marB="34290"/>
                </a:tc>
                <a:tc>
                  <a:txBody>
                    <a:bodyPr/>
                    <a:lstStyle/>
                    <a:p>
                      <a:pPr algn="ctr"/>
                      <a:r>
                        <a:rPr lang="es-MX" sz="1200" dirty="0" smtClean="0">
                          <a:solidFill>
                            <a:srgbClr val="FF0000"/>
                          </a:solidFill>
                        </a:rPr>
                        <a:t>LNF</a:t>
                      </a:r>
                      <a:r>
                        <a:rPr lang="es-MX" sz="1200" baseline="0" dirty="0" smtClean="0">
                          <a:solidFill>
                            <a:srgbClr val="FF0000"/>
                          </a:solidFill>
                        </a:rPr>
                        <a:t> = LPF</a:t>
                      </a:r>
                      <a:endParaRPr lang="es-MX" sz="1200" dirty="0">
                        <a:solidFill>
                          <a:srgbClr val="FF0000"/>
                        </a:solidFill>
                      </a:endParaRPr>
                    </a:p>
                  </a:txBody>
                  <a:tcPr marL="68580" marR="68580" marT="34290" marB="34290"/>
                </a:tc>
              </a:tr>
              <a:tr h="341918">
                <a:tc>
                  <a:txBody>
                    <a:bodyPr/>
                    <a:lstStyle/>
                    <a:p>
                      <a:r>
                        <a:rPr lang="es-MX" sz="1200" dirty="0" smtClean="0"/>
                        <a:t>Presión EEI</a:t>
                      </a:r>
                      <a:endParaRPr lang="es-MX" sz="1200" dirty="0"/>
                    </a:p>
                  </a:txBody>
                  <a:tcPr marL="68580" marR="68580" marT="34290" marB="34290"/>
                </a:tc>
                <a:tc>
                  <a:txBody>
                    <a:bodyPr/>
                    <a:lstStyle/>
                    <a:p>
                      <a:pPr algn="ctr"/>
                      <a:r>
                        <a:rPr lang="es-MX" sz="1200" dirty="0" smtClean="0"/>
                        <a:t>1.98*</a:t>
                      </a:r>
                      <a:endParaRPr lang="es-MX" sz="1200" dirty="0"/>
                    </a:p>
                  </a:txBody>
                  <a:tcPr marL="68580" marR="68580" marT="34290" marB="34290"/>
                </a:tc>
                <a:tc>
                  <a:txBody>
                    <a:bodyPr/>
                    <a:lstStyle/>
                    <a:p>
                      <a:pPr algn="ctr"/>
                      <a:r>
                        <a:rPr lang="es-MX" sz="1200" dirty="0" smtClean="0"/>
                        <a:t>0.58 a 3.32</a:t>
                      </a:r>
                      <a:endParaRPr lang="es-MX" sz="1200" dirty="0"/>
                    </a:p>
                  </a:txBody>
                  <a:tcPr marL="68580" marR="68580" marT="34290" marB="34290"/>
                </a:tc>
                <a:tc>
                  <a:txBody>
                    <a:bodyPr/>
                    <a:lstStyle/>
                    <a:p>
                      <a:pPr algn="ctr"/>
                      <a:r>
                        <a:rPr lang="es-MX" sz="1200" dirty="0" smtClean="0"/>
                        <a:t>0.005</a:t>
                      </a:r>
                      <a:endParaRPr lang="es-MX" sz="1200" dirty="0"/>
                    </a:p>
                  </a:txBody>
                  <a:tcPr marL="68580" marR="68580" marT="34290" marB="34290"/>
                </a:tc>
                <a:tc>
                  <a:txBody>
                    <a:bodyPr/>
                    <a:lstStyle/>
                    <a:p>
                      <a:pPr algn="ctr"/>
                      <a:r>
                        <a:rPr lang="es-MX" sz="1200" dirty="0" smtClean="0">
                          <a:solidFill>
                            <a:srgbClr val="FF0000"/>
                          </a:solidFill>
                        </a:rPr>
                        <a:t>LNF</a:t>
                      </a:r>
                      <a:endParaRPr lang="es-MX" sz="1200" dirty="0">
                        <a:solidFill>
                          <a:srgbClr val="FF0000"/>
                        </a:solidFill>
                      </a:endParaRPr>
                    </a:p>
                  </a:txBody>
                  <a:tcPr marL="68580" marR="68580" marT="34290" marB="34290"/>
                </a:tc>
              </a:tr>
              <a:tr h="341918">
                <a:tc>
                  <a:txBody>
                    <a:bodyPr/>
                    <a:lstStyle/>
                    <a:p>
                      <a:r>
                        <a:rPr lang="es-MX" sz="1200" dirty="0" err="1" smtClean="0"/>
                        <a:t>Exp</a:t>
                      </a:r>
                      <a:r>
                        <a:rPr lang="es-MX" sz="1200" dirty="0" smtClean="0"/>
                        <a:t>.</a:t>
                      </a:r>
                      <a:r>
                        <a:rPr lang="es-MX" sz="1200" baseline="0" dirty="0" smtClean="0"/>
                        <a:t> Recurrente al Acido </a:t>
                      </a:r>
                      <a:endParaRPr lang="es-MX" sz="1200" dirty="0"/>
                    </a:p>
                  </a:txBody>
                  <a:tcPr marL="68580" marR="68580" marT="34290" marB="34290"/>
                </a:tc>
                <a:tc>
                  <a:txBody>
                    <a:bodyPr/>
                    <a:lstStyle/>
                    <a:p>
                      <a:pPr algn="ctr"/>
                      <a:r>
                        <a:rPr lang="es-MX" sz="1200" dirty="0" smtClean="0"/>
                        <a:t>1.26</a:t>
                      </a:r>
                      <a:endParaRPr lang="es-MX" sz="1200" dirty="0"/>
                    </a:p>
                  </a:txBody>
                  <a:tcPr marL="68580" marR="68580" marT="34290" marB="34290"/>
                </a:tc>
                <a:tc>
                  <a:txBody>
                    <a:bodyPr/>
                    <a:lstStyle/>
                    <a:p>
                      <a:pPr algn="ctr"/>
                      <a:r>
                        <a:rPr lang="es-MX" sz="1200" dirty="0" smtClean="0"/>
                        <a:t>0.82 a 1.95</a:t>
                      </a:r>
                      <a:endParaRPr lang="es-MX" sz="1200" dirty="0"/>
                    </a:p>
                  </a:txBody>
                  <a:tcPr marL="68580" marR="68580" marT="34290" marB="34290"/>
                </a:tc>
                <a:tc>
                  <a:txBody>
                    <a:bodyPr/>
                    <a:lstStyle/>
                    <a:p>
                      <a:pPr algn="ctr"/>
                      <a:r>
                        <a:rPr lang="es-MX" sz="1200" dirty="0" smtClean="0"/>
                        <a:t>0.29</a:t>
                      </a:r>
                      <a:endParaRPr lang="es-MX" sz="1200" dirty="0"/>
                    </a:p>
                  </a:txBody>
                  <a:tcPr marL="68580" marR="68580" marT="34290" marB="34290"/>
                </a:tc>
                <a:tc>
                  <a:txBody>
                    <a:bodyPr/>
                    <a:lstStyle/>
                    <a:p>
                      <a:pPr algn="ctr"/>
                      <a:r>
                        <a:rPr lang="es-MX" sz="1200" dirty="0" smtClean="0">
                          <a:solidFill>
                            <a:srgbClr val="FF0000"/>
                          </a:solidFill>
                        </a:rPr>
                        <a:t>LNF = LPF</a:t>
                      </a:r>
                      <a:endParaRPr lang="es-MX" sz="1200" dirty="0">
                        <a:solidFill>
                          <a:srgbClr val="FF0000"/>
                        </a:solidFill>
                      </a:endParaRPr>
                    </a:p>
                  </a:txBody>
                  <a:tcPr marL="68580" marR="68580" marT="34290" marB="34290"/>
                </a:tc>
              </a:tr>
            </a:tbl>
          </a:graphicData>
        </a:graphic>
      </p:graphicFrame>
      <p:sp>
        <p:nvSpPr>
          <p:cNvPr id="5" name="CuadroTexto 4"/>
          <p:cNvSpPr txBox="1"/>
          <p:nvPr/>
        </p:nvSpPr>
        <p:spPr>
          <a:xfrm>
            <a:off x="3988341" y="384174"/>
            <a:ext cx="5059408" cy="300082"/>
          </a:xfrm>
          <a:prstGeom prst="rect">
            <a:avLst/>
          </a:prstGeom>
          <a:noFill/>
        </p:spPr>
        <p:txBody>
          <a:bodyPr wrap="square" rtlCol="0">
            <a:spAutoFit/>
          </a:bodyPr>
          <a:lstStyle/>
          <a:p>
            <a:r>
              <a:rPr lang="es-MX" sz="1350" dirty="0">
                <a:solidFill>
                  <a:prstClr val="black"/>
                </a:solidFill>
              </a:rPr>
              <a:t>Funduplicatura 360° (LNF) n= 404, Funduplicatura parcial (LPF) n=382</a:t>
            </a:r>
          </a:p>
        </p:txBody>
      </p:sp>
      <p:sp>
        <p:nvSpPr>
          <p:cNvPr id="6" name="CuadroTexto 5"/>
          <p:cNvSpPr txBox="1"/>
          <p:nvPr/>
        </p:nvSpPr>
        <p:spPr>
          <a:xfrm>
            <a:off x="7422205" y="713809"/>
            <a:ext cx="1682960" cy="300082"/>
          </a:xfrm>
          <a:prstGeom prst="rect">
            <a:avLst/>
          </a:prstGeom>
          <a:noFill/>
        </p:spPr>
        <p:txBody>
          <a:bodyPr wrap="square" rtlCol="0">
            <a:spAutoFit/>
          </a:bodyPr>
          <a:lstStyle/>
          <a:p>
            <a:r>
              <a:rPr lang="es-MX" sz="1350" dirty="0">
                <a:solidFill>
                  <a:prstClr val="black"/>
                </a:solidFill>
              </a:rPr>
              <a:t>Meta-análisis 7 ECC</a:t>
            </a:r>
          </a:p>
        </p:txBody>
      </p:sp>
      <p:sp>
        <p:nvSpPr>
          <p:cNvPr id="7" name="CuadroTexto 6"/>
          <p:cNvSpPr txBox="1"/>
          <p:nvPr/>
        </p:nvSpPr>
        <p:spPr>
          <a:xfrm>
            <a:off x="3108359" y="6001240"/>
            <a:ext cx="2901051" cy="300082"/>
          </a:xfrm>
          <a:prstGeom prst="rect">
            <a:avLst/>
          </a:prstGeom>
          <a:noFill/>
        </p:spPr>
        <p:txBody>
          <a:bodyPr wrap="none" rtlCol="0">
            <a:spAutoFit/>
          </a:bodyPr>
          <a:lstStyle/>
          <a:p>
            <a:r>
              <a:rPr lang="es-MX" sz="1350" dirty="0">
                <a:solidFill>
                  <a:prstClr val="black"/>
                </a:solidFill>
              </a:rPr>
              <a:t>* Diferencia estandarizada de la media</a:t>
            </a:r>
          </a:p>
        </p:txBody>
      </p:sp>
    </p:spTree>
    <p:extLst>
      <p:ext uri="{BB962C8B-B14F-4D97-AF65-F5344CB8AC3E}">
        <p14:creationId xmlns:p14="http://schemas.microsoft.com/office/powerpoint/2010/main" val="3050518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7464" t="20011" r="4997" b="31744"/>
          <a:stretch/>
        </p:blipFill>
        <p:spPr>
          <a:xfrm>
            <a:off x="38913" y="172986"/>
            <a:ext cx="3040039" cy="1045901"/>
          </a:xfrm>
          <a:prstGeom prst="rect">
            <a:avLst/>
          </a:prstGeom>
        </p:spPr>
      </p:pic>
      <p:pic>
        <p:nvPicPr>
          <p:cNvPr id="3" name="Imagen 2"/>
          <p:cNvPicPr>
            <a:picLocks noChangeAspect="1"/>
          </p:cNvPicPr>
          <p:nvPr/>
        </p:nvPicPr>
        <p:blipFill rotWithShape="1">
          <a:blip r:embed="rId3"/>
          <a:srcRect l="56289" t="44353" r="4504" b="51042"/>
          <a:stretch/>
        </p:blipFill>
        <p:spPr>
          <a:xfrm>
            <a:off x="1" y="1238333"/>
            <a:ext cx="3040039" cy="176417"/>
          </a:xfrm>
          <a:prstGeom prst="rect">
            <a:avLst/>
          </a:prstGeom>
        </p:spPr>
      </p:pic>
      <p:sp>
        <p:nvSpPr>
          <p:cNvPr id="5" name="CuadroTexto 4"/>
          <p:cNvSpPr txBox="1"/>
          <p:nvPr/>
        </p:nvSpPr>
        <p:spPr>
          <a:xfrm>
            <a:off x="3365772" y="232529"/>
            <a:ext cx="5857077" cy="300082"/>
          </a:xfrm>
          <a:prstGeom prst="rect">
            <a:avLst/>
          </a:prstGeom>
          <a:noFill/>
        </p:spPr>
        <p:txBody>
          <a:bodyPr wrap="square" rtlCol="0">
            <a:spAutoFit/>
          </a:bodyPr>
          <a:lstStyle/>
          <a:p>
            <a:r>
              <a:rPr lang="es-MX" sz="1350" dirty="0">
                <a:solidFill>
                  <a:prstClr val="black"/>
                </a:solidFill>
              </a:rPr>
              <a:t>Funduplicatura Anterior (LAF)180 ° (n= 227), Funduplicatura Nissen (LNF) n=231</a:t>
            </a:r>
          </a:p>
        </p:txBody>
      </p:sp>
      <p:sp>
        <p:nvSpPr>
          <p:cNvPr id="6" name="CuadroTexto 5"/>
          <p:cNvSpPr txBox="1"/>
          <p:nvPr/>
        </p:nvSpPr>
        <p:spPr>
          <a:xfrm>
            <a:off x="7480551" y="538709"/>
            <a:ext cx="1556516" cy="300082"/>
          </a:xfrm>
          <a:prstGeom prst="rect">
            <a:avLst/>
          </a:prstGeom>
          <a:noFill/>
        </p:spPr>
        <p:txBody>
          <a:bodyPr wrap="none" rtlCol="0">
            <a:spAutoFit/>
          </a:bodyPr>
          <a:lstStyle/>
          <a:p>
            <a:r>
              <a:rPr lang="es-MX" sz="1350" dirty="0">
                <a:solidFill>
                  <a:prstClr val="black"/>
                </a:solidFill>
              </a:rPr>
              <a:t>Meta-análisis 5 ECC</a:t>
            </a:r>
          </a:p>
        </p:txBody>
      </p:sp>
      <p:graphicFrame>
        <p:nvGraphicFramePr>
          <p:cNvPr id="7" name="Tabla 6"/>
          <p:cNvGraphicFramePr>
            <a:graphicFrameLocks noGrp="1"/>
          </p:cNvGraphicFramePr>
          <p:nvPr>
            <p:extLst>
              <p:ext uri="{D42A27DB-BD31-4B8C-83A1-F6EECF244321}">
                <p14:modId xmlns:p14="http://schemas.microsoft.com/office/powerpoint/2010/main" val="422254283"/>
              </p:ext>
            </p:extLst>
          </p:nvPr>
        </p:nvGraphicFramePr>
        <p:xfrm>
          <a:off x="700390" y="1531481"/>
          <a:ext cx="7655666" cy="4480216"/>
        </p:xfrm>
        <a:graphic>
          <a:graphicData uri="http://schemas.openxmlformats.org/drawingml/2006/table">
            <a:tbl>
              <a:tblPr firstRow="1" bandRow="1">
                <a:tableStyleId>{6E25E649-3F16-4E02-A733-19D2CDBF48F0}</a:tableStyleId>
              </a:tblPr>
              <a:tblGrid>
                <a:gridCol w="2180080"/>
                <a:gridCol w="917452"/>
                <a:gridCol w="1645588"/>
                <a:gridCol w="1026939"/>
                <a:gridCol w="1885607"/>
              </a:tblGrid>
              <a:tr h="344632">
                <a:tc>
                  <a:txBody>
                    <a:bodyPr/>
                    <a:lstStyle/>
                    <a:p>
                      <a:pPr algn="ctr"/>
                      <a:r>
                        <a:rPr lang="es-MX" sz="1200" dirty="0" smtClean="0"/>
                        <a:t>Apartado</a:t>
                      </a:r>
                      <a:endParaRPr lang="es-MX" sz="1200" dirty="0"/>
                    </a:p>
                  </a:txBody>
                  <a:tcPr marL="68580" marR="68580" marT="34290" marB="34290"/>
                </a:tc>
                <a:tc>
                  <a:txBody>
                    <a:bodyPr/>
                    <a:lstStyle/>
                    <a:p>
                      <a:pPr algn="ctr"/>
                      <a:r>
                        <a:rPr lang="es-MX" sz="1200" dirty="0" smtClean="0"/>
                        <a:t>OR</a:t>
                      </a:r>
                      <a:endParaRPr lang="es-MX" sz="1200" dirty="0"/>
                    </a:p>
                  </a:txBody>
                  <a:tcPr marL="68580" marR="68580" marT="34290" marB="34290"/>
                </a:tc>
                <a:tc>
                  <a:txBody>
                    <a:bodyPr/>
                    <a:lstStyle/>
                    <a:p>
                      <a:pPr algn="ctr"/>
                      <a:r>
                        <a:rPr lang="es-MX" sz="1200" dirty="0" smtClean="0"/>
                        <a:t>IC (95%)</a:t>
                      </a:r>
                      <a:endParaRPr lang="es-MX" sz="1200" dirty="0"/>
                    </a:p>
                  </a:txBody>
                  <a:tcPr marL="68580" marR="68580" marT="34290" marB="34290"/>
                </a:tc>
                <a:tc>
                  <a:txBody>
                    <a:bodyPr/>
                    <a:lstStyle/>
                    <a:p>
                      <a:pPr algn="ctr"/>
                      <a:r>
                        <a:rPr lang="es-MX" sz="1200" dirty="0" smtClean="0"/>
                        <a:t>Valor</a:t>
                      </a:r>
                      <a:r>
                        <a:rPr lang="es-MX" sz="1200" baseline="0" dirty="0" smtClean="0"/>
                        <a:t> de p</a:t>
                      </a:r>
                      <a:endParaRPr lang="es-MX" sz="1200" dirty="0"/>
                    </a:p>
                  </a:txBody>
                  <a:tcPr marL="68580" marR="68580" marT="34290" marB="34290"/>
                </a:tc>
                <a:tc>
                  <a:txBody>
                    <a:bodyPr/>
                    <a:lstStyle/>
                    <a:p>
                      <a:pPr algn="ctr"/>
                      <a:r>
                        <a:rPr lang="es-MX" sz="1200" dirty="0" smtClean="0"/>
                        <a:t>Procedimiento</a:t>
                      </a:r>
                      <a:endParaRPr lang="es-MX" sz="1200" dirty="0"/>
                    </a:p>
                  </a:txBody>
                  <a:tcPr marL="68580" marR="68580" marT="34290" marB="34290"/>
                </a:tc>
              </a:tr>
              <a:tr h="344632">
                <a:tc>
                  <a:txBody>
                    <a:bodyPr/>
                    <a:lstStyle/>
                    <a:p>
                      <a:pPr algn="l"/>
                      <a:r>
                        <a:rPr lang="es-MX" sz="1200" dirty="0" smtClean="0"/>
                        <a:t>Tiempo operatorio</a:t>
                      </a:r>
                      <a:endParaRPr lang="es-MX" sz="1200" dirty="0"/>
                    </a:p>
                  </a:txBody>
                  <a:tcPr marL="68580" marR="68580" marT="34290" marB="34290"/>
                </a:tc>
                <a:tc>
                  <a:txBody>
                    <a:bodyPr/>
                    <a:lstStyle/>
                    <a:p>
                      <a:pPr algn="ctr"/>
                      <a:r>
                        <a:rPr lang="es-MX" sz="1200" dirty="0" smtClean="0"/>
                        <a:t>-1.07*</a:t>
                      </a:r>
                      <a:endParaRPr lang="es-MX" sz="1200" dirty="0"/>
                    </a:p>
                  </a:txBody>
                  <a:tcPr marL="68580" marR="68580" marT="34290" marB="34290"/>
                </a:tc>
                <a:tc>
                  <a:txBody>
                    <a:bodyPr/>
                    <a:lstStyle/>
                    <a:p>
                      <a:pPr algn="ctr"/>
                      <a:r>
                        <a:rPr lang="es-MX" sz="1200" dirty="0" smtClean="0"/>
                        <a:t>-12.08 a 10.7</a:t>
                      </a:r>
                      <a:endParaRPr lang="es-MX" sz="1200" dirty="0"/>
                    </a:p>
                  </a:txBody>
                  <a:tcPr marL="68580" marR="68580" marT="34290" marB="34290"/>
                </a:tc>
                <a:tc>
                  <a:txBody>
                    <a:bodyPr/>
                    <a:lstStyle/>
                    <a:p>
                      <a:pPr algn="ctr"/>
                      <a:r>
                        <a:rPr lang="es-MX" sz="1200" dirty="0" smtClean="0"/>
                        <a:t>0.86</a:t>
                      </a:r>
                      <a:endParaRPr lang="es-MX" sz="1200" dirty="0"/>
                    </a:p>
                  </a:txBody>
                  <a:tcPr marL="68580" marR="68580" marT="34290" marB="34290"/>
                </a:tc>
                <a:tc>
                  <a:txBody>
                    <a:bodyPr/>
                    <a:lstStyle/>
                    <a:p>
                      <a:pPr algn="ctr"/>
                      <a:r>
                        <a:rPr lang="es-MX" sz="1200" dirty="0" smtClean="0">
                          <a:solidFill>
                            <a:srgbClr val="FF0000"/>
                          </a:solidFill>
                        </a:rPr>
                        <a:t>LAF = LNF</a:t>
                      </a:r>
                      <a:endParaRPr lang="es-MX" sz="1200" dirty="0">
                        <a:solidFill>
                          <a:srgbClr val="FF0000"/>
                        </a:solidFill>
                      </a:endParaRPr>
                    </a:p>
                  </a:txBody>
                  <a:tcPr marL="68580" marR="68580" marT="34290" marB="34290"/>
                </a:tc>
              </a:tr>
              <a:tr h="344632">
                <a:tc>
                  <a:txBody>
                    <a:bodyPr/>
                    <a:lstStyle/>
                    <a:p>
                      <a:pPr algn="l"/>
                      <a:r>
                        <a:rPr lang="es-MX" sz="1200" dirty="0" smtClean="0"/>
                        <a:t>Morbilidad</a:t>
                      </a:r>
                      <a:r>
                        <a:rPr lang="es-MX" sz="1200" baseline="0" dirty="0" smtClean="0"/>
                        <a:t> General</a:t>
                      </a:r>
                      <a:endParaRPr lang="es-MX" sz="1200" dirty="0"/>
                    </a:p>
                  </a:txBody>
                  <a:tcPr marL="68580" marR="68580" marT="34290" marB="34290"/>
                </a:tc>
                <a:tc>
                  <a:txBody>
                    <a:bodyPr/>
                    <a:lstStyle/>
                    <a:p>
                      <a:pPr algn="ctr"/>
                      <a:r>
                        <a:rPr lang="es-MX" sz="1200" dirty="0" smtClean="0"/>
                        <a:t>2.18</a:t>
                      </a:r>
                      <a:endParaRPr lang="es-MX" sz="1200" dirty="0"/>
                    </a:p>
                  </a:txBody>
                  <a:tcPr marL="68580" marR="68580" marT="34290" marB="34290"/>
                </a:tc>
                <a:tc>
                  <a:txBody>
                    <a:bodyPr/>
                    <a:lstStyle/>
                    <a:p>
                      <a:pPr algn="ctr"/>
                      <a:r>
                        <a:rPr lang="es-MX" sz="1200" dirty="0" smtClean="0"/>
                        <a:t>0.69 a 6.93</a:t>
                      </a:r>
                      <a:endParaRPr lang="es-MX" sz="1200" dirty="0"/>
                    </a:p>
                  </a:txBody>
                  <a:tcPr marL="68580" marR="68580" marT="34290" marB="34290"/>
                </a:tc>
                <a:tc>
                  <a:txBody>
                    <a:bodyPr/>
                    <a:lstStyle/>
                    <a:p>
                      <a:pPr algn="ctr"/>
                      <a:r>
                        <a:rPr lang="es-MX" sz="1200" dirty="0" smtClean="0"/>
                        <a:t>0.19</a:t>
                      </a:r>
                      <a:endParaRPr lang="es-MX" sz="1200" dirty="0"/>
                    </a:p>
                  </a:txBody>
                  <a:tcPr marL="68580" marR="68580" marT="34290" marB="34290"/>
                </a:tc>
                <a:tc>
                  <a:txBody>
                    <a:bodyPr/>
                    <a:lstStyle/>
                    <a:p>
                      <a:pPr algn="ctr"/>
                      <a:r>
                        <a:rPr lang="es-MX" sz="1200" dirty="0" smtClean="0">
                          <a:solidFill>
                            <a:srgbClr val="FF0000"/>
                          </a:solidFill>
                        </a:rPr>
                        <a:t>LAF = LNF</a:t>
                      </a:r>
                      <a:endParaRPr lang="es-MX" sz="1200" dirty="0">
                        <a:solidFill>
                          <a:srgbClr val="FF0000"/>
                        </a:solidFill>
                      </a:endParaRPr>
                    </a:p>
                  </a:txBody>
                  <a:tcPr marL="68580" marR="68580" marT="34290" marB="34290"/>
                </a:tc>
              </a:tr>
              <a:tr h="344632">
                <a:tc>
                  <a:txBody>
                    <a:bodyPr/>
                    <a:lstStyle/>
                    <a:p>
                      <a:pPr algn="l"/>
                      <a:r>
                        <a:rPr lang="es-MX" sz="1200" dirty="0" smtClean="0"/>
                        <a:t>Regurgitación</a:t>
                      </a:r>
                      <a:endParaRPr lang="es-MX" sz="1200" dirty="0"/>
                    </a:p>
                  </a:txBody>
                  <a:tcPr marL="68580" marR="68580" marT="34290" marB="34290"/>
                </a:tc>
                <a:tc>
                  <a:txBody>
                    <a:bodyPr/>
                    <a:lstStyle/>
                    <a:p>
                      <a:pPr algn="ctr"/>
                      <a:r>
                        <a:rPr lang="es-MX" sz="1200" dirty="0" smtClean="0"/>
                        <a:t>1.25</a:t>
                      </a:r>
                      <a:endParaRPr lang="es-MX" sz="1200" dirty="0"/>
                    </a:p>
                  </a:txBody>
                  <a:tcPr marL="68580" marR="68580" marT="34290" marB="34290"/>
                </a:tc>
                <a:tc>
                  <a:txBody>
                    <a:bodyPr/>
                    <a:lstStyle/>
                    <a:p>
                      <a:pPr algn="ctr"/>
                      <a:r>
                        <a:rPr lang="es-MX" sz="1200" dirty="0" smtClean="0"/>
                        <a:t>0.48 a 3.23</a:t>
                      </a:r>
                      <a:endParaRPr lang="es-MX" sz="1200" dirty="0"/>
                    </a:p>
                  </a:txBody>
                  <a:tcPr marL="68580" marR="68580" marT="34290" marB="34290"/>
                </a:tc>
                <a:tc>
                  <a:txBody>
                    <a:bodyPr/>
                    <a:lstStyle/>
                    <a:p>
                      <a:pPr algn="ctr"/>
                      <a:r>
                        <a:rPr lang="es-MX" sz="1200" dirty="0" smtClean="0"/>
                        <a:t>0.65</a:t>
                      </a:r>
                      <a:endParaRPr lang="es-MX" sz="1200" dirty="0"/>
                    </a:p>
                  </a:txBody>
                  <a:tcPr marL="68580" marR="68580" marT="34290" marB="34290"/>
                </a:tc>
                <a:tc>
                  <a:txBody>
                    <a:bodyPr/>
                    <a:lstStyle/>
                    <a:p>
                      <a:pPr algn="ctr"/>
                      <a:r>
                        <a:rPr lang="es-MX" sz="1200" dirty="0" smtClean="0">
                          <a:solidFill>
                            <a:srgbClr val="FF0000"/>
                          </a:solidFill>
                        </a:rPr>
                        <a:t>LAF = LNF</a:t>
                      </a:r>
                      <a:endParaRPr lang="es-MX" sz="1200" dirty="0">
                        <a:solidFill>
                          <a:srgbClr val="FF0000"/>
                        </a:solidFill>
                      </a:endParaRPr>
                    </a:p>
                  </a:txBody>
                  <a:tcPr marL="68580" marR="68580" marT="34290" marB="34290"/>
                </a:tc>
              </a:tr>
              <a:tr h="344632">
                <a:tc>
                  <a:txBody>
                    <a:bodyPr/>
                    <a:lstStyle/>
                    <a:p>
                      <a:pPr algn="l"/>
                      <a:r>
                        <a:rPr lang="es-MX" sz="1200" baseline="0" dirty="0" smtClean="0"/>
                        <a:t>Imposibilidad para  Eructar </a:t>
                      </a:r>
                      <a:endParaRPr lang="es-MX" sz="1200" dirty="0"/>
                    </a:p>
                  </a:txBody>
                  <a:tcPr marL="68580" marR="68580" marT="34290" marB="34290"/>
                </a:tc>
                <a:tc>
                  <a:txBody>
                    <a:bodyPr/>
                    <a:lstStyle/>
                    <a:p>
                      <a:pPr algn="ctr"/>
                      <a:r>
                        <a:rPr lang="es-MX" sz="1200" dirty="0" smtClean="0"/>
                        <a:t>0.63</a:t>
                      </a:r>
                      <a:endParaRPr lang="es-MX" sz="1200" dirty="0"/>
                    </a:p>
                  </a:txBody>
                  <a:tcPr marL="68580" marR="68580" marT="34290" marB="34290"/>
                </a:tc>
                <a:tc>
                  <a:txBody>
                    <a:bodyPr/>
                    <a:lstStyle/>
                    <a:p>
                      <a:pPr algn="ctr"/>
                      <a:r>
                        <a:rPr lang="es-MX" sz="1200" dirty="0" smtClean="0"/>
                        <a:t>0.40</a:t>
                      </a:r>
                      <a:r>
                        <a:rPr lang="es-MX" sz="1200" baseline="0" dirty="0" smtClean="0"/>
                        <a:t> a 0.99</a:t>
                      </a:r>
                      <a:endParaRPr lang="es-MX" sz="1200" dirty="0"/>
                    </a:p>
                  </a:txBody>
                  <a:tcPr marL="68580" marR="68580" marT="34290" marB="34290"/>
                </a:tc>
                <a:tc>
                  <a:txBody>
                    <a:bodyPr/>
                    <a:lstStyle/>
                    <a:p>
                      <a:pPr algn="ctr"/>
                      <a:r>
                        <a:rPr lang="es-MX" sz="1200" dirty="0" smtClean="0"/>
                        <a:t>0.04</a:t>
                      </a:r>
                      <a:endParaRPr lang="es-MX" sz="1200" dirty="0"/>
                    </a:p>
                  </a:txBody>
                  <a:tcPr marL="68580" marR="68580" marT="34290" marB="34290"/>
                </a:tc>
                <a:tc>
                  <a:txBody>
                    <a:bodyPr/>
                    <a:lstStyle/>
                    <a:p>
                      <a:pPr algn="ctr"/>
                      <a:r>
                        <a:rPr lang="es-MX" sz="1200" dirty="0" smtClean="0">
                          <a:solidFill>
                            <a:srgbClr val="FF0000"/>
                          </a:solidFill>
                        </a:rPr>
                        <a:t>LAF</a:t>
                      </a:r>
                      <a:endParaRPr lang="es-MX" sz="1200" dirty="0">
                        <a:solidFill>
                          <a:srgbClr val="FF0000"/>
                        </a:solidFill>
                      </a:endParaRPr>
                    </a:p>
                  </a:txBody>
                  <a:tcPr marL="68580" marR="68580" marT="34290" marB="34290"/>
                </a:tc>
              </a:tr>
              <a:tr h="344632">
                <a:tc>
                  <a:txBody>
                    <a:bodyPr/>
                    <a:lstStyle/>
                    <a:p>
                      <a:pPr algn="l"/>
                      <a:r>
                        <a:rPr lang="es-MX" sz="1200" dirty="0" smtClean="0"/>
                        <a:t>Burbuja Atrapada</a:t>
                      </a:r>
                      <a:endParaRPr lang="es-MX" sz="1200" dirty="0"/>
                    </a:p>
                  </a:txBody>
                  <a:tcPr marL="68580" marR="68580" marT="34290" marB="34290"/>
                </a:tc>
                <a:tc>
                  <a:txBody>
                    <a:bodyPr/>
                    <a:lstStyle/>
                    <a:p>
                      <a:pPr algn="ctr"/>
                      <a:r>
                        <a:rPr lang="es-MX" sz="1200" dirty="0" smtClean="0"/>
                        <a:t>0.59</a:t>
                      </a:r>
                      <a:endParaRPr lang="es-MX" sz="1200" dirty="0"/>
                    </a:p>
                  </a:txBody>
                  <a:tcPr marL="68580" marR="68580" marT="34290" marB="34290"/>
                </a:tc>
                <a:tc>
                  <a:txBody>
                    <a:bodyPr/>
                    <a:lstStyle/>
                    <a:p>
                      <a:pPr algn="ctr"/>
                      <a:r>
                        <a:rPr lang="es-MX" sz="1200" dirty="0" smtClean="0"/>
                        <a:t>0.36 a 0.97</a:t>
                      </a:r>
                      <a:endParaRPr lang="es-MX" sz="1200" dirty="0"/>
                    </a:p>
                  </a:txBody>
                  <a:tcPr marL="68580" marR="68580" marT="34290" marB="34290"/>
                </a:tc>
                <a:tc>
                  <a:txBody>
                    <a:bodyPr/>
                    <a:lstStyle/>
                    <a:p>
                      <a:pPr algn="ctr"/>
                      <a:r>
                        <a:rPr lang="es-MX" sz="1200" dirty="0" smtClean="0"/>
                        <a:t>00.04</a:t>
                      </a:r>
                      <a:endParaRPr lang="es-MX" sz="1200" dirty="0"/>
                    </a:p>
                  </a:txBody>
                  <a:tcPr marL="68580" marR="68580" marT="34290" marB="34290"/>
                </a:tc>
                <a:tc>
                  <a:txBody>
                    <a:bodyPr/>
                    <a:lstStyle/>
                    <a:p>
                      <a:pPr algn="ctr"/>
                      <a:r>
                        <a:rPr lang="es-MX" sz="1200" dirty="0" smtClean="0">
                          <a:solidFill>
                            <a:srgbClr val="FF0000"/>
                          </a:solidFill>
                        </a:rPr>
                        <a:t>LAF</a:t>
                      </a:r>
                      <a:endParaRPr lang="es-MX" sz="1200" dirty="0">
                        <a:solidFill>
                          <a:srgbClr val="FF0000"/>
                        </a:solidFill>
                      </a:endParaRPr>
                    </a:p>
                  </a:txBody>
                  <a:tcPr marL="68580" marR="68580" marT="34290" marB="34290"/>
                </a:tc>
              </a:tr>
              <a:tr h="344632">
                <a:tc>
                  <a:txBody>
                    <a:bodyPr/>
                    <a:lstStyle/>
                    <a:p>
                      <a:pPr algn="l"/>
                      <a:r>
                        <a:rPr lang="es-MX" sz="1200" dirty="0" smtClean="0"/>
                        <a:t>Disfagia</a:t>
                      </a:r>
                      <a:r>
                        <a:rPr lang="es-MX" sz="1200" baseline="0" dirty="0" smtClean="0"/>
                        <a:t> (DAKA score)</a:t>
                      </a:r>
                      <a:endParaRPr lang="es-MX" sz="1200" dirty="0"/>
                    </a:p>
                  </a:txBody>
                  <a:tcPr marL="68580" marR="68580" marT="34290" marB="34290"/>
                </a:tc>
                <a:tc>
                  <a:txBody>
                    <a:bodyPr/>
                    <a:lstStyle/>
                    <a:p>
                      <a:pPr algn="ctr"/>
                      <a:r>
                        <a:rPr lang="es-MX" sz="1200" dirty="0" smtClean="0"/>
                        <a:t>-2.25</a:t>
                      </a:r>
                      <a:endParaRPr lang="es-MX" sz="1200" dirty="0"/>
                    </a:p>
                  </a:txBody>
                  <a:tcPr marL="68580" marR="68580" marT="34290" marB="34290"/>
                </a:tc>
                <a:tc>
                  <a:txBody>
                    <a:bodyPr/>
                    <a:lstStyle/>
                    <a:p>
                      <a:pPr algn="ctr"/>
                      <a:r>
                        <a:rPr lang="es-MX" sz="1200" dirty="0" smtClean="0"/>
                        <a:t>-2.66</a:t>
                      </a:r>
                      <a:r>
                        <a:rPr lang="es-MX" sz="1200" baseline="0" dirty="0" smtClean="0"/>
                        <a:t> a -1.83</a:t>
                      </a:r>
                      <a:endParaRPr lang="es-MX" sz="1200" dirty="0"/>
                    </a:p>
                  </a:txBody>
                  <a:tcPr marL="68580" marR="68580" marT="34290" marB="34290"/>
                </a:tc>
                <a:tc>
                  <a:txBody>
                    <a:bodyPr/>
                    <a:lstStyle/>
                    <a:p>
                      <a:pPr algn="ctr"/>
                      <a:r>
                        <a:rPr lang="es-MX" sz="1200" dirty="0" smtClean="0"/>
                        <a:t>0.001</a:t>
                      </a:r>
                      <a:endParaRPr lang="es-MX" sz="1200" dirty="0"/>
                    </a:p>
                  </a:txBody>
                  <a:tcPr marL="68580" marR="68580" marT="34290" marB="34290"/>
                </a:tc>
                <a:tc>
                  <a:txBody>
                    <a:bodyPr/>
                    <a:lstStyle/>
                    <a:p>
                      <a:pPr algn="ctr"/>
                      <a:r>
                        <a:rPr lang="es-MX" sz="1200" dirty="0" smtClean="0">
                          <a:solidFill>
                            <a:srgbClr val="FF0000"/>
                          </a:solidFill>
                        </a:rPr>
                        <a:t>LAF</a:t>
                      </a:r>
                      <a:endParaRPr lang="es-MX" sz="1200" dirty="0">
                        <a:solidFill>
                          <a:srgbClr val="FF0000"/>
                        </a:solidFill>
                      </a:endParaRPr>
                    </a:p>
                  </a:txBody>
                  <a:tcPr marL="68580" marR="68580" marT="34290" marB="34290"/>
                </a:tc>
              </a:tr>
              <a:tr h="344632">
                <a:tc>
                  <a:txBody>
                    <a:bodyPr/>
                    <a:lstStyle/>
                    <a:p>
                      <a:pPr algn="l"/>
                      <a:r>
                        <a:rPr lang="es-MX" sz="1200" dirty="0" smtClean="0"/>
                        <a:t>Dilatación</a:t>
                      </a:r>
                      <a:endParaRPr lang="es-MX" sz="1200" dirty="0"/>
                    </a:p>
                  </a:txBody>
                  <a:tcPr marL="68580" marR="68580" marT="34290" marB="34290"/>
                </a:tc>
                <a:tc>
                  <a:txBody>
                    <a:bodyPr/>
                    <a:lstStyle/>
                    <a:p>
                      <a:pPr algn="ctr"/>
                      <a:r>
                        <a:rPr lang="es-MX" sz="1200" dirty="0" smtClean="0"/>
                        <a:t>0.60</a:t>
                      </a:r>
                      <a:endParaRPr lang="es-MX" sz="1200" dirty="0"/>
                    </a:p>
                  </a:txBody>
                  <a:tcPr marL="68580" marR="68580" marT="34290" marB="34290"/>
                </a:tc>
                <a:tc>
                  <a:txBody>
                    <a:bodyPr/>
                    <a:lstStyle/>
                    <a:p>
                      <a:pPr algn="ctr"/>
                      <a:r>
                        <a:rPr lang="es-MX" sz="1200" dirty="0" smtClean="0"/>
                        <a:t>0.19</a:t>
                      </a:r>
                      <a:r>
                        <a:rPr lang="es-MX" sz="1200" baseline="0" dirty="0" smtClean="0"/>
                        <a:t> a 1.91</a:t>
                      </a:r>
                      <a:endParaRPr lang="es-MX" sz="1200" dirty="0"/>
                    </a:p>
                  </a:txBody>
                  <a:tcPr marL="68580" marR="68580" marT="34290" marB="34290"/>
                </a:tc>
                <a:tc>
                  <a:txBody>
                    <a:bodyPr/>
                    <a:lstStyle/>
                    <a:p>
                      <a:pPr algn="ctr"/>
                      <a:r>
                        <a:rPr lang="es-MX" sz="1200" dirty="0" smtClean="0"/>
                        <a:t>0.39</a:t>
                      </a:r>
                      <a:endParaRPr lang="es-MX" sz="1200" dirty="0"/>
                    </a:p>
                  </a:txBody>
                  <a:tcPr marL="68580" marR="68580" marT="34290" marB="34290"/>
                </a:tc>
                <a:tc>
                  <a:txBody>
                    <a:bodyPr/>
                    <a:lstStyle/>
                    <a:p>
                      <a:pPr algn="ctr"/>
                      <a:r>
                        <a:rPr lang="es-MX" sz="1200" dirty="0" smtClean="0">
                          <a:solidFill>
                            <a:srgbClr val="FF0000"/>
                          </a:solidFill>
                        </a:rPr>
                        <a:t>LAF = LNF</a:t>
                      </a:r>
                      <a:endParaRPr lang="es-MX" sz="1200" dirty="0">
                        <a:solidFill>
                          <a:srgbClr val="FF0000"/>
                        </a:solidFill>
                      </a:endParaRPr>
                    </a:p>
                  </a:txBody>
                  <a:tcPr marL="68580" marR="68580" marT="34290" marB="34290"/>
                </a:tc>
              </a:tr>
              <a:tr h="344632">
                <a:tc>
                  <a:txBody>
                    <a:bodyPr/>
                    <a:lstStyle/>
                    <a:p>
                      <a:pPr algn="l"/>
                      <a:r>
                        <a:rPr lang="es-MX" sz="1200" dirty="0" smtClean="0"/>
                        <a:t>Exposición</a:t>
                      </a:r>
                      <a:r>
                        <a:rPr lang="es-MX" sz="1200" baseline="0" dirty="0" smtClean="0"/>
                        <a:t> al Acido</a:t>
                      </a:r>
                      <a:endParaRPr lang="es-MX" sz="1200" dirty="0"/>
                    </a:p>
                  </a:txBody>
                  <a:tcPr marL="68580" marR="68580" marT="34290" marB="34290"/>
                </a:tc>
                <a:tc>
                  <a:txBody>
                    <a:bodyPr/>
                    <a:lstStyle/>
                    <a:p>
                      <a:pPr algn="ctr"/>
                      <a:r>
                        <a:rPr lang="es-MX" sz="1200" dirty="0" smtClean="0"/>
                        <a:t>0.19*</a:t>
                      </a:r>
                      <a:endParaRPr lang="es-MX" sz="1200" dirty="0"/>
                    </a:p>
                  </a:txBody>
                  <a:tcPr marL="68580" marR="68580" marT="34290" marB="34290"/>
                </a:tc>
                <a:tc>
                  <a:txBody>
                    <a:bodyPr/>
                    <a:lstStyle/>
                    <a:p>
                      <a:pPr algn="ctr"/>
                      <a:r>
                        <a:rPr lang="es-MX" sz="1200" dirty="0" smtClean="0"/>
                        <a:t>-0.07 a 0.46</a:t>
                      </a:r>
                      <a:endParaRPr lang="es-MX" sz="1200" dirty="0"/>
                    </a:p>
                  </a:txBody>
                  <a:tcPr marL="68580" marR="68580" marT="34290" marB="34290"/>
                </a:tc>
                <a:tc>
                  <a:txBody>
                    <a:bodyPr/>
                    <a:lstStyle/>
                    <a:p>
                      <a:pPr algn="ctr"/>
                      <a:r>
                        <a:rPr lang="es-MX" sz="1200" dirty="0" smtClean="0"/>
                        <a:t>0.15</a:t>
                      </a:r>
                      <a:endParaRPr lang="es-MX" sz="1200" dirty="0"/>
                    </a:p>
                  </a:txBody>
                  <a:tcPr marL="68580" marR="68580" marT="34290" marB="34290"/>
                </a:tc>
                <a:tc>
                  <a:txBody>
                    <a:bodyPr/>
                    <a:lstStyle/>
                    <a:p>
                      <a:pPr algn="ctr"/>
                      <a:r>
                        <a:rPr lang="es-MX" sz="1200" dirty="0" smtClean="0">
                          <a:solidFill>
                            <a:srgbClr val="FF0000"/>
                          </a:solidFill>
                        </a:rPr>
                        <a:t>LAF =LNF</a:t>
                      </a:r>
                      <a:endParaRPr lang="es-MX" sz="1200" dirty="0">
                        <a:solidFill>
                          <a:srgbClr val="FF0000"/>
                        </a:solidFill>
                      </a:endParaRPr>
                    </a:p>
                  </a:txBody>
                  <a:tcPr marL="68580" marR="68580" marT="34290" marB="34290"/>
                </a:tc>
              </a:tr>
              <a:tr h="344632">
                <a:tc>
                  <a:txBody>
                    <a:bodyPr/>
                    <a:lstStyle/>
                    <a:p>
                      <a:pPr algn="l"/>
                      <a:r>
                        <a:rPr lang="es-MX" sz="1200" dirty="0" smtClean="0"/>
                        <a:t>Reoperación</a:t>
                      </a:r>
                      <a:r>
                        <a:rPr lang="es-MX" sz="1200" baseline="0" dirty="0" smtClean="0"/>
                        <a:t> </a:t>
                      </a:r>
                      <a:endParaRPr lang="es-MX" sz="1200" dirty="0"/>
                    </a:p>
                  </a:txBody>
                  <a:tcPr marL="68580" marR="68580" marT="34290" marB="34290"/>
                </a:tc>
                <a:tc>
                  <a:txBody>
                    <a:bodyPr/>
                    <a:lstStyle/>
                    <a:p>
                      <a:pPr algn="ctr"/>
                      <a:r>
                        <a:rPr lang="es-MX" sz="1200" dirty="0" smtClean="0"/>
                        <a:t>2.08</a:t>
                      </a:r>
                      <a:endParaRPr lang="es-MX" sz="1200" dirty="0"/>
                    </a:p>
                  </a:txBody>
                  <a:tcPr marL="68580" marR="68580" marT="34290" marB="34290"/>
                </a:tc>
                <a:tc>
                  <a:txBody>
                    <a:bodyPr/>
                    <a:lstStyle/>
                    <a:p>
                      <a:pPr algn="ctr"/>
                      <a:r>
                        <a:rPr lang="es-MX" sz="1200" dirty="0" smtClean="0"/>
                        <a:t>0.80 a 5.41</a:t>
                      </a:r>
                      <a:endParaRPr lang="es-MX" sz="1200" dirty="0"/>
                    </a:p>
                  </a:txBody>
                  <a:tcPr marL="68580" marR="68580" marT="34290" marB="34290"/>
                </a:tc>
                <a:tc>
                  <a:txBody>
                    <a:bodyPr/>
                    <a:lstStyle/>
                    <a:p>
                      <a:pPr algn="ctr"/>
                      <a:r>
                        <a:rPr lang="es-MX" sz="1200" dirty="0" smtClean="0"/>
                        <a:t>0.13</a:t>
                      </a:r>
                      <a:endParaRPr lang="es-MX" sz="1200" dirty="0"/>
                    </a:p>
                  </a:txBody>
                  <a:tcPr marL="68580" marR="68580" marT="34290" marB="34290"/>
                </a:tc>
                <a:tc>
                  <a:txBody>
                    <a:bodyPr/>
                    <a:lstStyle/>
                    <a:p>
                      <a:pPr algn="ctr"/>
                      <a:r>
                        <a:rPr lang="es-MX" sz="1200" dirty="0" smtClean="0">
                          <a:solidFill>
                            <a:srgbClr val="FF0000"/>
                          </a:solidFill>
                        </a:rPr>
                        <a:t>LAF = LNF</a:t>
                      </a:r>
                      <a:endParaRPr lang="es-MX" sz="1200" dirty="0">
                        <a:solidFill>
                          <a:srgbClr val="FF0000"/>
                        </a:solidFill>
                      </a:endParaRPr>
                    </a:p>
                  </a:txBody>
                  <a:tcPr marL="68580" marR="68580" marT="34290" marB="34290"/>
                </a:tc>
              </a:tr>
              <a:tr h="344632">
                <a:tc>
                  <a:txBody>
                    <a:bodyPr/>
                    <a:lstStyle/>
                    <a:p>
                      <a:pPr algn="l"/>
                      <a:r>
                        <a:rPr lang="es-MX" sz="1200" dirty="0" smtClean="0"/>
                        <a:t>Disfagia 5 años</a:t>
                      </a:r>
                      <a:endParaRPr lang="es-MX" sz="1200" dirty="0"/>
                    </a:p>
                  </a:txBody>
                  <a:tcPr marL="68580" marR="68580" marT="34290" marB="34290"/>
                </a:tc>
                <a:tc>
                  <a:txBody>
                    <a:bodyPr/>
                    <a:lstStyle/>
                    <a:p>
                      <a:pPr algn="ctr"/>
                      <a:r>
                        <a:rPr lang="es-MX" sz="1200" dirty="0" smtClean="0"/>
                        <a:t>0.67</a:t>
                      </a:r>
                      <a:endParaRPr lang="es-MX" sz="1200" dirty="0"/>
                    </a:p>
                  </a:txBody>
                  <a:tcPr marL="68580" marR="68580" marT="34290" marB="34290"/>
                </a:tc>
                <a:tc>
                  <a:txBody>
                    <a:bodyPr/>
                    <a:lstStyle/>
                    <a:p>
                      <a:pPr algn="ctr"/>
                      <a:r>
                        <a:rPr lang="es-MX" sz="1200" dirty="0" smtClean="0"/>
                        <a:t>0.45 a 0.34</a:t>
                      </a:r>
                      <a:endParaRPr lang="es-MX" sz="1200" dirty="0"/>
                    </a:p>
                  </a:txBody>
                  <a:tcPr marL="68580" marR="68580" marT="34290" marB="34290"/>
                </a:tc>
                <a:tc>
                  <a:txBody>
                    <a:bodyPr/>
                    <a:lstStyle/>
                    <a:p>
                      <a:pPr algn="ctr"/>
                      <a:r>
                        <a:rPr lang="es-MX" sz="1200" dirty="0" smtClean="0"/>
                        <a:t>0.02</a:t>
                      </a:r>
                      <a:endParaRPr lang="es-MX" sz="1200" dirty="0"/>
                    </a:p>
                  </a:txBody>
                  <a:tcPr marL="68580" marR="68580" marT="34290" marB="34290"/>
                </a:tc>
                <a:tc>
                  <a:txBody>
                    <a:bodyPr/>
                    <a:lstStyle/>
                    <a:p>
                      <a:pPr algn="ctr"/>
                      <a:r>
                        <a:rPr lang="es-MX" sz="1200" dirty="0" smtClean="0">
                          <a:solidFill>
                            <a:srgbClr val="FF0000"/>
                          </a:solidFill>
                        </a:rPr>
                        <a:t>LAF </a:t>
                      </a:r>
                      <a:endParaRPr lang="es-MX" sz="1200" dirty="0">
                        <a:solidFill>
                          <a:srgbClr val="FF0000"/>
                        </a:solidFill>
                      </a:endParaRPr>
                    </a:p>
                  </a:txBody>
                  <a:tcPr marL="68580" marR="68580" marT="34290" marB="34290"/>
                </a:tc>
              </a:tr>
              <a:tr h="344632">
                <a:tc>
                  <a:txBody>
                    <a:bodyPr/>
                    <a:lstStyle/>
                    <a:p>
                      <a:pPr algn="l"/>
                      <a:r>
                        <a:rPr lang="es-MX" sz="1200" dirty="0" smtClean="0"/>
                        <a:t>Regurgitación 5 años</a:t>
                      </a:r>
                      <a:endParaRPr lang="es-MX" sz="1200" dirty="0"/>
                    </a:p>
                  </a:txBody>
                  <a:tcPr marL="68580" marR="68580" marT="34290" marB="34290"/>
                </a:tc>
                <a:tc>
                  <a:txBody>
                    <a:bodyPr/>
                    <a:lstStyle/>
                    <a:p>
                      <a:pPr algn="ctr"/>
                      <a:r>
                        <a:rPr lang="es-MX" sz="1200" dirty="0" smtClean="0"/>
                        <a:t>0.44</a:t>
                      </a:r>
                      <a:endParaRPr lang="es-MX" sz="1200" dirty="0"/>
                    </a:p>
                  </a:txBody>
                  <a:tcPr marL="68580" marR="68580" marT="34290" marB="34290"/>
                </a:tc>
                <a:tc>
                  <a:txBody>
                    <a:bodyPr/>
                    <a:lstStyle/>
                    <a:p>
                      <a:pPr algn="ctr"/>
                      <a:r>
                        <a:rPr lang="es-MX" sz="1200" dirty="0" smtClean="0"/>
                        <a:t>0.15 a 0.30</a:t>
                      </a:r>
                      <a:endParaRPr lang="es-MX" sz="1200" dirty="0"/>
                    </a:p>
                  </a:txBody>
                  <a:tcPr marL="68580" marR="68580" marT="34290" marB="34290"/>
                </a:tc>
                <a:tc>
                  <a:txBody>
                    <a:bodyPr/>
                    <a:lstStyle/>
                    <a:p>
                      <a:pPr algn="ctr"/>
                      <a:r>
                        <a:rPr lang="es-MX" sz="1200" dirty="0" smtClean="0"/>
                        <a:t>.14</a:t>
                      </a:r>
                      <a:endParaRPr lang="es-MX" sz="1200" dirty="0"/>
                    </a:p>
                  </a:txBody>
                  <a:tcPr marL="68580" marR="68580" marT="34290" marB="34290"/>
                </a:tc>
                <a:tc>
                  <a:txBody>
                    <a:bodyPr/>
                    <a:lstStyle/>
                    <a:p>
                      <a:pPr algn="ctr"/>
                      <a:r>
                        <a:rPr lang="es-MX" sz="1200" dirty="0" smtClean="0">
                          <a:solidFill>
                            <a:srgbClr val="FF0000"/>
                          </a:solidFill>
                        </a:rPr>
                        <a:t>LNF</a:t>
                      </a:r>
                      <a:endParaRPr lang="es-MX" sz="1200" dirty="0">
                        <a:solidFill>
                          <a:srgbClr val="FF0000"/>
                        </a:solidFill>
                      </a:endParaRPr>
                    </a:p>
                  </a:txBody>
                  <a:tcPr marL="68580" marR="68580" marT="34290" marB="34290"/>
                </a:tc>
              </a:tr>
              <a:tr h="344632">
                <a:tc>
                  <a:txBody>
                    <a:bodyPr/>
                    <a:lstStyle/>
                    <a:p>
                      <a:pPr algn="l"/>
                      <a:r>
                        <a:rPr lang="es-MX" sz="1200" dirty="0" smtClean="0"/>
                        <a:t>Presión</a:t>
                      </a:r>
                      <a:r>
                        <a:rPr lang="es-MX" sz="1200" baseline="0" dirty="0" smtClean="0"/>
                        <a:t> EEI</a:t>
                      </a:r>
                      <a:endParaRPr lang="es-MX" sz="1200" dirty="0"/>
                    </a:p>
                  </a:txBody>
                  <a:tcPr marL="68580" marR="68580" marT="34290" marB="34290"/>
                </a:tc>
                <a:tc>
                  <a:txBody>
                    <a:bodyPr/>
                    <a:lstStyle/>
                    <a:p>
                      <a:pPr algn="ctr"/>
                      <a:r>
                        <a:rPr lang="es-MX" sz="1200" dirty="0" smtClean="0"/>
                        <a:t>-3.58*</a:t>
                      </a:r>
                      <a:endParaRPr lang="es-MX" sz="1200" dirty="0"/>
                    </a:p>
                  </a:txBody>
                  <a:tcPr marL="68580" marR="68580" marT="34290" marB="34290"/>
                </a:tc>
                <a:tc>
                  <a:txBody>
                    <a:bodyPr/>
                    <a:lstStyle/>
                    <a:p>
                      <a:pPr algn="ctr"/>
                      <a:r>
                        <a:rPr lang="es-MX" sz="1200" dirty="0" smtClean="0"/>
                        <a:t>-9.93 a 2.77</a:t>
                      </a:r>
                      <a:endParaRPr lang="es-MX" sz="1200" dirty="0"/>
                    </a:p>
                  </a:txBody>
                  <a:tcPr marL="68580" marR="68580" marT="34290" marB="34290"/>
                </a:tc>
                <a:tc>
                  <a:txBody>
                    <a:bodyPr/>
                    <a:lstStyle/>
                    <a:p>
                      <a:pPr algn="ctr"/>
                      <a:r>
                        <a:rPr lang="es-MX" sz="1200" dirty="0" smtClean="0"/>
                        <a:t>0.27</a:t>
                      </a:r>
                      <a:endParaRPr lang="es-MX" sz="1200" dirty="0"/>
                    </a:p>
                  </a:txBody>
                  <a:tcPr marL="68580" marR="68580" marT="34290" marB="34290"/>
                </a:tc>
                <a:tc>
                  <a:txBody>
                    <a:bodyPr/>
                    <a:lstStyle/>
                    <a:p>
                      <a:pPr algn="ctr"/>
                      <a:r>
                        <a:rPr lang="es-MX" sz="1200" dirty="0" smtClean="0">
                          <a:solidFill>
                            <a:srgbClr val="FF0000"/>
                          </a:solidFill>
                        </a:rPr>
                        <a:t>LAF = LNF</a:t>
                      </a:r>
                      <a:endParaRPr lang="es-MX" sz="1200" dirty="0">
                        <a:solidFill>
                          <a:srgbClr val="FF0000"/>
                        </a:solidFill>
                      </a:endParaRPr>
                    </a:p>
                  </a:txBody>
                  <a:tcPr marL="68580" marR="68580" marT="34290" marB="34290"/>
                </a:tc>
              </a:tr>
            </a:tbl>
          </a:graphicData>
        </a:graphic>
      </p:graphicFrame>
      <p:sp>
        <p:nvSpPr>
          <p:cNvPr id="8" name="CuadroTexto 7"/>
          <p:cNvSpPr txBox="1"/>
          <p:nvPr/>
        </p:nvSpPr>
        <p:spPr>
          <a:xfrm>
            <a:off x="3345545" y="5996443"/>
            <a:ext cx="2901051" cy="300082"/>
          </a:xfrm>
          <a:prstGeom prst="rect">
            <a:avLst/>
          </a:prstGeom>
          <a:noFill/>
        </p:spPr>
        <p:txBody>
          <a:bodyPr wrap="none" rtlCol="0">
            <a:spAutoFit/>
          </a:bodyPr>
          <a:lstStyle/>
          <a:p>
            <a:r>
              <a:rPr lang="es-MX" sz="1350" dirty="0">
                <a:solidFill>
                  <a:prstClr val="black"/>
                </a:solidFill>
              </a:rPr>
              <a:t>* Diferencia estandarizada de la media</a:t>
            </a:r>
          </a:p>
        </p:txBody>
      </p:sp>
    </p:spTree>
    <p:extLst>
      <p:ext uri="{BB962C8B-B14F-4D97-AF65-F5344CB8AC3E}">
        <p14:creationId xmlns:p14="http://schemas.microsoft.com/office/powerpoint/2010/main" val="2422695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11039" t="41829" r="9067" b="23190"/>
          <a:stretch/>
        </p:blipFill>
        <p:spPr>
          <a:xfrm>
            <a:off x="93437" y="137401"/>
            <a:ext cx="4357189" cy="1072562"/>
          </a:xfrm>
          <a:prstGeom prst="rect">
            <a:avLst/>
          </a:prstGeom>
        </p:spPr>
      </p:pic>
      <p:pic>
        <p:nvPicPr>
          <p:cNvPr id="3" name="Imagen 2"/>
          <p:cNvPicPr>
            <a:picLocks noChangeAspect="1"/>
          </p:cNvPicPr>
          <p:nvPr/>
        </p:nvPicPr>
        <p:blipFill rotWithShape="1">
          <a:blip r:embed="rId3"/>
          <a:srcRect l="11039" t="23259" r="66681" b="68471"/>
          <a:stretch/>
        </p:blipFill>
        <p:spPr>
          <a:xfrm>
            <a:off x="103165" y="1191877"/>
            <a:ext cx="1365584" cy="284987"/>
          </a:xfrm>
          <a:prstGeom prst="rect">
            <a:avLst/>
          </a:prstGeom>
        </p:spPr>
      </p:pic>
      <p:sp>
        <p:nvSpPr>
          <p:cNvPr id="4" name="CuadroTexto 3"/>
          <p:cNvSpPr txBox="1"/>
          <p:nvPr/>
        </p:nvSpPr>
        <p:spPr>
          <a:xfrm>
            <a:off x="3677059" y="442538"/>
            <a:ext cx="5623612" cy="300082"/>
          </a:xfrm>
          <a:prstGeom prst="rect">
            <a:avLst/>
          </a:prstGeom>
          <a:noFill/>
        </p:spPr>
        <p:txBody>
          <a:bodyPr wrap="square" rtlCol="0">
            <a:spAutoFit/>
          </a:bodyPr>
          <a:lstStyle/>
          <a:p>
            <a:r>
              <a:rPr lang="es-MX" sz="1350" dirty="0">
                <a:solidFill>
                  <a:prstClr val="black"/>
                </a:solidFill>
              </a:rPr>
              <a:t>Funduplicatura posterior (LPF) n=415, Funduplicatura anterior (LAF) n= 425 </a:t>
            </a:r>
          </a:p>
        </p:txBody>
      </p:sp>
      <p:sp>
        <p:nvSpPr>
          <p:cNvPr id="5" name="CuadroTexto 4"/>
          <p:cNvSpPr txBox="1"/>
          <p:nvPr/>
        </p:nvSpPr>
        <p:spPr>
          <a:xfrm>
            <a:off x="7515206" y="633264"/>
            <a:ext cx="1609415" cy="300082"/>
          </a:xfrm>
          <a:prstGeom prst="rect">
            <a:avLst/>
          </a:prstGeom>
          <a:noFill/>
        </p:spPr>
        <p:txBody>
          <a:bodyPr wrap="none" rtlCol="0">
            <a:spAutoFit/>
          </a:bodyPr>
          <a:lstStyle/>
          <a:p>
            <a:r>
              <a:rPr lang="es-MX" sz="1350" dirty="0">
                <a:solidFill>
                  <a:prstClr val="black"/>
                </a:solidFill>
              </a:rPr>
              <a:t>Meta-análisis 9 </a:t>
            </a:r>
            <a:r>
              <a:rPr lang="es-MX" sz="1350" dirty="0" smtClean="0">
                <a:solidFill>
                  <a:prstClr val="black"/>
                </a:solidFill>
              </a:rPr>
              <a:t>ECC</a:t>
            </a:r>
            <a:endParaRPr lang="es-MX" sz="1350" dirty="0">
              <a:solidFill>
                <a:prstClr val="black"/>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860702169"/>
              </p:ext>
            </p:extLst>
          </p:nvPr>
        </p:nvGraphicFramePr>
        <p:xfrm>
          <a:off x="1138135" y="1612377"/>
          <a:ext cx="7113683" cy="4457525"/>
        </p:xfrm>
        <a:graphic>
          <a:graphicData uri="http://schemas.openxmlformats.org/drawingml/2006/table">
            <a:tbl>
              <a:tblPr firstRow="1" bandRow="1">
                <a:tableStyleId>{6E25E649-3F16-4E02-A733-19D2CDBF48F0}</a:tableStyleId>
              </a:tblPr>
              <a:tblGrid>
                <a:gridCol w="2141983"/>
                <a:gridCol w="744921"/>
                <a:gridCol w="1232950"/>
                <a:gridCol w="1196253"/>
                <a:gridCol w="1797576"/>
              </a:tblGrid>
              <a:tr h="412641">
                <a:tc>
                  <a:txBody>
                    <a:bodyPr/>
                    <a:lstStyle/>
                    <a:p>
                      <a:pPr algn="ctr"/>
                      <a:r>
                        <a:rPr lang="es-MX" sz="1500" dirty="0" smtClean="0"/>
                        <a:t>Apartado</a:t>
                      </a:r>
                      <a:endParaRPr lang="es-MX" sz="1500" dirty="0"/>
                    </a:p>
                  </a:txBody>
                  <a:tcPr marL="68580" marR="68580" marT="34290" marB="34290"/>
                </a:tc>
                <a:tc>
                  <a:txBody>
                    <a:bodyPr/>
                    <a:lstStyle/>
                    <a:p>
                      <a:pPr algn="ctr"/>
                      <a:r>
                        <a:rPr lang="es-MX" sz="1500" dirty="0" smtClean="0"/>
                        <a:t>OR</a:t>
                      </a:r>
                      <a:endParaRPr lang="es-MX" sz="1500" dirty="0"/>
                    </a:p>
                  </a:txBody>
                  <a:tcPr marL="68580" marR="68580" marT="34290" marB="34290"/>
                </a:tc>
                <a:tc>
                  <a:txBody>
                    <a:bodyPr/>
                    <a:lstStyle/>
                    <a:p>
                      <a:pPr algn="ctr"/>
                      <a:r>
                        <a:rPr lang="es-MX" sz="1500" dirty="0" smtClean="0"/>
                        <a:t>IC (95%)</a:t>
                      </a:r>
                      <a:endParaRPr lang="es-MX" sz="1500" dirty="0"/>
                    </a:p>
                  </a:txBody>
                  <a:tcPr marL="68580" marR="68580" marT="34290" marB="34290"/>
                </a:tc>
                <a:tc>
                  <a:txBody>
                    <a:bodyPr/>
                    <a:lstStyle/>
                    <a:p>
                      <a:pPr algn="ctr"/>
                      <a:r>
                        <a:rPr lang="es-MX" sz="1500" dirty="0" smtClean="0"/>
                        <a:t>Valor de p</a:t>
                      </a:r>
                      <a:endParaRPr lang="es-MX" sz="1500" dirty="0"/>
                    </a:p>
                  </a:txBody>
                  <a:tcPr marL="68580" marR="68580" marT="34290" marB="34290"/>
                </a:tc>
                <a:tc>
                  <a:txBody>
                    <a:bodyPr/>
                    <a:lstStyle/>
                    <a:p>
                      <a:pPr algn="ctr"/>
                      <a:r>
                        <a:rPr lang="es-MX" sz="1500" dirty="0" smtClean="0"/>
                        <a:t>Procedimiento</a:t>
                      </a:r>
                      <a:endParaRPr lang="es-MX" sz="1500" dirty="0"/>
                    </a:p>
                  </a:txBody>
                  <a:tcPr marL="68580" marR="68580" marT="34290" marB="34290"/>
                </a:tc>
              </a:tr>
              <a:tr h="451771">
                <a:tc>
                  <a:txBody>
                    <a:bodyPr/>
                    <a:lstStyle/>
                    <a:p>
                      <a:r>
                        <a:rPr lang="es-MX" sz="1800" dirty="0" smtClean="0"/>
                        <a:t>Tiempo Operatorio </a:t>
                      </a:r>
                      <a:endParaRPr lang="es-MX" sz="1500" dirty="0"/>
                    </a:p>
                  </a:txBody>
                  <a:tcPr marL="68580" marR="68580" marT="34290" marB="34290"/>
                </a:tc>
                <a:tc>
                  <a:txBody>
                    <a:bodyPr/>
                    <a:lstStyle/>
                    <a:p>
                      <a:pPr algn="ctr"/>
                      <a:r>
                        <a:rPr lang="es-MX" sz="1500" dirty="0" smtClean="0"/>
                        <a:t>-0.30*</a:t>
                      </a:r>
                      <a:endParaRPr lang="es-MX" sz="1500" dirty="0"/>
                    </a:p>
                  </a:txBody>
                  <a:tcPr marL="68580" marR="68580" marT="34290" marB="34290"/>
                </a:tc>
                <a:tc>
                  <a:txBody>
                    <a:bodyPr/>
                    <a:lstStyle/>
                    <a:p>
                      <a:pPr algn="ctr"/>
                      <a:r>
                        <a:rPr lang="es-MX" sz="1500" dirty="0" smtClean="0"/>
                        <a:t>-1.0</a:t>
                      </a:r>
                      <a:r>
                        <a:rPr lang="es-MX" sz="1500" baseline="0" dirty="0" smtClean="0"/>
                        <a:t> a 0.40</a:t>
                      </a:r>
                      <a:endParaRPr lang="es-MX" sz="1500" dirty="0"/>
                    </a:p>
                  </a:txBody>
                  <a:tcPr marL="68580" marR="68580" marT="34290" marB="34290"/>
                </a:tc>
                <a:tc>
                  <a:txBody>
                    <a:bodyPr/>
                    <a:lstStyle/>
                    <a:p>
                      <a:pPr algn="ctr"/>
                      <a:r>
                        <a:rPr lang="es-MX" sz="1500" dirty="0" smtClean="0"/>
                        <a:t>0.9</a:t>
                      </a:r>
                      <a:endParaRPr lang="es-MX" sz="1500" dirty="0"/>
                    </a:p>
                  </a:txBody>
                  <a:tcPr marL="68580" marR="68580" marT="34290" marB="34290"/>
                </a:tc>
                <a:tc>
                  <a:txBody>
                    <a:bodyPr/>
                    <a:lstStyle/>
                    <a:p>
                      <a:pPr algn="ctr"/>
                      <a:r>
                        <a:rPr lang="es-MX" sz="1500" dirty="0" smtClean="0">
                          <a:solidFill>
                            <a:srgbClr val="FF0000"/>
                          </a:solidFill>
                        </a:rPr>
                        <a:t>LPF = LAF</a:t>
                      </a:r>
                      <a:endParaRPr lang="es-MX" sz="1500" dirty="0">
                        <a:solidFill>
                          <a:srgbClr val="FF0000"/>
                        </a:solidFill>
                      </a:endParaRPr>
                    </a:p>
                  </a:txBody>
                  <a:tcPr marL="68580" marR="68580" marT="34290" marB="34290"/>
                </a:tc>
              </a:tr>
              <a:tr h="451771">
                <a:tc>
                  <a:txBody>
                    <a:bodyPr/>
                    <a:lstStyle/>
                    <a:p>
                      <a:r>
                        <a:rPr lang="es-MX" sz="1800" dirty="0" smtClean="0"/>
                        <a:t>Morbilidad General</a:t>
                      </a:r>
                      <a:endParaRPr lang="es-MX" sz="1500" dirty="0"/>
                    </a:p>
                  </a:txBody>
                  <a:tcPr marL="68580" marR="68580" marT="34290" marB="34290"/>
                </a:tc>
                <a:tc>
                  <a:txBody>
                    <a:bodyPr/>
                    <a:lstStyle/>
                    <a:p>
                      <a:pPr algn="ctr"/>
                      <a:r>
                        <a:rPr lang="es-MX" sz="1500" dirty="0" smtClean="0"/>
                        <a:t>1.07</a:t>
                      </a:r>
                      <a:endParaRPr lang="es-MX" sz="1500" dirty="0"/>
                    </a:p>
                  </a:txBody>
                  <a:tcPr marL="68580" marR="68580" marT="34290" marB="34290"/>
                </a:tc>
                <a:tc>
                  <a:txBody>
                    <a:bodyPr/>
                    <a:lstStyle/>
                    <a:p>
                      <a:pPr algn="ctr"/>
                      <a:r>
                        <a:rPr lang="es-MX" sz="1500" dirty="0" smtClean="0"/>
                        <a:t>0.45</a:t>
                      </a:r>
                      <a:r>
                        <a:rPr lang="es-MX" sz="1500" baseline="0" dirty="0" smtClean="0"/>
                        <a:t> a 2.53</a:t>
                      </a:r>
                      <a:endParaRPr lang="es-MX" sz="1500" dirty="0"/>
                    </a:p>
                  </a:txBody>
                  <a:tcPr marL="68580" marR="68580" marT="34290" marB="34290"/>
                </a:tc>
                <a:tc>
                  <a:txBody>
                    <a:bodyPr/>
                    <a:lstStyle/>
                    <a:p>
                      <a:pPr algn="ctr"/>
                      <a:r>
                        <a:rPr lang="es-MX" sz="1500" dirty="0" smtClean="0"/>
                        <a:t>0.33</a:t>
                      </a:r>
                      <a:endParaRPr lang="es-MX" sz="1500" dirty="0"/>
                    </a:p>
                  </a:txBody>
                  <a:tcPr marL="68580" marR="68580" marT="34290" marB="34290"/>
                </a:tc>
                <a:tc>
                  <a:txBody>
                    <a:bodyPr/>
                    <a:lstStyle/>
                    <a:p>
                      <a:pPr algn="ctr"/>
                      <a:r>
                        <a:rPr lang="es-MX" sz="1500" dirty="0" smtClean="0">
                          <a:solidFill>
                            <a:srgbClr val="FF0000"/>
                          </a:solidFill>
                        </a:rPr>
                        <a:t>LPF = LAF</a:t>
                      </a:r>
                      <a:endParaRPr lang="es-MX" sz="1500" dirty="0">
                        <a:solidFill>
                          <a:srgbClr val="FF0000"/>
                        </a:solidFill>
                      </a:endParaRPr>
                    </a:p>
                  </a:txBody>
                  <a:tcPr marL="68580" marR="68580" marT="34290" marB="34290"/>
                </a:tc>
              </a:tr>
              <a:tr h="451771">
                <a:tc>
                  <a:txBody>
                    <a:bodyPr/>
                    <a:lstStyle/>
                    <a:p>
                      <a:r>
                        <a:rPr lang="es-MX" sz="1800" dirty="0" smtClean="0"/>
                        <a:t>Conversión </a:t>
                      </a:r>
                      <a:endParaRPr lang="es-MX" sz="1500" dirty="0"/>
                    </a:p>
                  </a:txBody>
                  <a:tcPr marL="68580" marR="68580" marT="34290" marB="34290"/>
                </a:tc>
                <a:tc>
                  <a:txBody>
                    <a:bodyPr/>
                    <a:lstStyle/>
                    <a:p>
                      <a:pPr algn="ctr"/>
                      <a:r>
                        <a:rPr lang="es-MX" sz="1500" dirty="0" smtClean="0"/>
                        <a:t>1.32</a:t>
                      </a:r>
                      <a:endParaRPr lang="es-MX" sz="1500" dirty="0"/>
                    </a:p>
                  </a:txBody>
                  <a:tcPr marL="68580" marR="68580" marT="34290" marB="34290"/>
                </a:tc>
                <a:tc>
                  <a:txBody>
                    <a:bodyPr/>
                    <a:lstStyle/>
                    <a:p>
                      <a:pPr algn="ctr"/>
                      <a:r>
                        <a:rPr lang="es-MX" sz="1500" dirty="0" smtClean="0"/>
                        <a:t>0.45</a:t>
                      </a:r>
                      <a:r>
                        <a:rPr lang="es-MX" sz="1500" baseline="0" dirty="0" smtClean="0"/>
                        <a:t> a </a:t>
                      </a:r>
                      <a:r>
                        <a:rPr lang="es-MX" sz="1500" dirty="0" smtClean="0"/>
                        <a:t>3.91</a:t>
                      </a:r>
                      <a:endParaRPr lang="es-MX" sz="1500" dirty="0"/>
                    </a:p>
                  </a:txBody>
                  <a:tcPr marL="68580" marR="68580" marT="34290" marB="34290"/>
                </a:tc>
                <a:tc>
                  <a:txBody>
                    <a:bodyPr/>
                    <a:lstStyle/>
                    <a:p>
                      <a:pPr algn="ctr"/>
                      <a:r>
                        <a:rPr lang="es-MX" sz="1500" dirty="0" smtClean="0"/>
                        <a:t>0.94</a:t>
                      </a:r>
                      <a:endParaRPr lang="es-MX" sz="1500" dirty="0"/>
                    </a:p>
                  </a:txBody>
                  <a:tcPr marL="68580" marR="68580" marT="34290" marB="34290"/>
                </a:tc>
                <a:tc>
                  <a:txBody>
                    <a:bodyPr/>
                    <a:lstStyle/>
                    <a:p>
                      <a:pPr algn="ctr"/>
                      <a:r>
                        <a:rPr lang="es-MX" sz="1500" dirty="0" smtClean="0">
                          <a:solidFill>
                            <a:srgbClr val="FF0000"/>
                          </a:solidFill>
                        </a:rPr>
                        <a:t>LPF = LAF</a:t>
                      </a:r>
                      <a:endParaRPr lang="es-MX" sz="1500" dirty="0">
                        <a:solidFill>
                          <a:srgbClr val="FF0000"/>
                        </a:solidFill>
                      </a:endParaRPr>
                    </a:p>
                  </a:txBody>
                  <a:tcPr marL="68580" marR="68580" marT="34290" marB="34290"/>
                </a:tc>
              </a:tr>
              <a:tr h="451771">
                <a:tc>
                  <a:txBody>
                    <a:bodyPr/>
                    <a:lstStyle/>
                    <a:p>
                      <a:r>
                        <a:rPr lang="es-MX" sz="1800" dirty="0" smtClean="0"/>
                        <a:t>Pirosis </a:t>
                      </a:r>
                      <a:endParaRPr lang="es-MX" sz="1500" dirty="0"/>
                    </a:p>
                  </a:txBody>
                  <a:tcPr marL="68580" marR="68580" marT="34290" marB="34290"/>
                </a:tc>
                <a:tc>
                  <a:txBody>
                    <a:bodyPr/>
                    <a:lstStyle/>
                    <a:p>
                      <a:pPr algn="ctr"/>
                      <a:r>
                        <a:rPr lang="es-MX" sz="1500" dirty="0" smtClean="0"/>
                        <a:t>0.90</a:t>
                      </a:r>
                      <a:endParaRPr lang="es-MX" sz="1500" dirty="0"/>
                    </a:p>
                  </a:txBody>
                  <a:tcPr marL="68580" marR="68580" marT="34290" marB="34290"/>
                </a:tc>
                <a:tc>
                  <a:txBody>
                    <a:bodyPr/>
                    <a:lstStyle/>
                    <a:p>
                      <a:pPr algn="ctr"/>
                      <a:r>
                        <a:rPr lang="es-MX" sz="1500" dirty="0" smtClean="0"/>
                        <a:t>1.04</a:t>
                      </a:r>
                      <a:r>
                        <a:rPr lang="es-MX" sz="1500" baseline="0" dirty="0" smtClean="0"/>
                        <a:t> a </a:t>
                      </a:r>
                      <a:r>
                        <a:rPr lang="es-MX" sz="1500" dirty="0" smtClean="0"/>
                        <a:t>3.49</a:t>
                      </a:r>
                      <a:endParaRPr lang="es-MX" sz="1500" dirty="0"/>
                    </a:p>
                  </a:txBody>
                  <a:tcPr marL="68580" marR="68580" marT="34290" marB="34290"/>
                </a:tc>
                <a:tc>
                  <a:txBody>
                    <a:bodyPr/>
                    <a:lstStyle/>
                    <a:p>
                      <a:pPr algn="ctr"/>
                      <a:r>
                        <a:rPr lang="es-MX" sz="1500" dirty="0" smtClean="0"/>
                        <a:t>0.03</a:t>
                      </a:r>
                      <a:endParaRPr lang="es-MX" sz="1500" dirty="0"/>
                    </a:p>
                  </a:txBody>
                  <a:tcPr marL="68580" marR="68580" marT="34290" marB="34290"/>
                </a:tc>
                <a:tc>
                  <a:txBody>
                    <a:bodyPr/>
                    <a:lstStyle/>
                    <a:p>
                      <a:pPr algn="ctr"/>
                      <a:r>
                        <a:rPr lang="es-MX" sz="1500" dirty="0" smtClean="0">
                          <a:solidFill>
                            <a:srgbClr val="FF0000"/>
                          </a:solidFill>
                        </a:rPr>
                        <a:t>LAF</a:t>
                      </a:r>
                      <a:endParaRPr lang="es-MX" sz="1500" dirty="0">
                        <a:solidFill>
                          <a:srgbClr val="FF0000"/>
                        </a:solidFill>
                      </a:endParaRPr>
                    </a:p>
                  </a:txBody>
                  <a:tcPr marL="68580" marR="68580" marT="34290" marB="34290"/>
                </a:tc>
              </a:tr>
              <a:tr h="451771">
                <a:tc>
                  <a:txBody>
                    <a:bodyPr/>
                    <a:lstStyle/>
                    <a:p>
                      <a:r>
                        <a:rPr lang="es-MX" sz="1800" dirty="0" smtClean="0"/>
                        <a:t>Disfagia</a:t>
                      </a:r>
                      <a:endParaRPr lang="es-MX" sz="1500" dirty="0"/>
                    </a:p>
                  </a:txBody>
                  <a:tcPr marL="68580" marR="68580" marT="34290" marB="34290"/>
                </a:tc>
                <a:tc>
                  <a:txBody>
                    <a:bodyPr/>
                    <a:lstStyle/>
                    <a:p>
                      <a:pPr algn="ctr"/>
                      <a:r>
                        <a:rPr lang="es-MX" sz="1500" dirty="0" smtClean="0"/>
                        <a:t>-2.31*</a:t>
                      </a:r>
                      <a:endParaRPr lang="es-MX" sz="1500" dirty="0"/>
                    </a:p>
                  </a:txBody>
                  <a:tcPr marL="68580" marR="68580" marT="34290" marB="34290"/>
                </a:tc>
                <a:tc>
                  <a:txBody>
                    <a:bodyPr/>
                    <a:lstStyle/>
                    <a:p>
                      <a:pPr algn="ctr"/>
                      <a:r>
                        <a:rPr lang="es-MX" sz="1500" dirty="0" smtClean="0"/>
                        <a:t>-3.19 a -1.43</a:t>
                      </a:r>
                      <a:endParaRPr lang="es-MX" sz="1500" dirty="0"/>
                    </a:p>
                  </a:txBody>
                  <a:tcPr marL="68580" marR="68580" marT="34290" marB="34290"/>
                </a:tc>
                <a:tc>
                  <a:txBody>
                    <a:bodyPr/>
                    <a:lstStyle/>
                    <a:p>
                      <a:pPr algn="ctr"/>
                      <a:r>
                        <a:rPr lang="es-MX" sz="1500" dirty="0" smtClean="0"/>
                        <a:t>0.001</a:t>
                      </a:r>
                      <a:endParaRPr lang="es-MX" sz="1500" dirty="0"/>
                    </a:p>
                  </a:txBody>
                  <a:tcPr marL="68580" marR="68580" marT="34290" marB="34290"/>
                </a:tc>
                <a:tc>
                  <a:txBody>
                    <a:bodyPr/>
                    <a:lstStyle/>
                    <a:p>
                      <a:pPr algn="ctr"/>
                      <a:r>
                        <a:rPr lang="es-MX" sz="1500" dirty="0" smtClean="0">
                          <a:solidFill>
                            <a:srgbClr val="FF0000"/>
                          </a:solidFill>
                        </a:rPr>
                        <a:t>LAF</a:t>
                      </a:r>
                      <a:endParaRPr lang="es-MX" sz="1500" dirty="0">
                        <a:solidFill>
                          <a:srgbClr val="FF0000"/>
                        </a:solidFill>
                      </a:endParaRPr>
                    </a:p>
                  </a:txBody>
                  <a:tcPr marL="68580" marR="68580" marT="34290" marB="34290"/>
                </a:tc>
              </a:tr>
              <a:tr h="451771">
                <a:tc>
                  <a:txBody>
                    <a:bodyPr/>
                    <a:lstStyle/>
                    <a:p>
                      <a:r>
                        <a:rPr lang="es-MX" sz="1800" dirty="0" smtClean="0"/>
                        <a:t>REDO </a:t>
                      </a:r>
                      <a:endParaRPr lang="es-MX" sz="1500" dirty="0"/>
                    </a:p>
                  </a:txBody>
                  <a:tcPr marL="68580" marR="68580" marT="34290" marB="34290"/>
                </a:tc>
                <a:tc>
                  <a:txBody>
                    <a:bodyPr/>
                    <a:lstStyle/>
                    <a:p>
                      <a:pPr algn="ctr"/>
                      <a:r>
                        <a:rPr lang="es-MX" sz="1500" dirty="0" smtClean="0"/>
                        <a:t>1.66</a:t>
                      </a:r>
                      <a:endParaRPr lang="es-MX" sz="1500" dirty="0"/>
                    </a:p>
                  </a:txBody>
                  <a:tcPr marL="68580" marR="68580" marT="34290" marB="34290"/>
                </a:tc>
                <a:tc>
                  <a:txBody>
                    <a:bodyPr/>
                    <a:lstStyle/>
                    <a:p>
                      <a:pPr algn="ctr"/>
                      <a:r>
                        <a:rPr lang="es-MX" sz="1500" dirty="0" smtClean="0"/>
                        <a:t>0.91</a:t>
                      </a:r>
                      <a:r>
                        <a:rPr lang="es-MX" sz="1500" baseline="0" dirty="0" smtClean="0"/>
                        <a:t> a </a:t>
                      </a:r>
                      <a:r>
                        <a:rPr lang="es-MX" sz="1500" dirty="0" smtClean="0"/>
                        <a:t>3.04</a:t>
                      </a:r>
                      <a:endParaRPr lang="es-MX" sz="1500" dirty="0"/>
                    </a:p>
                  </a:txBody>
                  <a:tcPr marL="68580" marR="68580" marT="34290" marB="34290"/>
                </a:tc>
                <a:tc>
                  <a:txBody>
                    <a:bodyPr/>
                    <a:lstStyle/>
                    <a:p>
                      <a:pPr algn="ctr"/>
                      <a:r>
                        <a:rPr lang="es-MX" sz="1500" dirty="0" smtClean="0"/>
                        <a:t>0.01</a:t>
                      </a:r>
                      <a:endParaRPr lang="es-MX" sz="1500" dirty="0"/>
                    </a:p>
                  </a:txBody>
                  <a:tcPr marL="68580" marR="68580" marT="34290" marB="34290"/>
                </a:tc>
                <a:tc>
                  <a:txBody>
                    <a:bodyPr/>
                    <a:lstStyle/>
                    <a:p>
                      <a:pPr algn="ctr"/>
                      <a:r>
                        <a:rPr lang="es-MX" sz="1500" dirty="0" smtClean="0">
                          <a:solidFill>
                            <a:srgbClr val="FF0000"/>
                          </a:solidFill>
                        </a:rPr>
                        <a:t>LPF = LAF</a:t>
                      </a:r>
                      <a:endParaRPr lang="es-MX" sz="1500" dirty="0">
                        <a:solidFill>
                          <a:srgbClr val="FF0000"/>
                        </a:solidFill>
                      </a:endParaRPr>
                    </a:p>
                  </a:txBody>
                  <a:tcPr marL="68580" marR="68580" marT="34290" marB="34290"/>
                </a:tc>
              </a:tr>
              <a:tr h="451771">
                <a:tc>
                  <a:txBody>
                    <a:bodyPr/>
                    <a:lstStyle/>
                    <a:p>
                      <a:r>
                        <a:rPr lang="es-MX" sz="1800" dirty="0" smtClean="0"/>
                        <a:t>VISICK</a:t>
                      </a:r>
                      <a:endParaRPr lang="es-MX" sz="1500" dirty="0"/>
                    </a:p>
                  </a:txBody>
                  <a:tcPr marL="68580" marR="68580" marT="34290" marB="34290"/>
                </a:tc>
                <a:tc>
                  <a:txBody>
                    <a:bodyPr/>
                    <a:lstStyle/>
                    <a:p>
                      <a:pPr algn="ctr"/>
                      <a:r>
                        <a:rPr lang="es-MX" sz="1500" dirty="0" smtClean="0"/>
                        <a:t>0.96</a:t>
                      </a:r>
                      <a:endParaRPr lang="es-MX" sz="1500" dirty="0"/>
                    </a:p>
                  </a:txBody>
                  <a:tcPr marL="68580" marR="68580" marT="34290" marB="34290"/>
                </a:tc>
                <a:tc>
                  <a:txBody>
                    <a:bodyPr/>
                    <a:lstStyle/>
                    <a:p>
                      <a:pPr algn="ctr"/>
                      <a:r>
                        <a:rPr lang="es-MX" sz="1500" dirty="0" smtClean="0"/>
                        <a:t>0.50 a 1.87</a:t>
                      </a:r>
                      <a:endParaRPr lang="es-MX" sz="1500" dirty="0"/>
                    </a:p>
                  </a:txBody>
                  <a:tcPr marL="68580" marR="68580" marT="34290" marB="34290"/>
                </a:tc>
                <a:tc>
                  <a:txBody>
                    <a:bodyPr/>
                    <a:lstStyle/>
                    <a:p>
                      <a:pPr algn="ctr"/>
                      <a:r>
                        <a:rPr lang="es-MX" sz="1500" dirty="0" smtClean="0"/>
                        <a:t>0.91</a:t>
                      </a:r>
                      <a:endParaRPr lang="es-MX" sz="1500" dirty="0"/>
                    </a:p>
                  </a:txBody>
                  <a:tcPr marL="68580" marR="68580" marT="34290" marB="34290"/>
                </a:tc>
                <a:tc>
                  <a:txBody>
                    <a:bodyPr/>
                    <a:lstStyle/>
                    <a:p>
                      <a:pPr algn="ctr"/>
                      <a:r>
                        <a:rPr lang="es-MX" sz="1500" dirty="0" smtClean="0">
                          <a:solidFill>
                            <a:srgbClr val="FF0000"/>
                          </a:solidFill>
                        </a:rPr>
                        <a:t>LPF = LAF</a:t>
                      </a:r>
                      <a:endParaRPr lang="es-MX" sz="1500" dirty="0">
                        <a:solidFill>
                          <a:srgbClr val="FF0000"/>
                        </a:solidFill>
                      </a:endParaRPr>
                    </a:p>
                  </a:txBody>
                  <a:tcPr marL="68580" marR="68580" marT="34290" marB="34290"/>
                </a:tc>
              </a:tr>
              <a:tr h="451771">
                <a:tc>
                  <a:txBody>
                    <a:bodyPr/>
                    <a:lstStyle/>
                    <a:p>
                      <a:r>
                        <a:rPr lang="es-MX" sz="1800" dirty="0" smtClean="0"/>
                        <a:t>Satisfacción</a:t>
                      </a:r>
                      <a:endParaRPr lang="es-MX" sz="1500" dirty="0"/>
                    </a:p>
                  </a:txBody>
                  <a:tcPr marL="68580" marR="68580" marT="34290" marB="34290"/>
                </a:tc>
                <a:tc>
                  <a:txBody>
                    <a:bodyPr/>
                    <a:lstStyle/>
                    <a:p>
                      <a:pPr algn="ctr"/>
                      <a:r>
                        <a:rPr lang="es-MX" sz="1500" dirty="0" smtClean="0"/>
                        <a:t>0.69*</a:t>
                      </a:r>
                      <a:endParaRPr lang="es-MX" sz="1500" dirty="0"/>
                    </a:p>
                  </a:txBody>
                  <a:tcPr marL="68580" marR="68580" marT="34290" marB="34290"/>
                </a:tc>
                <a:tc>
                  <a:txBody>
                    <a:bodyPr/>
                    <a:lstStyle/>
                    <a:p>
                      <a:pPr algn="ctr"/>
                      <a:r>
                        <a:rPr lang="es-MX" sz="1500" dirty="0" smtClean="0"/>
                        <a:t>-0.69 a 2.08</a:t>
                      </a:r>
                      <a:endParaRPr lang="es-MX" sz="1500" dirty="0"/>
                    </a:p>
                  </a:txBody>
                  <a:tcPr marL="68580" marR="68580" marT="34290" marB="34290"/>
                </a:tc>
                <a:tc>
                  <a:txBody>
                    <a:bodyPr/>
                    <a:lstStyle/>
                    <a:p>
                      <a:pPr algn="ctr"/>
                      <a:r>
                        <a:rPr lang="es-MX" sz="1500" dirty="0" smtClean="0"/>
                        <a:t>0.32</a:t>
                      </a:r>
                      <a:endParaRPr lang="es-MX" sz="1500" dirty="0"/>
                    </a:p>
                  </a:txBody>
                  <a:tcPr marL="68580" marR="68580" marT="34290" marB="34290"/>
                </a:tc>
                <a:tc>
                  <a:txBody>
                    <a:bodyPr/>
                    <a:lstStyle/>
                    <a:p>
                      <a:pPr algn="ctr"/>
                      <a:r>
                        <a:rPr lang="es-MX" sz="1500" dirty="0" smtClean="0">
                          <a:solidFill>
                            <a:srgbClr val="FF0000"/>
                          </a:solidFill>
                        </a:rPr>
                        <a:t>LPF = LAF</a:t>
                      </a:r>
                      <a:endParaRPr lang="es-MX" sz="1500" dirty="0">
                        <a:solidFill>
                          <a:srgbClr val="FF0000"/>
                        </a:solidFill>
                      </a:endParaRPr>
                    </a:p>
                  </a:txBody>
                  <a:tcPr marL="68580" marR="68580" marT="34290" marB="34290"/>
                </a:tc>
              </a:tr>
              <a:tr h="430716">
                <a:tc>
                  <a:txBody>
                    <a:bodyPr/>
                    <a:lstStyle/>
                    <a:p>
                      <a:r>
                        <a:rPr lang="es-MX" sz="1500" dirty="0" err="1" smtClean="0"/>
                        <a:t>pHmetría</a:t>
                      </a:r>
                      <a:endParaRPr lang="es-MX" sz="1500" dirty="0"/>
                    </a:p>
                  </a:txBody>
                  <a:tcPr marL="68580" marR="68580" marT="34290" marB="34290"/>
                </a:tc>
                <a:tc>
                  <a:txBody>
                    <a:bodyPr/>
                    <a:lstStyle/>
                    <a:p>
                      <a:pPr algn="ctr"/>
                      <a:r>
                        <a:rPr lang="es-MX" sz="1500" dirty="0" smtClean="0"/>
                        <a:t>1.82*</a:t>
                      </a:r>
                      <a:endParaRPr lang="es-MX" sz="1500" dirty="0"/>
                    </a:p>
                  </a:txBody>
                  <a:tcPr marL="68580" marR="68580" marT="34290" marB="34290"/>
                </a:tc>
                <a:tc>
                  <a:txBody>
                    <a:bodyPr/>
                    <a:lstStyle/>
                    <a:p>
                      <a:pPr algn="ctr"/>
                      <a:r>
                        <a:rPr lang="es-MX" sz="1500" dirty="0" smtClean="0"/>
                        <a:t>-0.7 a 4.35</a:t>
                      </a:r>
                      <a:endParaRPr lang="es-MX" sz="1500" dirty="0"/>
                    </a:p>
                  </a:txBody>
                  <a:tcPr marL="68580" marR="68580" marT="34290" marB="34290"/>
                </a:tc>
                <a:tc>
                  <a:txBody>
                    <a:bodyPr/>
                    <a:lstStyle/>
                    <a:p>
                      <a:pPr algn="ctr"/>
                      <a:r>
                        <a:rPr lang="es-MX" sz="1500" dirty="0" smtClean="0"/>
                        <a:t>0.15</a:t>
                      </a:r>
                      <a:endParaRPr lang="es-MX" sz="1500" dirty="0"/>
                    </a:p>
                  </a:txBody>
                  <a:tcPr marL="68580" marR="68580" marT="34290" marB="34290"/>
                </a:tc>
                <a:tc>
                  <a:txBody>
                    <a:bodyPr/>
                    <a:lstStyle/>
                    <a:p>
                      <a:pPr algn="ctr"/>
                      <a:r>
                        <a:rPr lang="es-MX" sz="1500" dirty="0" smtClean="0">
                          <a:solidFill>
                            <a:srgbClr val="FF0000"/>
                          </a:solidFill>
                        </a:rPr>
                        <a:t>LAF</a:t>
                      </a:r>
                      <a:r>
                        <a:rPr lang="es-MX" sz="1500" baseline="0" dirty="0" smtClean="0">
                          <a:solidFill>
                            <a:srgbClr val="FF0000"/>
                          </a:solidFill>
                        </a:rPr>
                        <a:t> = LPF</a:t>
                      </a:r>
                      <a:endParaRPr lang="es-MX" sz="1500" dirty="0">
                        <a:solidFill>
                          <a:srgbClr val="FF0000"/>
                        </a:solidFill>
                      </a:endParaRPr>
                    </a:p>
                  </a:txBody>
                  <a:tcPr marL="68580" marR="68580" marT="34290" marB="34290"/>
                </a:tc>
              </a:tr>
            </a:tbl>
          </a:graphicData>
        </a:graphic>
      </p:graphicFrame>
      <p:sp>
        <p:nvSpPr>
          <p:cNvPr id="8" name="CuadroTexto 7"/>
          <p:cNvSpPr txBox="1"/>
          <p:nvPr/>
        </p:nvSpPr>
        <p:spPr>
          <a:xfrm>
            <a:off x="3153088" y="6069900"/>
            <a:ext cx="2901051" cy="300082"/>
          </a:xfrm>
          <a:prstGeom prst="rect">
            <a:avLst/>
          </a:prstGeom>
          <a:noFill/>
        </p:spPr>
        <p:txBody>
          <a:bodyPr wrap="none" rtlCol="0">
            <a:spAutoFit/>
          </a:bodyPr>
          <a:lstStyle/>
          <a:p>
            <a:r>
              <a:rPr lang="es-MX" sz="1350" dirty="0">
                <a:solidFill>
                  <a:prstClr val="black"/>
                </a:solidFill>
              </a:rPr>
              <a:t>* Diferencia estandarizada de la media</a:t>
            </a:r>
          </a:p>
        </p:txBody>
      </p:sp>
      <p:sp>
        <p:nvSpPr>
          <p:cNvPr id="9" name="CuadroTexto 8"/>
          <p:cNvSpPr txBox="1"/>
          <p:nvPr/>
        </p:nvSpPr>
        <p:spPr>
          <a:xfrm>
            <a:off x="530789" y="1207970"/>
            <a:ext cx="389850" cy="215444"/>
          </a:xfrm>
          <a:prstGeom prst="rect">
            <a:avLst/>
          </a:prstGeom>
          <a:noFill/>
        </p:spPr>
        <p:txBody>
          <a:bodyPr wrap="none" rtlCol="0">
            <a:spAutoFit/>
          </a:bodyPr>
          <a:lstStyle/>
          <a:p>
            <a:r>
              <a:rPr lang="es-MX" sz="800" dirty="0">
                <a:solidFill>
                  <a:prstClr val="black"/>
                </a:solidFill>
                <a:latin typeface="Times New Roman" panose="02020603050405020304" pitchFamily="18" charset="0"/>
                <a:cs typeface="Times New Roman" panose="02020603050405020304" pitchFamily="18" charset="0"/>
              </a:rPr>
              <a:t>2015</a:t>
            </a:r>
          </a:p>
        </p:txBody>
      </p:sp>
    </p:spTree>
    <p:extLst>
      <p:ext uri="{BB962C8B-B14F-4D97-AF65-F5344CB8AC3E}">
        <p14:creationId xmlns:p14="http://schemas.microsoft.com/office/powerpoint/2010/main" val="3132478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3195" t="29703" r="6847" b="16612"/>
          <a:stretch/>
        </p:blipFill>
        <p:spPr>
          <a:xfrm>
            <a:off x="159229" y="96598"/>
            <a:ext cx="3196481" cy="1324084"/>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600244758"/>
              </p:ext>
            </p:extLst>
          </p:nvPr>
        </p:nvGraphicFramePr>
        <p:xfrm>
          <a:off x="894945" y="1569330"/>
          <a:ext cx="7480571" cy="4385070"/>
        </p:xfrm>
        <a:graphic>
          <a:graphicData uri="http://schemas.openxmlformats.org/drawingml/2006/table">
            <a:tbl>
              <a:tblPr firstRow="1" bandRow="1">
                <a:tableStyleId>{6E25E649-3F16-4E02-A733-19D2CDBF48F0}</a:tableStyleId>
              </a:tblPr>
              <a:tblGrid>
                <a:gridCol w="2343161"/>
                <a:gridCol w="902179"/>
                <a:gridCol w="1466041"/>
                <a:gridCol w="1002422"/>
                <a:gridCol w="1766768"/>
              </a:tblGrid>
              <a:tr h="697409">
                <a:tc>
                  <a:txBody>
                    <a:bodyPr/>
                    <a:lstStyle/>
                    <a:p>
                      <a:pPr algn="ctr"/>
                      <a:r>
                        <a:rPr lang="es-MX" sz="1500" dirty="0" smtClean="0"/>
                        <a:t>Apartado</a:t>
                      </a:r>
                      <a:endParaRPr lang="es-MX" sz="1500" dirty="0"/>
                    </a:p>
                  </a:txBody>
                  <a:tcPr marL="68580" marR="68580" marT="34290" marB="34290"/>
                </a:tc>
                <a:tc>
                  <a:txBody>
                    <a:bodyPr/>
                    <a:lstStyle/>
                    <a:p>
                      <a:pPr algn="ctr"/>
                      <a:r>
                        <a:rPr lang="es-MX" sz="1500" dirty="0" smtClean="0"/>
                        <a:t>OR</a:t>
                      </a:r>
                      <a:endParaRPr lang="es-MX" sz="1500" dirty="0"/>
                    </a:p>
                  </a:txBody>
                  <a:tcPr marL="68580" marR="68580" marT="34290" marB="34290"/>
                </a:tc>
                <a:tc>
                  <a:txBody>
                    <a:bodyPr/>
                    <a:lstStyle/>
                    <a:p>
                      <a:pPr algn="ctr"/>
                      <a:r>
                        <a:rPr lang="es-MX" sz="1500" dirty="0" smtClean="0"/>
                        <a:t>IC (95%)</a:t>
                      </a:r>
                      <a:endParaRPr lang="es-MX" sz="1500" dirty="0"/>
                    </a:p>
                  </a:txBody>
                  <a:tcPr marL="68580" marR="68580" marT="34290" marB="34290"/>
                </a:tc>
                <a:tc>
                  <a:txBody>
                    <a:bodyPr/>
                    <a:lstStyle/>
                    <a:p>
                      <a:pPr algn="ctr"/>
                      <a:r>
                        <a:rPr lang="es-MX" sz="1500" dirty="0" smtClean="0"/>
                        <a:t>Valor de p</a:t>
                      </a:r>
                      <a:endParaRPr lang="es-MX" sz="1500" dirty="0"/>
                    </a:p>
                  </a:txBody>
                  <a:tcPr marL="68580" marR="68580" marT="34290" marB="34290"/>
                </a:tc>
                <a:tc>
                  <a:txBody>
                    <a:bodyPr/>
                    <a:lstStyle/>
                    <a:p>
                      <a:pPr algn="ctr"/>
                      <a:r>
                        <a:rPr lang="es-MX" sz="1500" dirty="0" smtClean="0"/>
                        <a:t>Procedimiento</a:t>
                      </a:r>
                      <a:endParaRPr lang="es-MX" sz="1500" dirty="0"/>
                    </a:p>
                  </a:txBody>
                  <a:tcPr marL="68580" marR="68580" marT="34290" marB="34290"/>
                </a:tc>
              </a:tr>
              <a:tr h="414211">
                <a:tc>
                  <a:txBody>
                    <a:bodyPr/>
                    <a:lstStyle/>
                    <a:p>
                      <a:r>
                        <a:rPr lang="es-MX" sz="1400" dirty="0" smtClean="0"/>
                        <a:t>Tiempo Operatorio </a:t>
                      </a:r>
                      <a:endParaRPr lang="es-MX" sz="1400" dirty="0"/>
                    </a:p>
                  </a:txBody>
                  <a:tcPr marL="68580" marR="68580" marT="34290" marB="34290"/>
                </a:tc>
                <a:tc>
                  <a:txBody>
                    <a:bodyPr/>
                    <a:lstStyle/>
                    <a:p>
                      <a:pPr algn="ctr"/>
                      <a:r>
                        <a:rPr lang="es-MX" sz="1400" dirty="0" smtClean="0"/>
                        <a:t>-0.30*</a:t>
                      </a:r>
                      <a:endParaRPr lang="es-MX" sz="1400" dirty="0"/>
                    </a:p>
                  </a:txBody>
                  <a:tcPr marL="68580" marR="68580" marT="34290" marB="34290"/>
                </a:tc>
                <a:tc>
                  <a:txBody>
                    <a:bodyPr/>
                    <a:lstStyle/>
                    <a:p>
                      <a:pPr algn="ctr"/>
                      <a:r>
                        <a:rPr lang="es-MX" sz="1400" dirty="0" smtClean="0"/>
                        <a:t>-1.0</a:t>
                      </a:r>
                      <a:r>
                        <a:rPr lang="es-MX" sz="1400" baseline="0" dirty="0" smtClean="0"/>
                        <a:t> a 0.40</a:t>
                      </a:r>
                      <a:endParaRPr lang="es-MX" sz="1400" dirty="0"/>
                    </a:p>
                  </a:txBody>
                  <a:tcPr marL="68580" marR="68580" marT="34290" marB="34290"/>
                </a:tc>
                <a:tc>
                  <a:txBody>
                    <a:bodyPr/>
                    <a:lstStyle/>
                    <a:p>
                      <a:pPr algn="ctr"/>
                      <a:r>
                        <a:rPr lang="es-MX" sz="1400" dirty="0" smtClean="0"/>
                        <a:t>0.9</a:t>
                      </a:r>
                      <a:endParaRPr lang="es-MX" sz="1400" dirty="0"/>
                    </a:p>
                  </a:txBody>
                  <a:tcPr marL="68580" marR="68580" marT="34290" marB="34290"/>
                </a:tc>
                <a:tc>
                  <a:txBody>
                    <a:bodyPr/>
                    <a:lstStyle/>
                    <a:p>
                      <a:pPr algn="ctr"/>
                      <a:r>
                        <a:rPr lang="es-MX" sz="1400" dirty="0" smtClean="0">
                          <a:solidFill>
                            <a:srgbClr val="FF0000"/>
                          </a:solidFill>
                        </a:rPr>
                        <a:t>LPF = LAF</a:t>
                      </a:r>
                      <a:endParaRPr lang="es-MX" sz="1400" dirty="0">
                        <a:solidFill>
                          <a:srgbClr val="FF0000"/>
                        </a:solidFill>
                      </a:endParaRPr>
                    </a:p>
                  </a:txBody>
                  <a:tcPr marL="68580" marR="68580" marT="34290" marB="34290"/>
                </a:tc>
              </a:tr>
              <a:tr h="414211">
                <a:tc>
                  <a:txBody>
                    <a:bodyPr/>
                    <a:lstStyle/>
                    <a:p>
                      <a:r>
                        <a:rPr lang="es-MX" sz="1400" dirty="0" smtClean="0"/>
                        <a:t>Morbilidad General</a:t>
                      </a:r>
                      <a:endParaRPr lang="es-MX" sz="1400" dirty="0"/>
                    </a:p>
                  </a:txBody>
                  <a:tcPr marL="68580" marR="68580" marT="34290" marB="34290"/>
                </a:tc>
                <a:tc>
                  <a:txBody>
                    <a:bodyPr/>
                    <a:lstStyle/>
                    <a:p>
                      <a:pPr algn="ctr"/>
                      <a:r>
                        <a:rPr lang="es-MX" sz="1400" dirty="0" smtClean="0"/>
                        <a:t>1.07</a:t>
                      </a:r>
                      <a:endParaRPr lang="es-MX" sz="1400" dirty="0"/>
                    </a:p>
                  </a:txBody>
                  <a:tcPr marL="68580" marR="68580" marT="34290" marB="34290"/>
                </a:tc>
                <a:tc>
                  <a:txBody>
                    <a:bodyPr/>
                    <a:lstStyle/>
                    <a:p>
                      <a:pPr algn="ctr"/>
                      <a:r>
                        <a:rPr lang="es-MX" sz="1400" dirty="0" smtClean="0"/>
                        <a:t>0.45</a:t>
                      </a:r>
                      <a:r>
                        <a:rPr lang="es-MX" sz="1400" baseline="0" dirty="0" smtClean="0"/>
                        <a:t> a 2.53</a:t>
                      </a:r>
                      <a:endParaRPr lang="es-MX" sz="1400" dirty="0"/>
                    </a:p>
                  </a:txBody>
                  <a:tcPr marL="68580" marR="68580" marT="34290" marB="34290"/>
                </a:tc>
                <a:tc>
                  <a:txBody>
                    <a:bodyPr/>
                    <a:lstStyle/>
                    <a:p>
                      <a:pPr algn="ctr"/>
                      <a:r>
                        <a:rPr lang="es-MX" sz="1400" dirty="0" smtClean="0"/>
                        <a:t>0.33</a:t>
                      </a:r>
                      <a:endParaRPr lang="es-MX" sz="1400" dirty="0"/>
                    </a:p>
                  </a:txBody>
                  <a:tcPr marL="68580" marR="68580" marT="34290" marB="34290"/>
                </a:tc>
                <a:tc>
                  <a:txBody>
                    <a:bodyPr/>
                    <a:lstStyle/>
                    <a:p>
                      <a:pPr algn="ctr"/>
                      <a:r>
                        <a:rPr lang="es-MX" sz="1400" dirty="0" smtClean="0">
                          <a:solidFill>
                            <a:srgbClr val="FF0000"/>
                          </a:solidFill>
                        </a:rPr>
                        <a:t>LPF = LAF</a:t>
                      </a:r>
                      <a:endParaRPr lang="es-MX" sz="1400" dirty="0">
                        <a:solidFill>
                          <a:srgbClr val="FF0000"/>
                        </a:solidFill>
                      </a:endParaRPr>
                    </a:p>
                  </a:txBody>
                  <a:tcPr marL="68580" marR="68580" marT="34290" marB="34290"/>
                </a:tc>
              </a:tr>
              <a:tr h="414211">
                <a:tc>
                  <a:txBody>
                    <a:bodyPr/>
                    <a:lstStyle/>
                    <a:p>
                      <a:r>
                        <a:rPr lang="es-MX" sz="1400" dirty="0" smtClean="0"/>
                        <a:t>Conversión </a:t>
                      </a:r>
                      <a:endParaRPr lang="es-MX" sz="1400" dirty="0"/>
                    </a:p>
                  </a:txBody>
                  <a:tcPr marL="68580" marR="68580" marT="34290" marB="34290"/>
                </a:tc>
                <a:tc>
                  <a:txBody>
                    <a:bodyPr/>
                    <a:lstStyle/>
                    <a:p>
                      <a:pPr algn="ctr"/>
                      <a:r>
                        <a:rPr lang="es-MX" sz="1400" dirty="0" smtClean="0"/>
                        <a:t>1.32</a:t>
                      </a:r>
                      <a:endParaRPr lang="es-MX" sz="1400" dirty="0"/>
                    </a:p>
                  </a:txBody>
                  <a:tcPr marL="68580" marR="68580" marT="34290" marB="34290"/>
                </a:tc>
                <a:tc>
                  <a:txBody>
                    <a:bodyPr/>
                    <a:lstStyle/>
                    <a:p>
                      <a:pPr algn="ctr"/>
                      <a:r>
                        <a:rPr lang="es-MX" sz="1400" dirty="0" smtClean="0"/>
                        <a:t>0.45</a:t>
                      </a:r>
                      <a:r>
                        <a:rPr lang="es-MX" sz="1400" baseline="0" dirty="0" smtClean="0"/>
                        <a:t> a </a:t>
                      </a:r>
                      <a:r>
                        <a:rPr lang="es-MX" sz="1400" dirty="0" smtClean="0"/>
                        <a:t>3.91</a:t>
                      </a:r>
                      <a:endParaRPr lang="es-MX" sz="1400" dirty="0"/>
                    </a:p>
                  </a:txBody>
                  <a:tcPr marL="68580" marR="68580" marT="34290" marB="34290"/>
                </a:tc>
                <a:tc>
                  <a:txBody>
                    <a:bodyPr/>
                    <a:lstStyle/>
                    <a:p>
                      <a:pPr algn="ctr"/>
                      <a:r>
                        <a:rPr lang="es-MX" sz="1400" dirty="0" smtClean="0"/>
                        <a:t>0.94</a:t>
                      </a:r>
                      <a:endParaRPr lang="es-MX" sz="1400" dirty="0"/>
                    </a:p>
                  </a:txBody>
                  <a:tcPr marL="68580" marR="68580" marT="34290" marB="34290"/>
                </a:tc>
                <a:tc>
                  <a:txBody>
                    <a:bodyPr/>
                    <a:lstStyle/>
                    <a:p>
                      <a:pPr algn="ctr"/>
                      <a:r>
                        <a:rPr lang="es-MX" sz="1400" dirty="0" smtClean="0">
                          <a:solidFill>
                            <a:srgbClr val="FF0000"/>
                          </a:solidFill>
                        </a:rPr>
                        <a:t>LPF = LAF</a:t>
                      </a:r>
                      <a:endParaRPr lang="es-MX" sz="1400" dirty="0">
                        <a:solidFill>
                          <a:srgbClr val="FF0000"/>
                        </a:solidFill>
                      </a:endParaRPr>
                    </a:p>
                  </a:txBody>
                  <a:tcPr marL="68580" marR="68580" marT="34290" marB="34290"/>
                </a:tc>
              </a:tr>
              <a:tr h="414211">
                <a:tc>
                  <a:txBody>
                    <a:bodyPr/>
                    <a:lstStyle/>
                    <a:p>
                      <a:r>
                        <a:rPr lang="es-MX" sz="1400" dirty="0" smtClean="0"/>
                        <a:t>Pirosis </a:t>
                      </a:r>
                      <a:endParaRPr lang="es-MX" sz="1400" dirty="0"/>
                    </a:p>
                  </a:txBody>
                  <a:tcPr marL="68580" marR="68580" marT="34290" marB="34290"/>
                </a:tc>
                <a:tc>
                  <a:txBody>
                    <a:bodyPr/>
                    <a:lstStyle/>
                    <a:p>
                      <a:pPr algn="ctr"/>
                      <a:r>
                        <a:rPr lang="es-MX" sz="1400" dirty="0" smtClean="0"/>
                        <a:t>0.90</a:t>
                      </a:r>
                      <a:endParaRPr lang="es-MX" sz="1400" dirty="0"/>
                    </a:p>
                  </a:txBody>
                  <a:tcPr marL="68580" marR="68580" marT="34290" marB="34290"/>
                </a:tc>
                <a:tc>
                  <a:txBody>
                    <a:bodyPr/>
                    <a:lstStyle/>
                    <a:p>
                      <a:pPr algn="ctr"/>
                      <a:r>
                        <a:rPr lang="es-MX" sz="1400" dirty="0" smtClean="0"/>
                        <a:t>1.04</a:t>
                      </a:r>
                      <a:r>
                        <a:rPr lang="es-MX" sz="1400" baseline="0" dirty="0" smtClean="0"/>
                        <a:t> a </a:t>
                      </a:r>
                      <a:r>
                        <a:rPr lang="es-MX" sz="1400" dirty="0" smtClean="0"/>
                        <a:t>3.49</a:t>
                      </a:r>
                      <a:endParaRPr lang="es-MX" sz="1400" dirty="0"/>
                    </a:p>
                  </a:txBody>
                  <a:tcPr marL="68580" marR="68580" marT="34290" marB="34290"/>
                </a:tc>
                <a:tc>
                  <a:txBody>
                    <a:bodyPr/>
                    <a:lstStyle/>
                    <a:p>
                      <a:pPr algn="ctr"/>
                      <a:r>
                        <a:rPr lang="es-MX" sz="1400" dirty="0" smtClean="0"/>
                        <a:t>0.03</a:t>
                      </a:r>
                      <a:endParaRPr lang="es-MX" sz="1400" dirty="0"/>
                    </a:p>
                  </a:txBody>
                  <a:tcPr marL="68580" marR="68580" marT="34290" marB="34290"/>
                </a:tc>
                <a:tc>
                  <a:txBody>
                    <a:bodyPr/>
                    <a:lstStyle/>
                    <a:p>
                      <a:pPr algn="ctr"/>
                      <a:r>
                        <a:rPr lang="es-MX" sz="1400" dirty="0" smtClean="0">
                          <a:solidFill>
                            <a:srgbClr val="FF0000"/>
                          </a:solidFill>
                        </a:rPr>
                        <a:t>LAF</a:t>
                      </a:r>
                      <a:endParaRPr lang="es-MX" sz="1400" dirty="0">
                        <a:solidFill>
                          <a:srgbClr val="FF0000"/>
                        </a:solidFill>
                      </a:endParaRPr>
                    </a:p>
                  </a:txBody>
                  <a:tcPr marL="68580" marR="68580" marT="34290" marB="34290"/>
                </a:tc>
              </a:tr>
              <a:tr h="414211">
                <a:tc>
                  <a:txBody>
                    <a:bodyPr/>
                    <a:lstStyle/>
                    <a:p>
                      <a:r>
                        <a:rPr lang="es-MX" sz="1400" dirty="0" smtClean="0"/>
                        <a:t>Disfagia</a:t>
                      </a:r>
                      <a:endParaRPr lang="es-MX" sz="1400" dirty="0"/>
                    </a:p>
                  </a:txBody>
                  <a:tcPr marL="68580" marR="68580" marT="34290" marB="34290"/>
                </a:tc>
                <a:tc>
                  <a:txBody>
                    <a:bodyPr/>
                    <a:lstStyle/>
                    <a:p>
                      <a:pPr algn="ctr"/>
                      <a:r>
                        <a:rPr lang="es-MX" sz="1400" dirty="0" smtClean="0"/>
                        <a:t>-2.31*</a:t>
                      </a:r>
                      <a:endParaRPr lang="es-MX" sz="1400" dirty="0"/>
                    </a:p>
                  </a:txBody>
                  <a:tcPr marL="68580" marR="68580" marT="34290" marB="34290"/>
                </a:tc>
                <a:tc>
                  <a:txBody>
                    <a:bodyPr/>
                    <a:lstStyle/>
                    <a:p>
                      <a:pPr algn="ctr"/>
                      <a:r>
                        <a:rPr lang="es-MX" sz="1400" dirty="0" smtClean="0"/>
                        <a:t>-3.19 a -1.43</a:t>
                      </a:r>
                      <a:endParaRPr lang="es-MX" sz="1400" dirty="0"/>
                    </a:p>
                  </a:txBody>
                  <a:tcPr marL="68580" marR="68580" marT="34290" marB="34290"/>
                </a:tc>
                <a:tc>
                  <a:txBody>
                    <a:bodyPr/>
                    <a:lstStyle/>
                    <a:p>
                      <a:pPr algn="ctr"/>
                      <a:r>
                        <a:rPr lang="es-MX" sz="1400" dirty="0" smtClean="0"/>
                        <a:t>0.001</a:t>
                      </a:r>
                      <a:endParaRPr lang="es-MX" sz="1400" dirty="0"/>
                    </a:p>
                  </a:txBody>
                  <a:tcPr marL="68580" marR="68580" marT="34290" marB="34290"/>
                </a:tc>
                <a:tc>
                  <a:txBody>
                    <a:bodyPr/>
                    <a:lstStyle/>
                    <a:p>
                      <a:pPr algn="ctr"/>
                      <a:r>
                        <a:rPr lang="es-MX" sz="1400" dirty="0" smtClean="0">
                          <a:solidFill>
                            <a:srgbClr val="FF0000"/>
                          </a:solidFill>
                        </a:rPr>
                        <a:t>LAF</a:t>
                      </a:r>
                      <a:endParaRPr lang="es-MX" sz="1400" dirty="0">
                        <a:solidFill>
                          <a:srgbClr val="FF0000"/>
                        </a:solidFill>
                      </a:endParaRPr>
                    </a:p>
                  </a:txBody>
                  <a:tcPr marL="68580" marR="68580" marT="34290" marB="34290"/>
                </a:tc>
              </a:tr>
              <a:tr h="414211">
                <a:tc>
                  <a:txBody>
                    <a:bodyPr/>
                    <a:lstStyle/>
                    <a:p>
                      <a:r>
                        <a:rPr lang="es-MX" sz="1400" dirty="0" smtClean="0"/>
                        <a:t>REDO </a:t>
                      </a:r>
                      <a:endParaRPr lang="es-MX" sz="1400" dirty="0"/>
                    </a:p>
                  </a:txBody>
                  <a:tcPr marL="68580" marR="68580" marT="34290" marB="34290"/>
                </a:tc>
                <a:tc>
                  <a:txBody>
                    <a:bodyPr/>
                    <a:lstStyle/>
                    <a:p>
                      <a:pPr algn="ctr"/>
                      <a:r>
                        <a:rPr lang="es-MX" sz="1400" dirty="0" smtClean="0"/>
                        <a:t>1.66</a:t>
                      </a:r>
                      <a:endParaRPr lang="es-MX" sz="1400" dirty="0"/>
                    </a:p>
                  </a:txBody>
                  <a:tcPr marL="68580" marR="68580" marT="34290" marB="34290"/>
                </a:tc>
                <a:tc>
                  <a:txBody>
                    <a:bodyPr/>
                    <a:lstStyle/>
                    <a:p>
                      <a:pPr algn="ctr"/>
                      <a:r>
                        <a:rPr lang="es-MX" sz="1400" dirty="0" smtClean="0"/>
                        <a:t>0.91</a:t>
                      </a:r>
                      <a:r>
                        <a:rPr lang="es-MX" sz="1400" baseline="0" dirty="0" smtClean="0"/>
                        <a:t> a </a:t>
                      </a:r>
                      <a:r>
                        <a:rPr lang="es-MX" sz="1400" dirty="0" smtClean="0"/>
                        <a:t>3.04</a:t>
                      </a:r>
                      <a:endParaRPr lang="es-MX" sz="1400" dirty="0"/>
                    </a:p>
                  </a:txBody>
                  <a:tcPr marL="68580" marR="68580" marT="34290" marB="34290"/>
                </a:tc>
                <a:tc>
                  <a:txBody>
                    <a:bodyPr/>
                    <a:lstStyle/>
                    <a:p>
                      <a:pPr algn="ctr"/>
                      <a:r>
                        <a:rPr lang="es-MX" sz="1400" dirty="0" smtClean="0"/>
                        <a:t>0.01</a:t>
                      </a:r>
                      <a:endParaRPr lang="es-MX" sz="1400" dirty="0"/>
                    </a:p>
                  </a:txBody>
                  <a:tcPr marL="68580" marR="68580" marT="34290" marB="34290"/>
                </a:tc>
                <a:tc>
                  <a:txBody>
                    <a:bodyPr/>
                    <a:lstStyle/>
                    <a:p>
                      <a:pPr algn="ctr"/>
                      <a:r>
                        <a:rPr lang="es-MX" sz="1400" dirty="0" smtClean="0">
                          <a:solidFill>
                            <a:srgbClr val="FF0000"/>
                          </a:solidFill>
                        </a:rPr>
                        <a:t>LPF = LAF</a:t>
                      </a:r>
                      <a:endParaRPr lang="es-MX" sz="1400" dirty="0">
                        <a:solidFill>
                          <a:srgbClr val="FF0000"/>
                        </a:solidFill>
                      </a:endParaRPr>
                    </a:p>
                  </a:txBody>
                  <a:tcPr marL="68580" marR="68580" marT="34290" marB="34290"/>
                </a:tc>
              </a:tr>
              <a:tr h="414211">
                <a:tc>
                  <a:txBody>
                    <a:bodyPr/>
                    <a:lstStyle/>
                    <a:p>
                      <a:r>
                        <a:rPr lang="es-MX" sz="1400" dirty="0" smtClean="0"/>
                        <a:t>VISICK</a:t>
                      </a:r>
                      <a:endParaRPr lang="es-MX" sz="1400" dirty="0"/>
                    </a:p>
                  </a:txBody>
                  <a:tcPr marL="68580" marR="68580" marT="34290" marB="34290"/>
                </a:tc>
                <a:tc>
                  <a:txBody>
                    <a:bodyPr/>
                    <a:lstStyle/>
                    <a:p>
                      <a:pPr algn="ctr"/>
                      <a:r>
                        <a:rPr lang="es-MX" sz="1400" dirty="0" smtClean="0"/>
                        <a:t>0.96</a:t>
                      </a:r>
                      <a:endParaRPr lang="es-MX" sz="1400" dirty="0"/>
                    </a:p>
                  </a:txBody>
                  <a:tcPr marL="68580" marR="68580" marT="34290" marB="34290"/>
                </a:tc>
                <a:tc>
                  <a:txBody>
                    <a:bodyPr/>
                    <a:lstStyle/>
                    <a:p>
                      <a:pPr algn="ctr"/>
                      <a:r>
                        <a:rPr lang="es-MX" sz="1400" dirty="0" smtClean="0"/>
                        <a:t>0.50 a 1.87</a:t>
                      </a:r>
                      <a:endParaRPr lang="es-MX" sz="1400" dirty="0"/>
                    </a:p>
                  </a:txBody>
                  <a:tcPr marL="68580" marR="68580" marT="34290" marB="34290"/>
                </a:tc>
                <a:tc>
                  <a:txBody>
                    <a:bodyPr/>
                    <a:lstStyle/>
                    <a:p>
                      <a:pPr algn="ctr"/>
                      <a:r>
                        <a:rPr lang="es-MX" sz="1400" dirty="0" smtClean="0"/>
                        <a:t>0.91</a:t>
                      </a:r>
                      <a:endParaRPr lang="es-MX" sz="1400" dirty="0"/>
                    </a:p>
                  </a:txBody>
                  <a:tcPr marL="68580" marR="68580" marT="34290" marB="34290"/>
                </a:tc>
                <a:tc>
                  <a:txBody>
                    <a:bodyPr/>
                    <a:lstStyle/>
                    <a:p>
                      <a:pPr algn="ctr"/>
                      <a:r>
                        <a:rPr lang="es-MX" sz="1400" dirty="0" smtClean="0">
                          <a:solidFill>
                            <a:srgbClr val="FF0000"/>
                          </a:solidFill>
                        </a:rPr>
                        <a:t>LPF = LAF</a:t>
                      </a:r>
                      <a:endParaRPr lang="es-MX" sz="1400" dirty="0">
                        <a:solidFill>
                          <a:srgbClr val="FF0000"/>
                        </a:solidFill>
                      </a:endParaRPr>
                    </a:p>
                  </a:txBody>
                  <a:tcPr marL="68580" marR="68580" marT="34290" marB="34290"/>
                </a:tc>
              </a:tr>
              <a:tr h="414211">
                <a:tc>
                  <a:txBody>
                    <a:bodyPr/>
                    <a:lstStyle/>
                    <a:p>
                      <a:r>
                        <a:rPr lang="es-MX" sz="1400" dirty="0" smtClean="0"/>
                        <a:t>Satisfacción</a:t>
                      </a:r>
                      <a:endParaRPr lang="es-MX" sz="1400" dirty="0"/>
                    </a:p>
                  </a:txBody>
                  <a:tcPr marL="68580" marR="68580" marT="34290" marB="34290"/>
                </a:tc>
                <a:tc>
                  <a:txBody>
                    <a:bodyPr/>
                    <a:lstStyle/>
                    <a:p>
                      <a:pPr algn="ctr"/>
                      <a:r>
                        <a:rPr lang="es-MX" sz="1400" dirty="0" smtClean="0"/>
                        <a:t>0.69*</a:t>
                      </a:r>
                      <a:endParaRPr lang="es-MX" sz="1400" dirty="0"/>
                    </a:p>
                  </a:txBody>
                  <a:tcPr marL="68580" marR="68580" marT="34290" marB="34290"/>
                </a:tc>
                <a:tc>
                  <a:txBody>
                    <a:bodyPr/>
                    <a:lstStyle/>
                    <a:p>
                      <a:pPr algn="ctr"/>
                      <a:r>
                        <a:rPr lang="es-MX" sz="1400" dirty="0" smtClean="0"/>
                        <a:t>-0.69 a 2.08</a:t>
                      </a:r>
                      <a:endParaRPr lang="es-MX" sz="1400" dirty="0"/>
                    </a:p>
                  </a:txBody>
                  <a:tcPr marL="68580" marR="68580" marT="34290" marB="34290"/>
                </a:tc>
                <a:tc>
                  <a:txBody>
                    <a:bodyPr/>
                    <a:lstStyle/>
                    <a:p>
                      <a:pPr algn="ctr"/>
                      <a:r>
                        <a:rPr lang="es-MX" sz="1400" dirty="0" smtClean="0"/>
                        <a:t>0.32</a:t>
                      </a:r>
                      <a:endParaRPr lang="es-MX" sz="1400" dirty="0"/>
                    </a:p>
                  </a:txBody>
                  <a:tcPr marL="68580" marR="68580" marT="34290" marB="34290"/>
                </a:tc>
                <a:tc>
                  <a:txBody>
                    <a:bodyPr/>
                    <a:lstStyle/>
                    <a:p>
                      <a:pPr algn="ctr"/>
                      <a:r>
                        <a:rPr lang="es-MX" sz="1400" dirty="0" smtClean="0">
                          <a:solidFill>
                            <a:srgbClr val="FF0000"/>
                          </a:solidFill>
                        </a:rPr>
                        <a:t>LPF = LAF</a:t>
                      </a:r>
                      <a:endParaRPr lang="es-MX" sz="1400" dirty="0">
                        <a:solidFill>
                          <a:srgbClr val="FF0000"/>
                        </a:solidFill>
                      </a:endParaRPr>
                    </a:p>
                  </a:txBody>
                  <a:tcPr marL="68580" marR="68580" marT="34290" marB="34290"/>
                </a:tc>
              </a:tr>
              <a:tr h="373973">
                <a:tc>
                  <a:txBody>
                    <a:bodyPr/>
                    <a:lstStyle/>
                    <a:p>
                      <a:r>
                        <a:rPr lang="es-MX" sz="1400" dirty="0" err="1" smtClean="0"/>
                        <a:t>pHmetría</a:t>
                      </a:r>
                      <a:endParaRPr lang="es-MX" sz="1400" dirty="0"/>
                    </a:p>
                  </a:txBody>
                  <a:tcPr marL="68580" marR="68580" marT="34290" marB="34290"/>
                </a:tc>
                <a:tc>
                  <a:txBody>
                    <a:bodyPr/>
                    <a:lstStyle/>
                    <a:p>
                      <a:pPr algn="ctr"/>
                      <a:r>
                        <a:rPr lang="es-MX" sz="1400" dirty="0" smtClean="0"/>
                        <a:t>1.82*</a:t>
                      </a:r>
                      <a:endParaRPr lang="es-MX" sz="1400" dirty="0"/>
                    </a:p>
                  </a:txBody>
                  <a:tcPr marL="68580" marR="68580" marT="34290" marB="34290"/>
                </a:tc>
                <a:tc>
                  <a:txBody>
                    <a:bodyPr/>
                    <a:lstStyle/>
                    <a:p>
                      <a:pPr algn="ctr"/>
                      <a:r>
                        <a:rPr lang="es-MX" sz="1400" dirty="0" smtClean="0"/>
                        <a:t>-0.7 a 4.35</a:t>
                      </a:r>
                      <a:endParaRPr lang="es-MX" sz="1400" dirty="0"/>
                    </a:p>
                  </a:txBody>
                  <a:tcPr marL="68580" marR="68580" marT="34290" marB="34290"/>
                </a:tc>
                <a:tc>
                  <a:txBody>
                    <a:bodyPr/>
                    <a:lstStyle/>
                    <a:p>
                      <a:pPr algn="ctr"/>
                      <a:r>
                        <a:rPr lang="es-MX" sz="1400" dirty="0" smtClean="0"/>
                        <a:t>0.15</a:t>
                      </a:r>
                      <a:endParaRPr lang="es-MX" sz="1400" dirty="0"/>
                    </a:p>
                  </a:txBody>
                  <a:tcPr marL="68580" marR="68580" marT="34290" marB="34290"/>
                </a:tc>
                <a:tc>
                  <a:txBody>
                    <a:bodyPr/>
                    <a:lstStyle/>
                    <a:p>
                      <a:pPr algn="ctr"/>
                      <a:r>
                        <a:rPr lang="es-MX" sz="1400" dirty="0" smtClean="0">
                          <a:solidFill>
                            <a:srgbClr val="FF0000"/>
                          </a:solidFill>
                        </a:rPr>
                        <a:t>LPF</a:t>
                      </a:r>
                      <a:r>
                        <a:rPr lang="es-MX" sz="1400" baseline="0" dirty="0" smtClean="0">
                          <a:solidFill>
                            <a:srgbClr val="FF0000"/>
                          </a:solidFill>
                        </a:rPr>
                        <a:t> = LAF</a:t>
                      </a:r>
                      <a:endParaRPr lang="es-MX" sz="1400" dirty="0">
                        <a:solidFill>
                          <a:srgbClr val="FF0000"/>
                        </a:solidFill>
                      </a:endParaRPr>
                    </a:p>
                  </a:txBody>
                  <a:tcPr marL="68580" marR="68580" marT="34290" marB="34290"/>
                </a:tc>
              </a:tr>
            </a:tbl>
          </a:graphicData>
        </a:graphic>
      </p:graphicFrame>
      <p:sp>
        <p:nvSpPr>
          <p:cNvPr id="4" name="CuadroTexto 3"/>
          <p:cNvSpPr txBox="1"/>
          <p:nvPr/>
        </p:nvSpPr>
        <p:spPr>
          <a:xfrm>
            <a:off x="3295558" y="5973855"/>
            <a:ext cx="2901051" cy="300082"/>
          </a:xfrm>
          <a:prstGeom prst="rect">
            <a:avLst/>
          </a:prstGeom>
          <a:noFill/>
        </p:spPr>
        <p:txBody>
          <a:bodyPr wrap="none" rtlCol="0">
            <a:spAutoFit/>
          </a:bodyPr>
          <a:lstStyle/>
          <a:p>
            <a:r>
              <a:rPr lang="es-MX" sz="1350" dirty="0">
                <a:solidFill>
                  <a:prstClr val="black"/>
                </a:solidFill>
              </a:rPr>
              <a:t>* Diferencia estandarizada de la media</a:t>
            </a:r>
          </a:p>
        </p:txBody>
      </p:sp>
      <p:sp>
        <p:nvSpPr>
          <p:cNvPr id="6" name="CuadroTexto 5"/>
          <p:cNvSpPr txBox="1"/>
          <p:nvPr/>
        </p:nvSpPr>
        <p:spPr>
          <a:xfrm>
            <a:off x="7169275" y="538710"/>
            <a:ext cx="1644681" cy="300082"/>
          </a:xfrm>
          <a:prstGeom prst="rect">
            <a:avLst/>
          </a:prstGeom>
          <a:noFill/>
        </p:spPr>
        <p:txBody>
          <a:bodyPr wrap="none" rtlCol="0">
            <a:spAutoFit/>
          </a:bodyPr>
          <a:lstStyle/>
          <a:p>
            <a:r>
              <a:rPr lang="es-MX" sz="1350" dirty="0">
                <a:solidFill>
                  <a:prstClr val="black"/>
                </a:solidFill>
              </a:rPr>
              <a:t>Meta-análisis 13 ECC</a:t>
            </a:r>
          </a:p>
        </p:txBody>
      </p:sp>
      <p:sp>
        <p:nvSpPr>
          <p:cNvPr id="7" name="CuadroTexto 6"/>
          <p:cNvSpPr txBox="1"/>
          <p:nvPr/>
        </p:nvSpPr>
        <p:spPr>
          <a:xfrm>
            <a:off x="3832699" y="218806"/>
            <a:ext cx="5341510" cy="300082"/>
          </a:xfrm>
          <a:prstGeom prst="rect">
            <a:avLst/>
          </a:prstGeom>
          <a:noFill/>
        </p:spPr>
        <p:txBody>
          <a:bodyPr wrap="square" rtlCol="0">
            <a:spAutoFit/>
          </a:bodyPr>
          <a:lstStyle/>
          <a:p>
            <a:r>
              <a:rPr lang="es-MX" sz="1350" dirty="0">
                <a:solidFill>
                  <a:prstClr val="black"/>
                </a:solidFill>
              </a:rPr>
              <a:t>Funduplicatura 360° (LNF) n= 814, Funduplicatura parcial (LPF) n=750</a:t>
            </a:r>
          </a:p>
        </p:txBody>
      </p:sp>
      <p:sp>
        <p:nvSpPr>
          <p:cNvPr id="8" name="CuadroTexto 7"/>
          <p:cNvSpPr txBox="1"/>
          <p:nvPr/>
        </p:nvSpPr>
        <p:spPr>
          <a:xfrm>
            <a:off x="112504" y="1353885"/>
            <a:ext cx="862737" cy="215444"/>
          </a:xfrm>
          <a:prstGeom prst="rect">
            <a:avLst/>
          </a:prstGeom>
          <a:noFill/>
        </p:spPr>
        <p:txBody>
          <a:bodyPr wrap="none" rtlCol="0">
            <a:spAutoFit/>
          </a:bodyPr>
          <a:lstStyle/>
          <a:p>
            <a:r>
              <a:rPr lang="es-MX" sz="800" dirty="0" smtClean="0">
                <a:solidFill>
                  <a:prstClr val="black"/>
                </a:solidFill>
                <a:latin typeface="Times New Roman" panose="02020603050405020304" pitchFamily="18" charset="0"/>
                <a:cs typeface="Times New Roman" panose="02020603050405020304" pitchFamily="18" charset="0"/>
              </a:rPr>
              <a:t>PLOS </a:t>
            </a:r>
            <a:r>
              <a:rPr lang="es-MX" sz="800" dirty="0" err="1" smtClean="0">
                <a:solidFill>
                  <a:prstClr val="black"/>
                </a:solidFill>
                <a:latin typeface="Times New Roman" panose="02020603050405020304" pitchFamily="18" charset="0"/>
                <a:cs typeface="Times New Roman" panose="02020603050405020304" pitchFamily="18" charset="0"/>
              </a:rPr>
              <a:t>One</a:t>
            </a:r>
            <a:r>
              <a:rPr lang="es-MX" sz="800" dirty="0" smtClean="0">
                <a:solidFill>
                  <a:prstClr val="black"/>
                </a:solidFill>
                <a:latin typeface="Times New Roman" panose="02020603050405020304" pitchFamily="18" charset="0"/>
                <a:cs typeface="Times New Roman" panose="02020603050405020304" pitchFamily="18" charset="0"/>
              </a:rPr>
              <a:t> 2015</a:t>
            </a:r>
            <a:endParaRPr lang="es-MX" sz="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079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04" y="62865"/>
            <a:ext cx="7543800" cy="1450757"/>
          </a:xfrm>
        </p:spPr>
        <p:txBody>
          <a:bodyPr>
            <a:noAutofit/>
          </a:bodyPr>
          <a:lstStyle/>
          <a:p>
            <a:pPr algn="ctr"/>
            <a:r>
              <a:rPr lang="en-US" sz="3200" b="1" dirty="0" err="1" smtClean="0"/>
              <a:t>Morbilidad</a:t>
            </a:r>
            <a:r>
              <a:rPr lang="en-US" sz="3200" b="1" dirty="0" smtClean="0"/>
              <a:t> </a:t>
            </a:r>
            <a:r>
              <a:rPr lang="en-US" sz="3200" b="1" dirty="0" err="1" smtClean="0"/>
              <a:t>operatoria</a:t>
            </a:r>
            <a:r>
              <a:rPr lang="en-US" sz="3200" b="1" dirty="0" smtClean="0"/>
              <a:t> de </a:t>
            </a:r>
            <a:r>
              <a:rPr lang="en-US" sz="3200" b="1" dirty="0" err="1" smtClean="0"/>
              <a:t>los</a:t>
            </a:r>
            <a:r>
              <a:rPr lang="en-US" sz="3200" b="1" dirty="0" smtClean="0"/>
              <a:t> </a:t>
            </a:r>
            <a:br>
              <a:rPr lang="en-US" sz="3200" b="1" dirty="0" smtClean="0"/>
            </a:br>
            <a:r>
              <a:rPr lang="en-US" sz="3200" b="1" dirty="0"/>
              <a:t/>
            </a:r>
            <a:br>
              <a:rPr lang="en-US" sz="3200" b="1" dirty="0"/>
            </a:br>
            <a:r>
              <a:rPr lang="en-US" sz="3200" b="1" dirty="0" smtClean="0"/>
              <a:t> </a:t>
            </a:r>
            <a:r>
              <a:rPr lang="en-US" sz="3200" b="1" dirty="0" err="1" smtClean="0"/>
              <a:t>procedimientos</a:t>
            </a:r>
            <a:r>
              <a:rPr lang="en-US" sz="3200" b="1" dirty="0" smtClean="0"/>
              <a:t> </a:t>
            </a:r>
            <a:r>
              <a:rPr lang="en-US" sz="3200" b="1" dirty="0" err="1" smtClean="0"/>
              <a:t>antirreflujo</a:t>
            </a:r>
            <a:r>
              <a:rPr lang="en-US" sz="3200" b="1" dirty="0" smtClean="0"/>
              <a:t>.</a:t>
            </a:r>
            <a:endParaRPr lang="en-US" sz="3200" b="1" dirty="0"/>
          </a:p>
        </p:txBody>
      </p:sp>
      <p:sp>
        <p:nvSpPr>
          <p:cNvPr id="3" name="Content Placeholder 2"/>
          <p:cNvSpPr>
            <a:spLocks noGrp="1"/>
          </p:cNvSpPr>
          <p:nvPr>
            <p:ph idx="1"/>
          </p:nvPr>
        </p:nvSpPr>
        <p:spPr>
          <a:xfrm>
            <a:off x="904665" y="1867712"/>
            <a:ext cx="8317149" cy="4328806"/>
          </a:xfrm>
        </p:spPr>
        <p:txBody>
          <a:bodyPr>
            <a:normAutofit fontScale="85000" lnSpcReduction="20000"/>
          </a:bodyPr>
          <a:lstStyle/>
          <a:p>
            <a:pPr algn="just"/>
            <a:r>
              <a:rPr lang="es-ES_tradnl" sz="2800" b="1" dirty="0" smtClean="0"/>
              <a:t>Morbilidad:  General y asociada al procedimiento: 4.5 a 9%.</a:t>
            </a:r>
          </a:p>
          <a:p>
            <a:pPr marL="0" indent="0" algn="just">
              <a:buNone/>
            </a:pPr>
            <a:r>
              <a:rPr lang="es-MX" b="1" dirty="0" smtClean="0">
                <a:latin typeface="Calibri" panose="020F0502020204030204" pitchFamily="34" charset="0"/>
              </a:rPr>
              <a:t>            </a:t>
            </a:r>
            <a:r>
              <a:rPr lang="es-MX" dirty="0" smtClean="0">
                <a:latin typeface="Calibri" panose="020F0502020204030204" pitchFamily="34" charset="0"/>
              </a:rPr>
              <a:t>Hemorragia </a:t>
            </a:r>
            <a:r>
              <a:rPr lang="es-MX" dirty="0">
                <a:latin typeface="Calibri" panose="020F0502020204030204" pitchFamily="34" charset="0"/>
              </a:rPr>
              <a:t>por lesión </a:t>
            </a:r>
            <a:r>
              <a:rPr lang="es-MX" dirty="0" err="1">
                <a:latin typeface="Calibri" panose="020F0502020204030204" pitchFamily="34" charset="0"/>
              </a:rPr>
              <a:t>espleno</a:t>
            </a:r>
            <a:r>
              <a:rPr lang="es-MX" dirty="0">
                <a:latin typeface="Calibri" panose="020F0502020204030204" pitchFamily="34" charset="0"/>
              </a:rPr>
              <a:t>-hepática: 2.5%</a:t>
            </a:r>
          </a:p>
          <a:p>
            <a:pPr marL="0" indent="0" algn="just">
              <a:buNone/>
            </a:pPr>
            <a:r>
              <a:rPr lang="es-ES_tradnl" dirty="0" smtClean="0">
                <a:latin typeface="Calibri" panose="020F0502020204030204" pitchFamily="34" charset="0"/>
              </a:rPr>
              <a:t>            Neumotórax: 2%.</a:t>
            </a:r>
          </a:p>
          <a:p>
            <a:pPr marL="0" indent="0" algn="just">
              <a:buNone/>
            </a:pPr>
            <a:r>
              <a:rPr lang="es-ES_tradnl" dirty="0" smtClean="0">
                <a:latin typeface="Calibri" panose="020F0502020204030204" pitchFamily="34" charset="0"/>
              </a:rPr>
              <a:t>            Disfagia aguda</a:t>
            </a:r>
            <a:r>
              <a:rPr lang="es-ES_tradnl" dirty="0">
                <a:latin typeface="Calibri" panose="020F0502020204030204" pitchFamily="34" charset="0"/>
              </a:rPr>
              <a:t>: &lt; </a:t>
            </a:r>
            <a:r>
              <a:rPr lang="es-ES_tradnl" dirty="0" smtClean="0">
                <a:latin typeface="Calibri" panose="020F0502020204030204" pitchFamily="34" charset="0"/>
              </a:rPr>
              <a:t>2%</a:t>
            </a:r>
            <a:endParaRPr lang="es-ES_tradnl" dirty="0">
              <a:latin typeface="Calibri" panose="020F0502020204030204" pitchFamily="34" charset="0"/>
            </a:endParaRPr>
          </a:p>
          <a:p>
            <a:pPr marL="0" indent="0" algn="just">
              <a:buNone/>
            </a:pPr>
            <a:r>
              <a:rPr lang="es-ES_tradnl" dirty="0">
                <a:latin typeface="Calibri" panose="020F0502020204030204" pitchFamily="34" charset="0"/>
              </a:rPr>
              <a:t> </a:t>
            </a:r>
            <a:r>
              <a:rPr lang="es-ES_tradnl" dirty="0" smtClean="0">
                <a:latin typeface="Calibri" panose="020F0502020204030204" pitchFamily="34" charset="0"/>
              </a:rPr>
              <a:t>           Perforación </a:t>
            </a:r>
            <a:r>
              <a:rPr lang="es-ES_tradnl" dirty="0" err="1" smtClean="0">
                <a:latin typeface="Calibri" panose="020F0502020204030204" pitchFamily="34" charset="0"/>
              </a:rPr>
              <a:t>esofagogástrica</a:t>
            </a:r>
            <a:r>
              <a:rPr lang="es-ES_tradnl" dirty="0" smtClean="0">
                <a:latin typeface="Calibri" panose="020F0502020204030204" pitchFamily="34" charset="0"/>
              </a:rPr>
              <a:t>: 1%.</a:t>
            </a:r>
          </a:p>
          <a:p>
            <a:pPr marL="0" indent="0" algn="just">
              <a:buNone/>
            </a:pPr>
            <a:r>
              <a:rPr lang="es-ES_tradnl" dirty="0"/>
              <a:t> </a:t>
            </a:r>
            <a:r>
              <a:rPr lang="es-ES_tradnl" dirty="0" smtClean="0"/>
              <a:t>           Hernia aguda: &lt; 1%</a:t>
            </a:r>
            <a:endParaRPr lang="es-ES_tradnl" dirty="0"/>
          </a:p>
          <a:p>
            <a:pPr algn="just">
              <a:lnSpc>
                <a:spcPct val="100000"/>
              </a:lnSpc>
            </a:pPr>
            <a:r>
              <a:rPr lang="es-ES_tradnl" sz="2800" b="1" dirty="0" smtClean="0">
                <a:latin typeface="Calibri" panose="020F0502020204030204" pitchFamily="34" charset="0"/>
              </a:rPr>
              <a:t>Otras: </a:t>
            </a:r>
          </a:p>
          <a:p>
            <a:pPr algn="just">
              <a:lnSpc>
                <a:spcPct val="100000"/>
              </a:lnSpc>
            </a:pPr>
            <a:r>
              <a:rPr lang="es-ES_tradnl" dirty="0" smtClean="0">
                <a:latin typeface="Calibri" panose="020F0502020204030204" pitchFamily="34" charset="0"/>
              </a:rPr>
              <a:t>           </a:t>
            </a:r>
            <a:r>
              <a:rPr lang="es-ES_tradnl" dirty="0" err="1" smtClean="0">
                <a:latin typeface="Calibri" panose="020F0502020204030204" pitchFamily="34" charset="0"/>
              </a:rPr>
              <a:t>Ileo</a:t>
            </a:r>
            <a:r>
              <a:rPr lang="es-ES_tradnl" dirty="0" smtClean="0">
                <a:latin typeface="Calibri" panose="020F0502020204030204" pitchFamily="34" charset="0"/>
              </a:rPr>
              <a:t>.</a:t>
            </a:r>
          </a:p>
          <a:p>
            <a:pPr marL="0" indent="0" algn="just">
              <a:lnSpc>
                <a:spcPct val="100000"/>
              </a:lnSpc>
              <a:buNone/>
            </a:pPr>
            <a:r>
              <a:rPr lang="es-ES_tradnl" dirty="0">
                <a:latin typeface="Calibri" panose="020F0502020204030204" pitchFamily="34" charset="0"/>
              </a:rPr>
              <a:t> </a:t>
            </a:r>
            <a:r>
              <a:rPr lang="es-ES_tradnl" dirty="0" smtClean="0">
                <a:latin typeface="Calibri" panose="020F0502020204030204" pitchFamily="34" charset="0"/>
              </a:rPr>
              <a:t>            Retención urinaria.</a:t>
            </a:r>
          </a:p>
          <a:p>
            <a:pPr algn="just">
              <a:lnSpc>
                <a:spcPct val="100000"/>
              </a:lnSpc>
            </a:pPr>
            <a:r>
              <a:rPr lang="es-ES_tradnl" dirty="0" smtClean="0">
                <a:latin typeface="Calibri" panose="020F0502020204030204" pitchFamily="34" charset="0"/>
              </a:rPr>
              <a:t>          Atelectasia-Neumonía.</a:t>
            </a:r>
          </a:p>
          <a:p>
            <a:pPr algn="just">
              <a:lnSpc>
                <a:spcPct val="100000"/>
              </a:lnSpc>
            </a:pPr>
            <a:r>
              <a:rPr lang="es-ES_tradnl" sz="2900" b="1" dirty="0" smtClean="0">
                <a:latin typeface="Calibri" panose="020F0502020204030204" pitchFamily="34" charset="0"/>
              </a:rPr>
              <a:t>Mortalidad</a:t>
            </a:r>
            <a:r>
              <a:rPr lang="es-ES_tradnl" sz="2900" b="1" dirty="0">
                <a:latin typeface="Calibri" panose="020F0502020204030204" pitchFamily="34" charset="0"/>
              </a:rPr>
              <a:t>: &lt; </a:t>
            </a:r>
            <a:r>
              <a:rPr lang="es-ES_tradnl" sz="2900" b="1" dirty="0" smtClean="0">
                <a:latin typeface="Calibri" panose="020F0502020204030204" pitchFamily="34" charset="0"/>
              </a:rPr>
              <a:t>0.5 %      </a:t>
            </a:r>
            <a:endParaRPr lang="es-ES_tradnl" sz="2900" b="1" dirty="0">
              <a:latin typeface="Calibri" panose="020F0502020204030204" pitchFamily="34" charset="0"/>
            </a:endParaRPr>
          </a:p>
          <a:p>
            <a:pPr algn="just">
              <a:lnSpc>
                <a:spcPct val="100000"/>
              </a:lnSpc>
            </a:pPr>
            <a:endParaRPr lang="es-ES_tradnl" dirty="0" smtClean="0">
              <a:latin typeface="Calibri" panose="020F0502020204030204" pitchFamily="34" charset="0"/>
            </a:endParaRPr>
          </a:p>
          <a:p>
            <a:pPr algn="just">
              <a:lnSpc>
                <a:spcPct val="100000"/>
              </a:lnSpc>
            </a:pPr>
            <a:endParaRPr lang="es-ES_tradnl" sz="2400" b="1" dirty="0" smtClean="0">
              <a:latin typeface="Calibri" panose="020F0502020204030204" pitchFamily="34" charset="0"/>
            </a:endParaRPr>
          </a:p>
          <a:p>
            <a:pPr algn="just">
              <a:lnSpc>
                <a:spcPct val="100000"/>
              </a:lnSpc>
            </a:pPr>
            <a:endParaRPr lang="es-ES_tradnl" sz="1200" dirty="0" smtClean="0">
              <a:latin typeface="Calibri" panose="020F0502020204030204" pitchFamily="34" charset="0"/>
            </a:endParaRPr>
          </a:p>
          <a:p>
            <a:pPr algn="just">
              <a:lnSpc>
                <a:spcPct val="100000"/>
              </a:lnSpc>
            </a:pPr>
            <a:endParaRPr lang="es-ES_tradnl" b="1" dirty="0" smtClean="0">
              <a:latin typeface="Calibri" panose="020F0502020204030204" pitchFamily="34" charset="0"/>
            </a:endParaRPr>
          </a:p>
          <a:p>
            <a:pPr algn="just">
              <a:lnSpc>
                <a:spcPct val="100000"/>
              </a:lnSpc>
            </a:pPr>
            <a:endParaRPr lang="es-ES_tradnl" sz="1200" dirty="0" smtClean="0"/>
          </a:p>
        </p:txBody>
      </p:sp>
      <p:sp>
        <p:nvSpPr>
          <p:cNvPr id="4" name="Rectangle 6"/>
          <p:cNvSpPr/>
          <p:nvPr/>
        </p:nvSpPr>
        <p:spPr>
          <a:xfrm>
            <a:off x="824207" y="6417132"/>
            <a:ext cx="9128197"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Yates RB. Surgical Treatment of Gastroesophageal Reflux Disease. </a:t>
            </a:r>
            <a:r>
              <a:rPr kumimoji="0" lang="en-US" sz="1600" b="0" i="0" u="none" strike="noStrike" kern="0" cap="none" spc="0" normalizeH="0" baseline="0" noProof="0" dirty="0" err="1" smtClean="0">
                <a:ln>
                  <a:noFill/>
                </a:ln>
                <a:solidFill>
                  <a:prstClr val="black"/>
                </a:solidFill>
                <a:effectLst/>
                <a:uLnTx/>
                <a:uFillTx/>
              </a:rPr>
              <a:t>Surg</a:t>
            </a:r>
            <a:r>
              <a:rPr kumimoji="0" lang="en-US" sz="1600" b="0" i="0" u="none" strike="noStrike" kern="0" cap="none" spc="0" normalizeH="0" baseline="0" noProof="0" dirty="0" smtClean="0">
                <a:ln>
                  <a:noFill/>
                </a:ln>
                <a:solidFill>
                  <a:prstClr val="black"/>
                </a:solidFill>
                <a:effectLst/>
                <a:uLnTx/>
                <a:uFillTx/>
              </a:rPr>
              <a:t> </a:t>
            </a:r>
            <a:r>
              <a:rPr kumimoji="0" lang="en-US" sz="1600" b="0" i="0" u="none" strike="noStrike" kern="0" cap="none" spc="0" normalizeH="0" baseline="0" noProof="0" dirty="0" err="1" smtClean="0">
                <a:ln>
                  <a:noFill/>
                </a:ln>
                <a:solidFill>
                  <a:prstClr val="black"/>
                </a:solidFill>
                <a:effectLst/>
                <a:uLnTx/>
                <a:uFillTx/>
              </a:rPr>
              <a:t>Clin</a:t>
            </a:r>
            <a:r>
              <a:rPr kumimoji="0" lang="en-US" sz="1600" b="0" i="0" u="none" strike="noStrike" kern="0" cap="none" spc="0" normalizeH="0" baseline="0" noProof="0" dirty="0" smtClean="0">
                <a:ln>
                  <a:noFill/>
                </a:ln>
                <a:solidFill>
                  <a:prstClr val="black"/>
                </a:solidFill>
                <a:effectLst/>
                <a:uLnTx/>
                <a:uFillTx/>
              </a:rPr>
              <a:t> N Am 2015;95:527-533.</a:t>
            </a:r>
          </a:p>
        </p:txBody>
      </p:sp>
    </p:spTree>
    <p:extLst>
      <p:ext uri="{BB962C8B-B14F-4D97-AF65-F5344CB8AC3E}">
        <p14:creationId xmlns:p14="http://schemas.microsoft.com/office/powerpoint/2010/main" val="1053214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0961"/>
            <a:ext cx="7543800" cy="1450757"/>
          </a:xfrm>
        </p:spPr>
        <p:txBody>
          <a:bodyPr>
            <a:noAutofit/>
          </a:bodyPr>
          <a:lstStyle/>
          <a:p>
            <a:pPr algn="ctr"/>
            <a:r>
              <a:rPr lang="en-US" sz="3200" b="1" dirty="0" err="1" smtClean="0"/>
              <a:t>Procedimiento</a:t>
            </a:r>
            <a:r>
              <a:rPr lang="en-US" sz="3200" b="1" dirty="0" smtClean="0"/>
              <a:t> </a:t>
            </a:r>
            <a:r>
              <a:rPr lang="en-US" sz="3200" b="1" dirty="0" err="1" smtClean="0"/>
              <a:t>antirreflujo</a:t>
            </a:r>
            <a:r>
              <a:rPr lang="en-US" sz="3200" b="1" dirty="0" smtClean="0"/>
              <a:t>.</a:t>
            </a:r>
            <a:br>
              <a:rPr lang="en-US" sz="3200" b="1" dirty="0" smtClean="0"/>
            </a:br>
            <a:r>
              <a:rPr lang="en-US" sz="3200" b="1" dirty="0" err="1" smtClean="0"/>
              <a:t>Funduplicatura</a:t>
            </a:r>
            <a:r>
              <a:rPr lang="en-US" sz="3200" b="1" dirty="0" smtClean="0"/>
              <a:t> </a:t>
            </a:r>
            <a:r>
              <a:rPr lang="en-US" sz="3200" b="1" dirty="0" err="1" smtClean="0"/>
              <a:t>parcial</a:t>
            </a:r>
            <a:r>
              <a:rPr lang="en-US" sz="3200" b="1" dirty="0" smtClean="0"/>
              <a:t> ó </a:t>
            </a:r>
            <a:r>
              <a:rPr lang="en-US" sz="3200" b="1" dirty="0" err="1" smtClean="0"/>
              <a:t>completa</a:t>
            </a:r>
            <a:r>
              <a:rPr lang="en-US" sz="3200" b="1" dirty="0" smtClean="0"/>
              <a:t>?. </a:t>
            </a:r>
            <a:br>
              <a:rPr lang="en-US" sz="3200" b="1" dirty="0" smtClean="0"/>
            </a:br>
            <a:r>
              <a:rPr lang="en-US" sz="3200" b="1" dirty="0" smtClean="0"/>
              <a:t>Anterior ó posterior?.</a:t>
            </a:r>
            <a:endParaRPr lang="en-US" sz="3200" b="1" dirty="0"/>
          </a:p>
        </p:txBody>
      </p:sp>
      <p:sp>
        <p:nvSpPr>
          <p:cNvPr id="3" name="Content Placeholder 2"/>
          <p:cNvSpPr>
            <a:spLocks noGrp="1"/>
          </p:cNvSpPr>
          <p:nvPr>
            <p:ph idx="1"/>
          </p:nvPr>
        </p:nvSpPr>
        <p:spPr>
          <a:xfrm>
            <a:off x="272375" y="1780162"/>
            <a:ext cx="8618706" cy="4513633"/>
          </a:xfrm>
        </p:spPr>
        <p:txBody>
          <a:bodyPr/>
          <a:lstStyle/>
          <a:p>
            <a:pPr algn="just"/>
            <a:r>
              <a:rPr lang="es-ES_tradnl" b="1" dirty="0" smtClean="0"/>
              <a:t>Estudios a favor de una </a:t>
            </a:r>
            <a:r>
              <a:rPr lang="es-ES_tradnl" b="1" dirty="0" err="1" smtClean="0"/>
              <a:t>plicatura</a:t>
            </a:r>
            <a:r>
              <a:rPr lang="es-ES_tradnl" b="1" dirty="0" smtClean="0"/>
              <a:t> de 360</a:t>
            </a:r>
            <a:r>
              <a:rPr lang="es-ES_tradnl" b="1" dirty="0" smtClean="0">
                <a:latin typeface="Calibri" panose="020F0502020204030204" pitchFamily="34" charset="0"/>
              </a:rPr>
              <a:t>⁰ independientemente de la motilidad esofágica.</a:t>
            </a:r>
          </a:p>
          <a:p>
            <a:pPr algn="just">
              <a:lnSpc>
                <a:spcPct val="100000"/>
              </a:lnSpc>
            </a:pPr>
            <a:r>
              <a:rPr lang="es-ES_tradnl" sz="1200" dirty="0" err="1" smtClean="0">
                <a:latin typeface="Calibri" panose="020F0502020204030204" pitchFamily="34" charset="0"/>
              </a:rPr>
              <a:t>Oleynikov</a:t>
            </a:r>
            <a:r>
              <a:rPr lang="es-ES_tradnl" sz="1200" dirty="0" smtClean="0">
                <a:latin typeface="Calibri" panose="020F0502020204030204" pitchFamily="34" charset="0"/>
              </a:rPr>
              <a:t> D. Nissen </a:t>
            </a:r>
            <a:r>
              <a:rPr lang="es-ES_tradnl" sz="1200" dirty="0" err="1" smtClean="0">
                <a:latin typeface="Calibri" panose="020F0502020204030204" pitchFamily="34" charset="0"/>
              </a:rPr>
              <a:t>fundoplication</a:t>
            </a:r>
            <a:r>
              <a:rPr lang="es-ES_tradnl" sz="1200" dirty="0" smtClean="0">
                <a:latin typeface="Calibri" panose="020F0502020204030204" pitchFamily="34" charset="0"/>
              </a:rPr>
              <a:t> </a:t>
            </a:r>
            <a:r>
              <a:rPr lang="es-ES_tradnl" sz="1200" dirty="0" err="1" smtClean="0">
                <a:latin typeface="Calibri" panose="020F0502020204030204" pitchFamily="34" charset="0"/>
              </a:rPr>
              <a:t>is</a:t>
            </a:r>
            <a:r>
              <a:rPr lang="es-ES_tradnl" sz="1200" dirty="0" smtClean="0">
                <a:latin typeface="Calibri" panose="020F0502020204030204" pitchFamily="34" charset="0"/>
              </a:rPr>
              <a:t> </a:t>
            </a:r>
            <a:r>
              <a:rPr lang="es-ES_tradnl" sz="1200" dirty="0" err="1" smtClean="0">
                <a:latin typeface="Calibri" panose="020F0502020204030204" pitchFamily="34" charset="0"/>
              </a:rPr>
              <a:t>the</a:t>
            </a:r>
            <a:r>
              <a:rPr lang="es-ES_tradnl" sz="1200" dirty="0" smtClean="0">
                <a:latin typeface="Calibri" panose="020F0502020204030204" pitchFamily="34" charset="0"/>
              </a:rPr>
              <a:t> </a:t>
            </a:r>
            <a:r>
              <a:rPr lang="es-ES_tradnl" sz="1200" dirty="0" err="1" smtClean="0">
                <a:latin typeface="Calibri" panose="020F0502020204030204" pitchFamily="34" charset="0"/>
              </a:rPr>
              <a:t>operation</a:t>
            </a:r>
            <a:r>
              <a:rPr lang="es-ES_tradnl" sz="1200" dirty="0" smtClean="0">
                <a:latin typeface="Calibri" panose="020F0502020204030204" pitchFamily="34" charset="0"/>
              </a:rPr>
              <a:t> of </a:t>
            </a:r>
            <a:r>
              <a:rPr lang="es-ES_tradnl" sz="1200" dirty="0" err="1" smtClean="0">
                <a:latin typeface="Calibri" panose="020F0502020204030204" pitchFamily="34" charset="0"/>
              </a:rPr>
              <a:t>choice</a:t>
            </a:r>
            <a:r>
              <a:rPr lang="es-ES_tradnl" sz="1200" dirty="0" smtClean="0">
                <a:latin typeface="Calibri" panose="020F0502020204030204" pitchFamily="34" charset="0"/>
              </a:rPr>
              <a:t> in </a:t>
            </a:r>
            <a:r>
              <a:rPr lang="es-ES_tradnl" sz="1200" dirty="0" err="1" smtClean="0">
                <a:latin typeface="Calibri" panose="020F0502020204030204" pitchFamily="34" charset="0"/>
              </a:rPr>
              <a:t>patients</a:t>
            </a:r>
            <a:r>
              <a:rPr lang="es-ES_tradnl" sz="1200" dirty="0" smtClean="0">
                <a:latin typeface="Calibri" panose="020F0502020204030204" pitchFamily="34" charset="0"/>
              </a:rPr>
              <a:t> </a:t>
            </a:r>
            <a:r>
              <a:rPr lang="es-ES_tradnl" sz="1200" dirty="0" err="1" smtClean="0">
                <a:latin typeface="Calibri" panose="020F0502020204030204" pitchFamily="34" charset="0"/>
              </a:rPr>
              <a:t>with</a:t>
            </a:r>
            <a:r>
              <a:rPr lang="es-ES_tradnl" sz="1200" dirty="0" smtClean="0">
                <a:latin typeface="Calibri" panose="020F0502020204030204" pitchFamily="34" charset="0"/>
              </a:rPr>
              <a:t> GERD and </a:t>
            </a:r>
            <a:r>
              <a:rPr lang="es-ES_tradnl" sz="1200" dirty="0" err="1" smtClean="0">
                <a:latin typeface="Calibri" panose="020F0502020204030204" pitchFamily="34" charset="0"/>
              </a:rPr>
              <a:t>defective</a:t>
            </a:r>
            <a:r>
              <a:rPr lang="es-ES_tradnl" sz="1200" dirty="0" smtClean="0">
                <a:latin typeface="Calibri" panose="020F0502020204030204" pitchFamily="34" charset="0"/>
              </a:rPr>
              <a:t> </a:t>
            </a:r>
            <a:r>
              <a:rPr lang="es-ES_tradnl" sz="1200" dirty="0" err="1" smtClean="0">
                <a:latin typeface="Calibri" panose="020F0502020204030204" pitchFamily="34" charset="0"/>
              </a:rPr>
              <a:t>peristalsis</a:t>
            </a:r>
            <a:r>
              <a:rPr lang="es-ES_tradnl" sz="1200" dirty="0" smtClean="0">
                <a:latin typeface="Calibri" panose="020F0502020204030204" pitchFamily="34" charset="0"/>
              </a:rPr>
              <a:t>. </a:t>
            </a:r>
            <a:r>
              <a:rPr lang="es-ES_tradnl" sz="1200" dirty="0" err="1" smtClean="0">
                <a:latin typeface="Calibri" panose="020F0502020204030204" pitchFamily="34" charset="0"/>
              </a:rPr>
              <a:t>Surg</a:t>
            </a:r>
            <a:r>
              <a:rPr lang="es-ES_tradnl" sz="1200" dirty="0" smtClean="0">
                <a:latin typeface="Calibri" panose="020F0502020204030204" pitchFamily="34" charset="0"/>
              </a:rPr>
              <a:t> </a:t>
            </a:r>
            <a:r>
              <a:rPr lang="es-ES_tradnl" sz="1200" dirty="0" err="1" smtClean="0">
                <a:latin typeface="Calibri" panose="020F0502020204030204" pitchFamily="34" charset="0"/>
              </a:rPr>
              <a:t>Endoscop</a:t>
            </a:r>
            <a:r>
              <a:rPr lang="es-ES_tradnl" sz="1200" dirty="0" smtClean="0">
                <a:latin typeface="Calibri" panose="020F0502020204030204" pitchFamily="34" charset="0"/>
              </a:rPr>
              <a:t> 2002;16:909-13.</a:t>
            </a:r>
          </a:p>
          <a:p>
            <a:pPr algn="just">
              <a:lnSpc>
                <a:spcPct val="100000"/>
              </a:lnSpc>
            </a:pPr>
            <a:r>
              <a:rPr lang="es-ES_tradnl" sz="1200" dirty="0" err="1" smtClean="0">
                <a:latin typeface="Calibri" panose="020F0502020204030204" pitchFamily="34" charset="0"/>
              </a:rPr>
              <a:t>Booth</a:t>
            </a:r>
            <a:r>
              <a:rPr lang="es-ES_tradnl" sz="1200" dirty="0" smtClean="0">
                <a:latin typeface="Calibri" panose="020F0502020204030204" pitchFamily="34" charset="0"/>
              </a:rPr>
              <a:t> MI. RCC of Nissen versus </a:t>
            </a:r>
            <a:r>
              <a:rPr lang="es-ES_tradnl" sz="1200" dirty="0" err="1" smtClean="0">
                <a:latin typeface="Calibri" panose="020F0502020204030204" pitchFamily="34" charset="0"/>
              </a:rPr>
              <a:t>Toupet</a:t>
            </a:r>
            <a:r>
              <a:rPr lang="es-ES_tradnl" sz="1200" dirty="0" smtClean="0">
                <a:latin typeface="Calibri" panose="020F0502020204030204" pitchFamily="34" charset="0"/>
              </a:rPr>
              <a:t> por GERD </a:t>
            </a:r>
            <a:r>
              <a:rPr lang="es-ES_tradnl" sz="1200" dirty="0" err="1" smtClean="0">
                <a:latin typeface="Calibri" panose="020F0502020204030204" pitchFamily="34" charset="0"/>
              </a:rPr>
              <a:t>based</a:t>
            </a:r>
            <a:r>
              <a:rPr lang="es-ES_tradnl" sz="1200" dirty="0" smtClean="0">
                <a:latin typeface="Calibri" panose="020F0502020204030204" pitchFamily="34" charset="0"/>
              </a:rPr>
              <a:t> </a:t>
            </a:r>
            <a:r>
              <a:rPr lang="es-ES_tradnl" sz="1200" dirty="0" err="1" smtClean="0">
                <a:latin typeface="Calibri" panose="020F0502020204030204" pitchFamily="34" charset="0"/>
              </a:rPr>
              <a:t>on</a:t>
            </a:r>
            <a:r>
              <a:rPr lang="es-ES_tradnl" sz="1200" dirty="0" smtClean="0">
                <a:latin typeface="Calibri" panose="020F0502020204030204" pitchFamily="34" charset="0"/>
              </a:rPr>
              <a:t> </a:t>
            </a:r>
            <a:r>
              <a:rPr lang="es-ES_tradnl" sz="1200" dirty="0" err="1" smtClean="0">
                <a:latin typeface="Calibri" panose="020F0502020204030204" pitchFamily="34" charset="0"/>
              </a:rPr>
              <a:t>esophageal</a:t>
            </a:r>
            <a:r>
              <a:rPr lang="es-ES_tradnl" sz="1200" dirty="0" smtClean="0">
                <a:latin typeface="Calibri" panose="020F0502020204030204" pitchFamily="34" charset="0"/>
              </a:rPr>
              <a:t> </a:t>
            </a:r>
            <a:r>
              <a:rPr lang="es-ES_tradnl" sz="1200" dirty="0" err="1" smtClean="0">
                <a:latin typeface="Calibri" panose="020F0502020204030204" pitchFamily="34" charset="0"/>
              </a:rPr>
              <a:t>manometry</a:t>
            </a:r>
            <a:r>
              <a:rPr lang="es-ES_tradnl" sz="1200" dirty="0" smtClean="0">
                <a:latin typeface="Calibri" panose="020F0502020204030204" pitchFamily="34" charset="0"/>
              </a:rPr>
              <a:t>. Br J </a:t>
            </a:r>
            <a:r>
              <a:rPr lang="es-ES_tradnl" sz="1200" dirty="0" err="1" smtClean="0">
                <a:latin typeface="Calibri" panose="020F0502020204030204" pitchFamily="34" charset="0"/>
              </a:rPr>
              <a:t>Surg</a:t>
            </a:r>
            <a:r>
              <a:rPr lang="es-ES_tradnl" sz="1200" dirty="0" smtClean="0">
                <a:latin typeface="Calibri" panose="020F0502020204030204" pitchFamily="34" charset="0"/>
              </a:rPr>
              <a:t> 2008;95:57-63.</a:t>
            </a:r>
          </a:p>
          <a:p>
            <a:pPr algn="just">
              <a:lnSpc>
                <a:spcPct val="100000"/>
              </a:lnSpc>
            </a:pPr>
            <a:endParaRPr lang="es-ES_tradnl" sz="1200" dirty="0" smtClean="0">
              <a:latin typeface="Calibri" panose="020F0502020204030204" pitchFamily="34" charset="0"/>
            </a:endParaRPr>
          </a:p>
          <a:p>
            <a:pPr lvl="0" algn="just">
              <a:buClr>
                <a:srgbClr val="6F6F6F"/>
              </a:buClr>
            </a:pPr>
            <a:r>
              <a:rPr lang="es-ES_tradnl" b="1" dirty="0">
                <a:solidFill>
                  <a:prstClr val="black">
                    <a:lumMod val="75000"/>
                    <a:lumOff val="25000"/>
                  </a:prstClr>
                </a:solidFill>
              </a:rPr>
              <a:t>Estudios a </a:t>
            </a:r>
            <a:r>
              <a:rPr lang="es-ES_tradnl" b="1" dirty="0" smtClean="0">
                <a:solidFill>
                  <a:prstClr val="black">
                    <a:lumMod val="75000"/>
                    <a:lumOff val="25000"/>
                  </a:prstClr>
                </a:solidFill>
              </a:rPr>
              <a:t>contra </a:t>
            </a:r>
            <a:r>
              <a:rPr lang="es-ES_tradnl" b="1" dirty="0">
                <a:solidFill>
                  <a:prstClr val="black">
                    <a:lumMod val="75000"/>
                    <a:lumOff val="25000"/>
                  </a:prstClr>
                </a:solidFill>
              </a:rPr>
              <a:t>de una </a:t>
            </a:r>
            <a:r>
              <a:rPr lang="es-ES_tradnl" b="1" dirty="0" err="1">
                <a:solidFill>
                  <a:prstClr val="black">
                    <a:lumMod val="75000"/>
                    <a:lumOff val="25000"/>
                  </a:prstClr>
                </a:solidFill>
              </a:rPr>
              <a:t>plicatura</a:t>
            </a:r>
            <a:r>
              <a:rPr lang="es-ES_tradnl" b="1" dirty="0">
                <a:solidFill>
                  <a:prstClr val="black">
                    <a:lumMod val="75000"/>
                    <a:lumOff val="25000"/>
                  </a:prstClr>
                </a:solidFill>
              </a:rPr>
              <a:t> de 360</a:t>
            </a:r>
            <a:r>
              <a:rPr lang="es-ES_tradnl" b="1" dirty="0">
                <a:solidFill>
                  <a:prstClr val="black">
                    <a:lumMod val="75000"/>
                    <a:lumOff val="25000"/>
                  </a:prstClr>
                </a:solidFill>
                <a:latin typeface="Calibri" panose="020F0502020204030204" pitchFamily="34" charset="0"/>
              </a:rPr>
              <a:t>⁰ </a:t>
            </a:r>
            <a:r>
              <a:rPr lang="es-ES_tradnl" b="1" dirty="0" smtClean="0">
                <a:solidFill>
                  <a:prstClr val="black">
                    <a:lumMod val="75000"/>
                    <a:lumOff val="25000"/>
                  </a:prstClr>
                </a:solidFill>
                <a:latin typeface="Calibri" panose="020F0502020204030204" pitchFamily="34" charset="0"/>
              </a:rPr>
              <a:t>en hipomotilidad esofágica.</a:t>
            </a:r>
          </a:p>
          <a:p>
            <a:pPr lvl="0" algn="just">
              <a:buClr>
                <a:srgbClr val="6F6F6F"/>
              </a:buClr>
            </a:pPr>
            <a:r>
              <a:rPr lang="es-ES_tradnl" sz="1200" dirty="0" err="1" smtClean="0">
                <a:solidFill>
                  <a:prstClr val="black">
                    <a:lumMod val="75000"/>
                    <a:lumOff val="25000"/>
                  </a:prstClr>
                </a:solidFill>
                <a:latin typeface="Calibri" panose="020F0502020204030204" pitchFamily="34" charset="0"/>
              </a:rPr>
              <a:t>Shang</a:t>
            </a:r>
            <a:r>
              <a:rPr lang="es-ES_tradnl" sz="1200" dirty="0" smtClean="0">
                <a:solidFill>
                  <a:prstClr val="black">
                    <a:lumMod val="75000"/>
                    <a:lumOff val="25000"/>
                  </a:prstClr>
                </a:solidFill>
                <a:latin typeface="Calibri" panose="020F0502020204030204" pitchFamily="34" charset="0"/>
              </a:rPr>
              <a:t> CX. </a:t>
            </a:r>
            <a:r>
              <a:rPr lang="es-ES_tradnl" sz="1200" dirty="0" err="1" smtClean="0">
                <a:solidFill>
                  <a:prstClr val="black">
                    <a:lumMod val="75000"/>
                    <a:lumOff val="25000"/>
                  </a:prstClr>
                </a:solidFill>
                <a:latin typeface="Calibri" panose="020F0502020204030204" pitchFamily="34" charset="0"/>
              </a:rPr>
              <a:t>Evidence-based</a:t>
            </a:r>
            <a:r>
              <a:rPr lang="es-ES_tradnl" sz="1200" dirty="0" smtClean="0">
                <a:solidFill>
                  <a:prstClr val="black">
                    <a:lumMod val="75000"/>
                    <a:lumOff val="25000"/>
                  </a:prstClr>
                </a:solidFill>
                <a:latin typeface="Calibri" panose="020F0502020204030204" pitchFamily="34" charset="0"/>
              </a:rPr>
              <a:t> </a:t>
            </a:r>
            <a:r>
              <a:rPr lang="es-ES_tradnl" sz="1200" dirty="0" err="1" smtClean="0">
                <a:solidFill>
                  <a:prstClr val="black">
                    <a:lumMod val="75000"/>
                    <a:lumOff val="25000"/>
                  </a:prstClr>
                </a:solidFill>
                <a:latin typeface="Calibri" panose="020F0502020204030204" pitchFamily="34" charset="0"/>
              </a:rPr>
              <a:t>appraisal</a:t>
            </a:r>
            <a:r>
              <a:rPr lang="es-ES_tradnl" sz="1200" dirty="0" smtClean="0">
                <a:solidFill>
                  <a:prstClr val="black">
                    <a:lumMod val="75000"/>
                    <a:lumOff val="25000"/>
                  </a:prstClr>
                </a:solidFill>
                <a:latin typeface="Calibri" panose="020F0502020204030204" pitchFamily="34" charset="0"/>
              </a:rPr>
              <a:t> in </a:t>
            </a:r>
            <a:r>
              <a:rPr lang="es-ES_tradnl" sz="1200" dirty="0" err="1" smtClean="0">
                <a:solidFill>
                  <a:prstClr val="black">
                    <a:lumMod val="75000"/>
                    <a:lumOff val="25000"/>
                  </a:prstClr>
                </a:solidFill>
                <a:latin typeface="Calibri" panose="020F0502020204030204" pitchFamily="34" charset="0"/>
              </a:rPr>
              <a:t>laparoscopic</a:t>
            </a:r>
            <a:r>
              <a:rPr lang="es-ES_tradnl" sz="1200" dirty="0" smtClean="0">
                <a:solidFill>
                  <a:prstClr val="black">
                    <a:lumMod val="75000"/>
                    <a:lumOff val="25000"/>
                  </a:prstClr>
                </a:solidFill>
                <a:latin typeface="Calibri" panose="020F0502020204030204" pitchFamily="34" charset="0"/>
              </a:rPr>
              <a:t> Nissen and </a:t>
            </a:r>
            <a:r>
              <a:rPr lang="es-ES_tradnl" sz="1200" dirty="0" err="1" smtClean="0">
                <a:solidFill>
                  <a:prstClr val="black">
                    <a:lumMod val="75000"/>
                    <a:lumOff val="25000"/>
                  </a:prstClr>
                </a:solidFill>
                <a:latin typeface="Calibri" panose="020F0502020204030204" pitchFamily="34" charset="0"/>
              </a:rPr>
              <a:t>Toupet</a:t>
            </a:r>
            <a:r>
              <a:rPr lang="es-ES_tradnl" sz="1200" dirty="0" smtClean="0">
                <a:solidFill>
                  <a:prstClr val="black">
                    <a:lumMod val="75000"/>
                    <a:lumOff val="25000"/>
                  </a:prstClr>
                </a:solidFill>
                <a:latin typeface="Calibri" panose="020F0502020204030204" pitchFamily="34" charset="0"/>
              </a:rPr>
              <a:t> </a:t>
            </a:r>
            <a:r>
              <a:rPr lang="es-ES_tradnl" sz="1200" dirty="0" err="1" smtClean="0">
                <a:solidFill>
                  <a:prstClr val="black">
                    <a:lumMod val="75000"/>
                    <a:lumOff val="25000"/>
                  </a:prstClr>
                </a:solidFill>
                <a:latin typeface="Calibri" panose="020F0502020204030204" pitchFamily="34" charset="0"/>
              </a:rPr>
              <a:t>fundoplications</a:t>
            </a:r>
            <a:r>
              <a:rPr lang="es-ES_tradnl" sz="1200" dirty="0" smtClean="0">
                <a:solidFill>
                  <a:prstClr val="black">
                    <a:lumMod val="75000"/>
                    <a:lumOff val="25000"/>
                  </a:prstClr>
                </a:solidFill>
                <a:latin typeface="Calibri" panose="020F0502020204030204" pitchFamily="34" charset="0"/>
              </a:rPr>
              <a:t> </a:t>
            </a:r>
            <a:r>
              <a:rPr lang="es-ES_tradnl" sz="1200" dirty="0" err="1" smtClean="0">
                <a:solidFill>
                  <a:prstClr val="black">
                    <a:lumMod val="75000"/>
                    <a:lumOff val="25000"/>
                  </a:prstClr>
                </a:solidFill>
                <a:latin typeface="Calibri" panose="020F0502020204030204" pitchFamily="34" charset="0"/>
              </a:rPr>
              <a:t>for</a:t>
            </a:r>
            <a:r>
              <a:rPr lang="es-ES_tradnl" sz="1200" dirty="0" smtClean="0">
                <a:solidFill>
                  <a:prstClr val="black">
                    <a:lumMod val="75000"/>
                    <a:lumOff val="25000"/>
                  </a:prstClr>
                </a:solidFill>
                <a:latin typeface="Calibri" panose="020F0502020204030204" pitchFamily="34" charset="0"/>
              </a:rPr>
              <a:t> GERD. </a:t>
            </a:r>
            <a:r>
              <a:rPr lang="es-ES_tradnl" sz="1200" dirty="0" err="1" smtClean="0">
                <a:solidFill>
                  <a:prstClr val="black">
                    <a:lumMod val="75000"/>
                    <a:lumOff val="25000"/>
                  </a:prstClr>
                </a:solidFill>
                <a:latin typeface="Calibri" panose="020F0502020204030204" pitchFamily="34" charset="0"/>
              </a:rPr>
              <a:t>World</a:t>
            </a:r>
            <a:r>
              <a:rPr lang="es-ES_tradnl" sz="1200" dirty="0" smtClean="0">
                <a:solidFill>
                  <a:prstClr val="black">
                    <a:lumMod val="75000"/>
                    <a:lumOff val="25000"/>
                  </a:prstClr>
                </a:solidFill>
                <a:latin typeface="Calibri" panose="020F0502020204030204" pitchFamily="34" charset="0"/>
              </a:rPr>
              <a:t> J </a:t>
            </a:r>
            <a:r>
              <a:rPr lang="es-ES_tradnl" sz="1200" dirty="0" err="1" smtClean="0">
                <a:solidFill>
                  <a:prstClr val="black">
                    <a:lumMod val="75000"/>
                    <a:lumOff val="25000"/>
                  </a:prstClr>
                </a:solidFill>
                <a:latin typeface="Calibri" panose="020F0502020204030204" pitchFamily="34" charset="0"/>
              </a:rPr>
              <a:t>Gastroenterol</a:t>
            </a:r>
            <a:r>
              <a:rPr lang="es-ES_tradnl" sz="1200" dirty="0" smtClean="0">
                <a:solidFill>
                  <a:prstClr val="black">
                    <a:lumMod val="75000"/>
                    <a:lumOff val="25000"/>
                  </a:prstClr>
                </a:solidFill>
                <a:latin typeface="Calibri" panose="020F0502020204030204" pitchFamily="34" charset="0"/>
              </a:rPr>
              <a:t> 2010:16:3063-71.</a:t>
            </a:r>
            <a:endParaRPr lang="es-ES_tradnl" sz="1200" dirty="0">
              <a:solidFill>
                <a:prstClr val="black">
                  <a:lumMod val="75000"/>
                  <a:lumOff val="25000"/>
                </a:prstClr>
              </a:solidFill>
              <a:latin typeface="Calibri" panose="020F0502020204030204" pitchFamily="34" charset="0"/>
            </a:endParaRPr>
          </a:p>
          <a:p>
            <a:pPr algn="just">
              <a:lnSpc>
                <a:spcPct val="100000"/>
              </a:lnSpc>
            </a:pPr>
            <a:endParaRPr lang="es-ES_tradnl" b="1" dirty="0" smtClean="0">
              <a:latin typeface="Calibri" panose="020F0502020204030204" pitchFamily="34" charset="0"/>
            </a:endParaRPr>
          </a:p>
          <a:p>
            <a:pPr algn="just">
              <a:lnSpc>
                <a:spcPct val="100000"/>
              </a:lnSpc>
            </a:pPr>
            <a:r>
              <a:rPr lang="es-ES_tradnl" b="1" dirty="0" err="1" smtClean="0">
                <a:latin typeface="Calibri" panose="020F0502020204030204" pitchFamily="34" charset="0"/>
              </a:rPr>
              <a:t>Funduplicatura</a:t>
            </a:r>
            <a:r>
              <a:rPr lang="es-ES_tradnl" b="1" dirty="0" smtClean="0">
                <a:latin typeface="Calibri" panose="020F0502020204030204" pitchFamily="34" charset="0"/>
              </a:rPr>
              <a:t> anterior tiene mayor riesgo de recurrencia de RGE.</a:t>
            </a:r>
          </a:p>
          <a:p>
            <a:pPr algn="just">
              <a:lnSpc>
                <a:spcPct val="100000"/>
              </a:lnSpc>
            </a:pPr>
            <a:r>
              <a:rPr lang="es-ES_tradnl" sz="1200" dirty="0" smtClean="0">
                <a:latin typeface="Calibri" panose="020F0502020204030204" pitchFamily="34" charset="0"/>
              </a:rPr>
              <a:t>Fein M. </a:t>
            </a:r>
            <a:r>
              <a:rPr lang="es-ES_tradnl" sz="1200" dirty="0" err="1" smtClean="0">
                <a:latin typeface="Calibri" panose="020F0502020204030204" pitchFamily="34" charset="0"/>
              </a:rPr>
              <a:t>Is</a:t>
            </a:r>
            <a:r>
              <a:rPr lang="es-ES_tradnl" sz="1200" dirty="0" smtClean="0">
                <a:latin typeface="Calibri" panose="020F0502020204030204" pitchFamily="34" charset="0"/>
              </a:rPr>
              <a:t> </a:t>
            </a:r>
            <a:r>
              <a:rPr lang="es-ES_tradnl" sz="1200" dirty="0" err="1" smtClean="0">
                <a:latin typeface="Calibri" panose="020F0502020204030204" pitchFamily="34" charset="0"/>
              </a:rPr>
              <a:t>there</a:t>
            </a:r>
            <a:r>
              <a:rPr lang="es-ES_tradnl" sz="1200" dirty="0" smtClean="0">
                <a:latin typeface="Calibri" panose="020F0502020204030204" pitchFamily="34" charset="0"/>
              </a:rPr>
              <a:t> a role of </a:t>
            </a:r>
            <a:r>
              <a:rPr lang="es-ES_tradnl" sz="1200" dirty="0" err="1" smtClean="0">
                <a:latin typeface="Calibri" panose="020F0502020204030204" pitchFamily="34" charset="0"/>
              </a:rPr>
              <a:t>anything</a:t>
            </a:r>
            <a:r>
              <a:rPr lang="es-ES_tradnl" sz="1200" dirty="0" smtClean="0">
                <a:latin typeface="Calibri" panose="020F0502020204030204" pitchFamily="34" charset="0"/>
              </a:rPr>
              <a:t> </a:t>
            </a:r>
            <a:r>
              <a:rPr lang="es-ES_tradnl" sz="1200" dirty="0" err="1" smtClean="0">
                <a:latin typeface="Calibri" panose="020F0502020204030204" pitchFamily="34" charset="0"/>
              </a:rPr>
              <a:t>other</a:t>
            </a:r>
            <a:r>
              <a:rPr lang="es-ES_tradnl" sz="1200" dirty="0" smtClean="0">
                <a:latin typeface="Calibri" panose="020F0502020204030204" pitchFamily="34" charset="0"/>
              </a:rPr>
              <a:t> </a:t>
            </a:r>
            <a:r>
              <a:rPr lang="es-ES_tradnl" sz="1200" dirty="0" err="1" smtClean="0">
                <a:latin typeface="Calibri" panose="020F0502020204030204" pitchFamily="34" charset="0"/>
              </a:rPr>
              <a:t>than</a:t>
            </a:r>
            <a:r>
              <a:rPr lang="es-ES_tradnl" sz="1200" dirty="0" smtClean="0">
                <a:latin typeface="Calibri" panose="020F0502020204030204" pitchFamily="34" charset="0"/>
              </a:rPr>
              <a:t> a </a:t>
            </a:r>
            <a:r>
              <a:rPr lang="es-ES_tradnl" sz="1200" dirty="0" err="1" smtClean="0">
                <a:latin typeface="Calibri" panose="020F0502020204030204" pitchFamily="34" charset="0"/>
              </a:rPr>
              <a:t>Nissen´s</a:t>
            </a:r>
            <a:r>
              <a:rPr lang="es-ES_tradnl" sz="1200" dirty="0" smtClean="0">
                <a:latin typeface="Calibri" panose="020F0502020204030204" pitchFamily="34" charset="0"/>
              </a:rPr>
              <a:t> </a:t>
            </a:r>
            <a:r>
              <a:rPr lang="es-ES_tradnl" sz="1200" dirty="0" err="1" smtClean="0">
                <a:latin typeface="Calibri" panose="020F0502020204030204" pitchFamily="34" charset="0"/>
              </a:rPr>
              <a:t>Operation</a:t>
            </a:r>
            <a:r>
              <a:rPr lang="es-ES_tradnl" sz="1200" dirty="0" smtClean="0">
                <a:latin typeface="Calibri" panose="020F0502020204030204" pitchFamily="34" charset="0"/>
              </a:rPr>
              <a:t>. J </a:t>
            </a:r>
            <a:r>
              <a:rPr lang="es-ES_tradnl" sz="1200" dirty="0" err="1" smtClean="0">
                <a:latin typeface="Calibri" panose="020F0502020204030204" pitchFamily="34" charset="0"/>
              </a:rPr>
              <a:t>Gastrointest</a:t>
            </a:r>
            <a:r>
              <a:rPr lang="es-ES_tradnl" sz="1200" dirty="0" smtClean="0">
                <a:latin typeface="Calibri" panose="020F0502020204030204" pitchFamily="34" charset="0"/>
              </a:rPr>
              <a:t> </a:t>
            </a:r>
            <a:r>
              <a:rPr lang="es-ES_tradnl" sz="1200" dirty="0" err="1" smtClean="0">
                <a:latin typeface="Calibri" panose="020F0502020204030204" pitchFamily="34" charset="0"/>
              </a:rPr>
              <a:t>Surg</a:t>
            </a:r>
            <a:r>
              <a:rPr lang="es-ES_tradnl" sz="1200" dirty="0" smtClean="0">
                <a:latin typeface="Calibri" panose="020F0502020204030204" pitchFamily="34" charset="0"/>
              </a:rPr>
              <a:t> 2010;14:S67-74.</a:t>
            </a:r>
          </a:p>
          <a:p>
            <a:pPr algn="just">
              <a:lnSpc>
                <a:spcPct val="100000"/>
              </a:lnSpc>
            </a:pPr>
            <a:endParaRPr lang="es-ES_tradnl" sz="1200" dirty="0" smtClean="0">
              <a:latin typeface="Calibri" panose="020F0502020204030204" pitchFamily="34" charset="0"/>
            </a:endParaRPr>
          </a:p>
          <a:p>
            <a:pPr algn="just">
              <a:lnSpc>
                <a:spcPct val="100000"/>
              </a:lnSpc>
            </a:pPr>
            <a:endParaRPr lang="es-ES_tradnl" sz="1200" dirty="0" smtClean="0">
              <a:latin typeface="Calibri" panose="020F0502020204030204" pitchFamily="34" charset="0"/>
            </a:endParaRPr>
          </a:p>
          <a:p>
            <a:pPr algn="just">
              <a:lnSpc>
                <a:spcPct val="100000"/>
              </a:lnSpc>
            </a:pPr>
            <a:endParaRPr lang="es-ES_tradnl" dirty="0">
              <a:latin typeface="Calibri" panose="020F0502020204030204" pitchFamily="34" charset="0"/>
            </a:endParaRPr>
          </a:p>
          <a:p>
            <a:pPr algn="just">
              <a:lnSpc>
                <a:spcPct val="100000"/>
              </a:lnSpc>
            </a:pPr>
            <a:endParaRPr lang="es-ES_tradnl" sz="1200" dirty="0" smtClean="0"/>
          </a:p>
        </p:txBody>
      </p:sp>
    </p:spTree>
    <p:extLst>
      <p:ext uri="{BB962C8B-B14F-4D97-AF65-F5344CB8AC3E}">
        <p14:creationId xmlns:p14="http://schemas.microsoft.com/office/powerpoint/2010/main" val="1734089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923" y="-365151"/>
            <a:ext cx="8531157" cy="1450757"/>
          </a:xfrm>
        </p:spPr>
        <p:txBody>
          <a:bodyPr>
            <a:normAutofit/>
          </a:bodyPr>
          <a:lstStyle/>
          <a:p>
            <a:r>
              <a:rPr lang="es-ES_tradnl" sz="4000" b="1" dirty="0"/>
              <a:t>En cuanto a la elección de la intervención</a:t>
            </a:r>
            <a:endParaRPr lang="en-US" sz="4000" b="1" dirty="0"/>
          </a:p>
        </p:txBody>
      </p:sp>
      <p:sp>
        <p:nvSpPr>
          <p:cNvPr id="4" name="Content Placeholder 3"/>
          <p:cNvSpPr>
            <a:spLocks noGrp="1"/>
          </p:cNvSpPr>
          <p:nvPr>
            <p:ph idx="1"/>
          </p:nvPr>
        </p:nvSpPr>
        <p:spPr>
          <a:xfrm>
            <a:off x="515567" y="1994172"/>
            <a:ext cx="8258782" cy="4250985"/>
          </a:xfrm>
        </p:spPr>
        <p:txBody>
          <a:bodyPr>
            <a:normAutofit fontScale="92500" lnSpcReduction="10000"/>
          </a:bodyPr>
          <a:lstStyle/>
          <a:p>
            <a:pPr algn="just">
              <a:buFont typeface="Wingdings" panose="05000000000000000000" pitchFamily="2" charset="2"/>
              <a:buChar char="§"/>
            </a:pPr>
            <a:r>
              <a:rPr lang="es-ES_tradnl" dirty="0" smtClean="0"/>
              <a:t>Nissen, </a:t>
            </a:r>
            <a:r>
              <a:rPr lang="es-ES_tradnl" dirty="0" err="1" smtClean="0"/>
              <a:t>Toupet</a:t>
            </a:r>
            <a:r>
              <a:rPr lang="es-ES_tradnl" dirty="0" smtClean="0"/>
              <a:t> y </a:t>
            </a:r>
            <a:r>
              <a:rPr lang="es-ES_tradnl" dirty="0" err="1" smtClean="0"/>
              <a:t>Dor</a:t>
            </a:r>
            <a:r>
              <a:rPr lang="es-ES_tradnl" dirty="0" smtClean="0"/>
              <a:t> </a:t>
            </a:r>
            <a:r>
              <a:rPr lang="es-ES_tradnl" dirty="0"/>
              <a:t>son eficaces en el control del </a:t>
            </a:r>
            <a:r>
              <a:rPr lang="es-ES_tradnl" dirty="0" smtClean="0"/>
              <a:t>reflujo.</a:t>
            </a:r>
          </a:p>
          <a:p>
            <a:pPr algn="just">
              <a:buFont typeface="Wingdings" panose="05000000000000000000" pitchFamily="2" charset="2"/>
              <a:buChar char="§"/>
            </a:pPr>
            <a:r>
              <a:rPr lang="es-ES_tradnl" dirty="0" err="1" smtClean="0"/>
              <a:t>Toupet</a:t>
            </a:r>
            <a:r>
              <a:rPr lang="es-ES_tradnl" dirty="0" smtClean="0"/>
              <a:t> </a:t>
            </a:r>
            <a:r>
              <a:rPr lang="es-ES_tradnl" dirty="0"/>
              <a:t>es superior a la </a:t>
            </a:r>
            <a:r>
              <a:rPr lang="es-ES_tradnl" dirty="0" smtClean="0"/>
              <a:t>funduplicatura </a:t>
            </a:r>
            <a:r>
              <a:rPr lang="es-ES_tradnl" dirty="0"/>
              <a:t>anterior en el control del </a:t>
            </a:r>
            <a:r>
              <a:rPr lang="es-ES_tradnl" dirty="0" smtClean="0"/>
              <a:t>reflujo</a:t>
            </a:r>
          </a:p>
          <a:p>
            <a:pPr algn="just">
              <a:buFont typeface="Wingdings" panose="05000000000000000000" pitchFamily="2" charset="2"/>
              <a:buChar char="§"/>
            </a:pPr>
            <a:r>
              <a:rPr lang="es-ES_tradnl" dirty="0" smtClean="0"/>
              <a:t>Complicaciones </a:t>
            </a:r>
            <a:r>
              <a:rPr lang="es-ES_tradnl" dirty="0"/>
              <a:t>funcionales son más frecuentes </a:t>
            </a:r>
            <a:r>
              <a:rPr lang="es-ES_tradnl" dirty="0" smtClean="0"/>
              <a:t>en Nissen.</a:t>
            </a:r>
          </a:p>
          <a:p>
            <a:pPr algn="just">
              <a:buFont typeface="Wingdings" panose="05000000000000000000" pitchFamily="2" charset="2"/>
              <a:buChar char="§"/>
            </a:pPr>
            <a:r>
              <a:rPr lang="es-ES_tradnl" dirty="0" smtClean="0"/>
              <a:t>La morbilidad debe ajustarse a la igualdad de las técnicas quirúrgicas.</a:t>
            </a:r>
          </a:p>
          <a:p>
            <a:pPr algn="just">
              <a:buFont typeface="Wingdings" panose="05000000000000000000" pitchFamily="2" charset="2"/>
              <a:buChar char="§"/>
            </a:pPr>
            <a:r>
              <a:rPr lang="es-ES_tradnl" dirty="0" smtClean="0"/>
              <a:t>Una baja proporción de pacientes requieren manejo endoscópico (dilatación)</a:t>
            </a:r>
            <a:endParaRPr lang="es-ES_tradnl" dirty="0"/>
          </a:p>
          <a:p>
            <a:pPr algn="just">
              <a:buFont typeface="Wingdings" panose="05000000000000000000" pitchFamily="2" charset="2"/>
              <a:buChar char="§"/>
            </a:pPr>
            <a:r>
              <a:rPr lang="es-ES_tradnl" dirty="0" err="1" smtClean="0"/>
              <a:t>Dor</a:t>
            </a:r>
            <a:r>
              <a:rPr lang="es-ES_tradnl" dirty="0" smtClean="0"/>
              <a:t> </a:t>
            </a:r>
            <a:r>
              <a:rPr lang="es-ES_tradnl" dirty="0"/>
              <a:t>se adapta al tratamiento del reflujo durante las </a:t>
            </a:r>
            <a:r>
              <a:rPr lang="es-MX" dirty="0" err="1" smtClean="0"/>
              <a:t>miotomías</a:t>
            </a:r>
            <a:r>
              <a:rPr lang="es-ES_tradnl" dirty="0" smtClean="0"/>
              <a:t> </a:t>
            </a:r>
            <a:r>
              <a:rPr lang="es-ES_tradnl" dirty="0"/>
              <a:t>de </a:t>
            </a:r>
            <a:r>
              <a:rPr lang="es-ES_tradnl" dirty="0" err="1"/>
              <a:t>Heller</a:t>
            </a:r>
            <a:r>
              <a:rPr lang="es-ES_tradnl" dirty="0"/>
              <a:t> y permite, además de tratar el reflujo, recubrir la sección muscular anterior y garantizar una cicatrización con menor riesgo de fístula </a:t>
            </a:r>
            <a:r>
              <a:rPr lang="es-ES_tradnl" dirty="0" smtClean="0"/>
              <a:t>postoperatoria.</a:t>
            </a:r>
          </a:p>
          <a:p>
            <a:pPr algn="just">
              <a:buFont typeface="Wingdings" panose="05000000000000000000" pitchFamily="2" charset="2"/>
              <a:buChar char="§"/>
            </a:pPr>
            <a:r>
              <a:rPr lang="es-ES_tradnl" dirty="0" smtClean="0"/>
              <a:t>Por </a:t>
            </a:r>
            <a:r>
              <a:rPr lang="es-ES_tradnl" dirty="0"/>
              <a:t>el </a:t>
            </a:r>
            <a:r>
              <a:rPr lang="es-ES_tradnl" dirty="0" smtClean="0"/>
              <a:t>momento, el procedimiento de NISSEN bajo estricto apego a la técnica quirúrgica es una excelente opción y otros procedimientos deben reservarse para condiciones particulares como la hipomotilidad esofágica primaria o asociada a otros padecimientos.</a:t>
            </a:r>
            <a:endParaRPr lang="en-US" dirty="0"/>
          </a:p>
        </p:txBody>
      </p:sp>
      <p:sp>
        <p:nvSpPr>
          <p:cNvPr id="2" name="CuadroTexto 1"/>
          <p:cNvSpPr txBox="1"/>
          <p:nvPr/>
        </p:nvSpPr>
        <p:spPr>
          <a:xfrm>
            <a:off x="437745" y="6342436"/>
            <a:ext cx="8336604" cy="523220"/>
          </a:xfrm>
          <a:prstGeom prst="rect">
            <a:avLst/>
          </a:prstGeom>
          <a:noFill/>
        </p:spPr>
        <p:txBody>
          <a:bodyPr wrap="square" rtlCol="0">
            <a:spAutoFit/>
          </a:bodyPr>
          <a:lstStyle/>
          <a:p>
            <a:r>
              <a:rPr lang="es-MX" sz="1400" dirty="0" smtClean="0"/>
              <a:t>Thompson SK. </a:t>
            </a:r>
            <a:r>
              <a:rPr lang="es-MX" sz="1400" dirty="0" err="1" smtClean="0"/>
              <a:t>What</a:t>
            </a:r>
            <a:r>
              <a:rPr lang="es-MX" sz="1400" dirty="0" smtClean="0"/>
              <a:t> </a:t>
            </a:r>
            <a:r>
              <a:rPr lang="es-MX" sz="1400" dirty="0" err="1" smtClean="0"/>
              <a:t>is</a:t>
            </a:r>
            <a:r>
              <a:rPr lang="es-MX" sz="1400" dirty="0" smtClean="0"/>
              <a:t> </a:t>
            </a:r>
            <a:r>
              <a:rPr lang="es-MX" sz="1400" dirty="0" err="1" smtClean="0"/>
              <a:t>the</a:t>
            </a:r>
            <a:r>
              <a:rPr lang="es-MX" sz="1400" dirty="0" smtClean="0"/>
              <a:t> </a:t>
            </a:r>
            <a:r>
              <a:rPr lang="es-MX" sz="1400" dirty="0" err="1" smtClean="0"/>
              <a:t>best</a:t>
            </a:r>
            <a:r>
              <a:rPr lang="es-MX" sz="1400" dirty="0" smtClean="0"/>
              <a:t> anti-</a:t>
            </a:r>
            <a:r>
              <a:rPr lang="es-MX" sz="1400" dirty="0" err="1" smtClean="0"/>
              <a:t>reflux</a:t>
            </a:r>
            <a:r>
              <a:rPr lang="es-MX" sz="1400" dirty="0" smtClean="0"/>
              <a:t> </a:t>
            </a:r>
            <a:r>
              <a:rPr lang="es-MX" sz="1400" dirty="0" err="1" smtClean="0"/>
              <a:t>operation</a:t>
            </a:r>
            <a:r>
              <a:rPr lang="es-MX" sz="1400" dirty="0" smtClean="0"/>
              <a:t>?. </a:t>
            </a:r>
            <a:r>
              <a:rPr lang="es-MX" sz="1400" dirty="0" err="1" smtClean="0"/>
              <a:t>All</a:t>
            </a:r>
            <a:r>
              <a:rPr lang="es-MX" sz="1400" dirty="0" smtClean="0"/>
              <a:t> </a:t>
            </a:r>
            <a:r>
              <a:rPr lang="es-MX" sz="1400" dirty="0" err="1" smtClean="0"/>
              <a:t>fundoplications</a:t>
            </a:r>
            <a:r>
              <a:rPr lang="es-MX" sz="1400" dirty="0" smtClean="0"/>
              <a:t> are </a:t>
            </a:r>
            <a:r>
              <a:rPr lang="es-MX" sz="1400" dirty="0" err="1" smtClean="0"/>
              <a:t>not</a:t>
            </a:r>
            <a:r>
              <a:rPr lang="es-MX" sz="1400" dirty="0" smtClean="0"/>
              <a:t> </a:t>
            </a:r>
            <a:r>
              <a:rPr lang="es-MX" sz="1400" dirty="0" err="1" smtClean="0"/>
              <a:t>created</a:t>
            </a:r>
            <a:r>
              <a:rPr lang="es-MX" sz="1400" dirty="0" smtClean="0"/>
              <a:t> </a:t>
            </a:r>
            <a:r>
              <a:rPr lang="es-MX" sz="1400" dirty="0" err="1" smtClean="0"/>
              <a:t>equal</a:t>
            </a:r>
            <a:r>
              <a:rPr lang="es-MX" sz="1400" dirty="0" smtClean="0"/>
              <a:t>. </a:t>
            </a:r>
            <a:r>
              <a:rPr lang="es-MX" sz="1400" dirty="0" err="1" smtClean="0"/>
              <a:t>World</a:t>
            </a:r>
            <a:r>
              <a:rPr lang="es-MX" sz="1400" dirty="0" smtClean="0"/>
              <a:t> J </a:t>
            </a:r>
            <a:r>
              <a:rPr lang="es-MX" sz="1400" dirty="0" err="1" smtClean="0"/>
              <a:t>Surg</a:t>
            </a:r>
            <a:r>
              <a:rPr lang="es-MX" sz="1400" dirty="0" smtClean="0"/>
              <a:t> 2015; DOI 10.1007/S00268-015-3017-7 </a:t>
            </a:r>
            <a:endParaRPr lang="es-MX" sz="1400" dirty="0"/>
          </a:p>
        </p:txBody>
      </p:sp>
    </p:spTree>
    <p:extLst>
      <p:ext uri="{BB962C8B-B14F-4D97-AF65-F5344CB8AC3E}">
        <p14:creationId xmlns:p14="http://schemas.microsoft.com/office/powerpoint/2010/main" val="3472652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nvPr>
        </p:nvGraphicFramePr>
        <p:xfrm>
          <a:off x="-8" y="3314700"/>
          <a:ext cx="9144009" cy="233680"/>
        </p:xfrm>
        <a:graphic>
          <a:graphicData uri="http://schemas.openxmlformats.org/drawingml/2006/table">
            <a:tbl>
              <a:tblPr firstRow="1" bandRow="1">
                <a:tableStyleId>{5C22544A-7EE6-4342-B048-85BDC9FD1C3A}</a:tableStyleId>
              </a:tblPr>
              <a:tblGrid>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gridCol w="435429"/>
              </a:tblGrid>
              <a:tr h="233680">
                <a:tc>
                  <a:txBody>
                    <a:bodyPr/>
                    <a:lstStyle/>
                    <a:p>
                      <a:r>
                        <a:rPr lang="es-MX" sz="900" dirty="0" smtClean="0">
                          <a:solidFill>
                            <a:schemeClr val="tx1">
                              <a:lumMod val="50000"/>
                              <a:lumOff val="50000"/>
                            </a:schemeClr>
                          </a:solidFill>
                        </a:rPr>
                        <a:t>1950</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1955</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1960</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1965</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1970</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1975</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1980</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1985</a:t>
                      </a:r>
                      <a:endParaRPr lang="es-MX" sz="900" dirty="0">
                        <a:solidFill>
                          <a:schemeClr val="tx1">
                            <a:lumMod val="50000"/>
                            <a:lumOff val="50000"/>
                          </a:schemeClr>
                        </a:solidFill>
                      </a:endParaRPr>
                    </a:p>
                  </a:txBody>
                  <a:tcPr>
                    <a:noFill/>
                  </a:tcPr>
                </a:tc>
                <a:tc>
                  <a:txBody>
                    <a:bodyPr/>
                    <a:lstStyle/>
                    <a:p>
                      <a:pPr algn="ctr"/>
                      <a:r>
                        <a:rPr lang="es-MX" sz="900" dirty="0" smtClean="0">
                          <a:solidFill>
                            <a:schemeClr val="tx1">
                              <a:lumMod val="50000"/>
                              <a:lumOff val="50000"/>
                            </a:schemeClr>
                          </a:solidFill>
                        </a:rPr>
                        <a:t>1990</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1992</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1995</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1996</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1998</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2000</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2002</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2004</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2006</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2008</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2010</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2012</a:t>
                      </a:r>
                      <a:endParaRPr lang="es-MX" sz="900" dirty="0">
                        <a:solidFill>
                          <a:schemeClr val="tx1">
                            <a:lumMod val="50000"/>
                            <a:lumOff val="50000"/>
                          </a:schemeClr>
                        </a:solidFill>
                      </a:endParaRPr>
                    </a:p>
                  </a:txBody>
                  <a:tcPr>
                    <a:noFill/>
                  </a:tcPr>
                </a:tc>
                <a:tc>
                  <a:txBody>
                    <a:bodyPr/>
                    <a:lstStyle/>
                    <a:p>
                      <a:r>
                        <a:rPr lang="es-MX" sz="900" dirty="0" smtClean="0">
                          <a:solidFill>
                            <a:schemeClr val="tx1">
                              <a:lumMod val="50000"/>
                              <a:lumOff val="50000"/>
                            </a:schemeClr>
                          </a:solidFill>
                        </a:rPr>
                        <a:t>2015</a:t>
                      </a:r>
                      <a:endParaRPr lang="es-MX" sz="900" dirty="0">
                        <a:solidFill>
                          <a:schemeClr val="tx1">
                            <a:lumMod val="50000"/>
                            <a:lumOff val="50000"/>
                          </a:schemeClr>
                        </a:solidFill>
                      </a:endParaRPr>
                    </a:p>
                  </a:txBody>
                  <a:tcPr>
                    <a:noFill/>
                  </a:tcPr>
                </a:tc>
              </a:tr>
            </a:tbl>
          </a:graphicData>
        </a:graphic>
      </p:graphicFrame>
      <p:cxnSp>
        <p:nvCxnSpPr>
          <p:cNvPr id="8" name="Conector recto 7"/>
          <p:cNvCxnSpPr/>
          <p:nvPr/>
        </p:nvCxnSpPr>
        <p:spPr>
          <a:xfrm flipV="1">
            <a:off x="-7" y="3314702"/>
            <a:ext cx="9144009" cy="1"/>
          </a:xfrm>
          <a:prstGeom prst="line">
            <a:avLst/>
          </a:prstGeom>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123818" y="2205845"/>
            <a:ext cx="1105755" cy="53860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100" dirty="0">
                <a:solidFill>
                  <a:prstClr val="black"/>
                </a:solidFill>
              </a:rPr>
              <a:t>Funduplicatura Total de Nissen</a:t>
            </a:r>
            <a:r>
              <a:rPr lang="es-MX" dirty="0">
                <a:solidFill>
                  <a:prstClr val="black"/>
                </a:solidFill>
              </a:rPr>
              <a:t>.</a:t>
            </a:r>
          </a:p>
        </p:txBody>
      </p:sp>
      <p:cxnSp>
        <p:nvCxnSpPr>
          <p:cNvPr id="12" name="Conector recto 11"/>
          <p:cNvCxnSpPr/>
          <p:nvPr/>
        </p:nvCxnSpPr>
        <p:spPr>
          <a:xfrm>
            <a:off x="654557" y="2705982"/>
            <a:ext cx="0" cy="60872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1229572" y="5024703"/>
            <a:ext cx="1584251"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100" dirty="0">
                <a:solidFill>
                  <a:prstClr val="black"/>
                </a:solidFill>
              </a:rPr>
              <a:t>Funduplicatura Anterior de </a:t>
            </a:r>
            <a:r>
              <a:rPr lang="es-MX" sz="1100" dirty="0" err="1">
                <a:solidFill>
                  <a:prstClr val="black"/>
                </a:solidFill>
              </a:rPr>
              <a:t>Dor</a:t>
            </a:r>
            <a:endParaRPr lang="es-MX" dirty="0">
              <a:solidFill>
                <a:prstClr val="black"/>
              </a:solidFill>
            </a:endParaRPr>
          </a:p>
        </p:txBody>
      </p:sp>
      <p:cxnSp>
        <p:nvCxnSpPr>
          <p:cNvPr id="15" name="Conector recto 14"/>
          <p:cNvCxnSpPr>
            <a:endCxn id="14" idx="1"/>
          </p:cNvCxnSpPr>
          <p:nvPr/>
        </p:nvCxnSpPr>
        <p:spPr>
          <a:xfrm>
            <a:off x="1229571" y="3314702"/>
            <a:ext cx="1" cy="192544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1330562" y="4433990"/>
            <a:ext cx="1584251"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100" dirty="0">
                <a:solidFill>
                  <a:prstClr val="black"/>
                </a:solidFill>
              </a:rPr>
              <a:t>Funduplicatura Posterior de </a:t>
            </a:r>
            <a:r>
              <a:rPr lang="es-MX" sz="1100" dirty="0" err="1">
                <a:solidFill>
                  <a:prstClr val="black"/>
                </a:solidFill>
              </a:rPr>
              <a:t>Toupet</a:t>
            </a:r>
            <a:endParaRPr lang="es-MX" dirty="0">
              <a:solidFill>
                <a:prstClr val="black"/>
              </a:solidFill>
            </a:endParaRPr>
          </a:p>
        </p:txBody>
      </p:sp>
      <p:cxnSp>
        <p:nvCxnSpPr>
          <p:cNvPr id="19" name="Conector recto 18"/>
          <p:cNvCxnSpPr>
            <a:endCxn id="18" idx="1"/>
          </p:cNvCxnSpPr>
          <p:nvPr/>
        </p:nvCxnSpPr>
        <p:spPr>
          <a:xfrm>
            <a:off x="1330561" y="3314703"/>
            <a:ext cx="1" cy="133473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1330562" y="1113409"/>
            <a:ext cx="987267" cy="53860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100" dirty="0">
                <a:solidFill>
                  <a:prstClr val="black"/>
                </a:solidFill>
              </a:rPr>
              <a:t>Modificación de </a:t>
            </a:r>
            <a:r>
              <a:rPr lang="es-MX" sz="1100" dirty="0" err="1">
                <a:solidFill>
                  <a:prstClr val="black"/>
                </a:solidFill>
              </a:rPr>
              <a:t>Rossetti</a:t>
            </a:r>
            <a:r>
              <a:rPr lang="es-MX" dirty="0">
                <a:solidFill>
                  <a:prstClr val="black"/>
                </a:solidFill>
              </a:rPr>
              <a:t>.</a:t>
            </a:r>
          </a:p>
        </p:txBody>
      </p:sp>
      <p:cxnSp>
        <p:nvCxnSpPr>
          <p:cNvPr id="23" name="Conector recto 22"/>
          <p:cNvCxnSpPr/>
          <p:nvPr/>
        </p:nvCxnSpPr>
        <p:spPr>
          <a:xfrm>
            <a:off x="1427271" y="1333500"/>
            <a:ext cx="0" cy="19812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1736080" y="1955775"/>
            <a:ext cx="987267" cy="60016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100" dirty="0" err="1">
                <a:solidFill>
                  <a:prstClr val="black"/>
                </a:solidFill>
              </a:rPr>
              <a:t>Belsey</a:t>
            </a:r>
            <a:r>
              <a:rPr lang="es-MX" sz="1100" dirty="0">
                <a:solidFill>
                  <a:prstClr val="black"/>
                </a:solidFill>
              </a:rPr>
              <a:t> Mark IV (envoltura parcial 240°)</a:t>
            </a:r>
            <a:endParaRPr lang="es-MX" dirty="0">
              <a:solidFill>
                <a:prstClr val="black"/>
              </a:solidFill>
            </a:endParaRPr>
          </a:p>
        </p:txBody>
      </p:sp>
      <p:cxnSp>
        <p:nvCxnSpPr>
          <p:cNvPr id="27" name="Conector recto 26"/>
          <p:cNvCxnSpPr/>
          <p:nvPr/>
        </p:nvCxnSpPr>
        <p:spPr>
          <a:xfrm>
            <a:off x="1736079" y="2205842"/>
            <a:ext cx="0" cy="110885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1696940" y="2561758"/>
            <a:ext cx="1094059" cy="4308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100" dirty="0">
                <a:solidFill>
                  <a:prstClr val="black"/>
                </a:solidFill>
              </a:rPr>
              <a:t>Gastropexia Posterior de Hill</a:t>
            </a:r>
            <a:endParaRPr lang="es-MX" dirty="0">
              <a:solidFill>
                <a:prstClr val="black"/>
              </a:solidFill>
            </a:endParaRPr>
          </a:p>
        </p:txBody>
      </p:sp>
      <p:sp>
        <p:nvSpPr>
          <p:cNvPr id="32" name="CuadroTexto 31"/>
          <p:cNvSpPr txBox="1"/>
          <p:nvPr/>
        </p:nvSpPr>
        <p:spPr>
          <a:xfrm>
            <a:off x="2353858" y="4014837"/>
            <a:ext cx="1584251"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100" dirty="0">
                <a:solidFill>
                  <a:prstClr val="black"/>
                </a:solidFill>
              </a:rPr>
              <a:t>Funduplicatura Posterior de </a:t>
            </a:r>
            <a:r>
              <a:rPr lang="es-MX" sz="1100" dirty="0" err="1">
                <a:solidFill>
                  <a:prstClr val="black"/>
                </a:solidFill>
              </a:rPr>
              <a:t>Guarner</a:t>
            </a:r>
            <a:r>
              <a:rPr lang="es-MX" sz="1100" dirty="0">
                <a:solidFill>
                  <a:prstClr val="black"/>
                </a:solidFill>
              </a:rPr>
              <a:t> </a:t>
            </a:r>
            <a:endParaRPr lang="es-MX" dirty="0">
              <a:solidFill>
                <a:prstClr val="black"/>
              </a:solidFill>
            </a:endParaRPr>
          </a:p>
        </p:txBody>
      </p:sp>
      <p:cxnSp>
        <p:nvCxnSpPr>
          <p:cNvPr id="33" name="Conector recto 32"/>
          <p:cNvCxnSpPr/>
          <p:nvPr/>
        </p:nvCxnSpPr>
        <p:spPr>
          <a:xfrm>
            <a:off x="2344656" y="3478310"/>
            <a:ext cx="0" cy="76628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CuadroTexto 34"/>
          <p:cNvSpPr txBox="1"/>
          <p:nvPr/>
        </p:nvSpPr>
        <p:spPr>
          <a:xfrm>
            <a:off x="2520789" y="3633893"/>
            <a:ext cx="1584251"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100" dirty="0" err="1">
                <a:solidFill>
                  <a:prstClr val="black"/>
                </a:solidFill>
              </a:rPr>
              <a:t>Donahue</a:t>
            </a:r>
            <a:r>
              <a:rPr lang="es-MX" sz="1100" dirty="0">
                <a:solidFill>
                  <a:prstClr val="black"/>
                </a:solidFill>
              </a:rPr>
              <a:t> “</a:t>
            </a:r>
            <a:r>
              <a:rPr lang="es-MX" sz="1100" dirty="0" err="1">
                <a:solidFill>
                  <a:prstClr val="black"/>
                </a:solidFill>
              </a:rPr>
              <a:t>Floppy</a:t>
            </a:r>
            <a:r>
              <a:rPr lang="es-MX" sz="1100" dirty="0">
                <a:solidFill>
                  <a:prstClr val="black"/>
                </a:solidFill>
              </a:rPr>
              <a:t> Nissen</a:t>
            </a:r>
            <a:r>
              <a:rPr lang="es-MX" sz="1051" dirty="0">
                <a:solidFill>
                  <a:prstClr val="black"/>
                </a:solidFill>
              </a:rPr>
              <a:t>”</a:t>
            </a:r>
            <a:endParaRPr lang="es-MX" sz="1600" dirty="0">
              <a:solidFill>
                <a:prstClr val="black"/>
              </a:solidFill>
            </a:endParaRPr>
          </a:p>
        </p:txBody>
      </p:sp>
      <p:cxnSp>
        <p:nvCxnSpPr>
          <p:cNvPr id="36" name="Conector recto 35"/>
          <p:cNvCxnSpPr/>
          <p:nvPr/>
        </p:nvCxnSpPr>
        <p:spPr>
          <a:xfrm>
            <a:off x="2576635" y="3314702"/>
            <a:ext cx="0" cy="47773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3247416" y="1475729"/>
            <a:ext cx="1239891" cy="60016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100" dirty="0">
                <a:solidFill>
                  <a:prstClr val="black"/>
                </a:solidFill>
              </a:rPr>
              <a:t>Revisión de </a:t>
            </a:r>
            <a:r>
              <a:rPr lang="es-MX" sz="1100" dirty="0" err="1">
                <a:solidFill>
                  <a:prstClr val="black"/>
                </a:solidFill>
              </a:rPr>
              <a:t>DeMeester</a:t>
            </a:r>
            <a:r>
              <a:rPr lang="es-MX" sz="1100" dirty="0">
                <a:solidFill>
                  <a:prstClr val="black"/>
                </a:solidFill>
              </a:rPr>
              <a:t> sobre “</a:t>
            </a:r>
            <a:r>
              <a:rPr lang="es-MX" sz="1100" dirty="0" err="1">
                <a:solidFill>
                  <a:prstClr val="black"/>
                </a:solidFill>
              </a:rPr>
              <a:t>Floppy</a:t>
            </a:r>
            <a:r>
              <a:rPr lang="es-MX" sz="1100" dirty="0">
                <a:solidFill>
                  <a:prstClr val="black"/>
                </a:solidFill>
              </a:rPr>
              <a:t> Nissen</a:t>
            </a:r>
            <a:r>
              <a:rPr lang="es-MX" sz="1051" dirty="0">
                <a:solidFill>
                  <a:prstClr val="black"/>
                </a:solidFill>
              </a:rPr>
              <a:t>”</a:t>
            </a:r>
            <a:endParaRPr lang="es-MX" sz="1600" dirty="0">
              <a:solidFill>
                <a:prstClr val="black"/>
              </a:solidFill>
            </a:endParaRPr>
          </a:p>
        </p:txBody>
      </p:sp>
      <p:cxnSp>
        <p:nvCxnSpPr>
          <p:cNvPr id="39" name="Conector recto 38"/>
          <p:cNvCxnSpPr/>
          <p:nvPr/>
        </p:nvCxnSpPr>
        <p:spPr>
          <a:xfrm>
            <a:off x="3332111" y="1784937"/>
            <a:ext cx="0" cy="152894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CuadroTexto 40"/>
          <p:cNvSpPr txBox="1"/>
          <p:nvPr/>
        </p:nvSpPr>
        <p:spPr>
          <a:xfrm>
            <a:off x="4065210" y="4134945"/>
            <a:ext cx="1239891" cy="60016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100" dirty="0" err="1">
                <a:solidFill>
                  <a:prstClr val="black"/>
                </a:solidFill>
              </a:rPr>
              <a:t>Dallemagne</a:t>
            </a:r>
            <a:r>
              <a:rPr lang="es-MX" sz="1100" dirty="0">
                <a:solidFill>
                  <a:prstClr val="black"/>
                </a:solidFill>
              </a:rPr>
              <a:t>   Laparoscopia tipo Nissen</a:t>
            </a:r>
            <a:endParaRPr lang="es-MX" dirty="0">
              <a:solidFill>
                <a:prstClr val="black"/>
              </a:solidFill>
            </a:endParaRPr>
          </a:p>
        </p:txBody>
      </p:sp>
      <p:cxnSp>
        <p:nvCxnSpPr>
          <p:cNvPr id="42" name="Conector recto 41"/>
          <p:cNvCxnSpPr/>
          <p:nvPr/>
        </p:nvCxnSpPr>
        <p:spPr>
          <a:xfrm>
            <a:off x="4105039" y="3478307"/>
            <a:ext cx="0" cy="9394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3" name="CuadroTexto 42"/>
          <p:cNvSpPr txBox="1"/>
          <p:nvPr/>
        </p:nvSpPr>
        <p:spPr>
          <a:xfrm>
            <a:off x="3713199" y="2178948"/>
            <a:ext cx="1239891"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100" dirty="0">
                <a:solidFill>
                  <a:prstClr val="black"/>
                </a:solidFill>
              </a:rPr>
              <a:t>E</a:t>
            </a:r>
            <a:r>
              <a:rPr lang="es-MX" sz="1100" dirty="0" smtClean="0">
                <a:solidFill>
                  <a:prstClr val="black"/>
                </a:solidFill>
              </a:rPr>
              <a:t>nfoque </a:t>
            </a:r>
          </a:p>
          <a:p>
            <a:r>
              <a:rPr lang="es-MX" sz="1100" dirty="0" smtClean="0">
                <a:solidFill>
                  <a:prstClr val="black"/>
                </a:solidFill>
              </a:rPr>
              <a:t>adaptado</a:t>
            </a:r>
            <a:endParaRPr lang="es-MX" dirty="0">
              <a:solidFill>
                <a:prstClr val="black"/>
              </a:solidFill>
            </a:endParaRPr>
          </a:p>
        </p:txBody>
      </p:sp>
      <p:cxnSp>
        <p:nvCxnSpPr>
          <p:cNvPr id="44" name="Conector recto 43"/>
          <p:cNvCxnSpPr/>
          <p:nvPr/>
        </p:nvCxnSpPr>
        <p:spPr>
          <a:xfrm>
            <a:off x="4306592" y="2554696"/>
            <a:ext cx="0" cy="7644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CuadroTexto 46"/>
          <p:cNvSpPr txBox="1"/>
          <p:nvPr/>
        </p:nvSpPr>
        <p:spPr>
          <a:xfrm>
            <a:off x="5687122" y="3770461"/>
            <a:ext cx="1239891"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100" dirty="0">
                <a:solidFill>
                  <a:prstClr val="black"/>
                </a:solidFill>
              </a:rPr>
              <a:t>Rechazo del enfoque adaptado</a:t>
            </a:r>
            <a:endParaRPr lang="es-MX" dirty="0">
              <a:solidFill>
                <a:prstClr val="black"/>
              </a:solidFill>
            </a:endParaRPr>
          </a:p>
        </p:txBody>
      </p:sp>
      <p:cxnSp>
        <p:nvCxnSpPr>
          <p:cNvPr id="48" name="Conector recto 47"/>
          <p:cNvCxnSpPr/>
          <p:nvPr/>
        </p:nvCxnSpPr>
        <p:spPr>
          <a:xfrm>
            <a:off x="5647208" y="3319170"/>
            <a:ext cx="0" cy="7644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CuadroTexto 48"/>
          <p:cNvSpPr txBox="1"/>
          <p:nvPr/>
        </p:nvSpPr>
        <p:spPr>
          <a:xfrm>
            <a:off x="7628410" y="2338195"/>
            <a:ext cx="1239891" cy="93871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100" dirty="0">
                <a:solidFill>
                  <a:prstClr val="black"/>
                </a:solidFill>
              </a:rPr>
              <a:t>Funduplicatura parcial exclusiva para esclerodermia y acalasia. </a:t>
            </a:r>
            <a:endParaRPr lang="es-MX" dirty="0">
              <a:solidFill>
                <a:prstClr val="black"/>
              </a:solidFill>
            </a:endParaRPr>
          </a:p>
        </p:txBody>
      </p:sp>
      <p:cxnSp>
        <p:nvCxnSpPr>
          <p:cNvPr id="50" name="Conector recto 49"/>
          <p:cNvCxnSpPr/>
          <p:nvPr/>
        </p:nvCxnSpPr>
        <p:spPr>
          <a:xfrm>
            <a:off x="7628408" y="2550226"/>
            <a:ext cx="0" cy="7644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Rectangle 6"/>
          <p:cNvSpPr/>
          <p:nvPr/>
        </p:nvSpPr>
        <p:spPr>
          <a:xfrm>
            <a:off x="-31829" y="6339308"/>
            <a:ext cx="9174450" cy="584775"/>
          </a:xfrm>
          <a:prstGeom prst="rect">
            <a:avLst/>
          </a:prstGeom>
        </p:spPr>
        <p:txBody>
          <a:bodyPr wrap="square">
            <a:spAutoFit/>
          </a:bodyPr>
          <a:lstStyle/>
          <a:p>
            <a:r>
              <a:rPr lang="en-US" sz="1600" dirty="0" smtClean="0">
                <a:solidFill>
                  <a:prstClr val="black"/>
                </a:solidFill>
              </a:rPr>
              <a:t>Davis CA. The evolution and long-term results of laparoscopic </a:t>
            </a:r>
            <a:r>
              <a:rPr lang="en-US" sz="1600" dirty="0" err="1" smtClean="0">
                <a:solidFill>
                  <a:prstClr val="black"/>
                </a:solidFill>
              </a:rPr>
              <a:t>antireflux</a:t>
            </a:r>
            <a:r>
              <a:rPr lang="en-US" sz="1600" dirty="0" smtClean="0">
                <a:solidFill>
                  <a:prstClr val="black"/>
                </a:solidFill>
              </a:rPr>
              <a:t> surgery… JSLS 2010;13:332-41.</a:t>
            </a:r>
          </a:p>
          <a:p>
            <a:r>
              <a:rPr lang="en-US" sz="1600" dirty="0" smtClean="0">
                <a:solidFill>
                  <a:prstClr val="black"/>
                </a:solidFill>
              </a:rPr>
              <a:t>Moreno M, et al. Novel Surgical concept in </a:t>
            </a:r>
            <a:r>
              <a:rPr lang="en-US" sz="1600" dirty="0" err="1" smtClean="0">
                <a:solidFill>
                  <a:prstClr val="black"/>
                </a:solidFill>
              </a:rPr>
              <a:t>antireflux</a:t>
            </a:r>
            <a:r>
              <a:rPr lang="en-US" sz="1600" dirty="0" smtClean="0">
                <a:solidFill>
                  <a:prstClr val="black"/>
                </a:solidFill>
              </a:rPr>
              <a:t> surgery. Long term outcomes…Surgery 2012:151:84-93. </a:t>
            </a:r>
            <a:endParaRPr lang="en-US" sz="1600" dirty="0">
              <a:solidFill>
                <a:prstClr val="black"/>
              </a:solidFill>
            </a:endParaRPr>
          </a:p>
        </p:txBody>
      </p:sp>
      <p:cxnSp>
        <p:nvCxnSpPr>
          <p:cNvPr id="31" name="Conector recto 30"/>
          <p:cNvCxnSpPr/>
          <p:nvPr/>
        </p:nvCxnSpPr>
        <p:spPr>
          <a:xfrm>
            <a:off x="8936035" y="3497014"/>
            <a:ext cx="0" cy="7644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CuadroTexto 33"/>
          <p:cNvSpPr txBox="1"/>
          <p:nvPr/>
        </p:nvSpPr>
        <p:spPr>
          <a:xfrm>
            <a:off x="7902730" y="4100506"/>
            <a:ext cx="1239891"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051" dirty="0">
                <a:solidFill>
                  <a:prstClr val="black"/>
                </a:solidFill>
              </a:rPr>
              <a:t>¿</a:t>
            </a:r>
            <a:r>
              <a:rPr lang="es-MX" sz="1100" dirty="0">
                <a:solidFill>
                  <a:prstClr val="black"/>
                </a:solidFill>
              </a:rPr>
              <a:t>Cuál es el mejor procedimiento? </a:t>
            </a:r>
            <a:endParaRPr lang="es-MX" sz="1600" dirty="0">
              <a:solidFill>
                <a:prstClr val="black"/>
              </a:solidFill>
            </a:endParaRPr>
          </a:p>
        </p:txBody>
      </p:sp>
      <p:sp>
        <p:nvSpPr>
          <p:cNvPr id="37" name="CuadroTexto 36"/>
          <p:cNvSpPr txBox="1"/>
          <p:nvPr/>
        </p:nvSpPr>
        <p:spPr>
          <a:xfrm>
            <a:off x="25994" y="4191872"/>
            <a:ext cx="979081"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100" dirty="0" err="1">
                <a:solidFill>
                  <a:prstClr val="black"/>
                </a:solidFill>
              </a:rPr>
              <a:t>Hiatoplastia</a:t>
            </a:r>
            <a:r>
              <a:rPr lang="es-MX" sz="1100" dirty="0">
                <a:solidFill>
                  <a:prstClr val="black"/>
                </a:solidFill>
              </a:rPr>
              <a:t> de Allison </a:t>
            </a:r>
          </a:p>
        </p:txBody>
      </p:sp>
      <p:cxnSp>
        <p:nvCxnSpPr>
          <p:cNvPr id="40" name="Conector recto 39"/>
          <p:cNvCxnSpPr/>
          <p:nvPr/>
        </p:nvCxnSpPr>
        <p:spPr>
          <a:xfrm>
            <a:off x="329990" y="3328588"/>
            <a:ext cx="5644" cy="8307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4390896" y="1333500"/>
            <a:ext cx="0" cy="197270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6" name="CuadroTexto 45"/>
          <p:cNvSpPr txBox="1"/>
          <p:nvPr/>
        </p:nvSpPr>
        <p:spPr>
          <a:xfrm>
            <a:off x="4285704" y="590825"/>
            <a:ext cx="1361504" cy="76944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1100" dirty="0" smtClean="0">
                <a:solidFill>
                  <a:prstClr val="black"/>
                </a:solidFill>
              </a:rPr>
              <a:t>Técnica de </a:t>
            </a:r>
            <a:r>
              <a:rPr lang="es-MX" sz="1100" dirty="0" err="1" smtClean="0">
                <a:solidFill>
                  <a:prstClr val="black"/>
                </a:solidFill>
              </a:rPr>
              <a:t>funduplicatura</a:t>
            </a:r>
            <a:r>
              <a:rPr lang="es-MX" sz="1100" dirty="0" smtClean="0">
                <a:solidFill>
                  <a:prstClr val="black"/>
                </a:solidFill>
              </a:rPr>
              <a:t> fija, no deformable </a:t>
            </a:r>
          </a:p>
          <a:p>
            <a:r>
              <a:rPr lang="es-MX" sz="1100" dirty="0" smtClean="0">
                <a:solidFill>
                  <a:prstClr val="black"/>
                </a:solidFill>
              </a:rPr>
              <a:t>de Moreno.</a:t>
            </a:r>
            <a:endParaRPr lang="es-MX" dirty="0">
              <a:solidFill>
                <a:prstClr val="black"/>
              </a:solidFill>
            </a:endParaRPr>
          </a:p>
        </p:txBody>
      </p:sp>
    </p:spTree>
    <p:extLst>
      <p:ext uri="{BB962C8B-B14F-4D97-AF65-F5344CB8AC3E}">
        <p14:creationId xmlns:p14="http://schemas.microsoft.com/office/powerpoint/2010/main" val="1560141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s de Nissen a 10 a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73025"/>
            <a:ext cx="4808538"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a:xfrm>
            <a:off x="4572000" y="223736"/>
            <a:ext cx="4608513" cy="1405039"/>
          </a:xfrm>
        </p:spPr>
        <p:txBody>
          <a:bodyPr/>
          <a:lstStyle/>
          <a:p>
            <a:pPr eaLnBrk="1" hangingPunct="1"/>
            <a:r>
              <a:rPr lang="es-MX" altLang="es-MX" sz="3200" dirty="0" smtClean="0"/>
              <a:t>Resultados de la Cirugía </a:t>
            </a:r>
            <a:r>
              <a:rPr lang="es-MX" altLang="es-MX" sz="3200" dirty="0" err="1" smtClean="0"/>
              <a:t>Antirreflujo</a:t>
            </a:r>
            <a:r>
              <a:rPr lang="es-MX" altLang="es-MX" sz="3200" dirty="0" smtClean="0"/>
              <a:t/>
            </a:r>
            <a:br>
              <a:rPr lang="es-MX" altLang="es-MX" sz="3200" dirty="0" smtClean="0"/>
            </a:br>
            <a:r>
              <a:rPr lang="es-MX" altLang="es-MX" sz="3200" dirty="0" smtClean="0"/>
              <a:t>360</a:t>
            </a:r>
            <a:r>
              <a:rPr lang="es-MX" altLang="es-MX" sz="3200" dirty="0" smtClean="0">
                <a:latin typeface="Calibri" panose="020F0502020204030204" pitchFamily="34" charset="0"/>
              </a:rPr>
              <a:t>⁰</a:t>
            </a:r>
            <a:endParaRPr lang="es-MX" altLang="es-MX" sz="3200" dirty="0" smtClean="0"/>
          </a:p>
        </p:txBody>
      </p:sp>
      <p:sp>
        <p:nvSpPr>
          <p:cNvPr id="5124" name="Text Box 4"/>
          <p:cNvSpPr txBox="1">
            <a:spLocks noChangeArrowheads="1"/>
          </p:cNvSpPr>
          <p:nvPr/>
        </p:nvSpPr>
        <p:spPr bwMode="auto">
          <a:xfrm>
            <a:off x="1952006" y="838200"/>
            <a:ext cx="1244251" cy="646331"/>
          </a:xfrm>
          <a:prstGeom prst="rect">
            <a:avLst/>
          </a:prstGeom>
          <a:solidFill>
            <a:srgbClr val="C3CA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es-MX" altLang="es-MX" sz="1200" b="1" dirty="0" smtClean="0">
                <a:solidFill>
                  <a:srgbClr val="000000"/>
                </a:solidFill>
              </a:rPr>
              <a:t>Asintomáticos</a:t>
            </a:r>
          </a:p>
          <a:p>
            <a:pPr algn="ctr" fontAlgn="base">
              <a:spcBef>
                <a:spcPct val="0"/>
              </a:spcBef>
              <a:spcAft>
                <a:spcPct val="0"/>
              </a:spcAft>
              <a:buFontTx/>
              <a:buNone/>
            </a:pPr>
            <a:r>
              <a:rPr lang="es-MX" altLang="es-MX" sz="1200" b="1" dirty="0" smtClean="0">
                <a:solidFill>
                  <a:srgbClr val="000000"/>
                </a:solidFill>
              </a:rPr>
              <a:t>Sin RGE</a:t>
            </a:r>
          </a:p>
          <a:p>
            <a:pPr algn="ctr" fontAlgn="base">
              <a:spcBef>
                <a:spcPct val="0"/>
              </a:spcBef>
              <a:spcAft>
                <a:spcPct val="0"/>
              </a:spcAft>
              <a:buFontTx/>
              <a:buNone/>
            </a:pPr>
            <a:r>
              <a:rPr lang="es-MX" altLang="es-MX" sz="1200" b="1" dirty="0" smtClean="0">
                <a:solidFill>
                  <a:srgbClr val="000000"/>
                </a:solidFill>
              </a:rPr>
              <a:t>(81%)</a:t>
            </a:r>
          </a:p>
        </p:txBody>
      </p:sp>
      <p:sp>
        <p:nvSpPr>
          <p:cNvPr id="5125" name="Text Box 5"/>
          <p:cNvSpPr txBox="1">
            <a:spLocks noChangeArrowheads="1"/>
          </p:cNvSpPr>
          <p:nvPr/>
        </p:nvSpPr>
        <p:spPr bwMode="auto">
          <a:xfrm>
            <a:off x="2936875" y="3068638"/>
            <a:ext cx="2000250" cy="649287"/>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es-MX" altLang="es-MX" sz="1200" b="1" smtClean="0">
                <a:solidFill>
                  <a:srgbClr val="000000"/>
                </a:solidFill>
              </a:rPr>
              <a:t>Síntomas recurrentes</a:t>
            </a:r>
          </a:p>
          <a:p>
            <a:pPr algn="ctr" fontAlgn="base">
              <a:spcBef>
                <a:spcPct val="0"/>
              </a:spcBef>
              <a:spcAft>
                <a:spcPct val="0"/>
              </a:spcAft>
              <a:buFontTx/>
              <a:buNone/>
            </a:pPr>
            <a:r>
              <a:rPr lang="es-MX" altLang="es-MX" sz="1200" b="1" smtClean="0">
                <a:solidFill>
                  <a:srgbClr val="000000"/>
                </a:solidFill>
              </a:rPr>
              <a:t>(5 años PO en promedio)</a:t>
            </a:r>
          </a:p>
          <a:p>
            <a:pPr algn="ctr" fontAlgn="base">
              <a:spcBef>
                <a:spcPct val="0"/>
              </a:spcBef>
              <a:spcAft>
                <a:spcPct val="0"/>
              </a:spcAft>
              <a:buFontTx/>
              <a:buNone/>
            </a:pPr>
            <a:r>
              <a:rPr lang="es-MX" altLang="es-MX" sz="1200" b="1" smtClean="0">
                <a:solidFill>
                  <a:srgbClr val="000000"/>
                </a:solidFill>
              </a:rPr>
              <a:t>(12%)</a:t>
            </a:r>
          </a:p>
        </p:txBody>
      </p:sp>
      <p:sp>
        <p:nvSpPr>
          <p:cNvPr id="5126" name="Text Box 6"/>
          <p:cNvSpPr txBox="1">
            <a:spLocks noChangeArrowheads="1"/>
          </p:cNvSpPr>
          <p:nvPr/>
        </p:nvSpPr>
        <p:spPr bwMode="auto">
          <a:xfrm>
            <a:off x="422275" y="3005138"/>
            <a:ext cx="1939925" cy="649287"/>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es-MX" altLang="es-MX" sz="1200" b="1" dirty="0" smtClean="0">
                <a:solidFill>
                  <a:srgbClr val="000000"/>
                </a:solidFill>
              </a:rPr>
              <a:t>Síntomas persistentes</a:t>
            </a:r>
          </a:p>
          <a:p>
            <a:pPr algn="ctr" fontAlgn="base">
              <a:spcBef>
                <a:spcPct val="0"/>
              </a:spcBef>
              <a:spcAft>
                <a:spcPct val="0"/>
              </a:spcAft>
              <a:buFontTx/>
              <a:buNone/>
            </a:pPr>
            <a:r>
              <a:rPr lang="es-MX" altLang="es-MX" sz="1200" b="1" dirty="0" smtClean="0">
                <a:solidFill>
                  <a:srgbClr val="000000"/>
                </a:solidFill>
              </a:rPr>
              <a:t>(pirosis y regurgitación)</a:t>
            </a:r>
          </a:p>
          <a:p>
            <a:pPr algn="ctr" fontAlgn="base">
              <a:spcBef>
                <a:spcPct val="0"/>
              </a:spcBef>
              <a:spcAft>
                <a:spcPct val="0"/>
              </a:spcAft>
              <a:buFontTx/>
              <a:buNone/>
            </a:pPr>
            <a:r>
              <a:rPr lang="es-MX" altLang="es-MX" sz="1200" b="1" dirty="0" smtClean="0">
                <a:solidFill>
                  <a:srgbClr val="000000"/>
                </a:solidFill>
              </a:rPr>
              <a:t>(7%)</a:t>
            </a:r>
          </a:p>
        </p:txBody>
      </p:sp>
      <p:sp>
        <p:nvSpPr>
          <p:cNvPr id="5127" name="Text Box 7"/>
          <p:cNvSpPr txBox="1">
            <a:spLocks noChangeArrowheads="1"/>
          </p:cNvSpPr>
          <p:nvPr/>
        </p:nvSpPr>
        <p:spPr bwMode="auto">
          <a:xfrm>
            <a:off x="1763713" y="5445125"/>
            <a:ext cx="10382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es-MX" altLang="es-MX" sz="1200" b="1" smtClean="0">
                <a:solidFill>
                  <a:srgbClr val="000000"/>
                </a:solidFill>
              </a:rPr>
              <a:t>Satisfechos</a:t>
            </a:r>
          </a:p>
          <a:p>
            <a:pPr algn="ctr" fontAlgn="base">
              <a:spcBef>
                <a:spcPct val="0"/>
              </a:spcBef>
              <a:spcAft>
                <a:spcPct val="0"/>
              </a:spcAft>
              <a:buFontTx/>
              <a:buNone/>
            </a:pPr>
            <a:r>
              <a:rPr lang="es-MX" altLang="es-MX" sz="1200" b="1" smtClean="0">
                <a:solidFill>
                  <a:srgbClr val="000000"/>
                </a:solidFill>
              </a:rPr>
              <a:t>(40%)</a:t>
            </a:r>
          </a:p>
        </p:txBody>
      </p:sp>
      <p:sp>
        <p:nvSpPr>
          <p:cNvPr id="5128" name="Text Box 8"/>
          <p:cNvSpPr txBox="1">
            <a:spLocks noChangeArrowheads="1"/>
          </p:cNvSpPr>
          <p:nvPr/>
        </p:nvSpPr>
        <p:spPr bwMode="auto">
          <a:xfrm>
            <a:off x="1890713" y="4195763"/>
            <a:ext cx="1385887" cy="457200"/>
          </a:xfrm>
          <a:prstGeom prst="rect">
            <a:avLst/>
          </a:prstGeom>
          <a:solidFill>
            <a:srgbClr val="8CBE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es-MX" altLang="es-MX" sz="1200" b="1" smtClean="0">
                <a:solidFill>
                  <a:srgbClr val="000000"/>
                </a:solidFill>
              </a:rPr>
              <a:t>Muy Satisfechos</a:t>
            </a:r>
          </a:p>
          <a:p>
            <a:pPr algn="ctr" fontAlgn="base">
              <a:spcBef>
                <a:spcPct val="0"/>
              </a:spcBef>
              <a:spcAft>
                <a:spcPct val="0"/>
              </a:spcAft>
              <a:buFontTx/>
              <a:buNone/>
            </a:pPr>
            <a:r>
              <a:rPr lang="es-MX" altLang="es-MX" sz="1200" b="1" smtClean="0">
                <a:solidFill>
                  <a:srgbClr val="000000"/>
                </a:solidFill>
              </a:rPr>
              <a:t>(45%)</a:t>
            </a:r>
          </a:p>
        </p:txBody>
      </p:sp>
      <p:sp>
        <p:nvSpPr>
          <p:cNvPr id="5129" name="Text Box 9"/>
          <p:cNvSpPr txBox="1">
            <a:spLocks noChangeArrowheads="1"/>
          </p:cNvSpPr>
          <p:nvPr/>
        </p:nvSpPr>
        <p:spPr bwMode="auto">
          <a:xfrm>
            <a:off x="3276600" y="4797425"/>
            <a:ext cx="1223963" cy="527050"/>
          </a:xfrm>
          <a:prstGeom prst="rect">
            <a:avLst/>
          </a:prstGeom>
          <a:solidFill>
            <a:srgbClr val="FED6F8"/>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es-MX" altLang="es-MX" sz="1400" b="1" smtClean="0">
                <a:solidFill>
                  <a:srgbClr val="000000"/>
                </a:solidFill>
              </a:rPr>
              <a:t>Regulares</a:t>
            </a:r>
          </a:p>
          <a:p>
            <a:pPr algn="ctr" fontAlgn="base">
              <a:spcBef>
                <a:spcPct val="0"/>
              </a:spcBef>
              <a:spcAft>
                <a:spcPct val="0"/>
              </a:spcAft>
              <a:buFontTx/>
              <a:buNone/>
            </a:pPr>
            <a:r>
              <a:rPr lang="es-MX" altLang="es-MX" sz="1400" b="1" smtClean="0">
                <a:solidFill>
                  <a:srgbClr val="000000"/>
                </a:solidFill>
              </a:rPr>
              <a:t>(10%)</a:t>
            </a:r>
          </a:p>
        </p:txBody>
      </p:sp>
      <p:sp>
        <p:nvSpPr>
          <p:cNvPr id="5130" name="Text Box 10"/>
          <p:cNvSpPr txBox="1">
            <a:spLocks noChangeArrowheads="1"/>
          </p:cNvSpPr>
          <p:nvPr/>
        </p:nvSpPr>
        <p:spPr bwMode="auto">
          <a:xfrm>
            <a:off x="3841750" y="5734050"/>
            <a:ext cx="11668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es-MX" altLang="es-MX" sz="1200" b="1" smtClean="0">
                <a:solidFill>
                  <a:srgbClr val="000000"/>
                </a:solidFill>
              </a:rPr>
              <a:t>Insatisfechos</a:t>
            </a:r>
          </a:p>
          <a:p>
            <a:pPr algn="ctr" fontAlgn="base">
              <a:spcBef>
                <a:spcPct val="0"/>
              </a:spcBef>
              <a:spcAft>
                <a:spcPct val="0"/>
              </a:spcAft>
              <a:buFontTx/>
              <a:buNone/>
            </a:pPr>
            <a:r>
              <a:rPr lang="es-MX" altLang="es-MX" sz="1200" b="1" smtClean="0">
                <a:solidFill>
                  <a:srgbClr val="000000"/>
                </a:solidFill>
              </a:rPr>
              <a:t>(5%)</a:t>
            </a:r>
          </a:p>
        </p:txBody>
      </p:sp>
      <p:pic>
        <p:nvPicPr>
          <p:cNvPr id="5131" name="Picture 11" descr="p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2920" y="1702341"/>
            <a:ext cx="2864359" cy="305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5035689" y="4832420"/>
            <a:ext cx="4098586" cy="164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lgn="just" eaLnBrk="1" hangingPunct="1"/>
            <a:r>
              <a:rPr lang="es-MX" altLang="es-MX" sz="900" kern="0" dirty="0" err="1" smtClean="0">
                <a:latin typeface="Calibri" panose="020F0502020204030204" pitchFamily="34" charset="0"/>
              </a:rPr>
              <a:t>Lundell</a:t>
            </a:r>
            <a:r>
              <a:rPr lang="es-MX" altLang="es-MX" sz="900" kern="0" dirty="0" smtClean="0">
                <a:latin typeface="Calibri" panose="020F0502020204030204" pitchFamily="34" charset="0"/>
              </a:rPr>
              <a:t> L. </a:t>
            </a:r>
            <a:r>
              <a:rPr lang="es-MX" altLang="es-MX" sz="900" kern="0" dirty="0" err="1" smtClean="0">
                <a:latin typeface="Calibri" panose="020F0502020204030204" pitchFamily="34" charset="0"/>
              </a:rPr>
              <a:t>Comparison</a:t>
            </a:r>
            <a:r>
              <a:rPr lang="es-MX" altLang="es-MX" sz="900" kern="0" dirty="0" smtClean="0">
                <a:latin typeface="Calibri" panose="020F0502020204030204" pitchFamily="34" charset="0"/>
              </a:rPr>
              <a:t> of </a:t>
            </a:r>
            <a:r>
              <a:rPr lang="es-MX" altLang="es-MX" sz="900" kern="0" dirty="0" err="1" smtClean="0">
                <a:latin typeface="Calibri" panose="020F0502020204030204" pitchFamily="34" charset="0"/>
              </a:rPr>
              <a:t>outcomes</a:t>
            </a:r>
            <a:r>
              <a:rPr lang="es-MX" altLang="es-MX" sz="900" kern="0" dirty="0" smtClean="0">
                <a:latin typeface="Calibri" panose="020F0502020204030204" pitchFamily="34" charset="0"/>
              </a:rPr>
              <a:t> 12 </a:t>
            </a:r>
            <a:r>
              <a:rPr lang="es-MX" altLang="es-MX" sz="900" kern="0" dirty="0" err="1" smtClean="0">
                <a:latin typeface="Calibri" panose="020F0502020204030204" pitchFamily="34" charset="0"/>
              </a:rPr>
              <a:t>years</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after</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antireflux</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surgery</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or</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omeprazole</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maintenance</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therapy</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for</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reflux</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esophagitis</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Clin</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Gastroenterol</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Hepatol</a:t>
            </a:r>
            <a:r>
              <a:rPr lang="es-MX" altLang="es-MX" sz="900" kern="0" dirty="0" smtClean="0">
                <a:latin typeface="Calibri" panose="020F0502020204030204" pitchFamily="34" charset="0"/>
              </a:rPr>
              <a:t> 2009;7:1292-8.</a:t>
            </a:r>
          </a:p>
          <a:p>
            <a:pPr algn="just" eaLnBrk="1" hangingPunct="1"/>
            <a:endParaRPr lang="es-MX" altLang="es-MX" sz="900" kern="0" dirty="0" smtClean="0">
              <a:latin typeface="Calibri" panose="020F0502020204030204" pitchFamily="34" charset="0"/>
            </a:endParaRPr>
          </a:p>
          <a:p>
            <a:pPr algn="just" eaLnBrk="1" hangingPunct="1"/>
            <a:r>
              <a:rPr lang="es-MX" altLang="es-MX" sz="900" kern="0" dirty="0" err="1" smtClean="0">
                <a:latin typeface="Calibri" panose="020F0502020204030204" pitchFamily="34" charset="0"/>
              </a:rPr>
              <a:t>Lundell</a:t>
            </a:r>
            <a:r>
              <a:rPr lang="es-MX" altLang="es-MX" sz="900" kern="0" dirty="0" smtClean="0">
                <a:latin typeface="Calibri" panose="020F0502020204030204" pitchFamily="34" charset="0"/>
              </a:rPr>
              <a:t> L. </a:t>
            </a:r>
            <a:r>
              <a:rPr lang="es-MX" altLang="es-MX" sz="900" kern="0" dirty="0" err="1" smtClean="0">
                <a:latin typeface="Calibri" panose="020F0502020204030204" pitchFamily="34" charset="0"/>
              </a:rPr>
              <a:t>Gastro-esophageal</a:t>
            </a:r>
            <a:r>
              <a:rPr lang="es-MX" altLang="es-MX" sz="900" kern="0" dirty="0" smtClean="0">
                <a:latin typeface="Calibri" panose="020F0502020204030204" pitchFamily="34" charset="0"/>
              </a:rPr>
              <a:t> </a:t>
            </a:r>
            <a:r>
              <a:rPr lang="es-MX" altLang="es-MX" sz="900" kern="0" dirty="0" err="1">
                <a:latin typeface="Calibri" panose="020F0502020204030204" pitchFamily="34" charset="0"/>
              </a:rPr>
              <a:t>Acid</a:t>
            </a:r>
            <a:r>
              <a:rPr lang="es-MX" altLang="es-MX" sz="900" kern="0" dirty="0">
                <a:latin typeface="Calibri" panose="020F0502020204030204" pitchFamily="34" charset="0"/>
              </a:rPr>
              <a:t> </a:t>
            </a:r>
            <a:r>
              <a:rPr lang="es-MX" altLang="es-MX" sz="900" kern="0" dirty="0" err="1">
                <a:latin typeface="Calibri" panose="020F0502020204030204" pitchFamily="34" charset="0"/>
              </a:rPr>
              <a:t>Reflux</a:t>
            </a:r>
            <a:r>
              <a:rPr lang="es-MX" altLang="es-MX" sz="900" kern="0" dirty="0">
                <a:latin typeface="Calibri" panose="020F0502020204030204" pitchFamily="34" charset="0"/>
              </a:rPr>
              <a:t> Control 5 </a:t>
            </a:r>
            <a:r>
              <a:rPr lang="es-MX" altLang="es-MX" sz="900" kern="0" dirty="0" err="1">
                <a:latin typeface="Calibri" panose="020F0502020204030204" pitchFamily="34" charset="0"/>
              </a:rPr>
              <a:t>Years</a:t>
            </a:r>
            <a:r>
              <a:rPr lang="es-MX" altLang="es-MX" sz="900" kern="0" dirty="0">
                <a:latin typeface="Calibri" panose="020F0502020204030204" pitchFamily="34" charset="0"/>
              </a:rPr>
              <a:t> </a:t>
            </a:r>
            <a:r>
              <a:rPr lang="es-MX" altLang="es-MX" sz="900" kern="0" dirty="0" err="1">
                <a:latin typeface="Calibri" panose="020F0502020204030204" pitchFamily="34" charset="0"/>
              </a:rPr>
              <a:t>After</a:t>
            </a:r>
            <a:r>
              <a:rPr lang="es-MX" altLang="es-MX" sz="900" kern="0" dirty="0">
                <a:latin typeface="Calibri" panose="020F0502020204030204" pitchFamily="34" charset="0"/>
              </a:rPr>
              <a:t> Anti-</a:t>
            </a:r>
            <a:r>
              <a:rPr lang="es-MX" altLang="es-MX" sz="900" kern="0" dirty="0" err="1">
                <a:latin typeface="Calibri" panose="020F0502020204030204" pitchFamily="34" charset="0"/>
              </a:rPr>
              <a:t>Reflux</a:t>
            </a:r>
            <a:r>
              <a:rPr lang="es-MX" altLang="es-MX" sz="900" kern="0" dirty="0">
                <a:latin typeface="Calibri" panose="020F0502020204030204" pitchFamily="34" charset="0"/>
              </a:rPr>
              <a:t> </a:t>
            </a:r>
            <a:r>
              <a:rPr lang="es-MX" altLang="es-MX" sz="900" kern="0" dirty="0" err="1">
                <a:latin typeface="Calibri" panose="020F0502020204030204" pitchFamily="34" charset="0"/>
              </a:rPr>
              <a:t>Surgery</a:t>
            </a:r>
            <a:r>
              <a:rPr lang="es-MX" altLang="es-MX" sz="900" kern="0" dirty="0">
                <a:latin typeface="Calibri" panose="020F0502020204030204" pitchFamily="34" charset="0"/>
              </a:rPr>
              <a:t>, </a:t>
            </a:r>
            <a:r>
              <a:rPr lang="es-MX" altLang="es-MX" sz="900" kern="0" dirty="0" err="1">
                <a:latin typeface="Calibri" panose="020F0502020204030204" pitchFamily="34" charset="0"/>
              </a:rPr>
              <a:t>Compared</a:t>
            </a:r>
            <a:r>
              <a:rPr lang="es-MX" altLang="es-MX" sz="900" kern="0" dirty="0">
                <a:latin typeface="Calibri" panose="020F0502020204030204" pitchFamily="34" charset="0"/>
              </a:rPr>
              <a:t> </a:t>
            </a:r>
            <a:r>
              <a:rPr lang="es-MX" altLang="es-MX" sz="900" kern="0" dirty="0" err="1">
                <a:latin typeface="Calibri" panose="020F0502020204030204" pitchFamily="34" charset="0"/>
              </a:rPr>
              <a:t>With</a:t>
            </a:r>
            <a:r>
              <a:rPr lang="es-MX" altLang="es-MX" sz="900" kern="0" dirty="0">
                <a:latin typeface="Calibri" panose="020F0502020204030204" pitchFamily="34" charset="0"/>
              </a:rPr>
              <a:t> Long-</a:t>
            </a:r>
            <a:r>
              <a:rPr lang="es-MX" altLang="es-MX" sz="900" kern="0" dirty="0" err="1">
                <a:latin typeface="Calibri" panose="020F0502020204030204" pitchFamily="34" charset="0"/>
              </a:rPr>
              <a:t>Term</a:t>
            </a:r>
            <a:r>
              <a:rPr lang="es-MX" altLang="es-MX" sz="900" kern="0" dirty="0">
                <a:latin typeface="Calibri" panose="020F0502020204030204" pitchFamily="34" charset="0"/>
              </a:rPr>
              <a:t> </a:t>
            </a:r>
            <a:r>
              <a:rPr lang="es-MX" altLang="es-MX" sz="900" kern="0" dirty="0" err="1">
                <a:latin typeface="Calibri" panose="020F0502020204030204" pitchFamily="34" charset="0"/>
              </a:rPr>
              <a:t>Esomeprazole</a:t>
            </a:r>
            <a:r>
              <a:rPr lang="es-MX" altLang="es-MX" sz="900" kern="0" dirty="0">
                <a:latin typeface="Calibri" panose="020F0502020204030204" pitchFamily="34" charset="0"/>
              </a:rPr>
              <a:t> </a:t>
            </a:r>
            <a:r>
              <a:rPr lang="es-MX" altLang="es-MX" sz="900" kern="0" dirty="0" err="1">
                <a:latin typeface="Calibri" panose="020F0502020204030204" pitchFamily="34" charset="0"/>
              </a:rPr>
              <a:t>Therapy</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Clin</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Gastroenterol</a:t>
            </a:r>
            <a:r>
              <a:rPr lang="es-MX" altLang="es-MX" sz="900" kern="0" dirty="0" smtClean="0">
                <a:latin typeface="Calibri" panose="020F0502020204030204" pitchFamily="34" charset="0"/>
              </a:rPr>
              <a:t> </a:t>
            </a:r>
            <a:r>
              <a:rPr lang="es-MX" altLang="es-MX" sz="900" kern="0" dirty="0" err="1" smtClean="0">
                <a:latin typeface="Calibri" panose="020F0502020204030204" pitchFamily="34" charset="0"/>
              </a:rPr>
              <a:t>Hepatol</a:t>
            </a:r>
            <a:r>
              <a:rPr lang="es-MX" altLang="es-MX" sz="900" kern="0" dirty="0" smtClean="0">
                <a:latin typeface="Calibri" panose="020F0502020204030204" pitchFamily="34" charset="0"/>
              </a:rPr>
              <a:t> 2015;</a:t>
            </a:r>
            <a:r>
              <a:rPr lang="pt-BR" altLang="es-MX" sz="900" kern="0" dirty="0">
                <a:latin typeface="Calibri" panose="020F0502020204030204" pitchFamily="34" charset="0"/>
              </a:rPr>
              <a:t> 2015 </a:t>
            </a:r>
            <a:r>
              <a:rPr lang="pt-BR" altLang="es-MX" sz="900" kern="0" dirty="0" err="1">
                <a:latin typeface="Calibri" panose="020F0502020204030204" pitchFamily="34" charset="0"/>
              </a:rPr>
              <a:t>Jul</a:t>
            </a:r>
            <a:r>
              <a:rPr lang="pt-BR" altLang="es-MX" sz="900" kern="0" dirty="0">
                <a:latin typeface="Calibri" panose="020F0502020204030204" pitchFamily="34" charset="0"/>
              </a:rPr>
              <a:t> 27. </a:t>
            </a:r>
            <a:r>
              <a:rPr lang="pt-BR" altLang="es-MX" sz="900" kern="0" dirty="0" err="1">
                <a:latin typeface="Calibri" panose="020F0502020204030204" pitchFamily="34" charset="0"/>
              </a:rPr>
              <a:t>pii</a:t>
            </a:r>
            <a:r>
              <a:rPr lang="pt-BR" altLang="es-MX" sz="900" kern="0" dirty="0">
                <a:latin typeface="Calibri" panose="020F0502020204030204" pitchFamily="34" charset="0"/>
              </a:rPr>
              <a:t>: S1542-3565(15)00984-2. </a:t>
            </a:r>
            <a:r>
              <a:rPr lang="pt-BR" altLang="es-MX" sz="900" kern="0" dirty="0" err="1">
                <a:latin typeface="Calibri" panose="020F0502020204030204" pitchFamily="34" charset="0"/>
              </a:rPr>
              <a:t>doi</a:t>
            </a:r>
            <a:r>
              <a:rPr lang="pt-BR" altLang="es-MX" sz="900" kern="0" dirty="0">
                <a:latin typeface="Calibri" panose="020F0502020204030204" pitchFamily="34" charset="0"/>
              </a:rPr>
              <a:t>: 10.1016/j.cgh.2015.07.025</a:t>
            </a:r>
            <a:r>
              <a:rPr lang="pt-BR" altLang="es-MX" sz="900" kern="0" dirty="0" smtClean="0">
                <a:latin typeface="Calibri" panose="020F0502020204030204" pitchFamily="34" charset="0"/>
              </a:rPr>
              <a:t>.</a:t>
            </a:r>
          </a:p>
          <a:p>
            <a:pPr algn="just" eaLnBrk="1" hangingPunct="1"/>
            <a:endParaRPr lang="es-MX" altLang="es-MX" sz="900" kern="0" dirty="0" smtClean="0">
              <a:latin typeface="Calibri" panose="020F0502020204030204" pitchFamily="34" charset="0"/>
            </a:endParaRPr>
          </a:p>
          <a:p>
            <a:pPr algn="just" eaLnBrk="1" hangingPunct="1"/>
            <a:r>
              <a:rPr lang="en-US" altLang="es-MX" sz="900" kern="0" dirty="0">
                <a:latin typeface="Calibri" panose="020F0502020204030204" pitchFamily="34" charset="0"/>
              </a:rPr>
              <a:t>Yates RB. Surgical Treatment of Gastroesophageal Reflux Disease. </a:t>
            </a:r>
            <a:r>
              <a:rPr lang="en-US" altLang="es-MX" sz="900" kern="0" dirty="0" err="1">
                <a:latin typeface="Calibri" panose="020F0502020204030204" pitchFamily="34" charset="0"/>
              </a:rPr>
              <a:t>Surg</a:t>
            </a:r>
            <a:r>
              <a:rPr lang="en-US" altLang="es-MX" sz="900" kern="0" dirty="0">
                <a:latin typeface="Calibri" panose="020F0502020204030204" pitchFamily="34" charset="0"/>
              </a:rPr>
              <a:t> </a:t>
            </a:r>
            <a:r>
              <a:rPr lang="en-US" altLang="es-MX" sz="900" kern="0" dirty="0" err="1">
                <a:latin typeface="Calibri" panose="020F0502020204030204" pitchFamily="34" charset="0"/>
              </a:rPr>
              <a:t>Clin</a:t>
            </a:r>
            <a:r>
              <a:rPr lang="en-US" altLang="es-MX" sz="900" kern="0" dirty="0">
                <a:latin typeface="Calibri" panose="020F0502020204030204" pitchFamily="34" charset="0"/>
              </a:rPr>
              <a:t> N Am 2015;95:527-533.</a:t>
            </a:r>
          </a:p>
          <a:p>
            <a:pPr algn="just" eaLnBrk="1" hangingPunct="1"/>
            <a:endParaRPr lang="es-MX" altLang="es-MX" sz="900" kern="0" dirty="0" smtClean="0">
              <a:latin typeface="Calibri" panose="020F0502020204030204" pitchFamily="34" charset="0"/>
            </a:endParaRPr>
          </a:p>
        </p:txBody>
      </p:sp>
    </p:spTree>
    <p:extLst>
      <p:ext uri="{BB962C8B-B14F-4D97-AF65-F5344CB8AC3E}">
        <p14:creationId xmlns:p14="http://schemas.microsoft.com/office/powerpoint/2010/main" val="402491913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0961"/>
            <a:ext cx="7543800" cy="1450757"/>
          </a:xfrm>
        </p:spPr>
        <p:txBody>
          <a:bodyPr>
            <a:noAutofit/>
          </a:bodyPr>
          <a:lstStyle/>
          <a:p>
            <a:pPr algn="ctr"/>
            <a:r>
              <a:rPr lang="en-US" sz="3200" b="1" dirty="0" err="1" smtClean="0"/>
              <a:t>Procedimiento</a:t>
            </a:r>
            <a:r>
              <a:rPr lang="en-US" sz="3200" b="1" dirty="0" smtClean="0"/>
              <a:t> de Nissen.</a:t>
            </a:r>
            <a:br>
              <a:rPr lang="en-US" sz="3200" b="1" dirty="0" smtClean="0"/>
            </a:br>
            <a:r>
              <a:rPr lang="en-US" sz="3200" b="1" dirty="0" smtClean="0"/>
              <a:t/>
            </a:r>
            <a:br>
              <a:rPr lang="en-US" sz="3200" b="1" dirty="0" smtClean="0"/>
            </a:br>
            <a:r>
              <a:rPr lang="en-US" sz="3200" b="1" dirty="0" err="1" smtClean="0"/>
              <a:t>Robótico</a:t>
            </a:r>
            <a:r>
              <a:rPr lang="en-US" sz="3200" b="1" dirty="0" smtClean="0"/>
              <a:t> ó </a:t>
            </a:r>
            <a:r>
              <a:rPr lang="en-US" sz="3200" b="1" dirty="0" err="1" smtClean="0"/>
              <a:t>laparoscópico</a:t>
            </a:r>
            <a:r>
              <a:rPr lang="en-US" sz="3200" b="1" dirty="0" smtClean="0"/>
              <a:t> </a:t>
            </a:r>
            <a:r>
              <a:rPr lang="en-US" sz="3200" b="1" dirty="0" err="1" smtClean="0"/>
              <a:t>convencional</a:t>
            </a:r>
            <a:r>
              <a:rPr lang="en-US" sz="3200" b="1" dirty="0" smtClean="0"/>
              <a:t>.</a:t>
            </a:r>
            <a:endParaRPr lang="en-US" sz="3200" b="1" dirty="0"/>
          </a:p>
        </p:txBody>
      </p:sp>
      <p:sp>
        <p:nvSpPr>
          <p:cNvPr id="3" name="Content Placeholder 2"/>
          <p:cNvSpPr>
            <a:spLocks noGrp="1"/>
          </p:cNvSpPr>
          <p:nvPr>
            <p:ph idx="1"/>
          </p:nvPr>
        </p:nvSpPr>
        <p:spPr>
          <a:xfrm>
            <a:off x="437748" y="2013626"/>
            <a:ext cx="8375515" cy="4075889"/>
          </a:xfrm>
        </p:spPr>
        <p:txBody>
          <a:bodyPr/>
          <a:lstStyle/>
          <a:p>
            <a:pPr algn="just"/>
            <a:endParaRPr lang="es-ES_tradnl" b="1" dirty="0" smtClean="0"/>
          </a:p>
          <a:p>
            <a:pPr algn="just"/>
            <a:r>
              <a:rPr lang="es-ES_tradnl" b="1" dirty="0" smtClean="0"/>
              <a:t>Tiempo operatorio y costos mayores en cirugía robótica. Variables de respuesta clínica son semejantes.</a:t>
            </a:r>
            <a:endParaRPr lang="es-ES_tradnl" b="1" dirty="0" smtClean="0">
              <a:latin typeface="Calibri" panose="020F0502020204030204" pitchFamily="34" charset="0"/>
            </a:endParaRPr>
          </a:p>
          <a:p>
            <a:pPr algn="just">
              <a:lnSpc>
                <a:spcPct val="100000"/>
              </a:lnSpc>
            </a:pPr>
            <a:r>
              <a:rPr lang="es-ES_tradnl" sz="1200" dirty="0">
                <a:latin typeface="Calibri" panose="020F0502020204030204" pitchFamily="34" charset="0"/>
              </a:rPr>
              <a:t>Wang Z. Meta-</a:t>
            </a:r>
            <a:r>
              <a:rPr lang="es-ES_tradnl" sz="1200" dirty="0" err="1">
                <a:latin typeface="Calibri" panose="020F0502020204030204" pitchFamily="34" charset="0"/>
              </a:rPr>
              <a:t>analysis</a:t>
            </a:r>
            <a:r>
              <a:rPr lang="es-ES_tradnl" sz="1200" dirty="0">
                <a:latin typeface="Calibri" panose="020F0502020204030204" pitchFamily="34" charset="0"/>
              </a:rPr>
              <a:t> of robot-</a:t>
            </a:r>
            <a:r>
              <a:rPr lang="es-ES_tradnl" sz="1200" dirty="0" err="1">
                <a:latin typeface="Calibri" panose="020F0502020204030204" pitchFamily="34" charset="0"/>
              </a:rPr>
              <a:t>assisted</a:t>
            </a:r>
            <a:r>
              <a:rPr lang="es-ES_tradnl" sz="1200" dirty="0">
                <a:latin typeface="Calibri" panose="020F0502020204030204" pitchFamily="34" charset="0"/>
              </a:rPr>
              <a:t> versus </a:t>
            </a:r>
            <a:r>
              <a:rPr lang="es-ES_tradnl" sz="1200" dirty="0" err="1">
                <a:latin typeface="Calibri" panose="020F0502020204030204" pitchFamily="34" charset="0"/>
              </a:rPr>
              <a:t>conventional</a:t>
            </a:r>
            <a:r>
              <a:rPr lang="es-ES_tradnl" sz="1200" dirty="0">
                <a:latin typeface="Calibri" panose="020F0502020204030204" pitchFamily="34" charset="0"/>
              </a:rPr>
              <a:t> </a:t>
            </a:r>
            <a:r>
              <a:rPr lang="es-ES_tradnl" sz="1200" dirty="0" err="1">
                <a:latin typeface="Calibri" panose="020F0502020204030204" pitchFamily="34" charset="0"/>
              </a:rPr>
              <a:t>laparoscopic</a:t>
            </a:r>
            <a:r>
              <a:rPr lang="es-ES_tradnl" sz="1200" dirty="0">
                <a:latin typeface="Calibri" panose="020F0502020204030204" pitchFamily="34" charset="0"/>
              </a:rPr>
              <a:t> Nissen </a:t>
            </a:r>
            <a:r>
              <a:rPr lang="es-ES_tradnl" sz="1200" dirty="0" err="1">
                <a:latin typeface="Calibri" panose="020F0502020204030204" pitchFamily="34" charset="0"/>
              </a:rPr>
              <a:t>fundoplication</a:t>
            </a:r>
            <a:r>
              <a:rPr lang="es-ES_tradnl" sz="1200" dirty="0">
                <a:latin typeface="Calibri" panose="020F0502020204030204" pitchFamily="34" charset="0"/>
              </a:rPr>
              <a:t> </a:t>
            </a:r>
            <a:r>
              <a:rPr lang="es-ES_tradnl" sz="1200" dirty="0" err="1">
                <a:latin typeface="Calibri" panose="020F0502020204030204" pitchFamily="34" charset="0"/>
              </a:rPr>
              <a:t>for</a:t>
            </a:r>
            <a:r>
              <a:rPr lang="es-ES_tradnl" sz="1200" dirty="0">
                <a:latin typeface="Calibri" panose="020F0502020204030204" pitchFamily="34" charset="0"/>
              </a:rPr>
              <a:t> </a:t>
            </a:r>
            <a:r>
              <a:rPr lang="es-ES_tradnl" sz="1200" dirty="0" err="1">
                <a:latin typeface="Calibri" panose="020F0502020204030204" pitchFamily="34" charset="0"/>
              </a:rPr>
              <a:t>gastro-oesophageal</a:t>
            </a:r>
            <a:r>
              <a:rPr lang="es-ES_tradnl" sz="1200" dirty="0">
                <a:latin typeface="Calibri" panose="020F0502020204030204" pitchFamily="34" charset="0"/>
              </a:rPr>
              <a:t> </a:t>
            </a:r>
            <a:r>
              <a:rPr lang="es-ES_tradnl" sz="1200" dirty="0" err="1">
                <a:latin typeface="Calibri" panose="020F0502020204030204" pitchFamily="34" charset="0"/>
              </a:rPr>
              <a:t>reflux</a:t>
            </a:r>
            <a:r>
              <a:rPr lang="es-ES_tradnl" sz="1200" dirty="0">
                <a:latin typeface="Calibri" panose="020F0502020204030204" pitchFamily="34" charset="0"/>
              </a:rPr>
              <a:t> </a:t>
            </a:r>
            <a:r>
              <a:rPr lang="es-ES_tradnl" sz="1200" dirty="0" err="1">
                <a:latin typeface="Calibri" panose="020F0502020204030204" pitchFamily="34" charset="0"/>
              </a:rPr>
              <a:t>disease</a:t>
            </a:r>
            <a:r>
              <a:rPr lang="es-ES_tradnl" sz="1200" dirty="0" smtClean="0">
                <a:latin typeface="Calibri" panose="020F0502020204030204" pitchFamily="34" charset="0"/>
              </a:rPr>
              <a:t>. AZN J </a:t>
            </a:r>
            <a:r>
              <a:rPr lang="es-ES_tradnl" sz="1200" dirty="0" err="1" smtClean="0">
                <a:latin typeface="Calibri" panose="020F0502020204030204" pitchFamily="34" charset="0"/>
              </a:rPr>
              <a:t>Surg</a:t>
            </a:r>
            <a:r>
              <a:rPr lang="es-ES_tradnl" sz="1200" dirty="0" smtClean="0">
                <a:latin typeface="Calibri" panose="020F0502020204030204" pitchFamily="34" charset="0"/>
              </a:rPr>
              <a:t> 2012;83:112-7.</a:t>
            </a:r>
            <a:endParaRPr lang="es-ES_tradnl" sz="1200" dirty="0">
              <a:latin typeface="Calibri" panose="020F0502020204030204" pitchFamily="34" charset="0"/>
            </a:endParaRPr>
          </a:p>
          <a:p>
            <a:pPr algn="just">
              <a:lnSpc>
                <a:spcPct val="100000"/>
              </a:lnSpc>
            </a:pPr>
            <a:endParaRPr lang="es-ES_tradnl" sz="1200" dirty="0" smtClean="0">
              <a:latin typeface="Calibri" panose="020F0502020204030204" pitchFamily="34" charset="0"/>
            </a:endParaRPr>
          </a:p>
          <a:p>
            <a:pPr lvl="0" algn="just">
              <a:buClr>
                <a:srgbClr val="6F6F6F"/>
              </a:buClr>
            </a:pPr>
            <a:r>
              <a:rPr lang="es-ES_tradnl" b="1" dirty="0" smtClean="0">
                <a:solidFill>
                  <a:prstClr val="black">
                    <a:lumMod val="75000"/>
                    <a:lumOff val="25000"/>
                  </a:prstClr>
                </a:solidFill>
              </a:rPr>
              <a:t>En niños: Mayores costos y tiempo operatorio. No existen ECC.</a:t>
            </a:r>
            <a:endParaRPr lang="es-ES_tradnl" b="1" dirty="0" smtClean="0">
              <a:solidFill>
                <a:prstClr val="black">
                  <a:lumMod val="75000"/>
                  <a:lumOff val="25000"/>
                </a:prstClr>
              </a:solidFill>
              <a:latin typeface="Calibri" panose="020F0502020204030204" pitchFamily="34" charset="0"/>
            </a:endParaRPr>
          </a:p>
          <a:p>
            <a:pPr lvl="0" algn="just">
              <a:buClr>
                <a:srgbClr val="6F6F6F"/>
              </a:buClr>
            </a:pPr>
            <a:r>
              <a:rPr lang="es-ES_tradnl" sz="1200" dirty="0" err="1" smtClean="0">
                <a:solidFill>
                  <a:prstClr val="black">
                    <a:lumMod val="75000"/>
                    <a:lumOff val="25000"/>
                  </a:prstClr>
                </a:solidFill>
                <a:latin typeface="Calibri" panose="020F0502020204030204" pitchFamily="34" charset="0"/>
              </a:rPr>
              <a:t>Cundy</a:t>
            </a:r>
            <a:r>
              <a:rPr lang="es-ES_tradnl" sz="1200" dirty="0" smtClean="0">
                <a:solidFill>
                  <a:prstClr val="black">
                    <a:lumMod val="75000"/>
                    <a:lumOff val="25000"/>
                  </a:prstClr>
                </a:solidFill>
                <a:latin typeface="Calibri" panose="020F0502020204030204" pitchFamily="34" charset="0"/>
              </a:rPr>
              <a:t> TP.</a:t>
            </a:r>
            <a:r>
              <a:rPr lang="en-US" sz="1200" dirty="0">
                <a:solidFill>
                  <a:prstClr val="black">
                    <a:lumMod val="75000"/>
                    <a:lumOff val="25000"/>
                  </a:prstClr>
                </a:solidFill>
                <a:latin typeface="Calibri" panose="020F0502020204030204" pitchFamily="34" charset="0"/>
              </a:rPr>
              <a:t> Meta analysis of robot-assisted versus conventional laparoscopic fundoplication in children.</a:t>
            </a:r>
            <a:r>
              <a:rPr lang="es-ES_tradnl" sz="1200" dirty="0" smtClean="0">
                <a:solidFill>
                  <a:prstClr val="black">
                    <a:lumMod val="75000"/>
                    <a:lumOff val="25000"/>
                  </a:prstClr>
                </a:solidFill>
                <a:latin typeface="Calibri" panose="020F0502020204030204" pitchFamily="34" charset="0"/>
              </a:rPr>
              <a:t> J </a:t>
            </a:r>
            <a:r>
              <a:rPr lang="es-ES_tradnl" sz="1200" dirty="0" err="1" smtClean="0">
                <a:solidFill>
                  <a:prstClr val="black">
                    <a:lumMod val="75000"/>
                    <a:lumOff val="25000"/>
                  </a:prstClr>
                </a:solidFill>
                <a:latin typeface="Calibri" panose="020F0502020204030204" pitchFamily="34" charset="0"/>
              </a:rPr>
              <a:t>Pediatr</a:t>
            </a:r>
            <a:r>
              <a:rPr lang="es-ES_tradnl" sz="1200" dirty="0" smtClean="0">
                <a:solidFill>
                  <a:prstClr val="black">
                    <a:lumMod val="75000"/>
                    <a:lumOff val="25000"/>
                  </a:prstClr>
                </a:solidFill>
                <a:latin typeface="Calibri" panose="020F0502020204030204" pitchFamily="34" charset="0"/>
              </a:rPr>
              <a:t> </a:t>
            </a:r>
            <a:r>
              <a:rPr lang="es-ES_tradnl" sz="1200" dirty="0" err="1" smtClean="0">
                <a:solidFill>
                  <a:prstClr val="black">
                    <a:lumMod val="75000"/>
                    <a:lumOff val="25000"/>
                  </a:prstClr>
                </a:solidFill>
                <a:latin typeface="Calibri" panose="020F0502020204030204" pitchFamily="34" charset="0"/>
              </a:rPr>
              <a:t>Surg</a:t>
            </a:r>
            <a:r>
              <a:rPr lang="es-ES_tradnl" sz="1200" dirty="0" smtClean="0">
                <a:solidFill>
                  <a:prstClr val="black">
                    <a:lumMod val="75000"/>
                    <a:lumOff val="25000"/>
                  </a:prstClr>
                </a:solidFill>
                <a:latin typeface="Calibri" panose="020F0502020204030204" pitchFamily="34" charset="0"/>
              </a:rPr>
              <a:t> 2014;49:646-52.</a:t>
            </a:r>
            <a:endParaRPr lang="es-ES_tradnl" sz="1200" dirty="0">
              <a:solidFill>
                <a:prstClr val="black">
                  <a:lumMod val="75000"/>
                  <a:lumOff val="25000"/>
                </a:prstClr>
              </a:solidFill>
              <a:latin typeface="Calibri" panose="020F0502020204030204" pitchFamily="34" charset="0"/>
            </a:endParaRPr>
          </a:p>
          <a:p>
            <a:pPr algn="just">
              <a:lnSpc>
                <a:spcPct val="100000"/>
              </a:lnSpc>
            </a:pPr>
            <a:endParaRPr lang="es-ES_tradnl" b="1" dirty="0" smtClean="0">
              <a:latin typeface="Calibri" panose="020F0502020204030204" pitchFamily="34" charset="0"/>
            </a:endParaRPr>
          </a:p>
          <a:p>
            <a:pPr algn="just">
              <a:lnSpc>
                <a:spcPct val="100000"/>
              </a:lnSpc>
            </a:pPr>
            <a:endParaRPr lang="es-ES_tradnl" sz="1200" dirty="0" smtClean="0"/>
          </a:p>
        </p:txBody>
      </p:sp>
    </p:spTree>
    <p:extLst>
      <p:ext uri="{BB962C8B-B14F-4D97-AF65-F5344CB8AC3E}">
        <p14:creationId xmlns:p14="http://schemas.microsoft.com/office/powerpoint/2010/main" val="4199988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498" y="-452699"/>
            <a:ext cx="7543800" cy="1450757"/>
          </a:xfrm>
        </p:spPr>
        <p:txBody>
          <a:bodyPr>
            <a:noAutofit/>
          </a:bodyPr>
          <a:lstStyle/>
          <a:p>
            <a:r>
              <a:rPr lang="en-US" sz="4000" b="1" dirty="0" err="1" smtClean="0"/>
              <a:t>Corolario</a:t>
            </a:r>
            <a:endParaRPr lang="en-US" sz="4000" b="1" dirty="0"/>
          </a:p>
        </p:txBody>
      </p:sp>
      <p:sp>
        <p:nvSpPr>
          <p:cNvPr id="3" name="Content Placeholder 2"/>
          <p:cNvSpPr>
            <a:spLocks noGrp="1"/>
          </p:cNvSpPr>
          <p:nvPr>
            <p:ph idx="1"/>
          </p:nvPr>
        </p:nvSpPr>
        <p:spPr>
          <a:xfrm>
            <a:off x="466928" y="2869661"/>
            <a:ext cx="8308393" cy="4464996"/>
          </a:xfrm>
        </p:spPr>
        <p:txBody>
          <a:bodyPr/>
          <a:lstStyle/>
          <a:p>
            <a:pPr algn="just"/>
            <a:endParaRPr lang="es-ES_tradnl" dirty="0" smtClean="0"/>
          </a:p>
          <a:p>
            <a:pPr algn="just"/>
            <a:r>
              <a:rPr lang="es-ES_tradnl" sz="2800" dirty="0" smtClean="0"/>
              <a:t>El éxito </a:t>
            </a:r>
            <a:r>
              <a:rPr lang="es-ES_tradnl" sz="2800" dirty="0"/>
              <a:t>de la </a:t>
            </a:r>
            <a:r>
              <a:rPr lang="es-ES_tradnl" sz="2800" dirty="0" smtClean="0"/>
              <a:t>Cirugía </a:t>
            </a:r>
            <a:r>
              <a:rPr lang="es-ES_tradnl" sz="2800" dirty="0" err="1" smtClean="0"/>
              <a:t>Antirreflujo</a:t>
            </a:r>
            <a:r>
              <a:rPr lang="es-ES_tradnl" sz="2800" dirty="0" smtClean="0"/>
              <a:t> </a:t>
            </a:r>
            <a:r>
              <a:rPr lang="es-ES_tradnl" sz="2800" dirty="0"/>
              <a:t>en el tratamiento de la ERGE descansa en gran medida en el conocimiento de la misma y en su </a:t>
            </a:r>
            <a:r>
              <a:rPr lang="es-ES_tradnl" sz="2800" dirty="0" smtClean="0"/>
              <a:t>diagnóstico</a:t>
            </a:r>
            <a:r>
              <a:rPr lang="es-ES_tradnl" sz="2800" dirty="0"/>
              <a:t>, en la adecuada </a:t>
            </a:r>
            <a:r>
              <a:rPr lang="es-ES_tradnl" sz="2800" dirty="0" smtClean="0"/>
              <a:t>selección </a:t>
            </a:r>
            <a:r>
              <a:rPr lang="es-ES_tradnl" sz="2800" dirty="0"/>
              <a:t>del paciente, </a:t>
            </a:r>
            <a:r>
              <a:rPr lang="es-ES_tradnl" sz="2800" b="1" u="sng" dirty="0" smtClean="0"/>
              <a:t>una técnica quirúrgica sólida</a:t>
            </a:r>
            <a:r>
              <a:rPr lang="es-ES_tradnl" sz="2800" dirty="0" smtClean="0"/>
              <a:t> </a:t>
            </a:r>
            <a:r>
              <a:rPr lang="es-ES_tradnl" sz="2800" dirty="0"/>
              <a:t>y </a:t>
            </a:r>
            <a:r>
              <a:rPr lang="es-ES_tradnl" sz="2800" dirty="0" smtClean="0"/>
              <a:t>seguimiento  </a:t>
            </a:r>
            <a:r>
              <a:rPr lang="es-ES_tradnl" sz="2800" dirty="0"/>
              <a:t>postoperatorio. </a:t>
            </a:r>
          </a:p>
          <a:p>
            <a:endParaRPr lang="en-US" dirty="0"/>
          </a:p>
        </p:txBody>
      </p:sp>
    </p:spTree>
    <p:extLst>
      <p:ext uri="{BB962C8B-B14F-4D97-AF65-F5344CB8AC3E}">
        <p14:creationId xmlns:p14="http://schemas.microsoft.com/office/powerpoint/2010/main" val="2595823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060717" y="1770771"/>
            <a:ext cx="3939995" cy="3485304"/>
          </a:xfrm>
          <a:prstGeom prst="rect">
            <a:avLst/>
          </a:prstGeom>
        </p:spPr>
      </p:pic>
      <p:sp>
        <p:nvSpPr>
          <p:cNvPr id="12" name="Rectángulo 11"/>
          <p:cNvSpPr/>
          <p:nvPr/>
        </p:nvSpPr>
        <p:spPr>
          <a:xfrm>
            <a:off x="5705691" y="1590654"/>
            <a:ext cx="1844982" cy="307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prstClr val="white"/>
              </a:solidFill>
            </a:endParaRPr>
          </a:p>
        </p:txBody>
      </p:sp>
      <p:sp>
        <p:nvSpPr>
          <p:cNvPr id="13" name="CuadroTexto 12"/>
          <p:cNvSpPr txBox="1"/>
          <p:nvPr/>
        </p:nvSpPr>
        <p:spPr>
          <a:xfrm>
            <a:off x="5645386" y="1620730"/>
            <a:ext cx="2123537" cy="300082"/>
          </a:xfrm>
          <a:prstGeom prst="rect">
            <a:avLst/>
          </a:prstGeom>
          <a:noFill/>
        </p:spPr>
        <p:txBody>
          <a:bodyPr wrap="square" rtlCol="0">
            <a:spAutoFit/>
          </a:bodyPr>
          <a:lstStyle/>
          <a:p>
            <a:r>
              <a:rPr lang="es-MX" sz="1350" dirty="0">
                <a:solidFill>
                  <a:prstClr val="black"/>
                </a:solidFill>
              </a:rPr>
              <a:t>Ligamento freno esofágico</a:t>
            </a:r>
          </a:p>
        </p:txBody>
      </p:sp>
      <p:sp>
        <p:nvSpPr>
          <p:cNvPr id="14" name="Rectángulo 13"/>
          <p:cNvSpPr/>
          <p:nvPr/>
        </p:nvSpPr>
        <p:spPr>
          <a:xfrm>
            <a:off x="5814816" y="1887922"/>
            <a:ext cx="1844982" cy="180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prstClr val="white"/>
              </a:solidFill>
            </a:endParaRPr>
          </a:p>
        </p:txBody>
      </p:sp>
      <p:sp>
        <p:nvSpPr>
          <p:cNvPr id="15" name="CuadroTexto 14"/>
          <p:cNvSpPr txBox="1"/>
          <p:nvPr/>
        </p:nvSpPr>
        <p:spPr>
          <a:xfrm>
            <a:off x="5880100" y="1839808"/>
            <a:ext cx="875240" cy="300082"/>
          </a:xfrm>
          <a:prstGeom prst="rect">
            <a:avLst/>
          </a:prstGeom>
          <a:noFill/>
        </p:spPr>
        <p:txBody>
          <a:bodyPr wrap="none" rtlCol="0">
            <a:spAutoFit/>
          </a:bodyPr>
          <a:lstStyle/>
          <a:p>
            <a:r>
              <a:rPr lang="es-MX" sz="1350" dirty="0">
                <a:solidFill>
                  <a:prstClr val="black"/>
                </a:solidFill>
              </a:rPr>
              <a:t>Peritoneo</a:t>
            </a:r>
          </a:p>
        </p:txBody>
      </p:sp>
      <p:sp>
        <p:nvSpPr>
          <p:cNvPr id="16" name="Rectángulo 15"/>
          <p:cNvSpPr/>
          <p:nvPr/>
        </p:nvSpPr>
        <p:spPr>
          <a:xfrm>
            <a:off x="3090746" y="3061793"/>
            <a:ext cx="1844982" cy="180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prstClr val="white"/>
              </a:solidFill>
            </a:endParaRPr>
          </a:p>
        </p:txBody>
      </p:sp>
      <p:sp>
        <p:nvSpPr>
          <p:cNvPr id="17" name="CuadroTexto 16"/>
          <p:cNvSpPr txBox="1"/>
          <p:nvPr/>
        </p:nvSpPr>
        <p:spPr>
          <a:xfrm>
            <a:off x="3666060" y="2923294"/>
            <a:ext cx="909480" cy="300082"/>
          </a:xfrm>
          <a:prstGeom prst="rect">
            <a:avLst/>
          </a:prstGeom>
          <a:noFill/>
        </p:spPr>
        <p:txBody>
          <a:bodyPr wrap="none" rtlCol="0">
            <a:spAutoFit/>
          </a:bodyPr>
          <a:lstStyle/>
          <a:p>
            <a:r>
              <a:rPr lang="es-MX" sz="1350" dirty="0">
                <a:solidFill>
                  <a:prstClr val="black"/>
                </a:solidFill>
              </a:rPr>
              <a:t>Diafragma</a:t>
            </a:r>
          </a:p>
        </p:txBody>
      </p:sp>
      <p:sp>
        <p:nvSpPr>
          <p:cNvPr id="19" name="Rectángulo 18"/>
          <p:cNvSpPr/>
          <p:nvPr/>
        </p:nvSpPr>
        <p:spPr>
          <a:xfrm>
            <a:off x="3349689" y="3313378"/>
            <a:ext cx="1844982" cy="271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prstClr val="white"/>
              </a:solidFill>
            </a:endParaRPr>
          </a:p>
        </p:txBody>
      </p:sp>
      <p:sp>
        <p:nvSpPr>
          <p:cNvPr id="20" name="CuadroTexto 19"/>
          <p:cNvSpPr txBox="1"/>
          <p:nvPr/>
        </p:nvSpPr>
        <p:spPr>
          <a:xfrm>
            <a:off x="3624416" y="3882363"/>
            <a:ext cx="1949957" cy="300082"/>
          </a:xfrm>
          <a:prstGeom prst="rect">
            <a:avLst/>
          </a:prstGeom>
          <a:noFill/>
        </p:spPr>
        <p:txBody>
          <a:bodyPr wrap="none" rtlCol="0">
            <a:spAutoFit/>
          </a:bodyPr>
          <a:lstStyle/>
          <a:p>
            <a:r>
              <a:rPr lang="es-MX" sz="1350" dirty="0">
                <a:solidFill>
                  <a:prstClr val="black"/>
                </a:solidFill>
              </a:rPr>
              <a:t>Músculo circular interior </a:t>
            </a:r>
          </a:p>
        </p:txBody>
      </p:sp>
      <p:sp>
        <p:nvSpPr>
          <p:cNvPr id="21" name="Rectángulo 20"/>
          <p:cNvSpPr/>
          <p:nvPr/>
        </p:nvSpPr>
        <p:spPr>
          <a:xfrm>
            <a:off x="3525404" y="4414291"/>
            <a:ext cx="1844982" cy="271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prstClr val="white"/>
              </a:solidFill>
            </a:endParaRPr>
          </a:p>
        </p:txBody>
      </p:sp>
      <p:sp>
        <p:nvSpPr>
          <p:cNvPr id="22" name="CuadroTexto 21"/>
          <p:cNvSpPr txBox="1"/>
          <p:nvPr/>
        </p:nvSpPr>
        <p:spPr>
          <a:xfrm>
            <a:off x="4304464" y="4388992"/>
            <a:ext cx="1320746" cy="300082"/>
          </a:xfrm>
          <a:prstGeom prst="rect">
            <a:avLst/>
          </a:prstGeom>
          <a:noFill/>
        </p:spPr>
        <p:txBody>
          <a:bodyPr wrap="none" rtlCol="0">
            <a:spAutoFit/>
          </a:bodyPr>
          <a:lstStyle/>
          <a:p>
            <a:r>
              <a:rPr lang="es-MX" sz="1350" dirty="0">
                <a:solidFill>
                  <a:prstClr val="black"/>
                </a:solidFill>
              </a:rPr>
              <a:t>Fibras elásticas. </a:t>
            </a:r>
          </a:p>
        </p:txBody>
      </p:sp>
      <p:sp>
        <p:nvSpPr>
          <p:cNvPr id="23" name="Rectángulo 22"/>
          <p:cNvSpPr/>
          <p:nvPr/>
        </p:nvSpPr>
        <p:spPr>
          <a:xfrm>
            <a:off x="3375911" y="3599168"/>
            <a:ext cx="1844982" cy="180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prstClr val="white"/>
              </a:solidFill>
            </a:endParaRPr>
          </a:p>
        </p:txBody>
      </p:sp>
      <p:sp>
        <p:nvSpPr>
          <p:cNvPr id="24" name="CuadroTexto 23"/>
          <p:cNvSpPr txBox="1"/>
          <p:nvPr/>
        </p:nvSpPr>
        <p:spPr>
          <a:xfrm>
            <a:off x="3724428" y="3512714"/>
            <a:ext cx="1708994" cy="300082"/>
          </a:xfrm>
          <a:prstGeom prst="rect">
            <a:avLst/>
          </a:prstGeom>
          <a:noFill/>
        </p:spPr>
        <p:txBody>
          <a:bodyPr wrap="none" rtlCol="0">
            <a:spAutoFit/>
          </a:bodyPr>
          <a:lstStyle/>
          <a:p>
            <a:r>
              <a:rPr lang="es-MX" sz="1350" dirty="0">
                <a:solidFill>
                  <a:prstClr val="black"/>
                </a:solidFill>
              </a:rPr>
              <a:t>Tronco </a:t>
            </a:r>
            <a:r>
              <a:rPr lang="es-MX" sz="1350" dirty="0" err="1">
                <a:solidFill>
                  <a:prstClr val="black"/>
                </a:solidFill>
              </a:rPr>
              <a:t>vagal</a:t>
            </a:r>
            <a:r>
              <a:rPr lang="es-MX" sz="1350" dirty="0">
                <a:solidFill>
                  <a:prstClr val="black"/>
                </a:solidFill>
              </a:rPr>
              <a:t> anterior </a:t>
            </a:r>
          </a:p>
        </p:txBody>
      </p:sp>
      <p:sp>
        <p:nvSpPr>
          <p:cNvPr id="25" name="Rectángulo 24"/>
          <p:cNvSpPr/>
          <p:nvPr/>
        </p:nvSpPr>
        <p:spPr>
          <a:xfrm>
            <a:off x="3677055" y="3784061"/>
            <a:ext cx="1822978" cy="183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prstClr val="white"/>
              </a:solidFill>
            </a:endParaRPr>
          </a:p>
        </p:txBody>
      </p:sp>
      <p:sp>
        <p:nvSpPr>
          <p:cNvPr id="26" name="CuadroTexto 25"/>
          <p:cNvSpPr txBox="1"/>
          <p:nvPr/>
        </p:nvSpPr>
        <p:spPr>
          <a:xfrm>
            <a:off x="2921059" y="3093637"/>
            <a:ext cx="2468783" cy="300082"/>
          </a:xfrm>
          <a:prstGeom prst="rect">
            <a:avLst/>
          </a:prstGeom>
          <a:noFill/>
        </p:spPr>
        <p:txBody>
          <a:bodyPr wrap="square" rtlCol="0">
            <a:spAutoFit/>
          </a:bodyPr>
          <a:lstStyle/>
          <a:p>
            <a:r>
              <a:rPr lang="es-MX" sz="1350" dirty="0">
                <a:solidFill>
                  <a:prstClr val="black"/>
                </a:solidFill>
              </a:rPr>
              <a:t>Musculo Longitudinal externo</a:t>
            </a:r>
          </a:p>
        </p:txBody>
      </p:sp>
      <p:sp>
        <p:nvSpPr>
          <p:cNvPr id="27" name="Rectangle 6"/>
          <p:cNvSpPr/>
          <p:nvPr/>
        </p:nvSpPr>
        <p:spPr>
          <a:xfrm>
            <a:off x="172457" y="6321087"/>
            <a:ext cx="9128197"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Yates RB. Surgical Treatment of Gastroesophageal Reflux Disease. </a:t>
            </a:r>
            <a:r>
              <a:rPr kumimoji="0" lang="en-US" sz="1600" b="0" i="0" u="none" strike="noStrike" kern="0" cap="none" spc="0" normalizeH="0" baseline="0" noProof="0" dirty="0" err="1" smtClean="0">
                <a:ln>
                  <a:noFill/>
                </a:ln>
                <a:solidFill>
                  <a:prstClr val="black"/>
                </a:solidFill>
                <a:effectLst/>
                <a:uLnTx/>
                <a:uFillTx/>
              </a:rPr>
              <a:t>Surg</a:t>
            </a:r>
            <a:r>
              <a:rPr kumimoji="0" lang="en-US" sz="1600" b="0" i="0" u="none" strike="noStrike" kern="0" cap="none" spc="0" normalizeH="0" baseline="0" noProof="0" dirty="0" smtClean="0">
                <a:ln>
                  <a:noFill/>
                </a:ln>
                <a:solidFill>
                  <a:prstClr val="black"/>
                </a:solidFill>
                <a:effectLst/>
                <a:uLnTx/>
                <a:uFillTx/>
              </a:rPr>
              <a:t> </a:t>
            </a:r>
            <a:r>
              <a:rPr kumimoji="0" lang="en-US" sz="1600" b="0" i="0" u="none" strike="noStrike" kern="0" cap="none" spc="0" normalizeH="0" baseline="0" noProof="0" dirty="0" err="1" smtClean="0">
                <a:ln>
                  <a:noFill/>
                </a:ln>
                <a:solidFill>
                  <a:prstClr val="black"/>
                </a:solidFill>
                <a:effectLst/>
                <a:uLnTx/>
                <a:uFillTx/>
              </a:rPr>
              <a:t>Clin</a:t>
            </a:r>
            <a:r>
              <a:rPr kumimoji="0" lang="en-US" sz="1600" b="0" i="0" u="none" strike="noStrike" kern="0" cap="none" spc="0" normalizeH="0" baseline="0" noProof="0" dirty="0" smtClean="0">
                <a:ln>
                  <a:noFill/>
                </a:ln>
                <a:solidFill>
                  <a:prstClr val="black"/>
                </a:solidFill>
                <a:effectLst/>
                <a:uLnTx/>
                <a:uFillTx/>
              </a:rPr>
              <a:t> N Am 2015;95:527-533.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rPr>
              <a:t>Davis CA. The evolution and long-term results of laparoscopic </a:t>
            </a:r>
            <a:r>
              <a:rPr kumimoji="0" lang="en-US" sz="1600" b="0" i="0" u="none" strike="noStrike" kern="0" cap="none" spc="0" normalizeH="0" baseline="0" noProof="0" dirty="0" err="1" smtClean="0">
                <a:ln>
                  <a:noFill/>
                </a:ln>
                <a:solidFill>
                  <a:prstClr val="black"/>
                </a:solidFill>
                <a:effectLst/>
                <a:uLnTx/>
                <a:uFillTx/>
              </a:rPr>
              <a:t>antireflux</a:t>
            </a:r>
            <a:r>
              <a:rPr kumimoji="0" lang="en-US" sz="1600" b="0" i="0" u="none" strike="noStrike" kern="0" cap="none" spc="0" normalizeH="0" baseline="0" noProof="0" dirty="0" smtClean="0">
                <a:ln>
                  <a:noFill/>
                </a:ln>
                <a:solidFill>
                  <a:prstClr val="black"/>
                </a:solidFill>
                <a:effectLst/>
                <a:uLnTx/>
                <a:uFillTx/>
              </a:rPr>
              <a:t> surgery… JSLS 2010;13:332-41. </a:t>
            </a:r>
          </a:p>
        </p:txBody>
      </p:sp>
      <p:sp>
        <p:nvSpPr>
          <p:cNvPr id="5" name="CuadroTexto 4"/>
          <p:cNvSpPr txBox="1"/>
          <p:nvPr/>
        </p:nvSpPr>
        <p:spPr>
          <a:xfrm>
            <a:off x="603119" y="846306"/>
            <a:ext cx="3983448" cy="1754326"/>
          </a:xfrm>
          <a:prstGeom prst="rect">
            <a:avLst/>
          </a:prstGeom>
          <a:noFill/>
        </p:spPr>
        <p:txBody>
          <a:bodyPr wrap="square" rtlCol="0">
            <a:spAutoFit/>
          </a:bodyPr>
          <a:lstStyle/>
          <a:p>
            <a:r>
              <a:rPr lang="es-MX" dirty="0" smtClean="0"/>
              <a:t>            RGE se produce por:</a:t>
            </a:r>
          </a:p>
          <a:p>
            <a:endParaRPr lang="es-MX" dirty="0" smtClean="0"/>
          </a:p>
          <a:p>
            <a:pPr marL="285750" indent="-285750">
              <a:buFont typeface="Arial" panose="020B0604020202020204" pitchFamily="34" charset="0"/>
              <a:buChar char="•"/>
            </a:pPr>
            <a:r>
              <a:rPr lang="es-MX" dirty="0" smtClean="0"/>
              <a:t>Disminución de la presión del EEI en reposo.</a:t>
            </a:r>
          </a:p>
          <a:p>
            <a:pPr marL="285750" indent="-285750">
              <a:buFont typeface="Arial" panose="020B0604020202020204" pitchFamily="34" charset="0"/>
              <a:buChar char="•"/>
            </a:pPr>
            <a:r>
              <a:rPr lang="es-MX" dirty="0" smtClean="0"/>
              <a:t>Relajación del EEI en ausencia de peristalsis.</a:t>
            </a:r>
            <a:endParaRPr lang="es-MX" dirty="0"/>
          </a:p>
        </p:txBody>
      </p:sp>
    </p:spTree>
    <p:extLst>
      <p:ext uri="{BB962C8B-B14F-4D97-AF65-F5344CB8AC3E}">
        <p14:creationId xmlns:p14="http://schemas.microsoft.com/office/powerpoint/2010/main" val="1235787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s-MX" altLang="es-MX" smtClean="0"/>
              <a:t>Fisiopatología de la ERGE</a:t>
            </a:r>
          </a:p>
        </p:txBody>
      </p:sp>
      <p:grpSp>
        <p:nvGrpSpPr>
          <p:cNvPr id="9219" name="Group 11"/>
          <p:cNvGrpSpPr>
            <a:grpSpLocks/>
          </p:cNvGrpSpPr>
          <p:nvPr/>
        </p:nvGrpSpPr>
        <p:grpSpPr bwMode="auto">
          <a:xfrm>
            <a:off x="1540041" y="1772816"/>
            <a:ext cx="5408223" cy="4752528"/>
            <a:chOff x="88" y="799"/>
            <a:chExt cx="4311" cy="3402"/>
          </a:xfrm>
        </p:grpSpPr>
        <p:pic>
          <p:nvPicPr>
            <p:cNvPr id="9220" name="Picture 5" descr="196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799"/>
              <a:ext cx="4174" cy="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2925" y="2115"/>
              <a:ext cx="1005"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r>
                <a:rPr lang="es-MX" altLang="es-MX" sz="2000" b="1" smtClean="0">
                  <a:solidFill>
                    <a:srgbClr val="000000"/>
                  </a:solidFill>
                </a:rPr>
                <a:t>EEI cerrado</a:t>
              </a:r>
            </a:p>
          </p:txBody>
        </p:sp>
        <p:sp>
          <p:nvSpPr>
            <p:cNvPr id="9222" name="Text Box 8"/>
            <p:cNvSpPr txBox="1">
              <a:spLocks noChangeArrowheads="1"/>
            </p:cNvSpPr>
            <p:nvPr/>
          </p:nvSpPr>
          <p:spPr bwMode="auto">
            <a:xfrm>
              <a:off x="88" y="3113"/>
              <a:ext cx="1906" cy="9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es-MX" altLang="es-MX" sz="1800" b="1" dirty="0" smtClean="0">
                  <a:solidFill>
                    <a:srgbClr val="000000"/>
                  </a:solidFill>
                </a:rPr>
                <a:t>El contenido gástrico pasa a través del EEI causando pirosis</a:t>
              </a:r>
            </a:p>
          </p:txBody>
        </p:sp>
        <p:sp>
          <p:nvSpPr>
            <p:cNvPr id="9223" name="Rectangle 9"/>
            <p:cNvSpPr>
              <a:spLocks noChangeArrowheads="1"/>
            </p:cNvSpPr>
            <p:nvPr/>
          </p:nvSpPr>
          <p:spPr bwMode="auto">
            <a:xfrm>
              <a:off x="3379" y="3747"/>
              <a:ext cx="1020" cy="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endParaRPr lang="es-ES" altLang="es-MX" sz="1800" smtClean="0">
                <a:solidFill>
                  <a:srgbClr val="000000"/>
                </a:solidFill>
              </a:endParaRPr>
            </a:p>
          </p:txBody>
        </p:sp>
        <p:sp>
          <p:nvSpPr>
            <p:cNvPr id="9224" name="Text Box 7"/>
            <p:cNvSpPr txBox="1">
              <a:spLocks noChangeArrowheads="1"/>
            </p:cNvSpPr>
            <p:nvPr/>
          </p:nvSpPr>
          <p:spPr bwMode="auto">
            <a:xfrm>
              <a:off x="2971" y="3657"/>
              <a:ext cx="951"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FontTx/>
                <a:buNone/>
              </a:pPr>
              <a:r>
                <a:rPr lang="es-MX" altLang="es-MX" sz="2000" b="1" smtClean="0">
                  <a:solidFill>
                    <a:srgbClr val="000000"/>
                  </a:solidFill>
                </a:rPr>
                <a:t>EEI abierto</a:t>
              </a:r>
            </a:p>
          </p:txBody>
        </p:sp>
        <p:sp>
          <p:nvSpPr>
            <p:cNvPr id="9225" name="Text Box 10"/>
            <p:cNvSpPr txBox="1">
              <a:spLocks noChangeArrowheads="1"/>
            </p:cNvSpPr>
            <p:nvPr/>
          </p:nvSpPr>
          <p:spPr bwMode="auto">
            <a:xfrm>
              <a:off x="158" y="1293"/>
              <a:ext cx="1587" cy="7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buFontTx/>
                <a:buNone/>
              </a:pPr>
              <a:r>
                <a:rPr lang="es-MX" altLang="es-MX" sz="1800" b="1" dirty="0" smtClean="0">
                  <a:solidFill>
                    <a:srgbClr val="000000"/>
                  </a:solidFill>
                </a:rPr>
                <a:t>Esfínter Esofágico Inferior (EEI)</a:t>
              </a:r>
            </a:p>
          </p:txBody>
        </p:sp>
      </p:grpSp>
    </p:spTree>
    <p:extLst>
      <p:ext uri="{BB962C8B-B14F-4D97-AF65-F5344CB8AC3E}">
        <p14:creationId xmlns:p14="http://schemas.microsoft.com/office/powerpoint/2010/main" val="95644604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9268" y="55403"/>
            <a:ext cx="8145463" cy="620713"/>
          </a:xfrm>
        </p:spPr>
        <p:txBody>
          <a:bodyPr>
            <a:normAutofit/>
          </a:bodyPr>
          <a:lstStyle/>
          <a:p>
            <a:pPr algn="ctr"/>
            <a:r>
              <a:rPr lang="es-ES_tradnl" sz="3200" dirty="0"/>
              <a:t>Principios básicos del tratamiento </a:t>
            </a:r>
            <a:r>
              <a:rPr lang="es-ES_tradnl" sz="3200" dirty="0" smtClean="0"/>
              <a:t>quirúrgico</a:t>
            </a:r>
            <a:endParaRPr lang="en-US" sz="32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89778887"/>
              </p:ext>
            </p:extLst>
          </p:nvPr>
        </p:nvGraphicFramePr>
        <p:xfrm>
          <a:off x="288131" y="843756"/>
          <a:ext cx="8567738" cy="5313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888377" y="6430394"/>
            <a:ext cx="9247846" cy="307777"/>
          </a:xfrm>
          <a:prstGeom prst="rect">
            <a:avLst/>
          </a:prstGeom>
        </p:spPr>
        <p:txBody>
          <a:bodyPr wrap="square">
            <a:spAutoFit/>
          </a:bodyPr>
          <a:lstStyle/>
          <a:p>
            <a:r>
              <a:rPr lang="es-MX" sz="1400" dirty="0"/>
              <a:t>Yates RB et al. </a:t>
            </a:r>
            <a:r>
              <a:rPr lang="es-MX" sz="1400" dirty="0" err="1" smtClean="0"/>
              <a:t>Surgical</a:t>
            </a:r>
            <a:r>
              <a:rPr lang="es-MX" sz="1400" dirty="0" smtClean="0"/>
              <a:t> </a:t>
            </a:r>
            <a:r>
              <a:rPr lang="es-MX" sz="1400" dirty="0" err="1" smtClean="0"/>
              <a:t>Treatment</a:t>
            </a:r>
            <a:r>
              <a:rPr lang="es-MX" sz="1400" dirty="0" smtClean="0"/>
              <a:t> </a:t>
            </a:r>
            <a:r>
              <a:rPr lang="es-MX" sz="1400" dirty="0"/>
              <a:t>of </a:t>
            </a:r>
            <a:r>
              <a:rPr lang="es-MX" sz="1400" dirty="0" err="1"/>
              <a:t>Gastroesophageal</a:t>
            </a:r>
            <a:r>
              <a:rPr lang="es-MX" sz="1400" dirty="0"/>
              <a:t> </a:t>
            </a:r>
            <a:r>
              <a:rPr lang="es-MX" sz="1400" dirty="0" err="1"/>
              <a:t>Reflux</a:t>
            </a:r>
            <a:r>
              <a:rPr lang="es-MX" sz="1400" dirty="0"/>
              <a:t> </a:t>
            </a:r>
            <a:r>
              <a:rPr lang="es-MX" sz="1400" dirty="0" err="1"/>
              <a:t>Disease</a:t>
            </a:r>
            <a:r>
              <a:rPr lang="es-MX" sz="1400" dirty="0"/>
              <a:t>. </a:t>
            </a:r>
            <a:r>
              <a:rPr lang="es-MX" sz="1400" dirty="0" err="1"/>
              <a:t>Surg</a:t>
            </a:r>
            <a:r>
              <a:rPr lang="es-MX" sz="1400" dirty="0"/>
              <a:t> </a:t>
            </a:r>
            <a:r>
              <a:rPr lang="es-MX" sz="1400" dirty="0" err="1"/>
              <a:t>Clin</a:t>
            </a:r>
            <a:r>
              <a:rPr lang="es-MX" sz="1400" dirty="0"/>
              <a:t> N Am </a:t>
            </a:r>
            <a:r>
              <a:rPr lang="es-MX" sz="1400" dirty="0" smtClean="0"/>
              <a:t>2015;95:527-533</a:t>
            </a:r>
            <a:r>
              <a:rPr lang="es-MX" sz="1400" dirty="0"/>
              <a:t>. </a:t>
            </a:r>
          </a:p>
        </p:txBody>
      </p:sp>
    </p:spTree>
    <p:extLst>
      <p:ext uri="{BB962C8B-B14F-4D97-AF65-F5344CB8AC3E}">
        <p14:creationId xmlns:p14="http://schemas.microsoft.com/office/powerpoint/2010/main" val="2994848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35967"/>
            <a:ext cx="7543800" cy="1450757"/>
          </a:xfrm>
        </p:spPr>
        <p:txBody>
          <a:bodyPr>
            <a:normAutofit/>
          </a:bodyPr>
          <a:lstStyle/>
          <a:p>
            <a:r>
              <a:rPr lang="es-ES_tradnl" dirty="0"/>
              <a:t>Elección de la vía de </a:t>
            </a:r>
            <a:r>
              <a:rPr lang="es-ES_tradnl" dirty="0" smtClean="0"/>
              <a:t>acceso</a:t>
            </a:r>
            <a:endParaRPr lang="en-US" dirty="0"/>
          </a:p>
        </p:txBody>
      </p:sp>
      <p:sp>
        <p:nvSpPr>
          <p:cNvPr id="3" name="Content Placeholder 2"/>
          <p:cNvSpPr>
            <a:spLocks noGrp="1"/>
          </p:cNvSpPr>
          <p:nvPr>
            <p:ph idx="1"/>
          </p:nvPr>
        </p:nvSpPr>
        <p:spPr/>
        <p:txBody>
          <a:bodyPr>
            <a:normAutofit/>
          </a:bodyPr>
          <a:lstStyle/>
          <a:p>
            <a:r>
              <a:rPr lang="es-ES_tradnl" dirty="0" smtClean="0"/>
              <a:t>Abierta:</a:t>
            </a:r>
          </a:p>
          <a:p>
            <a:endParaRPr lang="es-ES_tradnl" dirty="0" smtClean="0"/>
          </a:p>
          <a:p>
            <a:r>
              <a:rPr lang="es-ES_tradnl" dirty="0"/>
              <a:t>C</a:t>
            </a:r>
            <a:r>
              <a:rPr lang="es-ES_tradnl" dirty="0" smtClean="0"/>
              <a:t>ontraindicaciones </a:t>
            </a:r>
            <a:r>
              <a:rPr lang="es-ES_tradnl" dirty="0"/>
              <a:t>generales de la </a:t>
            </a:r>
            <a:r>
              <a:rPr lang="es-ES_tradnl" dirty="0" smtClean="0"/>
              <a:t>laparoscopia.</a:t>
            </a:r>
          </a:p>
          <a:p>
            <a:r>
              <a:rPr lang="es-ES_tradnl" dirty="0"/>
              <a:t>F</a:t>
            </a:r>
            <a:r>
              <a:rPr lang="es-ES_tradnl" dirty="0" smtClean="0"/>
              <a:t>racasos </a:t>
            </a:r>
            <a:r>
              <a:rPr lang="es-ES_tradnl" dirty="0"/>
              <a:t>y complicaciones peroperatorias de la </a:t>
            </a:r>
            <a:r>
              <a:rPr lang="es-ES_tradnl" dirty="0" smtClean="0"/>
              <a:t>laparoscopia.</a:t>
            </a:r>
            <a:endParaRPr lang="es-ES_tradnl" dirty="0"/>
          </a:p>
          <a:p>
            <a:r>
              <a:rPr lang="es-ES_tradnl" dirty="0"/>
              <a:t>R</a:t>
            </a:r>
            <a:r>
              <a:rPr lang="es-ES_tradnl" dirty="0" smtClean="0"/>
              <a:t>eintervenciones </a:t>
            </a:r>
            <a:r>
              <a:rPr lang="es-ES_tradnl" dirty="0"/>
              <a:t>por fracaso o </a:t>
            </a:r>
            <a:r>
              <a:rPr lang="es-ES_tradnl" dirty="0" smtClean="0"/>
              <a:t>recidiva.</a:t>
            </a:r>
          </a:p>
          <a:p>
            <a:r>
              <a:rPr lang="es-ES_tradnl" dirty="0" smtClean="0"/>
              <a:t>Reflujo complicado </a:t>
            </a:r>
            <a:r>
              <a:rPr lang="es-ES_tradnl" dirty="0"/>
              <a:t>con estenosis, </a:t>
            </a:r>
            <a:r>
              <a:rPr lang="es-ES_tradnl" dirty="0" err="1"/>
              <a:t>braquiesófago</a:t>
            </a:r>
            <a:r>
              <a:rPr lang="es-ES_tradnl" dirty="0"/>
              <a:t> </a:t>
            </a:r>
            <a:r>
              <a:rPr lang="es-ES_tradnl" dirty="0" smtClean="0"/>
              <a:t>que </a:t>
            </a:r>
            <a:r>
              <a:rPr lang="es-ES_tradnl" dirty="0"/>
              <a:t>no pueden tratarse por laparoscopia</a:t>
            </a:r>
            <a:r>
              <a:rPr lang="es-ES_tradnl" dirty="0" smtClean="0"/>
              <a:t>.</a:t>
            </a:r>
          </a:p>
          <a:p>
            <a:endParaRPr lang="en-US" dirty="0"/>
          </a:p>
        </p:txBody>
      </p:sp>
      <p:sp>
        <p:nvSpPr>
          <p:cNvPr id="4" name="Rectangle 3"/>
          <p:cNvSpPr/>
          <p:nvPr/>
        </p:nvSpPr>
        <p:spPr>
          <a:xfrm>
            <a:off x="0" y="6388453"/>
            <a:ext cx="9041812" cy="461665"/>
          </a:xfrm>
          <a:prstGeom prst="rect">
            <a:avLst/>
          </a:prstGeom>
        </p:spPr>
        <p:txBody>
          <a:bodyPr wrap="square">
            <a:spAutoFit/>
          </a:bodyPr>
          <a:lstStyle/>
          <a:p>
            <a:r>
              <a:rPr lang="es-ES_tradnl" sz="1200" dirty="0"/>
              <a:t>M. </a:t>
            </a:r>
            <a:r>
              <a:rPr lang="es-ES_tradnl" sz="1200" dirty="0" err="1"/>
              <a:t>Scotté</a:t>
            </a:r>
            <a:r>
              <a:rPr lang="es-ES_tradnl" sz="1200" dirty="0"/>
              <a:t>, J. </a:t>
            </a:r>
            <a:r>
              <a:rPr lang="es-ES_tradnl" sz="1200" dirty="0" err="1"/>
              <a:t>Lubrano</a:t>
            </a:r>
            <a:r>
              <a:rPr lang="es-ES_tradnl" sz="1200" dirty="0"/>
              <a:t>, J.-M. </a:t>
            </a:r>
            <a:r>
              <a:rPr lang="es-ES_tradnl" sz="1200" dirty="0" err="1"/>
              <a:t>Muller</a:t>
            </a:r>
            <a:r>
              <a:rPr lang="es-ES_tradnl" sz="1200" dirty="0"/>
              <a:t>, E. </a:t>
            </a:r>
            <a:r>
              <a:rPr lang="es-ES_tradnl" sz="1200" dirty="0" err="1"/>
              <a:t>Huet</a:t>
            </a:r>
            <a:r>
              <a:rPr lang="es-ES_tradnl" sz="1200" dirty="0"/>
              <a:t>. Tratamiento quirúrgico del reflujo gastroesofágico del adulto por laparotomía. EMC - Técnicas quirúrgicas - Aparato digestivo 2007:1-20 </a:t>
            </a:r>
            <a:endParaRPr lang="en-US" sz="1200" dirty="0"/>
          </a:p>
        </p:txBody>
      </p:sp>
    </p:spTree>
    <p:extLst>
      <p:ext uri="{BB962C8B-B14F-4D97-AF65-F5344CB8AC3E}">
        <p14:creationId xmlns:p14="http://schemas.microsoft.com/office/powerpoint/2010/main" val="587689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83044" y="1363488"/>
            <a:ext cx="5880100" cy="4889500"/>
          </a:xfrm>
          <a:prstGeom prst="rect">
            <a:avLst/>
          </a:prstGeom>
        </p:spPr>
      </p:pic>
      <p:sp>
        <p:nvSpPr>
          <p:cNvPr id="5" name="Rectangle 4"/>
          <p:cNvSpPr/>
          <p:nvPr/>
        </p:nvSpPr>
        <p:spPr>
          <a:xfrm>
            <a:off x="204511" y="163159"/>
            <a:ext cx="7874490" cy="1200329"/>
          </a:xfrm>
          <a:prstGeom prst="rect">
            <a:avLst/>
          </a:prstGeom>
        </p:spPr>
        <p:txBody>
          <a:bodyPr wrap="square">
            <a:spAutoFit/>
          </a:bodyPr>
          <a:lstStyle/>
          <a:p>
            <a:pPr marL="342900" indent="-342900">
              <a:buFontTx/>
              <a:buAutoNum type="alphaUcPeriod"/>
            </a:pPr>
            <a:r>
              <a:rPr lang="es-ES_tradnl" dirty="0" smtClean="0">
                <a:solidFill>
                  <a:prstClr val="black"/>
                </a:solidFill>
              </a:rPr>
              <a:t>Funduplicatura </a:t>
            </a:r>
            <a:r>
              <a:rPr lang="es-ES_tradnl" dirty="0">
                <a:solidFill>
                  <a:prstClr val="black"/>
                </a:solidFill>
              </a:rPr>
              <a:t>posterior de 180°. </a:t>
            </a:r>
            <a:endParaRPr lang="es-ES_tradnl" dirty="0" smtClean="0">
              <a:solidFill>
                <a:prstClr val="black"/>
              </a:solidFill>
            </a:endParaRPr>
          </a:p>
          <a:p>
            <a:endParaRPr lang="es-ES_tradnl" dirty="0">
              <a:solidFill>
                <a:prstClr val="black"/>
              </a:solidFill>
            </a:endParaRPr>
          </a:p>
          <a:p>
            <a:r>
              <a:rPr lang="es-ES_tradnl" dirty="0" smtClean="0">
                <a:solidFill>
                  <a:prstClr val="black"/>
                </a:solidFill>
              </a:rPr>
              <a:t>La </a:t>
            </a:r>
            <a:r>
              <a:rPr lang="es-ES_tradnl" dirty="0">
                <a:solidFill>
                  <a:prstClr val="black"/>
                </a:solidFill>
              </a:rPr>
              <a:t>válvula se fija por detrás a los pilares del diafragma y a los lados en los bordes derecho e izquierdo del diafragma</a:t>
            </a:r>
            <a:r>
              <a:rPr lang="es-ES_tradnl" dirty="0" smtClean="0">
                <a:solidFill>
                  <a:prstClr val="black"/>
                </a:solidFill>
              </a:rPr>
              <a:t>.</a:t>
            </a:r>
            <a:endParaRPr lang="es-ES_tradnl" dirty="0">
              <a:solidFill>
                <a:prstClr val="black"/>
              </a:solidFill>
            </a:endParaRPr>
          </a:p>
        </p:txBody>
      </p:sp>
      <p:sp>
        <p:nvSpPr>
          <p:cNvPr id="6" name="Rectangle 5"/>
          <p:cNvSpPr/>
          <p:nvPr/>
        </p:nvSpPr>
        <p:spPr>
          <a:xfrm>
            <a:off x="0" y="6378047"/>
            <a:ext cx="9041812" cy="461665"/>
          </a:xfrm>
          <a:prstGeom prst="rect">
            <a:avLst/>
          </a:prstGeom>
        </p:spPr>
        <p:txBody>
          <a:bodyPr wrap="square">
            <a:spAutoFit/>
          </a:bodyPr>
          <a:lstStyle/>
          <a:p>
            <a:r>
              <a:rPr lang="es-ES_tradnl" sz="1200" dirty="0">
                <a:solidFill>
                  <a:prstClr val="black"/>
                </a:solidFill>
              </a:rPr>
              <a:t>M. </a:t>
            </a:r>
            <a:r>
              <a:rPr lang="es-ES_tradnl" sz="1200" dirty="0" err="1">
                <a:solidFill>
                  <a:prstClr val="black"/>
                </a:solidFill>
              </a:rPr>
              <a:t>Scotté</a:t>
            </a:r>
            <a:r>
              <a:rPr lang="es-ES_tradnl" sz="1200" dirty="0">
                <a:solidFill>
                  <a:prstClr val="black"/>
                </a:solidFill>
              </a:rPr>
              <a:t>, J. </a:t>
            </a:r>
            <a:r>
              <a:rPr lang="es-ES_tradnl" sz="1200" dirty="0" err="1">
                <a:solidFill>
                  <a:prstClr val="black"/>
                </a:solidFill>
              </a:rPr>
              <a:t>Lubrano</a:t>
            </a:r>
            <a:r>
              <a:rPr lang="es-ES_tradnl" sz="1200" dirty="0">
                <a:solidFill>
                  <a:prstClr val="black"/>
                </a:solidFill>
              </a:rPr>
              <a:t>, J.-M. </a:t>
            </a:r>
            <a:r>
              <a:rPr lang="es-ES_tradnl" sz="1200" dirty="0" err="1">
                <a:solidFill>
                  <a:prstClr val="black"/>
                </a:solidFill>
              </a:rPr>
              <a:t>Muller</a:t>
            </a:r>
            <a:r>
              <a:rPr lang="es-ES_tradnl" sz="1200" dirty="0">
                <a:solidFill>
                  <a:prstClr val="black"/>
                </a:solidFill>
              </a:rPr>
              <a:t>, E. </a:t>
            </a:r>
            <a:r>
              <a:rPr lang="es-ES_tradnl" sz="1200" dirty="0" err="1">
                <a:solidFill>
                  <a:prstClr val="black"/>
                </a:solidFill>
              </a:rPr>
              <a:t>Huet</a:t>
            </a:r>
            <a:r>
              <a:rPr lang="es-ES_tradnl" sz="1200" dirty="0">
                <a:solidFill>
                  <a:prstClr val="black"/>
                </a:solidFill>
              </a:rPr>
              <a:t>. Tratamiento quirúrgico del reflujo gastroesofágico del adulto por laparotomía. EMC - Técnicas quirúrgicas - Aparato digestivo 2007:1-20 </a:t>
            </a:r>
            <a:endParaRPr lang="en-US" sz="1200" dirty="0">
              <a:solidFill>
                <a:prstClr val="black"/>
              </a:solidFill>
            </a:endParaRPr>
          </a:p>
        </p:txBody>
      </p:sp>
    </p:spTree>
    <p:extLst>
      <p:ext uri="{BB962C8B-B14F-4D97-AF65-F5344CB8AC3E}">
        <p14:creationId xmlns:p14="http://schemas.microsoft.com/office/powerpoint/2010/main" val="1428207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56816" y="1622847"/>
            <a:ext cx="5555234" cy="4619363"/>
          </a:xfrm>
          <a:prstGeom prst="rect">
            <a:avLst/>
          </a:prstGeom>
        </p:spPr>
      </p:pic>
      <p:sp>
        <p:nvSpPr>
          <p:cNvPr id="3" name="Rectangle 2"/>
          <p:cNvSpPr/>
          <p:nvPr/>
        </p:nvSpPr>
        <p:spPr>
          <a:xfrm>
            <a:off x="0" y="145519"/>
            <a:ext cx="8908067" cy="1477328"/>
          </a:xfrm>
          <a:prstGeom prst="rect">
            <a:avLst/>
          </a:prstGeom>
        </p:spPr>
        <p:txBody>
          <a:bodyPr wrap="square">
            <a:spAutoFit/>
          </a:bodyPr>
          <a:lstStyle/>
          <a:p>
            <a:r>
              <a:rPr lang="es-ES_tradnl" dirty="0" smtClean="0">
                <a:solidFill>
                  <a:prstClr val="black"/>
                </a:solidFill>
              </a:rPr>
              <a:t>B</a:t>
            </a:r>
            <a:r>
              <a:rPr lang="es-ES_tradnl" dirty="0">
                <a:solidFill>
                  <a:prstClr val="black"/>
                </a:solidFill>
              </a:rPr>
              <a:t>. </a:t>
            </a:r>
            <a:r>
              <a:rPr lang="es-ES_tradnl" dirty="0" smtClean="0">
                <a:solidFill>
                  <a:prstClr val="black"/>
                </a:solidFill>
              </a:rPr>
              <a:t>Funduplicatura </a:t>
            </a:r>
            <a:r>
              <a:rPr lang="es-ES_tradnl" dirty="0">
                <a:solidFill>
                  <a:prstClr val="black"/>
                </a:solidFill>
              </a:rPr>
              <a:t>posterior de 270°. </a:t>
            </a:r>
            <a:endParaRPr lang="es-ES_tradnl" dirty="0" smtClean="0">
              <a:solidFill>
                <a:prstClr val="black"/>
              </a:solidFill>
            </a:endParaRPr>
          </a:p>
          <a:p>
            <a:endParaRPr lang="es-ES_tradnl" dirty="0">
              <a:solidFill>
                <a:prstClr val="black"/>
              </a:solidFill>
            </a:endParaRPr>
          </a:p>
          <a:p>
            <a:r>
              <a:rPr lang="es-ES_tradnl" dirty="0" smtClean="0">
                <a:solidFill>
                  <a:prstClr val="black"/>
                </a:solidFill>
              </a:rPr>
              <a:t>La </a:t>
            </a:r>
            <a:r>
              <a:rPr lang="es-ES_tradnl" dirty="0">
                <a:solidFill>
                  <a:prstClr val="black"/>
                </a:solidFill>
              </a:rPr>
              <a:t>válvula se fija por detrás a los pilares del diafragma. </a:t>
            </a:r>
            <a:endParaRPr lang="es-ES_tradnl" dirty="0" smtClean="0">
              <a:solidFill>
                <a:prstClr val="black"/>
              </a:solidFill>
            </a:endParaRPr>
          </a:p>
          <a:p>
            <a:r>
              <a:rPr lang="es-ES_tradnl" dirty="0" smtClean="0">
                <a:solidFill>
                  <a:prstClr val="black"/>
                </a:solidFill>
              </a:rPr>
              <a:t>A </a:t>
            </a:r>
            <a:r>
              <a:rPr lang="es-ES_tradnl" dirty="0">
                <a:solidFill>
                  <a:prstClr val="black"/>
                </a:solidFill>
              </a:rPr>
              <a:t>los lados el adosamiento entre el esófago y el borde derecho de la válvula polar se efectúa en dos planos superpuestos.</a:t>
            </a:r>
            <a:endParaRPr lang="en-US" dirty="0">
              <a:solidFill>
                <a:prstClr val="black"/>
              </a:solidFill>
            </a:endParaRPr>
          </a:p>
        </p:txBody>
      </p:sp>
    </p:spTree>
    <p:extLst>
      <p:ext uri="{BB962C8B-B14F-4D97-AF65-F5344CB8AC3E}">
        <p14:creationId xmlns:p14="http://schemas.microsoft.com/office/powerpoint/2010/main" val="644577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6326" y="273384"/>
            <a:ext cx="7543800" cy="1450757"/>
          </a:xfrm>
        </p:spPr>
        <p:txBody>
          <a:bodyPr/>
          <a:lstStyle/>
          <a:p>
            <a:r>
              <a:rPr lang="es-ES_tradnl" dirty="0" smtClean="0">
                <a:solidFill>
                  <a:schemeClr val="tx1"/>
                </a:solidFill>
              </a:rPr>
              <a:t>Técnica </a:t>
            </a:r>
            <a:r>
              <a:rPr lang="es-ES_tradnl" dirty="0">
                <a:solidFill>
                  <a:schemeClr val="tx1"/>
                </a:solidFill>
              </a:rPr>
              <a:t>de </a:t>
            </a:r>
            <a:r>
              <a:rPr lang="es-ES_tradnl" dirty="0" err="1" smtClean="0">
                <a:solidFill>
                  <a:schemeClr val="tx1"/>
                </a:solidFill>
              </a:rPr>
              <a:t>Dor</a:t>
            </a:r>
            <a:endParaRPr lang="es-MX" dirty="0">
              <a:solidFill>
                <a:schemeClr val="tx1"/>
              </a:solidFill>
            </a:endParaRPr>
          </a:p>
        </p:txBody>
      </p:sp>
      <p:pic>
        <p:nvPicPr>
          <p:cNvPr id="5" name="Content Placeholder 4"/>
          <p:cNvPicPr>
            <a:picLocks noGrp="1" noChangeAspect="1"/>
          </p:cNvPicPr>
          <p:nvPr>
            <p:ph idx="1"/>
          </p:nvPr>
        </p:nvPicPr>
        <p:blipFill>
          <a:blip r:embed="rId3"/>
          <a:stretch>
            <a:fillRect/>
          </a:stretch>
        </p:blipFill>
        <p:spPr>
          <a:xfrm>
            <a:off x="866326" y="2977362"/>
            <a:ext cx="7543800" cy="2936322"/>
          </a:xfrm>
        </p:spPr>
      </p:pic>
      <p:sp>
        <p:nvSpPr>
          <p:cNvPr id="4" name="Rectangle 3"/>
          <p:cNvSpPr/>
          <p:nvPr/>
        </p:nvSpPr>
        <p:spPr>
          <a:xfrm>
            <a:off x="0" y="6396335"/>
            <a:ext cx="9041812" cy="461665"/>
          </a:xfrm>
          <a:prstGeom prst="rect">
            <a:avLst/>
          </a:prstGeom>
        </p:spPr>
        <p:txBody>
          <a:bodyPr wrap="square">
            <a:spAutoFit/>
          </a:bodyPr>
          <a:lstStyle/>
          <a:p>
            <a:r>
              <a:rPr lang="es-ES_tradnl" sz="1200" dirty="0">
                <a:solidFill>
                  <a:prstClr val="black"/>
                </a:solidFill>
              </a:rPr>
              <a:t>M. </a:t>
            </a:r>
            <a:r>
              <a:rPr lang="es-ES_tradnl" sz="1200" dirty="0" err="1">
                <a:solidFill>
                  <a:prstClr val="black"/>
                </a:solidFill>
              </a:rPr>
              <a:t>Scotté</a:t>
            </a:r>
            <a:r>
              <a:rPr lang="es-ES_tradnl" sz="1200" dirty="0">
                <a:solidFill>
                  <a:prstClr val="black"/>
                </a:solidFill>
              </a:rPr>
              <a:t>, J. </a:t>
            </a:r>
            <a:r>
              <a:rPr lang="es-ES_tradnl" sz="1200" dirty="0" err="1">
                <a:solidFill>
                  <a:prstClr val="black"/>
                </a:solidFill>
              </a:rPr>
              <a:t>Lubrano</a:t>
            </a:r>
            <a:r>
              <a:rPr lang="es-ES_tradnl" sz="1200" dirty="0">
                <a:solidFill>
                  <a:prstClr val="black"/>
                </a:solidFill>
              </a:rPr>
              <a:t>, J.-M. </a:t>
            </a:r>
            <a:r>
              <a:rPr lang="es-ES_tradnl" sz="1200" dirty="0" err="1">
                <a:solidFill>
                  <a:prstClr val="black"/>
                </a:solidFill>
              </a:rPr>
              <a:t>Muller</a:t>
            </a:r>
            <a:r>
              <a:rPr lang="es-ES_tradnl" sz="1200" dirty="0">
                <a:solidFill>
                  <a:prstClr val="black"/>
                </a:solidFill>
              </a:rPr>
              <a:t>, E. </a:t>
            </a:r>
            <a:r>
              <a:rPr lang="es-ES_tradnl" sz="1200" dirty="0" err="1">
                <a:solidFill>
                  <a:prstClr val="black"/>
                </a:solidFill>
              </a:rPr>
              <a:t>Huet</a:t>
            </a:r>
            <a:r>
              <a:rPr lang="es-ES_tradnl" sz="1200" dirty="0">
                <a:solidFill>
                  <a:prstClr val="black"/>
                </a:solidFill>
              </a:rPr>
              <a:t>. Tratamiento quirúrgico del reflujo gastroesofágico del adulto por laparotomía. EMC - Técnicas quirúrgicas - Aparato digestivo 2007:1-20 </a:t>
            </a:r>
            <a:endParaRPr lang="en-US" sz="1200" dirty="0">
              <a:solidFill>
                <a:prstClr val="black"/>
              </a:solidFill>
            </a:endParaRPr>
          </a:p>
        </p:txBody>
      </p:sp>
      <p:sp>
        <p:nvSpPr>
          <p:cNvPr id="6" name="Rectangle 5"/>
          <p:cNvSpPr/>
          <p:nvPr/>
        </p:nvSpPr>
        <p:spPr>
          <a:xfrm>
            <a:off x="866326" y="1848381"/>
            <a:ext cx="7513536" cy="646331"/>
          </a:xfrm>
          <a:prstGeom prst="rect">
            <a:avLst/>
          </a:prstGeom>
        </p:spPr>
        <p:txBody>
          <a:bodyPr wrap="square">
            <a:spAutoFit/>
          </a:bodyPr>
          <a:lstStyle/>
          <a:p>
            <a:r>
              <a:rPr lang="es-ES_tradnl" dirty="0" smtClean="0">
                <a:solidFill>
                  <a:prstClr val="black"/>
                </a:solidFill>
              </a:rPr>
              <a:t>Funduplicatura </a:t>
            </a:r>
            <a:r>
              <a:rPr lang="es-ES_tradnl" dirty="0">
                <a:solidFill>
                  <a:prstClr val="black"/>
                </a:solidFill>
              </a:rPr>
              <a:t>anterior de 180°</a:t>
            </a:r>
            <a:r>
              <a:rPr lang="es-ES_tradnl" dirty="0" smtClean="0">
                <a:solidFill>
                  <a:prstClr val="black"/>
                </a:solidFill>
              </a:rPr>
              <a:t>.</a:t>
            </a:r>
          </a:p>
          <a:p>
            <a:r>
              <a:rPr lang="es-ES_tradnl" dirty="0" smtClean="0">
                <a:solidFill>
                  <a:prstClr val="black"/>
                </a:solidFill>
              </a:rPr>
              <a:t>El </a:t>
            </a:r>
            <a:r>
              <a:rPr lang="es-ES_tradnl" dirty="0">
                <a:solidFill>
                  <a:prstClr val="black"/>
                </a:solidFill>
              </a:rPr>
              <a:t>borde derecho de la válvula se fija al pilar derecho del diafragma.</a:t>
            </a:r>
            <a:endParaRPr lang="en-US" dirty="0">
              <a:solidFill>
                <a:prstClr val="black"/>
              </a:solidFill>
            </a:endParaRPr>
          </a:p>
        </p:txBody>
      </p:sp>
    </p:spTree>
    <p:extLst>
      <p:ext uri="{BB962C8B-B14F-4D97-AF65-F5344CB8AC3E}">
        <p14:creationId xmlns:p14="http://schemas.microsoft.com/office/powerpoint/2010/main" val="840504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Personalizado 4">
      <a:dk1>
        <a:sysClr val="windowText" lastClr="000000"/>
      </a:dk1>
      <a:lt1>
        <a:sysClr val="window" lastClr="FFFFFF"/>
      </a:lt1>
      <a:dk2>
        <a:srgbClr val="FFFFFF"/>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Retrospección">
  <a:themeElements>
    <a:clrScheme name="Personalizado 4">
      <a:dk1>
        <a:sysClr val="windowText" lastClr="000000"/>
      </a:dk1>
      <a:lt1>
        <a:sysClr val="window" lastClr="FFFFFF"/>
      </a:lt1>
      <a:dk2>
        <a:srgbClr val="FFFFFF"/>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1_Retrospección">
  <a:themeElements>
    <a:clrScheme name="Personalizado 4">
      <a:dk1>
        <a:sysClr val="windowText" lastClr="000000"/>
      </a:dk1>
      <a:lt1>
        <a:sysClr val="window" lastClr="FFFFFF"/>
      </a:lt1>
      <a:dk2>
        <a:srgbClr val="FFFFFF"/>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3_Retrospecció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4624</TotalTime>
  <Words>2411</Words>
  <Application>Microsoft Office PowerPoint</Application>
  <PresentationFormat>Presentación en pantalla (4:3)</PresentationFormat>
  <Paragraphs>443</Paragraphs>
  <Slides>22</Slides>
  <Notes>12</Notes>
  <HiddenSlides>0</HiddenSlides>
  <MMClips>0</MMClips>
  <ScaleCrop>false</ScaleCrop>
  <HeadingPairs>
    <vt:vector size="6" baseType="variant">
      <vt:variant>
        <vt:lpstr>Fuentes usadas</vt:lpstr>
      </vt:variant>
      <vt:variant>
        <vt:i4>7</vt:i4>
      </vt:variant>
      <vt:variant>
        <vt:lpstr>Tema</vt:lpstr>
      </vt:variant>
      <vt:variant>
        <vt:i4>8</vt:i4>
      </vt:variant>
      <vt:variant>
        <vt:lpstr>Títulos de diapositiva</vt:lpstr>
      </vt:variant>
      <vt:variant>
        <vt:i4>22</vt:i4>
      </vt:variant>
    </vt:vector>
  </HeadingPairs>
  <TitlesOfParts>
    <vt:vector size="37" baseType="lpstr">
      <vt:lpstr>ＭＳ Ｐゴシック</vt:lpstr>
      <vt:lpstr>ＭＳ Ｐゴシック</vt:lpstr>
      <vt:lpstr>Arial</vt:lpstr>
      <vt:lpstr>Calibri</vt:lpstr>
      <vt:lpstr>Calibri Light</vt:lpstr>
      <vt:lpstr>Times New Roman</vt:lpstr>
      <vt:lpstr>Wingdings</vt:lpstr>
      <vt:lpstr>Retrospección</vt:lpstr>
      <vt:lpstr>Diseño predeterminado</vt:lpstr>
      <vt:lpstr>1_Diseño predeterminado</vt:lpstr>
      <vt:lpstr>2_Diseño predeterminado</vt:lpstr>
      <vt:lpstr>2_Retrospección</vt:lpstr>
      <vt:lpstr>1_Retrospección</vt:lpstr>
      <vt:lpstr>3_Retrospección</vt:lpstr>
      <vt:lpstr>3_Diseño predeterminado</vt:lpstr>
      <vt:lpstr>Reflujo Gastroesofágico. Visión actual.  Técnicas Quirúrgicas</vt:lpstr>
      <vt:lpstr>Presentación de PowerPoint</vt:lpstr>
      <vt:lpstr>Presentación de PowerPoint</vt:lpstr>
      <vt:lpstr>Fisiopatología de la ERGE</vt:lpstr>
      <vt:lpstr>Principios básicos del tratamiento quirúrgico</vt:lpstr>
      <vt:lpstr>Elección de la vía de acceso</vt:lpstr>
      <vt:lpstr>Presentación de PowerPoint</vt:lpstr>
      <vt:lpstr>Presentación de PowerPoint</vt:lpstr>
      <vt:lpstr>Técnica de Dor</vt:lpstr>
      <vt:lpstr>Mecanismo de Acción del Toupet</vt:lpstr>
      <vt:lpstr>Mecanismos de Acción de la Funduplicatura</vt:lpstr>
      <vt:lpstr>Mecanismo de Acción del Nissen</vt:lpstr>
      <vt:lpstr>Presentación de PowerPoint</vt:lpstr>
      <vt:lpstr>Presentación de PowerPoint</vt:lpstr>
      <vt:lpstr>Presentación de PowerPoint</vt:lpstr>
      <vt:lpstr>Presentación de PowerPoint</vt:lpstr>
      <vt:lpstr>Morbilidad operatoria de los    procedimientos antirreflujo.</vt:lpstr>
      <vt:lpstr>Procedimiento antirreflujo. Funduplicatura parcial ó completa?.  Anterior ó posterior?.</vt:lpstr>
      <vt:lpstr>En cuanto a la elección de la intervención</vt:lpstr>
      <vt:lpstr>Resultados de la Cirugía Antirreflujo 360⁰</vt:lpstr>
      <vt:lpstr>Procedimiento de Nissen.  Robótico ó laparoscópico convencional.</vt:lpstr>
      <vt:lpstr>Corolario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Cirugía Antirrreflujo</dc:title>
  <dc:creator>Ana Lilia Pacheco Carrillo</dc:creator>
  <cp:lastModifiedBy>aleglezojeda</cp:lastModifiedBy>
  <cp:revision>95</cp:revision>
  <dcterms:created xsi:type="dcterms:W3CDTF">2013-05-08T01:50:15Z</dcterms:created>
  <dcterms:modified xsi:type="dcterms:W3CDTF">2015-09-09T23:34:07Z</dcterms:modified>
</cp:coreProperties>
</file>