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82" r:id="rId5"/>
    <p:sldId id="262" r:id="rId6"/>
    <p:sldId id="263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83" r:id="rId20"/>
    <p:sldId id="277" r:id="rId21"/>
    <p:sldId id="284" r:id="rId22"/>
    <p:sldId id="278" r:id="rId23"/>
    <p:sldId id="286" r:id="rId24"/>
    <p:sldId id="279" r:id="rId25"/>
    <p:sldId id="285" r:id="rId26"/>
    <p:sldId id="281" r:id="rId27"/>
    <p:sldId id="280" r:id="rId28"/>
    <p:sldId id="287" r:id="rId2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0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526A3-FB78-4B2B-AA4B-C0359309414C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728EB-9553-4759-83A5-4E042BC672BE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9304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28EB-9553-4759-83A5-4E042BC672BE}" type="slidenum">
              <a:rPr lang="es-MX" smtClean="0"/>
              <a:pPr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4861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3270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4407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8162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0240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2648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13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1665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10111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7885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54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87527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8E661-F19A-41FE-AD43-DB7E8685E471}" type="datetimeFigureOut">
              <a:rPr lang="es-MX" smtClean="0"/>
              <a:pPr/>
              <a:t>09/09/15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7DEF2-A9A3-4FA9-8DD0-F4E8C842809C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96773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emf"/><Relationship Id="rId3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Relationship Id="rId3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emf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906" y="285412"/>
            <a:ext cx="1670706" cy="167070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81621" y="2204864"/>
            <a:ext cx="7772400" cy="1964248"/>
          </a:xfrm>
        </p:spPr>
        <p:txBody>
          <a:bodyPr>
            <a:normAutofit fontScale="90000"/>
          </a:bodyPr>
          <a:lstStyle/>
          <a:p>
            <a:pPr algn="ctr"/>
            <a:r>
              <a:rPr lang="es-ES" cap="none" dirty="0">
                <a:latin typeface="Cambria"/>
                <a:cs typeface="Cambria"/>
              </a:rPr>
              <a:t>S</a:t>
            </a:r>
            <a:r>
              <a:rPr lang="es-ES" cap="none" dirty="0" smtClean="0">
                <a:latin typeface="Cambria"/>
                <a:cs typeface="Cambria"/>
              </a:rPr>
              <a:t>imposio reflujo gastroesofágico: Visión actual</a:t>
            </a:r>
            <a:br>
              <a:rPr lang="es-ES" cap="none" dirty="0" smtClean="0">
                <a:latin typeface="Cambria"/>
                <a:cs typeface="Cambria"/>
              </a:rPr>
            </a:br>
            <a:r>
              <a:rPr lang="es-ES" cap="none" dirty="0" smtClean="0">
                <a:latin typeface="Cambria"/>
                <a:cs typeface="Cambria"/>
              </a:rPr>
              <a:t/>
            </a:r>
            <a:br>
              <a:rPr lang="es-ES" cap="none" dirty="0" smtClean="0">
                <a:latin typeface="Cambria"/>
                <a:cs typeface="Cambria"/>
              </a:rPr>
            </a:br>
            <a:r>
              <a:rPr lang="es-ES" cap="none" dirty="0" smtClean="0">
                <a:solidFill>
                  <a:srgbClr val="000000"/>
                </a:solidFill>
                <a:latin typeface="Cambria"/>
                <a:cs typeface="Cambria"/>
              </a:rPr>
              <a:t>Aspectos Históricos </a:t>
            </a:r>
            <a:endParaRPr lang="es-ES" cap="none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idx="1"/>
          </p:nvPr>
        </p:nvSpPr>
        <p:spPr>
          <a:xfrm>
            <a:off x="681621" y="4725144"/>
            <a:ext cx="7772400" cy="864095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sz="3200" i="1" dirty="0" smtClean="0">
                <a:latin typeface="Cambria"/>
                <a:cs typeface="Cambria"/>
              </a:rPr>
              <a:t>Dr. José Antonio Carrasco Rojas FACS.</a:t>
            </a:r>
          </a:p>
          <a:p>
            <a:pPr algn="ctr"/>
            <a:r>
              <a:rPr lang="es-ES" sz="2400" i="1" dirty="0" smtClean="0">
                <a:latin typeface="Cambria"/>
                <a:cs typeface="Cambria"/>
              </a:rPr>
              <a:t> </a:t>
            </a:r>
            <a:endParaRPr lang="es-ES" sz="2400" i="1" dirty="0">
              <a:latin typeface="Cambria"/>
              <a:cs typeface="Cambria"/>
            </a:endParaRPr>
          </a:p>
        </p:txBody>
      </p:sp>
      <p:pic>
        <p:nvPicPr>
          <p:cNvPr id="2050" name="Picture 2" descr="http://www.bertamartinez.org/Portals/_default/Skins/FundacionBertav1.0/img/franjaAmarill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56" y="5517232"/>
            <a:ext cx="9152355" cy="126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151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124744"/>
            <a:ext cx="5594098" cy="46202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90290" y="522852"/>
            <a:ext cx="7736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 smtClean="0">
                <a:latin typeface="Cambria" panose="02040503050406030204" pitchFamily="18" charset="0"/>
              </a:rPr>
              <a:t>Gastroscopio totalmente flexible de </a:t>
            </a:r>
            <a:r>
              <a:rPr lang="es-MX" sz="2200" b="1" dirty="0" err="1" smtClean="0">
                <a:latin typeface="Cambria" panose="02040503050406030204" pitchFamily="18" charset="0"/>
              </a:rPr>
              <a:t>Hirschowitz</a:t>
            </a:r>
            <a:r>
              <a:rPr lang="es-MX" sz="2200" b="1" dirty="0" smtClean="0">
                <a:latin typeface="Cambria" panose="02040503050406030204" pitchFamily="18" charset="0"/>
              </a:rPr>
              <a:t> , 1957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267744" y="5877272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30000" dirty="0" err="1" smtClean="0"/>
              <a:t>From</a:t>
            </a:r>
            <a:r>
              <a:rPr lang="es-ES" baseline="30000" dirty="0" smtClean="0"/>
              <a:t> </a:t>
            </a:r>
            <a:r>
              <a:rPr lang="es-ES" baseline="30000" dirty="0" err="1"/>
              <a:t>Edmonson</a:t>
            </a:r>
            <a:r>
              <a:rPr lang="es-ES" baseline="30000" dirty="0"/>
              <a:t> JM: </a:t>
            </a:r>
            <a:r>
              <a:rPr lang="es-ES" baseline="30000" dirty="0" err="1"/>
              <a:t>History</a:t>
            </a:r>
            <a:r>
              <a:rPr lang="es-ES" baseline="30000" dirty="0"/>
              <a:t> of </a:t>
            </a:r>
            <a:r>
              <a:rPr lang="es-ES" baseline="30000" dirty="0" err="1"/>
              <a:t>the</a:t>
            </a:r>
            <a:r>
              <a:rPr lang="es-ES" baseline="30000" dirty="0"/>
              <a:t> </a:t>
            </a:r>
            <a:r>
              <a:rPr lang="es-ES" baseline="30000" dirty="0" err="1"/>
              <a:t>instruments</a:t>
            </a:r>
            <a:r>
              <a:rPr lang="es-ES" baseline="30000" dirty="0"/>
              <a:t> </a:t>
            </a:r>
            <a:r>
              <a:rPr lang="es-ES" baseline="30000" dirty="0" err="1"/>
              <a:t>for</a:t>
            </a:r>
            <a:r>
              <a:rPr lang="es-ES" baseline="30000" dirty="0"/>
              <a:t> gastrointestinal </a:t>
            </a:r>
            <a:r>
              <a:rPr lang="es-ES" baseline="30000" dirty="0" err="1"/>
              <a:t>endoscopy</a:t>
            </a:r>
            <a:r>
              <a:rPr lang="es-ES" baseline="30000" dirty="0"/>
              <a:t>. </a:t>
            </a:r>
            <a:r>
              <a:rPr lang="es-ES" baseline="30000" dirty="0" err="1"/>
              <a:t>Gastrointest</a:t>
            </a:r>
            <a:r>
              <a:rPr lang="es-ES" baseline="30000" dirty="0"/>
              <a:t> </a:t>
            </a:r>
            <a:r>
              <a:rPr lang="es-ES" baseline="30000" dirty="0" err="1"/>
              <a:t>Endosc</a:t>
            </a:r>
            <a:r>
              <a:rPr lang="es-ES" baseline="30000" dirty="0"/>
              <a:t> 37:S30, 1991</a:t>
            </a:r>
            <a:r>
              <a:rPr lang="es-ES" baseline="30000" dirty="0" smtClean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5351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r="2367" b="23524"/>
          <a:stretch/>
        </p:blipFill>
        <p:spPr>
          <a:xfrm>
            <a:off x="1835696" y="1340768"/>
            <a:ext cx="5750273" cy="4580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190290" y="522852"/>
            <a:ext cx="7736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 smtClean="0">
                <a:latin typeface="Cambria" panose="02040503050406030204" pitchFamily="18" charset="0"/>
              </a:rPr>
              <a:t>Sistema de </a:t>
            </a:r>
            <a:r>
              <a:rPr lang="es-MX" sz="2200" b="1" dirty="0" err="1" smtClean="0">
                <a:latin typeface="Cambria" panose="02040503050406030204" pitchFamily="18" charset="0"/>
              </a:rPr>
              <a:t>monitarización</a:t>
            </a:r>
            <a:r>
              <a:rPr lang="es-MX" sz="2200" b="1" dirty="0" smtClean="0">
                <a:latin typeface="Cambria" panose="02040503050406030204" pitchFamily="18" charset="0"/>
              </a:rPr>
              <a:t> de pH, 1952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907704" y="6093296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aseline="30000" dirty="0" err="1" smtClean="0"/>
              <a:t>Rovelstad</a:t>
            </a:r>
            <a:r>
              <a:rPr lang="es-ES" baseline="30000" dirty="0" smtClean="0"/>
              <a:t> </a:t>
            </a:r>
            <a:r>
              <a:rPr lang="es-ES" baseline="30000" dirty="0"/>
              <a:t>R A, Owen C </a:t>
            </a:r>
            <a:r>
              <a:rPr lang="es-ES" baseline="30000" dirty="0" smtClean="0"/>
              <a:t>A.</a:t>
            </a:r>
            <a:r>
              <a:rPr lang="es-ES" dirty="0" smtClean="0"/>
              <a:t> </a:t>
            </a:r>
            <a:r>
              <a:rPr lang="es-ES" baseline="30000" dirty="0" err="1" smtClean="0"/>
              <a:t>Gastroenterology</a:t>
            </a:r>
            <a:r>
              <a:rPr lang="es-ES" baseline="30000" dirty="0"/>
              <a:t>. 1952; 20 (4): 609–24,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1710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14297"/>
          <a:stretch/>
        </p:blipFill>
        <p:spPr>
          <a:xfrm>
            <a:off x="422683" y="1738923"/>
            <a:ext cx="3508772" cy="379046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603" y="1738923"/>
            <a:ext cx="3269474" cy="378102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7200" y="5607706"/>
            <a:ext cx="347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</a:rPr>
              <a:t>Ambrosio Pare</a:t>
            </a:r>
          </a:p>
          <a:p>
            <a:pPr algn="ctr"/>
            <a:r>
              <a:rPr lang="es-ES" dirty="0" smtClean="0">
                <a:latin typeface="Cambria" panose="02040503050406030204" pitchFamily="18" charset="0"/>
              </a:rPr>
              <a:t>(1510-1592) </a:t>
            </a:r>
            <a:endParaRPr lang="es-ES" dirty="0">
              <a:latin typeface="Cambria" panose="020405030504060302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151602" y="5607706"/>
            <a:ext cx="326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</a:rPr>
              <a:t>Giovanni Morgagni </a:t>
            </a:r>
          </a:p>
          <a:p>
            <a:pPr algn="ctr"/>
            <a:r>
              <a:rPr lang="es-ES" dirty="0" smtClean="0">
                <a:latin typeface="Cambria" panose="02040503050406030204" pitchFamily="18" charset="0"/>
              </a:rPr>
              <a:t>(1682-1771)</a:t>
            </a:r>
            <a:endParaRPr lang="es-ES" dirty="0">
              <a:latin typeface="Cambria" panose="020405030504060302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1190290" y="522852"/>
            <a:ext cx="7736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 smtClean="0">
                <a:latin typeface="Cambria" panose="02040503050406030204" pitchFamily="18" charset="0"/>
              </a:rPr>
              <a:t>Descripción de las primeras hernias </a:t>
            </a:r>
            <a:r>
              <a:rPr lang="es-MX" sz="2200" b="1" dirty="0" err="1" smtClean="0">
                <a:latin typeface="Cambria" panose="02040503050406030204" pitchFamily="18" charset="0"/>
              </a:rPr>
              <a:t>hiatales</a:t>
            </a:r>
            <a:endParaRPr lang="es-MX" sz="2200" b="1" dirty="0" smtClean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82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412776"/>
            <a:ext cx="3025298" cy="4194163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190290" y="522852"/>
            <a:ext cx="7736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 smtClean="0">
                <a:latin typeface="Cambria" panose="02040503050406030204" pitchFamily="18" charset="0"/>
              </a:rPr>
              <a:t>Descripción de hernias diafragmáticas</a:t>
            </a:r>
          </a:p>
        </p:txBody>
      </p:sp>
      <p:sp>
        <p:nvSpPr>
          <p:cNvPr id="7" name="CuadroTexto 5"/>
          <p:cNvSpPr txBox="1"/>
          <p:nvPr/>
        </p:nvSpPr>
        <p:spPr>
          <a:xfrm>
            <a:off x="539552" y="5877272"/>
            <a:ext cx="3474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</a:rPr>
              <a:t>René </a:t>
            </a:r>
            <a:r>
              <a:rPr lang="es-ES" b="1" dirty="0" err="1" smtClean="0">
                <a:latin typeface="Cambria" panose="02040503050406030204" pitchFamily="18" charset="0"/>
              </a:rPr>
              <a:t>Laënnec</a:t>
            </a:r>
            <a:endParaRPr lang="es-ES" b="1" dirty="0" smtClean="0">
              <a:latin typeface="Cambria" panose="02040503050406030204" pitchFamily="18" charset="0"/>
            </a:endParaRPr>
          </a:p>
          <a:p>
            <a:pPr algn="ctr"/>
            <a:r>
              <a:rPr lang="es-ES" dirty="0" smtClean="0">
                <a:latin typeface="Cambria" panose="02040503050406030204" pitchFamily="18" charset="0"/>
              </a:rPr>
              <a:t>(1781-1826) </a:t>
            </a:r>
            <a:endParaRPr lang="es-ES" dirty="0">
              <a:latin typeface="Cambria" panose="020405030504060302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427984" y="2996952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>
                <a:latin typeface="Cambria"/>
                <a:cs typeface="Cambria"/>
              </a:rPr>
              <a:t>En 1819 describió las hernias diafragmáticas y postraumáticas y los hallazgos en la auscultación.  </a:t>
            </a:r>
            <a:endParaRPr lang="es-ES" sz="2400" dirty="0">
              <a:latin typeface="Cambria"/>
              <a:cs typeface="Cambria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283968" y="6021288"/>
            <a:ext cx="4644008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400" i="1" baseline="30000" dirty="0" err="1"/>
              <a:t>Laennec</a:t>
            </a:r>
            <a:r>
              <a:rPr lang="es-ES" sz="1400" i="1" baseline="30000" dirty="0"/>
              <a:t> RTH. De </a:t>
            </a:r>
            <a:r>
              <a:rPr lang="es-ES" sz="1400" i="1" baseline="30000" dirty="0" err="1"/>
              <a:t>l’Auscaltation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Mediate</a:t>
            </a:r>
            <a:r>
              <a:rPr lang="es-ES" sz="1400" i="1" baseline="30000" dirty="0"/>
              <a:t>, </a:t>
            </a:r>
            <a:r>
              <a:rPr lang="es-ES" sz="1400" i="1" baseline="30000" dirty="0" err="1"/>
              <a:t>ou</a:t>
            </a:r>
            <a:r>
              <a:rPr lang="es-ES" sz="1400" i="1" baseline="30000" dirty="0"/>
              <a:t> Traite du </a:t>
            </a:r>
            <a:r>
              <a:rPr lang="es-ES" sz="1400" i="1" baseline="30000" dirty="0" err="1"/>
              <a:t>Diagnostic</a:t>
            </a:r>
            <a:r>
              <a:rPr lang="es-ES" sz="1400" i="1" baseline="30000" dirty="0"/>
              <a:t> des </a:t>
            </a:r>
            <a:r>
              <a:rPr lang="es-ES" sz="1400" i="1" baseline="30000" dirty="0" err="1"/>
              <a:t>Maladies</a:t>
            </a:r>
            <a:r>
              <a:rPr lang="es-ES" sz="1400" i="1" baseline="30000" dirty="0"/>
              <a:t> des </a:t>
            </a:r>
            <a:r>
              <a:rPr lang="es-ES" sz="1400" i="1" baseline="30000" dirty="0" err="1"/>
              <a:t>Poulmons</a:t>
            </a:r>
            <a:r>
              <a:rPr lang="es-ES" sz="1400" i="1" baseline="30000" dirty="0"/>
              <a:t> et du Coeur, </a:t>
            </a:r>
            <a:r>
              <a:rPr lang="es-ES" sz="1400" i="1" baseline="30000" dirty="0" err="1"/>
              <a:t>Fonde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Principalement</a:t>
            </a:r>
            <a:r>
              <a:rPr lang="es-ES" sz="1400" i="1" baseline="30000" dirty="0"/>
              <a:t> sur ce </a:t>
            </a:r>
            <a:r>
              <a:rPr lang="es-ES" sz="1400" i="1" baseline="30000" dirty="0" err="1"/>
              <a:t>Nouveau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Moyen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d’Exploration</a:t>
            </a:r>
            <a:r>
              <a:rPr lang="es-ES" sz="1400" i="1" baseline="30000" dirty="0"/>
              <a:t>. Paris: </a:t>
            </a:r>
            <a:r>
              <a:rPr lang="es-ES" sz="1400" i="1" baseline="30000" dirty="0" err="1"/>
              <a:t>Chez</a:t>
            </a:r>
            <a:r>
              <a:rPr lang="es-ES" sz="1400" i="1" baseline="30000" dirty="0"/>
              <a:t> J.-A. </a:t>
            </a:r>
            <a:r>
              <a:rPr lang="es-ES" sz="1400" i="1" baseline="30000" dirty="0" err="1"/>
              <a:t>Brosson</a:t>
            </a:r>
            <a:r>
              <a:rPr lang="es-ES" sz="1400" i="1" baseline="30000" dirty="0"/>
              <a:t> et J.-S. </a:t>
            </a:r>
            <a:r>
              <a:rPr lang="es-ES" sz="1400" i="1" baseline="30000" dirty="0" err="1"/>
              <a:t>Chaude</a:t>
            </a:r>
            <a:r>
              <a:rPr lang="es-ES" sz="1400" i="1" baseline="30000" dirty="0"/>
              <a:t>; 1819</a:t>
            </a:r>
            <a:r>
              <a:rPr lang="es-ES" baseline="30000" dirty="0"/>
              <a:t>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5568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84784"/>
            <a:ext cx="3259293" cy="4481529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1190290" y="522852"/>
            <a:ext cx="7736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200" b="1" dirty="0" smtClean="0">
                <a:latin typeface="Cambria" panose="02040503050406030204" pitchFamily="18" charset="0"/>
              </a:rPr>
              <a:t>Descripción de hernias en autopsias</a:t>
            </a:r>
          </a:p>
        </p:txBody>
      </p:sp>
      <p:sp>
        <p:nvSpPr>
          <p:cNvPr id="7" name="CuadroTexto 5"/>
          <p:cNvSpPr txBox="1"/>
          <p:nvPr/>
        </p:nvSpPr>
        <p:spPr>
          <a:xfrm>
            <a:off x="467544" y="6021288"/>
            <a:ext cx="325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latin typeface="Cambria" panose="02040503050406030204" pitchFamily="18" charset="0"/>
              </a:rPr>
              <a:t>Astley</a:t>
            </a:r>
            <a:r>
              <a:rPr lang="es-ES" b="1" dirty="0" smtClean="0">
                <a:latin typeface="Cambria" panose="02040503050406030204" pitchFamily="18" charset="0"/>
              </a:rPr>
              <a:t> </a:t>
            </a:r>
            <a:r>
              <a:rPr lang="es-ES" b="1" dirty="0">
                <a:latin typeface="Cambria" panose="02040503050406030204" pitchFamily="18" charset="0"/>
              </a:rPr>
              <a:t>C</a:t>
            </a:r>
            <a:r>
              <a:rPr lang="es-ES" b="1" dirty="0" smtClean="0">
                <a:latin typeface="Cambria" panose="02040503050406030204" pitchFamily="18" charset="0"/>
              </a:rPr>
              <a:t>ooper </a:t>
            </a:r>
          </a:p>
          <a:p>
            <a:pPr algn="ctr"/>
            <a:r>
              <a:rPr lang="es-ES" dirty="0" smtClean="0">
                <a:latin typeface="Cambria" panose="02040503050406030204" pitchFamily="18" charset="0"/>
              </a:rPr>
              <a:t>(1768 - 1841) </a:t>
            </a:r>
            <a:endParaRPr lang="es-ES" dirty="0">
              <a:latin typeface="Cambria" panose="020405030504060302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283968" y="3356992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smtClean="0">
                <a:latin typeface="Cambria"/>
                <a:cs typeface="Cambria"/>
              </a:rPr>
              <a:t>Describe el paso de vísceras por el hiato esofágico.</a:t>
            </a:r>
            <a:endParaRPr lang="es-ES" sz="2400" dirty="0">
              <a:latin typeface="Cambria"/>
              <a:cs typeface="Cambria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355976" y="60741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400" i="1" baseline="30000" dirty="0" err="1">
                <a:latin typeface="Cambria"/>
                <a:cs typeface="Cambria"/>
              </a:rPr>
              <a:t>CooperA.TheLecturesofSirAstleyCooper,Bart.F.R.S.Surgeontothe</a:t>
            </a:r>
            <a:r>
              <a:rPr lang="es-ES" sz="1400" i="1" baseline="30000" dirty="0">
                <a:latin typeface="Cambria"/>
                <a:cs typeface="Cambria"/>
              </a:rPr>
              <a:t> King, </a:t>
            </a:r>
            <a:r>
              <a:rPr lang="es-ES" sz="1400" i="1" baseline="30000" dirty="0" err="1">
                <a:latin typeface="Cambria"/>
                <a:cs typeface="Cambria"/>
              </a:rPr>
              <a:t>on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the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Principles</a:t>
            </a:r>
            <a:r>
              <a:rPr lang="es-ES" sz="1400" i="1" baseline="30000" dirty="0">
                <a:latin typeface="Cambria"/>
                <a:cs typeface="Cambria"/>
              </a:rPr>
              <a:t> and </a:t>
            </a:r>
            <a:r>
              <a:rPr lang="es-ES" sz="1400" i="1" baseline="30000" dirty="0" err="1">
                <a:latin typeface="Cambria"/>
                <a:cs typeface="Cambria"/>
              </a:rPr>
              <a:t>Practice</a:t>
            </a:r>
            <a:r>
              <a:rPr lang="es-ES" sz="1400" i="1" baseline="30000" dirty="0">
                <a:latin typeface="Cambria"/>
                <a:cs typeface="Cambria"/>
              </a:rPr>
              <a:t> of </a:t>
            </a:r>
            <a:r>
              <a:rPr lang="es-ES" sz="1400" i="1" baseline="30000" dirty="0" err="1">
                <a:latin typeface="Cambria"/>
                <a:cs typeface="Cambria"/>
              </a:rPr>
              <a:t>Surgery</a:t>
            </a:r>
            <a:r>
              <a:rPr lang="es-ES" sz="1400" i="1" baseline="30000" dirty="0">
                <a:latin typeface="Cambria"/>
                <a:cs typeface="Cambria"/>
              </a:rPr>
              <a:t>, </a:t>
            </a:r>
            <a:r>
              <a:rPr lang="es-ES" sz="1400" i="1" baseline="30000" dirty="0" err="1">
                <a:latin typeface="Cambria"/>
                <a:cs typeface="Cambria"/>
              </a:rPr>
              <a:t>with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Additional</a:t>
            </a:r>
            <a:r>
              <a:rPr lang="es-ES" sz="1400" i="1" baseline="30000" dirty="0">
                <a:latin typeface="Cambria"/>
                <a:cs typeface="Cambria"/>
              </a:rPr>
              <a:t> Notes and Cases </a:t>
            </a:r>
            <a:r>
              <a:rPr lang="es-ES" sz="1400" i="1" baseline="30000" dirty="0" err="1">
                <a:latin typeface="Cambria"/>
                <a:cs typeface="Cambria"/>
              </a:rPr>
              <a:t>by</a:t>
            </a:r>
            <a:r>
              <a:rPr lang="es-ES" sz="1400" i="1" baseline="30000" dirty="0">
                <a:latin typeface="Cambria"/>
                <a:cs typeface="Cambria"/>
              </a:rPr>
              <a:t> Frederick </a:t>
            </a:r>
            <a:r>
              <a:rPr lang="es-ES" sz="1400" i="1" baseline="30000" dirty="0" err="1">
                <a:latin typeface="Cambria"/>
                <a:cs typeface="Cambria"/>
              </a:rPr>
              <a:t>Tyrrell</a:t>
            </a:r>
            <a:r>
              <a:rPr lang="es-ES" sz="1400" i="1" baseline="30000" dirty="0">
                <a:latin typeface="Cambria"/>
                <a:cs typeface="Cambria"/>
              </a:rPr>
              <a:t>. London: Thomas and George </a:t>
            </a:r>
            <a:r>
              <a:rPr lang="es-ES" sz="1400" i="1" baseline="30000" dirty="0" err="1">
                <a:latin typeface="Cambria"/>
                <a:cs typeface="Cambria"/>
              </a:rPr>
              <a:t>Under</a:t>
            </a:r>
            <a:r>
              <a:rPr lang="es-ES" sz="1400" i="1" baseline="30000" dirty="0">
                <a:latin typeface="Cambria"/>
                <a:cs typeface="Cambria"/>
              </a:rPr>
              <a:t>- </a:t>
            </a:r>
            <a:r>
              <a:rPr lang="es-ES" sz="1400" i="1" baseline="30000" dirty="0" err="1">
                <a:latin typeface="Cambria"/>
                <a:cs typeface="Cambria"/>
              </a:rPr>
              <a:t>wood</a:t>
            </a:r>
            <a:r>
              <a:rPr lang="es-ES" sz="1400" i="1" baseline="30000" dirty="0">
                <a:latin typeface="Cambria"/>
                <a:cs typeface="Cambria"/>
              </a:rPr>
              <a:t>; 1824–1827.</a:t>
            </a:r>
            <a:endParaRPr lang="es-ES" sz="14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709230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82" y="1330204"/>
            <a:ext cx="3136134" cy="411617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373297" y="6309319"/>
            <a:ext cx="3237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</a:rPr>
              <a:t>Patólogo en Viena </a:t>
            </a:r>
            <a:endParaRPr lang="es-ES" dirty="0">
              <a:latin typeface="Cambria" panose="020405030504060302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335430" y="522852"/>
            <a:ext cx="7736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Cambria" panose="02040503050406030204" pitchFamily="18" charset="0"/>
              </a:rPr>
              <a:t>Descripción del reflujo gastro</a:t>
            </a:r>
            <a:r>
              <a:rPr lang="es-MX" sz="2000" b="1" dirty="0">
                <a:latin typeface="Cambria" panose="02040503050406030204" pitchFamily="18" charset="0"/>
              </a:rPr>
              <a:t> </a:t>
            </a:r>
            <a:r>
              <a:rPr lang="es-MX" sz="2000" b="1" dirty="0" smtClean="0">
                <a:latin typeface="Cambria" panose="02040503050406030204" pitchFamily="18" charset="0"/>
              </a:rPr>
              <a:t>esofágico como causa de esofagitis</a:t>
            </a:r>
          </a:p>
        </p:txBody>
      </p:sp>
      <p:sp>
        <p:nvSpPr>
          <p:cNvPr id="8" name="CuadroTexto 5"/>
          <p:cNvSpPr txBox="1"/>
          <p:nvPr/>
        </p:nvSpPr>
        <p:spPr>
          <a:xfrm>
            <a:off x="373297" y="5649754"/>
            <a:ext cx="3259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</a:rPr>
              <a:t>Carl </a:t>
            </a:r>
            <a:r>
              <a:rPr lang="es-ES" b="1" dirty="0" err="1" smtClean="0">
                <a:latin typeface="Cambria" panose="02040503050406030204" pitchFamily="18" charset="0"/>
              </a:rPr>
              <a:t>Freiherr</a:t>
            </a:r>
            <a:r>
              <a:rPr lang="es-ES" b="1" dirty="0" smtClean="0">
                <a:latin typeface="Cambria" panose="02040503050406030204" pitchFamily="18" charset="0"/>
              </a:rPr>
              <a:t> von </a:t>
            </a:r>
            <a:r>
              <a:rPr lang="es-ES" b="1" dirty="0" err="1" smtClean="0">
                <a:latin typeface="Cambria" panose="02040503050406030204" pitchFamily="18" charset="0"/>
              </a:rPr>
              <a:t>Rokitansky</a:t>
            </a:r>
            <a:endParaRPr lang="es-ES" b="1" dirty="0" smtClean="0">
              <a:latin typeface="Cambria" panose="02040503050406030204" pitchFamily="18" charset="0"/>
            </a:endParaRPr>
          </a:p>
          <a:p>
            <a:pPr algn="ctr"/>
            <a:r>
              <a:rPr lang="es-ES" dirty="0" smtClean="0">
                <a:latin typeface="Cambria" panose="02040503050406030204" pitchFamily="18" charset="0"/>
              </a:rPr>
              <a:t>(1768 - 1841) </a:t>
            </a:r>
            <a:endParaRPr lang="es-ES" dirty="0">
              <a:latin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525136"/>
            <a:ext cx="5066616" cy="3716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355976" y="6237312"/>
            <a:ext cx="4572000" cy="3795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400" i="1" baseline="30000" dirty="0" err="1"/>
              <a:t>Rokitansky</a:t>
            </a:r>
            <a:r>
              <a:rPr lang="es-ES" sz="1400" i="1" baseline="30000" dirty="0"/>
              <a:t> C. </a:t>
            </a:r>
            <a:r>
              <a:rPr lang="es-ES" sz="1400" i="1" baseline="30000" dirty="0" err="1"/>
              <a:t>Quoted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by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Nissen</a:t>
            </a:r>
            <a:r>
              <a:rPr lang="es-ES" sz="1400" i="1" baseline="30000" dirty="0"/>
              <a:t> R. In </a:t>
            </a:r>
            <a:r>
              <a:rPr lang="es-ES" sz="1400" i="1" baseline="30000" dirty="0" err="1"/>
              <a:t>Fundoplication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und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Gastropexie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Bei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Refiuxkrankheit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und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Hiatushernie</a:t>
            </a:r>
            <a:r>
              <a:rPr lang="es-ES" sz="1400" i="1" baseline="30000" dirty="0"/>
              <a:t>. New York: G </a:t>
            </a:r>
            <a:r>
              <a:rPr lang="es-ES" sz="1400" i="1" baseline="30000" dirty="0" err="1"/>
              <a:t>Thieme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Verlag</a:t>
            </a:r>
            <a:r>
              <a:rPr lang="es-ES" sz="1400" i="1" baseline="30000" dirty="0"/>
              <a:t> </a:t>
            </a:r>
            <a:r>
              <a:rPr lang="es-ES" sz="1400" i="1" baseline="30000" dirty="0" err="1"/>
              <a:t>Stuggart</a:t>
            </a:r>
            <a:r>
              <a:rPr lang="es-ES" sz="1400" i="1" baseline="30000" dirty="0"/>
              <a:t>; 1981.</a:t>
            </a:r>
            <a:endParaRPr lang="es-ES" sz="1400" i="1" dirty="0"/>
          </a:p>
        </p:txBody>
      </p:sp>
    </p:spTree>
    <p:extLst>
      <p:ext uri="{BB962C8B-B14F-4D97-AF65-F5344CB8AC3E}">
        <p14:creationId xmlns:p14="http://schemas.microsoft.com/office/powerpoint/2010/main" val="3969473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10884" t="7407" r="9520" b="25356"/>
          <a:stretch/>
        </p:blipFill>
        <p:spPr>
          <a:xfrm>
            <a:off x="828430" y="1964414"/>
            <a:ext cx="3095248" cy="40357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r="6182" b="11539"/>
          <a:stretch/>
        </p:blipFill>
        <p:spPr>
          <a:xfrm>
            <a:off x="4458994" y="1964414"/>
            <a:ext cx="3949824" cy="403579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084358" y="523190"/>
            <a:ext cx="7736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Cambria" panose="02040503050406030204" pitchFamily="18" charset="0"/>
              </a:rPr>
              <a:t>Esofagograma como método diagnóstico (1930)</a:t>
            </a:r>
          </a:p>
        </p:txBody>
      </p:sp>
      <p:sp>
        <p:nvSpPr>
          <p:cNvPr id="9" name="CuadroTexto 5"/>
          <p:cNvSpPr txBox="1"/>
          <p:nvPr/>
        </p:nvSpPr>
        <p:spPr>
          <a:xfrm>
            <a:off x="844842" y="6047892"/>
            <a:ext cx="307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</a:rPr>
              <a:t>Max Ritvo</a:t>
            </a:r>
          </a:p>
          <a:p>
            <a:pPr algn="ctr"/>
            <a:r>
              <a:rPr lang="es-ES" dirty="0" smtClean="0">
                <a:latin typeface="Cambria" panose="02040503050406030204" pitchFamily="18" charset="0"/>
              </a:rPr>
              <a:t>(1897-1962 ) </a:t>
            </a:r>
            <a:endParaRPr lang="es-ES" dirty="0">
              <a:latin typeface="Cambria" panose="020405030504060302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11960" y="6237312"/>
            <a:ext cx="4572000" cy="3795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400" i="1" baseline="30000" dirty="0" err="1">
                <a:latin typeface="Cambria"/>
                <a:cs typeface="Cambria"/>
              </a:rPr>
              <a:t>Ritvo</a:t>
            </a:r>
            <a:r>
              <a:rPr lang="es-ES" sz="1400" i="1" baseline="30000" dirty="0">
                <a:latin typeface="Cambria"/>
                <a:cs typeface="Cambria"/>
              </a:rPr>
              <a:t> M. Hernia of </a:t>
            </a:r>
            <a:r>
              <a:rPr lang="es-ES" sz="1400" i="1" baseline="30000" dirty="0" err="1">
                <a:latin typeface="Cambria"/>
                <a:cs typeface="Cambria"/>
              </a:rPr>
              <a:t>the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stomach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through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the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esophageal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orifice</a:t>
            </a:r>
            <a:r>
              <a:rPr lang="es-ES" sz="1400" i="1" baseline="30000" dirty="0">
                <a:latin typeface="Cambria"/>
                <a:cs typeface="Cambria"/>
              </a:rPr>
              <a:t> of </a:t>
            </a:r>
            <a:r>
              <a:rPr lang="es-ES" sz="1400" i="1" baseline="30000" dirty="0" err="1">
                <a:latin typeface="Cambria"/>
                <a:cs typeface="Cambria"/>
              </a:rPr>
              <a:t>the</a:t>
            </a:r>
            <a:endParaRPr lang="es-ES" sz="1400" i="1" baseline="30000" dirty="0">
              <a:latin typeface="Cambria"/>
              <a:cs typeface="Cambria"/>
            </a:endParaRPr>
          </a:p>
          <a:p>
            <a:pPr algn="r"/>
            <a:r>
              <a:rPr lang="es-ES" sz="1400" i="1" baseline="30000" dirty="0" err="1">
                <a:latin typeface="Cambria"/>
                <a:cs typeface="Cambria"/>
              </a:rPr>
              <a:t>diaphragm</a:t>
            </a:r>
            <a:r>
              <a:rPr lang="es-ES" sz="1400" i="1" baseline="30000" dirty="0">
                <a:latin typeface="Cambria"/>
                <a:cs typeface="Cambria"/>
              </a:rPr>
              <a:t>. JAMA. 1930;94:15–21.</a:t>
            </a:r>
            <a:endParaRPr lang="es-ES" sz="14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35992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196752"/>
            <a:ext cx="2879538" cy="4106882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1233713" y="488989"/>
            <a:ext cx="7736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Cambria" panose="02040503050406030204" pitchFamily="18" charset="0"/>
              </a:rPr>
              <a:t>Cirugía con cierre del defecto </a:t>
            </a:r>
            <a:r>
              <a:rPr lang="es-MX" sz="2400" b="1" dirty="0" err="1" smtClean="0">
                <a:latin typeface="Cambria" panose="02040503050406030204" pitchFamily="18" charset="0"/>
              </a:rPr>
              <a:t>hiatal</a:t>
            </a:r>
            <a:r>
              <a:rPr lang="es-MX" sz="2400" b="1" dirty="0" smtClean="0">
                <a:latin typeface="Cambria" panose="02040503050406030204" pitchFamily="18" charset="0"/>
              </a:rPr>
              <a:t> y </a:t>
            </a:r>
            <a:r>
              <a:rPr lang="es-MX" sz="2400" b="1" dirty="0" err="1" smtClean="0">
                <a:latin typeface="Cambria" panose="02040503050406030204" pitchFamily="18" charset="0"/>
              </a:rPr>
              <a:t>neurectomía</a:t>
            </a:r>
            <a:endParaRPr lang="es-MX" sz="2400" b="1" dirty="0" smtClean="0">
              <a:latin typeface="Cambria" panose="02040503050406030204" pitchFamily="18" charset="0"/>
            </a:endParaRPr>
          </a:p>
        </p:txBody>
      </p:sp>
      <p:sp>
        <p:nvSpPr>
          <p:cNvPr id="8" name="CuadroTexto 5"/>
          <p:cNvSpPr txBox="1"/>
          <p:nvPr/>
        </p:nvSpPr>
        <p:spPr>
          <a:xfrm>
            <a:off x="3059832" y="5517232"/>
            <a:ext cx="3078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mbria" panose="02040503050406030204" pitchFamily="18" charset="0"/>
              </a:rPr>
              <a:t>Stuart Harrington</a:t>
            </a:r>
          </a:p>
          <a:p>
            <a:pPr algn="ctr"/>
            <a:r>
              <a:rPr lang="es-ES" dirty="0" smtClean="0">
                <a:latin typeface="Cambria" panose="02040503050406030204" pitchFamily="18" charset="0"/>
              </a:rPr>
              <a:t>(1889 -  1975) </a:t>
            </a:r>
            <a:endParaRPr lang="es-ES" dirty="0">
              <a:latin typeface="Cambria" panose="020405030504060302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572000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200" i="1" baseline="30000" dirty="0">
                <a:latin typeface="Cambria"/>
                <a:cs typeface="Cambria"/>
              </a:rPr>
              <a:t>Harrington SW. </a:t>
            </a:r>
            <a:r>
              <a:rPr lang="es-ES" sz="1200" i="1" baseline="30000" dirty="0" err="1">
                <a:latin typeface="Cambria"/>
                <a:cs typeface="Cambria"/>
              </a:rPr>
              <a:t>The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surgical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treatment</a:t>
            </a:r>
            <a:r>
              <a:rPr lang="es-ES" sz="1200" i="1" baseline="30000" dirty="0">
                <a:latin typeface="Cambria"/>
                <a:cs typeface="Cambria"/>
              </a:rPr>
              <a:t> of </a:t>
            </a:r>
            <a:r>
              <a:rPr lang="es-ES" sz="1200" i="1" baseline="30000" dirty="0" err="1">
                <a:latin typeface="Cambria"/>
                <a:cs typeface="Cambria"/>
              </a:rPr>
              <a:t>the</a:t>
            </a:r>
            <a:r>
              <a:rPr lang="es-ES" sz="1200" i="1" baseline="30000" dirty="0">
                <a:latin typeface="Cambria"/>
                <a:cs typeface="Cambria"/>
              </a:rPr>
              <a:t> more </a:t>
            </a:r>
            <a:r>
              <a:rPr lang="es-ES" sz="1200" i="1" baseline="30000" dirty="0" err="1">
                <a:latin typeface="Cambria"/>
                <a:cs typeface="Cambria"/>
              </a:rPr>
              <a:t>common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types</a:t>
            </a:r>
            <a:r>
              <a:rPr lang="es-ES" sz="1200" i="1" baseline="30000" dirty="0">
                <a:latin typeface="Cambria"/>
                <a:cs typeface="Cambria"/>
              </a:rPr>
              <a:t> of</a:t>
            </a:r>
          </a:p>
          <a:p>
            <a:pPr algn="r"/>
            <a:r>
              <a:rPr lang="es-ES" sz="1200" i="1" baseline="30000" dirty="0" err="1">
                <a:latin typeface="Cambria"/>
                <a:cs typeface="Cambria"/>
              </a:rPr>
              <a:t>diaphragmatic</a:t>
            </a:r>
            <a:r>
              <a:rPr lang="es-ES" sz="1200" i="1" baseline="30000" dirty="0">
                <a:latin typeface="Cambria"/>
                <a:cs typeface="Cambria"/>
              </a:rPr>
              <a:t> hernia: </a:t>
            </a:r>
            <a:r>
              <a:rPr lang="es-ES" sz="1200" i="1" baseline="30000" dirty="0" err="1">
                <a:latin typeface="Cambria"/>
                <a:cs typeface="Cambria"/>
              </a:rPr>
              <a:t>esophageal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hiatus</a:t>
            </a:r>
            <a:r>
              <a:rPr lang="es-ES" sz="1200" i="1" baseline="30000" dirty="0">
                <a:latin typeface="Cambria"/>
                <a:cs typeface="Cambria"/>
              </a:rPr>
              <a:t>, </a:t>
            </a:r>
            <a:r>
              <a:rPr lang="es-ES" sz="1200" i="1" baseline="30000" dirty="0" err="1">
                <a:latin typeface="Cambria"/>
                <a:cs typeface="Cambria"/>
              </a:rPr>
              <a:t>traumatic</a:t>
            </a:r>
            <a:r>
              <a:rPr lang="es-ES" sz="1200" i="1" baseline="30000" dirty="0">
                <a:latin typeface="Cambria"/>
                <a:cs typeface="Cambria"/>
              </a:rPr>
              <a:t>, </a:t>
            </a:r>
            <a:r>
              <a:rPr lang="es-ES" sz="1200" i="1" baseline="30000" dirty="0" err="1">
                <a:latin typeface="Cambria"/>
                <a:cs typeface="Cambria"/>
              </a:rPr>
              <a:t>pleuroperitoneal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hiatus</a:t>
            </a:r>
            <a:r>
              <a:rPr lang="es-ES" sz="1200" i="1" baseline="30000" dirty="0">
                <a:latin typeface="Cambria"/>
                <a:cs typeface="Cambria"/>
              </a:rPr>
              <a:t>, </a:t>
            </a:r>
            <a:r>
              <a:rPr lang="es-ES" sz="1200" i="1" baseline="30000" dirty="0" err="1">
                <a:latin typeface="Cambria"/>
                <a:cs typeface="Cambria"/>
              </a:rPr>
              <a:t>congenital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absence</a:t>
            </a:r>
            <a:r>
              <a:rPr lang="es-ES" sz="1200" i="1" baseline="30000" dirty="0">
                <a:latin typeface="Cambria"/>
                <a:cs typeface="Cambria"/>
              </a:rPr>
              <a:t> and foramen of </a:t>
            </a:r>
            <a:r>
              <a:rPr lang="es-ES" sz="1200" i="1" baseline="30000" dirty="0" err="1">
                <a:latin typeface="Cambria"/>
                <a:cs typeface="Cambria"/>
              </a:rPr>
              <a:t>Morgagni</a:t>
            </a:r>
            <a:r>
              <a:rPr lang="es-ES" sz="1200" i="1" baseline="30000" dirty="0">
                <a:latin typeface="Cambria"/>
                <a:cs typeface="Cambria"/>
              </a:rPr>
              <a:t>: </a:t>
            </a:r>
            <a:r>
              <a:rPr lang="es-ES" sz="1200" i="1" baseline="30000" dirty="0" err="1">
                <a:latin typeface="Cambria"/>
                <a:cs typeface="Cambria"/>
              </a:rPr>
              <a:t>report</a:t>
            </a:r>
            <a:r>
              <a:rPr lang="es-ES" sz="1200" i="1" baseline="30000" dirty="0">
                <a:latin typeface="Cambria"/>
                <a:cs typeface="Cambria"/>
              </a:rPr>
              <a:t> of 404 cases. Ann </a:t>
            </a:r>
            <a:r>
              <a:rPr lang="es-ES" sz="1200" i="1" baseline="30000" dirty="0" err="1">
                <a:latin typeface="Cambria"/>
                <a:cs typeface="Cambria"/>
              </a:rPr>
              <a:t>Surg</a:t>
            </a:r>
            <a:r>
              <a:rPr lang="es-ES" sz="1200" i="1" baseline="30000" dirty="0">
                <a:latin typeface="Cambria"/>
                <a:cs typeface="Cambria"/>
              </a:rPr>
              <a:t>. 1945;122:546–568.</a:t>
            </a:r>
            <a:endParaRPr lang="es-ES" sz="12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6388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72" y="2041595"/>
            <a:ext cx="4144773" cy="395421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230979" y="3557035"/>
            <a:ext cx="34742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mbria" panose="02040503050406030204" pitchFamily="18" charset="0"/>
              </a:rPr>
              <a:t>Establece el término de “esofagitis por reflujo” y define los fundamentos  de la necesidad de la cirugía del reflujo </a:t>
            </a:r>
            <a:r>
              <a:rPr lang="es-ES" dirty="0" err="1" smtClean="0">
                <a:latin typeface="Cambria" panose="02040503050406030204" pitchFamily="18" charset="0"/>
              </a:rPr>
              <a:t>gastroesofágico</a:t>
            </a:r>
            <a:endParaRPr lang="es-ES" dirty="0">
              <a:latin typeface="Cambria" panose="020405030504060302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1156366" y="523190"/>
            <a:ext cx="7736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latin typeface="Cambria" panose="02040503050406030204" pitchFamily="18" charset="0"/>
              </a:rPr>
              <a:t>Fundador de la era moderna de la cirugía de reflujo gastroesofágico </a:t>
            </a:r>
          </a:p>
        </p:txBody>
      </p:sp>
      <p:sp>
        <p:nvSpPr>
          <p:cNvPr id="9" name="CuadroTexto 5"/>
          <p:cNvSpPr txBox="1"/>
          <p:nvPr/>
        </p:nvSpPr>
        <p:spPr>
          <a:xfrm>
            <a:off x="808071" y="6042114"/>
            <a:ext cx="4144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err="1" smtClean="0">
                <a:latin typeface="Cambria" panose="02040503050406030204" pitchFamily="18" charset="0"/>
              </a:rPr>
              <a:t>Phillip</a:t>
            </a:r>
            <a:r>
              <a:rPr lang="es-ES" b="1" dirty="0" smtClean="0">
                <a:latin typeface="Cambria" panose="02040503050406030204" pitchFamily="18" charset="0"/>
              </a:rPr>
              <a:t> </a:t>
            </a:r>
            <a:r>
              <a:rPr lang="es-ES" b="1" dirty="0">
                <a:latin typeface="Cambria" panose="02040503050406030204" pitchFamily="18" charset="0"/>
              </a:rPr>
              <a:t>A</a:t>
            </a:r>
            <a:r>
              <a:rPr lang="es-ES" b="1" dirty="0" smtClean="0">
                <a:latin typeface="Cambria" panose="02040503050406030204" pitchFamily="18" charset="0"/>
              </a:rPr>
              <a:t>llison</a:t>
            </a:r>
          </a:p>
          <a:p>
            <a:pPr algn="ctr"/>
            <a:r>
              <a:rPr lang="es-ES" dirty="0" smtClean="0">
                <a:latin typeface="Cambria" panose="02040503050406030204" pitchFamily="18" charset="0"/>
              </a:rPr>
              <a:t>(1907 -  1974) </a:t>
            </a:r>
            <a:endParaRPr lang="es-ES" dirty="0">
              <a:latin typeface="Cambria" panose="020405030504060302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83968" y="6237312"/>
            <a:ext cx="4572000" cy="37959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400" i="1" baseline="30000" dirty="0">
                <a:latin typeface="Cambria"/>
                <a:cs typeface="Cambria"/>
              </a:rPr>
              <a:t>Allison PR. </a:t>
            </a:r>
            <a:r>
              <a:rPr lang="es-ES" sz="1400" i="1" baseline="30000" dirty="0" err="1">
                <a:latin typeface="Cambria"/>
                <a:cs typeface="Cambria"/>
              </a:rPr>
              <a:t>Reflux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esophagitis</a:t>
            </a:r>
            <a:r>
              <a:rPr lang="es-ES" sz="1400" i="1" baseline="30000" dirty="0">
                <a:latin typeface="Cambria"/>
                <a:cs typeface="Cambria"/>
              </a:rPr>
              <a:t>, </a:t>
            </a:r>
            <a:r>
              <a:rPr lang="es-ES" sz="1400" i="1" baseline="30000" dirty="0" err="1">
                <a:latin typeface="Cambria"/>
                <a:cs typeface="Cambria"/>
              </a:rPr>
              <a:t>sliding</a:t>
            </a:r>
            <a:r>
              <a:rPr lang="es-ES" sz="1400" i="1" baseline="30000" dirty="0">
                <a:latin typeface="Cambria"/>
                <a:cs typeface="Cambria"/>
              </a:rPr>
              <a:t> hiatal hernia and </a:t>
            </a:r>
            <a:r>
              <a:rPr lang="es-ES" sz="1400" i="1" baseline="30000" dirty="0" err="1">
                <a:latin typeface="Cambria"/>
                <a:cs typeface="Cambria"/>
              </a:rPr>
              <a:t>anatomy</a:t>
            </a:r>
            <a:r>
              <a:rPr lang="es-ES" sz="1400" i="1" baseline="30000" dirty="0">
                <a:latin typeface="Cambria"/>
                <a:cs typeface="Cambria"/>
              </a:rPr>
              <a:t> of</a:t>
            </a:r>
          </a:p>
          <a:p>
            <a:pPr algn="r"/>
            <a:r>
              <a:rPr lang="tr-TR" sz="1400" i="1" baseline="30000" dirty="0" err="1">
                <a:latin typeface="Cambria"/>
                <a:cs typeface="Cambria"/>
              </a:rPr>
              <a:t>repair</a:t>
            </a:r>
            <a:r>
              <a:rPr lang="tr-TR" sz="1400" i="1" baseline="30000" dirty="0">
                <a:latin typeface="Cambria"/>
                <a:cs typeface="Cambria"/>
              </a:rPr>
              <a:t>. </a:t>
            </a:r>
            <a:r>
              <a:rPr lang="tr-TR" sz="1400" i="1" baseline="30000" dirty="0" err="1">
                <a:latin typeface="Cambria"/>
                <a:cs typeface="Cambria"/>
              </a:rPr>
              <a:t>Surg</a:t>
            </a:r>
            <a:r>
              <a:rPr lang="tr-TR" sz="1400" i="1" baseline="30000" dirty="0">
                <a:latin typeface="Cambria"/>
                <a:cs typeface="Cambria"/>
              </a:rPr>
              <a:t> </a:t>
            </a:r>
            <a:r>
              <a:rPr lang="tr-TR" sz="1400" i="1" baseline="30000" dirty="0" err="1">
                <a:latin typeface="Cambria"/>
                <a:cs typeface="Cambria"/>
              </a:rPr>
              <a:t>Gynecol</a:t>
            </a:r>
            <a:r>
              <a:rPr lang="tr-TR" sz="1400" i="1" baseline="30000" dirty="0">
                <a:latin typeface="Cambria"/>
                <a:cs typeface="Cambria"/>
              </a:rPr>
              <a:t> </a:t>
            </a:r>
            <a:r>
              <a:rPr lang="tr-TR" sz="1400" i="1" baseline="30000" dirty="0" err="1">
                <a:latin typeface="Cambria"/>
                <a:cs typeface="Cambria"/>
              </a:rPr>
              <a:t>Obstet</a:t>
            </a:r>
            <a:r>
              <a:rPr lang="tr-TR" sz="1400" i="1" baseline="30000" dirty="0">
                <a:latin typeface="Cambria"/>
                <a:cs typeface="Cambria"/>
              </a:rPr>
              <a:t>. 1951;92:419 – 431.</a:t>
            </a:r>
            <a:endParaRPr lang="es-ES" sz="14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74697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1340768"/>
            <a:ext cx="3901685" cy="45383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2681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 CuadroTexto"/>
          <p:cNvSpPr txBox="1"/>
          <p:nvPr/>
        </p:nvSpPr>
        <p:spPr>
          <a:xfrm>
            <a:off x="711199" y="523190"/>
            <a:ext cx="7736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latin typeface="Cambria" panose="02040503050406030204" pitchFamily="18" charset="0"/>
              </a:rPr>
              <a:t>Rudolph</a:t>
            </a:r>
            <a:r>
              <a:rPr lang="es-MX" sz="2400" b="1" dirty="0" smtClean="0">
                <a:latin typeface="Cambria" panose="02040503050406030204" pitchFamily="18" charset="0"/>
              </a:rPr>
              <a:t> </a:t>
            </a:r>
            <a:r>
              <a:rPr lang="es-MX" sz="2400" b="1" dirty="0" err="1" smtClean="0">
                <a:latin typeface="Cambria" panose="02040503050406030204" pitchFamily="18" charset="0"/>
              </a:rPr>
              <a:t>Nissen</a:t>
            </a:r>
            <a:r>
              <a:rPr lang="es-MX" sz="2400" b="1" dirty="0" smtClean="0">
                <a:latin typeface="Cambria" panose="02040503050406030204" pitchFamily="18" charset="0"/>
              </a:rPr>
              <a:t> (1896-1981)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355976" y="6361390"/>
            <a:ext cx="4572000" cy="235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400" i="1" baseline="30000" dirty="0" err="1">
                <a:latin typeface="Cambria"/>
                <a:cs typeface="Cambria"/>
              </a:rPr>
              <a:t>Nissen</a:t>
            </a:r>
            <a:r>
              <a:rPr lang="es-ES" sz="1400" i="1" baseline="30000" dirty="0">
                <a:latin typeface="Cambria"/>
                <a:cs typeface="Cambria"/>
              </a:rPr>
              <a:t> R. Die </a:t>
            </a:r>
            <a:r>
              <a:rPr lang="es-ES" sz="1400" i="1" baseline="30000" dirty="0" err="1">
                <a:latin typeface="Cambria"/>
                <a:cs typeface="Cambria"/>
              </a:rPr>
              <a:t>transpleurale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Resection</a:t>
            </a:r>
            <a:r>
              <a:rPr lang="es-ES" sz="1400" i="1" baseline="30000" dirty="0">
                <a:latin typeface="Cambria"/>
                <a:cs typeface="Cambria"/>
              </a:rPr>
              <a:t> der </a:t>
            </a:r>
            <a:r>
              <a:rPr lang="es-ES" sz="1400" i="1" baseline="30000" dirty="0" err="1">
                <a:latin typeface="Cambria"/>
                <a:cs typeface="Cambria"/>
              </a:rPr>
              <a:t>Kardia</a:t>
            </a:r>
            <a:r>
              <a:rPr lang="es-ES" sz="1400" i="1" baseline="30000" dirty="0">
                <a:latin typeface="Cambria"/>
                <a:cs typeface="Cambria"/>
              </a:rPr>
              <a:t>. </a:t>
            </a:r>
            <a:r>
              <a:rPr lang="es-ES" sz="1400" i="1" baseline="30000" dirty="0" err="1">
                <a:latin typeface="Cambria"/>
                <a:cs typeface="Cambria"/>
              </a:rPr>
              <a:t>Dtsch</a:t>
            </a:r>
            <a:r>
              <a:rPr lang="es-ES" sz="1400" i="1" baseline="30000" dirty="0">
                <a:latin typeface="Cambria"/>
                <a:cs typeface="Cambria"/>
              </a:rPr>
              <a:t> Z </a:t>
            </a:r>
            <a:r>
              <a:rPr lang="es-ES" sz="1400" i="1" baseline="30000" dirty="0" err="1">
                <a:latin typeface="Cambria"/>
                <a:cs typeface="Cambria"/>
              </a:rPr>
              <a:t>Chir</a:t>
            </a:r>
            <a:r>
              <a:rPr lang="es-ES" sz="1400" i="1" baseline="30000" dirty="0">
                <a:latin typeface="Cambria"/>
                <a:cs typeface="Cambria"/>
              </a:rPr>
              <a:t>. 1937; 249:311–316.</a:t>
            </a:r>
            <a:endParaRPr lang="es-ES" sz="14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889787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457199" y="2094982"/>
            <a:ext cx="8229600" cy="4358354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ES" dirty="0" smtClean="0">
                <a:latin typeface="Cambria" panose="02040503050406030204" pitchFamily="18" charset="0"/>
              </a:rPr>
              <a:t>Conceptos anatómicos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ES" dirty="0" smtClean="0">
                <a:latin typeface="Cambria" panose="02040503050406030204" pitchFamily="18" charset="0"/>
              </a:rPr>
              <a:t>Historia de la endoscopia y de la pH-metría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s-ES" dirty="0" smtClean="0">
                <a:latin typeface="Cambria" panose="02040503050406030204" pitchFamily="18" charset="0"/>
              </a:rPr>
              <a:t>La hernia hiatal y el desarrollo de técnicas quirúrgicas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1262741" y="471502"/>
            <a:ext cx="663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Cambria" panose="02040503050406030204" pitchFamily="18" charset="0"/>
              </a:rPr>
              <a:t>Objetivos </a:t>
            </a:r>
            <a:endParaRPr lang="es-MX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13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2681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irvinmodlin.com/images/evolution%20of%20therapy/evol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752"/>
            <a:ext cx="3672408" cy="519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711199" y="523190"/>
            <a:ext cx="7736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latin typeface="Cambria" panose="02040503050406030204" pitchFamily="18" charset="0"/>
              </a:rPr>
              <a:t>Rudolph</a:t>
            </a:r>
            <a:r>
              <a:rPr lang="es-MX" sz="2400" b="1" dirty="0" smtClean="0">
                <a:latin typeface="Cambria" panose="02040503050406030204" pitchFamily="18" charset="0"/>
              </a:rPr>
              <a:t> </a:t>
            </a:r>
            <a:r>
              <a:rPr lang="es-MX" sz="2400" b="1" dirty="0" err="1" smtClean="0">
                <a:latin typeface="Cambria" panose="02040503050406030204" pitchFamily="18" charset="0"/>
              </a:rPr>
              <a:t>Nissen</a:t>
            </a:r>
            <a:r>
              <a:rPr lang="es-MX" sz="2400" b="1" dirty="0" smtClean="0">
                <a:latin typeface="Cambria" panose="02040503050406030204" pitchFamily="18" charset="0"/>
              </a:rPr>
              <a:t> (1896-1981)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267744" y="6577414"/>
            <a:ext cx="6732240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400" i="1" baseline="30000" dirty="0" err="1">
                <a:latin typeface="Cambria"/>
                <a:cs typeface="Cambria"/>
              </a:rPr>
              <a:t>Nissen</a:t>
            </a:r>
            <a:r>
              <a:rPr lang="es-ES" sz="1400" i="1" baseline="30000" dirty="0">
                <a:latin typeface="Cambria"/>
                <a:cs typeface="Cambria"/>
              </a:rPr>
              <a:t> R. </a:t>
            </a:r>
            <a:r>
              <a:rPr lang="es-ES" sz="1400" i="1" baseline="30000" dirty="0" err="1">
                <a:latin typeface="Cambria"/>
                <a:cs typeface="Cambria"/>
              </a:rPr>
              <a:t>Gastropexy</a:t>
            </a:r>
            <a:r>
              <a:rPr lang="es-ES" sz="1400" i="1" baseline="30000" dirty="0">
                <a:latin typeface="Cambria"/>
                <a:cs typeface="Cambria"/>
              </a:rPr>
              <a:t> as </a:t>
            </a:r>
            <a:r>
              <a:rPr lang="es-ES" sz="1400" i="1" baseline="30000" dirty="0" err="1">
                <a:latin typeface="Cambria"/>
                <a:cs typeface="Cambria"/>
              </a:rPr>
              <a:t>the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lone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procedure</a:t>
            </a:r>
            <a:r>
              <a:rPr lang="es-ES" sz="1400" i="1" baseline="30000" dirty="0">
                <a:latin typeface="Cambria"/>
                <a:cs typeface="Cambria"/>
              </a:rPr>
              <a:t> in </a:t>
            </a:r>
            <a:r>
              <a:rPr lang="es-ES" sz="1400" i="1" baseline="30000" dirty="0" err="1">
                <a:latin typeface="Cambria"/>
                <a:cs typeface="Cambria"/>
              </a:rPr>
              <a:t>the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surgical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repair</a:t>
            </a:r>
            <a:r>
              <a:rPr lang="es-ES" sz="1400" i="1" baseline="30000" dirty="0">
                <a:latin typeface="Cambria"/>
                <a:cs typeface="Cambria"/>
              </a:rPr>
              <a:t> of </a:t>
            </a:r>
            <a:r>
              <a:rPr lang="es-ES" sz="1400" i="1" baseline="30000" dirty="0" err="1">
                <a:latin typeface="Cambria"/>
                <a:cs typeface="Cambria"/>
              </a:rPr>
              <a:t>hiatus</a:t>
            </a:r>
            <a:r>
              <a:rPr lang="es-ES" sz="1400" i="1" baseline="30000" dirty="0">
                <a:latin typeface="Cambria"/>
                <a:cs typeface="Cambria"/>
              </a:rPr>
              <a:t> hernia. Am J </a:t>
            </a:r>
            <a:r>
              <a:rPr lang="es-ES" sz="1400" i="1" baseline="30000" dirty="0" err="1">
                <a:latin typeface="Cambria"/>
                <a:cs typeface="Cambria"/>
              </a:rPr>
              <a:t>Surg</a:t>
            </a:r>
            <a:r>
              <a:rPr lang="es-ES" sz="1400" i="1" baseline="30000" dirty="0">
                <a:latin typeface="Cambria"/>
                <a:cs typeface="Cambria"/>
              </a:rPr>
              <a:t>. 1956;92:389–392.</a:t>
            </a:r>
            <a:endParaRPr lang="es-ES" sz="14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72557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840"/>
            <a:ext cx="4063106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5"/>
          <p:cNvSpPr txBox="1"/>
          <p:nvPr/>
        </p:nvSpPr>
        <p:spPr>
          <a:xfrm>
            <a:off x="4623076" y="5589240"/>
            <a:ext cx="453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mbria" panose="02040503050406030204" pitchFamily="18" charset="0"/>
              </a:rPr>
              <a:t>Funduplicatura de Nissen</a:t>
            </a:r>
            <a:endParaRPr lang="es-ES" dirty="0">
              <a:latin typeface="Cambria" panose="020405030504060302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60848"/>
            <a:ext cx="4462740" cy="302433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 CuadroTexto"/>
          <p:cNvSpPr txBox="1"/>
          <p:nvPr/>
        </p:nvSpPr>
        <p:spPr>
          <a:xfrm>
            <a:off x="711199" y="523190"/>
            <a:ext cx="7736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latin typeface="Cambria" panose="02040503050406030204" pitchFamily="18" charset="0"/>
              </a:rPr>
              <a:t>Rudolph</a:t>
            </a:r>
            <a:r>
              <a:rPr lang="es-MX" sz="2400" b="1" dirty="0" smtClean="0">
                <a:latin typeface="Cambria" panose="02040503050406030204" pitchFamily="18" charset="0"/>
              </a:rPr>
              <a:t> </a:t>
            </a:r>
            <a:r>
              <a:rPr lang="es-MX" sz="2400" b="1" dirty="0" err="1" smtClean="0">
                <a:latin typeface="Cambria" panose="02040503050406030204" pitchFamily="18" charset="0"/>
              </a:rPr>
              <a:t>Nissen</a:t>
            </a:r>
            <a:r>
              <a:rPr lang="es-MX" sz="2400" b="1" dirty="0" smtClean="0">
                <a:latin typeface="Cambria" panose="02040503050406030204" pitchFamily="18" charset="0"/>
              </a:rPr>
              <a:t> (1896-1981)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39552" y="6381328"/>
            <a:ext cx="8388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i="1" dirty="0" err="1"/>
              <a:t>Nissen</a:t>
            </a:r>
            <a:r>
              <a:rPr lang="es-ES" sz="1200" i="1" dirty="0"/>
              <a:t> R. </a:t>
            </a:r>
            <a:r>
              <a:rPr lang="es-ES" sz="1200" i="1" dirty="0" err="1"/>
              <a:t>Eine</a:t>
            </a:r>
            <a:r>
              <a:rPr lang="es-ES" sz="1200" i="1" dirty="0"/>
              <a:t> </a:t>
            </a:r>
            <a:r>
              <a:rPr lang="es-ES" sz="1200" i="1" dirty="0" err="1"/>
              <a:t>einfache</a:t>
            </a:r>
            <a:r>
              <a:rPr lang="es-ES" sz="1200" i="1" dirty="0"/>
              <a:t> </a:t>
            </a:r>
            <a:r>
              <a:rPr lang="es-ES" sz="1200" i="1" dirty="0" err="1"/>
              <a:t>Operation</a:t>
            </a:r>
            <a:r>
              <a:rPr lang="es-ES" sz="1200" i="1" dirty="0"/>
              <a:t> </a:t>
            </a:r>
            <a:r>
              <a:rPr lang="es-ES" sz="1200" i="1" dirty="0" err="1"/>
              <a:t>zur</a:t>
            </a:r>
            <a:r>
              <a:rPr lang="es-ES" sz="1200" i="1" dirty="0"/>
              <a:t> </a:t>
            </a:r>
            <a:r>
              <a:rPr lang="es-ES" sz="1200" i="1" dirty="0" err="1"/>
              <a:t>Beeinflussung</a:t>
            </a:r>
            <a:r>
              <a:rPr lang="es-ES" sz="1200" i="1" dirty="0"/>
              <a:t> der </a:t>
            </a:r>
            <a:r>
              <a:rPr lang="es-ES" sz="1200" i="1" dirty="0" err="1" smtClean="0"/>
              <a:t>Refluxeosophagitis</a:t>
            </a:r>
            <a:r>
              <a:rPr lang="es-ES" sz="1200" i="1" dirty="0"/>
              <a:t>. </a:t>
            </a:r>
            <a:r>
              <a:rPr lang="es-ES" sz="1200" i="1" dirty="0" err="1"/>
              <a:t>Schweiz</a:t>
            </a:r>
            <a:r>
              <a:rPr lang="es-ES" sz="1200" i="1" dirty="0"/>
              <a:t> </a:t>
            </a:r>
            <a:r>
              <a:rPr lang="es-ES" sz="1200" i="1" dirty="0" err="1"/>
              <a:t>Med</a:t>
            </a:r>
            <a:r>
              <a:rPr lang="es-ES" sz="1200" i="1" dirty="0"/>
              <a:t> </a:t>
            </a:r>
            <a:r>
              <a:rPr lang="es-ES" sz="1200" i="1" dirty="0" err="1"/>
              <a:t>Wochenschr</a:t>
            </a:r>
            <a:r>
              <a:rPr lang="es-ES" sz="1200" i="1" dirty="0"/>
              <a:t>. 1956;86:590–592.</a:t>
            </a:r>
          </a:p>
        </p:txBody>
      </p:sp>
    </p:spTree>
    <p:extLst>
      <p:ext uri="{BB962C8B-B14F-4D97-AF65-F5344CB8AC3E}">
        <p14:creationId xmlns:p14="http://schemas.microsoft.com/office/powerpoint/2010/main" val="2625804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27" y="1772816"/>
            <a:ext cx="3040185" cy="39620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384" y="1768089"/>
            <a:ext cx="4617639" cy="396204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5"/>
          <p:cNvSpPr txBox="1"/>
          <p:nvPr/>
        </p:nvSpPr>
        <p:spPr>
          <a:xfrm>
            <a:off x="4093839" y="5876849"/>
            <a:ext cx="453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mbria" panose="02040503050406030204" pitchFamily="18" charset="0"/>
              </a:rPr>
              <a:t>Funduplicatura de </a:t>
            </a:r>
            <a:r>
              <a:rPr lang="es-ES" dirty="0" err="1" smtClean="0">
                <a:latin typeface="Cambria" panose="02040503050406030204" pitchFamily="18" charset="0"/>
              </a:rPr>
              <a:t>Belsey</a:t>
            </a:r>
            <a:r>
              <a:rPr lang="es-ES" dirty="0" smtClean="0">
                <a:latin typeface="Cambria" panose="02040503050406030204" pitchFamily="18" charset="0"/>
              </a:rPr>
              <a:t> Mark IV</a:t>
            </a:r>
            <a:endParaRPr lang="es-ES" dirty="0">
              <a:latin typeface="Cambria" panose="02040503050406030204" pitchFamily="18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968058" y="587676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Cambria" panose="02040503050406030204" pitchFamily="18" charset="0"/>
              </a:rPr>
              <a:t>Ronald Belsey (1910-2007)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572000" y="648609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200" i="1" baseline="30000" dirty="0" err="1">
                <a:latin typeface="Cambria"/>
                <a:cs typeface="Cambria"/>
              </a:rPr>
              <a:t>Skinner</a:t>
            </a:r>
            <a:r>
              <a:rPr lang="es-ES" sz="1200" i="1" baseline="30000" dirty="0">
                <a:latin typeface="Cambria"/>
                <a:cs typeface="Cambria"/>
              </a:rPr>
              <a:t> DB, </a:t>
            </a:r>
            <a:r>
              <a:rPr lang="es-ES" sz="1200" i="1" baseline="30000" dirty="0" err="1">
                <a:latin typeface="Cambria"/>
                <a:cs typeface="Cambria"/>
              </a:rPr>
              <a:t>Belsey</a:t>
            </a:r>
            <a:r>
              <a:rPr lang="es-ES" sz="1200" i="1" baseline="30000" dirty="0">
                <a:latin typeface="Cambria"/>
                <a:cs typeface="Cambria"/>
              </a:rPr>
              <a:t> RH. </a:t>
            </a:r>
            <a:r>
              <a:rPr lang="es-ES" sz="1200" i="1" baseline="30000" dirty="0" err="1">
                <a:latin typeface="Cambria"/>
                <a:cs typeface="Cambria"/>
              </a:rPr>
              <a:t>Surgical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management</a:t>
            </a:r>
            <a:r>
              <a:rPr lang="es-ES" sz="1200" i="1" baseline="30000" dirty="0">
                <a:latin typeface="Cambria"/>
                <a:cs typeface="Cambria"/>
              </a:rPr>
              <a:t> of </a:t>
            </a:r>
            <a:r>
              <a:rPr lang="es-ES" sz="1200" i="1" baseline="30000" dirty="0" err="1">
                <a:latin typeface="Cambria"/>
                <a:cs typeface="Cambria"/>
              </a:rPr>
              <a:t>esophageal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reflux</a:t>
            </a:r>
            <a:r>
              <a:rPr lang="es-ES" sz="1200" i="1" baseline="30000" dirty="0">
                <a:latin typeface="Cambria"/>
                <a:cs typeface="Cambria"/>
              </a:rPr>
              <a:t> and </a:t>
            </a:r>
            <a:r>
              <a:rPr lang="es-ES" sz="1200" i="1" baseline="30000" dirty="0" err="1">
                <a:latin typeface="Cambria"/>
                <a:cs typeface="Cambria"/>
              </a:rPr>
              <a:t>hiatus</a:t>
            </a:r>
            <a:r>
              <a:rPr lang="es-ES" sz="1200" i="1" baseline="30000" dirty="0">
                <a:latin typeface="Cambria"/>
                <a:cs typeface="Cambria"/>
              </a:rPr>
              <a:t> hernia: </a:t>
            </a:r>
            <a:r>
              <a:rPr lang="es-ES" sz="1200" i="1" baseline="30000" dirty="0" err="1">
                <a:latin typeface="Cambria"/>
                <a:cs typeface="Cambria"/>
              </a:rPr>
              <a:t>long-term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results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with</a:t>
            </a:r>
            <a:r>
              <a:rPr lang="es-ES" sz="1200" i="1" baseline="30000" dirty="0">
                <a:latin typeface="Cambria"/>
                <a:cs typeface="Cambria"/>
              </a:rPr>
              <a:t> 1,030 </a:t>
            </a:r>
            <a:r>
              <a:rPr lang="es-ES" sz="1200" i="1" baseline="30000" dirty="0" err="1">
                <a:latin typeface="Cambria"/>
                <a:cs typeface="Cambria"/>
              </a:rPr>
              <a:t>patients</a:t>
            </a:r>
            <a:r>
              <a:rPr lang="es-ES" sz="1200" i="1" baseline="30000" dirty="0">
                <a:latin typeface="Cambria"/>
                <a:cs typeface="Cambria"/>
              </a:rPr>
              <a:t>. J </a:t>
            </a:r>
            <a:r>
              <a:rPr lang="es-ES" sz="1200" i="1" baseline="30000" dirty="0" err="1">
                <a:latin typeface="Cambria"/>
                <a:cs typeface="Cambria"/>
              </a:rPr>
              <a:t>Thorac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Cardio</a:t>
            </a:r>
            <a:r>
              <a:rPr lang="es-ES" sz="1200" i="1" baseline="30000" dirty="0">
                <a:latin typeface="Cambria"/>
                <a:cs typeface="Cambria"/>
              </a:rPr>
              <a:t>- </a:t>
            </a:r>
            <a:r>
              <a:rPr lang="es-ES" sz="1200" i="1" baseline="30000" dirty="0" err="1">
                <a:latin typeface="Cambria"/>
                <a:cs typeface="Cambria"/>
              </a:rPr>
              <a:t>vasc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Surg</a:t>
            </a:r>
            <a:r>
              <a:rPr lang="es-ES" sz="1200" i="1" baseline="30000" dirty="0">
                <a:latin typeface="Cambria"/>
                <a:cs typeface="Cambria"/>
              </a:rPr>
              <a:t>. 1967;53:33–54.</a:t>
            </a:r>
            <a:endParaRPr lang="es-ES" sz="12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6597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 smtClean="0">
                <a:latin typeface="Cambria"/>
                <a:cs typeface="Cambria"/>
              </a:rPr>
              <a:t>Aportaciones </a:t>
            </a:r>
            <a:endParaRPr lang="es-ES" sz="3200" dirty="0">
              <a:latin typeface="Cambria"/>
              <a:cs typeface="Cambria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7 CuadroTexto"/>
          <p:cNvSpPr txBox="1"/>
          <p:nvPr/>
        </p:nvSpPr>
        <p:spPr>
          <a:xfrm>
            <a:off x="1968058" y="587676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Cambria" panose="02040503050406030204" pitchFamily="18" charset="0"/>
              </a:rPr>
              <a:t>Ronald Belsey (1910-2007)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83568" y="2636912"/>
            <a:ext cx="7632848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s-ES" sz="2800" dirty="0" smtClean="0">
                <a:latin typeface="Cambria"/>
                <a:cs typeface="Cambria"/>
              </a:rPr>
              <a:t>Restauración del segmento intraabdominal sin tensión. </a:t>
            </a:r>
          </a:p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s-ES" sz="2800" dirty="0" smtClean="0">
                <a:latin typeface="Cambria"/>
                <a:cs typeface="Cambria"/>
              </a:rPr>
              <a:t>Mantener suficiente segmento intraabdominal.</a:t>
            </a:r>
          </a:p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s-ES" sz="2800" dirty="0" smtClean="0">
                <a:latin typeface="Cambria"/>
                <a:cs typeface="Cambria"/>
              </a:rPr>
              <a:t>Necesidad de un seguimiento a más de 5 años.</a:t>
            </a:r>
          </a:p>
          <a:p>
            <a:pPr marL="571500" indent="-571500" algn="just">
              <a:buFont typeface="Arial"/>
              <a:buChar char="•"/>
            </a:pP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4572000" y="6486096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200" i="1" baseline="30000" dirty="0" err="1">
                <a:latin typeface="Cambria"/>
                <a:cs typeface="Cambria"/>
              </a:rPr>
              <a:t>Skinner</a:t>
            </a:r>
            <a:r>
              <a:rPr lang="es-ES" sz="1200" i="1" baseline="30000" dirty="0">
                <a:latin typeface="Cambria"/>
                <a:cs typeface="Cambria"/>
              </a:rPr>
              <a:t> DB, </a:t>
            </a:r>
            <a:r>
              <a:rPr lang="es-ES" sz="1200" i="1" baseline="30000" dirty="0" err="1">
                <a:latin typeface="Cambria"/>
                <a:cs typeface="Cambria"/>
              </a:rPr>
              <a:t>Belsey</a:t>
            </a:r>
            <a:r>
              <a:rPr lang="es-ES" sz="1200" i="1" baseline="30000" dirty="0">
                <a:latin typeface="Cambria"/>
                <a:cs typeface="Cambria"/>
              </a:rPr>
              <a:t> RH. </a:t>
            </a:r>
            <a:r>
              <a:rPr lang="es-ES" sz="1200" i="1" baseline="30000" dirty="0" err="1">
                <a:latin typeface="Cambria"/>
                <a:cs typeface="Cambria"/>
              </a:rPr>
              <a:t>Surgical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management</a:t>
            </a:r>
            <a:r>
              <a:rPr lang="es-ES" sz="1200" i="1" baseline="30000" dirty="0">
                <a:latin typeface="Cambria"/>
                <a:cs typeface="Cambria"/>
              </a:rPr>
              <a:t> of </a:t>
            </a:r>
            <a:r>
              <a:rPr lang="es-ES" sz="1200" i="1" baseline="30000" dirty="0" err="1">
                <a:latin typeface="Cambria"/>
                <a:cs typeface="Cambria"/>
              </a:rPr>
              <a:t>esophageal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reflux</a:t>
            </a:r>
            <a:r>
              <a:rPr lang="es-ES" sz="1200" i="1" baseline="30000" dirty="0">
                <a:latin typeface="Cambria"/>
                <a:cs typeface="Cambria"/>
              </a:rPr>
              <a:t> and </a:t>
            </a:r>
            <a:r>
              <a:rPr lang="es-ES" sz="1200" i="1" baseline="30000" dirty="0" err="1">
                <a:latin typeface="Cambria"/>
                <a:cs typeface="Cambria"/>
              </a:rPr>
              <a:t>hiatus</a:t>
            </a:r>
            <a:r>
              <a:rPr lang="es-ES" sz="1200" i="1" baseline="30000" dirty="0">
                <a:latin typeface="Cambria"/>
                <a:cs typeface="Cambria"/>
              </a:rPr>
              <a:t> hernia: </a:t>
            </a:r>
            <a:r>
              <a:rPr lang="es-ES" sz="1200" i="1" baseline="30000" dirty="0" err="1">
                <a:latin typeface="Cambria"/>
                <a:cs typeface="Cambria"/>
              </a:rPr>
              <a:t>long-term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results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with</a:t>
            </a:r>
            <a:r>
              <a:rPr lang="es-ES" sz="1200" i="1" baseline="30000" dirty="0">
                <a:latin typeface="Cambria"/>
                <a:cs typeface="Cambria"/>
              </a:rPr>
              <a:t> 1,030 </a:t>
            </a:r>
            <a:r>
              <a:rPr lang="es-ES" sz="1200" i="1" baseline="30000" dirty="0" err="1">
                <a:latin typeface="Cambria"/>
                <a:cs typeface="Cambria"/>
              </a:rPr>
              <a:t>patients</a:t>
            </a:r>
            <a:r>
              <a:rPr lang="es-ES" sz="1200" i="1" baseline="30000" dirty="0">
                <a:latin typeface="Cambria"/>
                <a:cs typeface="Cambria"/>
              </a:rPr>
              <a:t>. J </a:t>
            </a:r>
            <a:r>
              <a:rPr lang="es-ES" sz="1200" i="1" baseline="30000" dirty="0" err="1">
                <a:latin typeface="Cambria"/>
                <a:cs typeface="Cambria"/>
              </a:rPr>
              <a:t>Thorac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Cardio</a:t>
            </a:r>
            <a:r>
              <a:rPr lang="es-ES" sz="1200" i="1" baseline="30000" dirty="0">
                <a:latin typeface="Cambria"/>
                <a:cs typeface="Cambria"/>
              </a:rPr>
              <a:t>- </a:t>
            </a:r>
            <a:r>
              <a:rPr lang="es-ES" sz="1200" i="1" baseline="30000" dirty="0" err="1">
                <a:latin typeface="Cambria"/>
                <a:cs typeface="Cambria"/>
              </a:rPr>
              <a:t>vasc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Surg</a:t>
            </a:r>
            <a:r>
              <a:rPr lang="es-ES" sz="1200" i="1" baseline="30000" dirty="0">
                <a:latin typeface="Cambria"/>
                <a:cs typeface="Cambria"/>
              </a:rPr>
              <a:t>. 1967;53:33–54.</a:t>
            </a:r>
            <a:endParaRPr lang="es-ES" sz="12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098906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53" y="1742953"/>
            <a:ext cx="3942703" cy="4315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4" y="188640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1968058" y="443660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latin typeface="Cambria" panose="02040503050406030204" pitchFamily="18" charset="0"/>
              </a:rPr>
              <a:t>Lucius</a:t>
            </a:r>
            <a:r>
              <a:rPr lang="es-MX" sz="2400" b="1" dirty="0" smtClean="0">
                <a:latin typeface="Cambria" panose="02040503050406030204" pitchFamily="18" charset="0"/>
              </a:rPr>
              <a:t> Hill (1894 – 2011) </a:t>
            </a:r>
          </a:p>
        </p:txBody>
      </p:sp>
      <p:sp>
        <p:nvSpPr>
          <p:cNvPr id="7" name="CuadroTexto 5"/>
          <p:cNvSpPr txBox="1"/>
          <p:nvPr/>
        </p:nvSpPr>
        <p:spPr>
          <a:xfrm>
            <a:off x="4826909" y="5876849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mbria" panose="02040503050406030204" pitchFamily="18" charset="0"/>
              </a:rPr>
              <a:t>Gastropexia posterior de Hill </a:t>
            </a:r>
            <a:endParaRPr lang="es-ES" dirty="0">
              <a:latin typeface="Cambria" panose="0204050305040603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977" y="2119069"/>
            <a:ext cx="3998372" cy="3562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320480" y="652534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200" i="1" baseline="30000" dirty="0">
                <a:latin typeface="Cambria"/>
                <a:cs typeface="Cambria"/>
              </a:rPr>
              <a:t>Hill LD. </a:t>
            </a:r>
            <a:r>
              <a:rPr lang="es-ES" sz="1200" i="1" baseline="30000" dirty="0" err="1">
                <a:latin typeface="Cambria"/>
                <a:cs typeface="Cambria"/>
              </a:rPr>
              <a:t>An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effective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operation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for</a:t>
            </a:r>
            <a:r>
              <a:rPr lang="es-ES" sz="1200" i="1" baseline="30000" dirty="0">
                <a:latin typeface="Cambria"/>
                <a:cs typeface="Cambria"/>
              </a:rPr>
              <a:t> hiatal hernia: </a:t>
            </a:r>
            <a:r>
              <a:rPr lang="es-ES" sz="1200" i="1" baseline="30000" dirty="0" err="1">
                <a:latin typeface="Cambria"/>
                <a:cs typeface="Cambria"/>
              </a:rPr>
              <a:t>an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eight-year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appraisal</a:t>
            </a:r>
            <a:r>
              <a:rPr lang="es-ES" sz="1200" i="1" baseline="30000" dirty="0">
                <a:latin typeface="Cambria"/>
                <a:cs typeface="Cambria"/>
              </a:rPr>
              <a:t>. Ann </a:t>
            </a:r>
            <a:r>
              <a:rPr lang="es-ES" sz="1200" i="1" baseline="30000" dirty="0" err="1">
                <a:latin typeface="Cambria"/>
                <a:cs typeface="Cambria"/>
              </a:rPr>
              <a:t>Surg</a:t>
            </a:r>
            <a:r>
              <a:rPr lang="es-ES" sz="1200" i="1" baseline="30000" dirty="0">
                <a:latin typeface="Cambria"/>
                <a:cs typeface="Cambria"/>
              </a:rPr>
              <a:t>. 1967;166:681–692.</a:t>
            </a:r>
            <a:endParaRPr lang="es-ES" sz="12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3437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54" y="188640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5 CuadroTexto"/>
          <p:cNvSpPr txBox="1"/>
          <p:nvPr/>
        </p:nvSpPr>
        <p:spPr>
          <a:xfrm>
            <a:off x="1968058" y="443660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err="1" smtClean="0">
                <a:latin typeface="Cambria" panose="02040503050406030204" pitchFamily="18" charset="0"/>
              </a:rPr>
              <a:t>Lucius</a:t>
            </a:r>
            <a:r>
              <a:rPr lang="es-MX" sz="2400" b="1" dirty="0" smtClean="0">
                <a:latin typeface="Cambria" panose="02040503050406030204" pitchFamily="18" charset="0"/>
              </a:rPr>
              <a:t> Hill (1894 – 2011) </a:t>
            </a:r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67544" y="1196752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dirty="0" smtClean="0">
                <a:latin typeface="Cambria"/>
                <a:cs typeface="Cambria"/>
              </a:rPr>
              <a:t>Aportaciones </a:t>
            </a:r>
            <a:endParaRPr lang="es-ES" sz="3600" dirty="0">
              <a:latin typeface="Cambria"/>
              <a:cs typeface="Cambria"/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11560" y="3011635"/>
            <a:ext cx="7632848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s-ES" sz="2800" dirty="0" smtClean="0">
                <a:latin typeface="Cambria"/>
                <a:cs typeface="Cambria"/>
              </a:rPr>
              <a:t>Estudio de la fisiología y anatomía de la unión esofagogástrica.</a:t>
            </a:r>
          </a:p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s-ES" sz="2800" dirty="0" smtClean="0">
                <a:latin typeface="Cambria"/>
                <a:cs typeface="Cambria"/>
              </a:rPr>
              <a:t>Pionero del uso de la pH-metría como diagnóstico del reflujo.</a:t>
            </a:r>
          </a:p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s-ES" sz="2800" dirty="0" smtClean="0">
                <a:latin typeface="Cambria"/>
                <a:cs typeface="Cambria"/>
              </a:rPr>
              <a:t>Realizó múltiples estudios en cadáver. </a:t>
            </a:r>
          </a:p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endParaRPr lang="es-ES" sz="2800" dirty="0" smtClean="0">
              <a:latin typeface="Cambria"/>
              <a:cs typeface="Cambria"/>
            </a:endParaRPr>
          </a:p>
          <a:p>
            <a:pPr marL="571500" indent="-571500" algn="just">
              <a:buFont typeface="Arial"/>
              <a:buChar char="•"/>
            </a:pP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4320480" y="652534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sz="1200" i="1" baseline="30000" dirty="0">
                <a:latin typeface="Cambria"/>
                <a:cs typeface="Cambria"/>
              </a:rPr>
              <a:t>Hill LD. </a:t>
            </a:r>
            <a:r>
              <a:rPr lang="es-ES" sz="1200" i="1" baseline="30000" dirty="0" err="1">
                <a:latin typeface="Cambria"/>
                <a:cs typeface="Cambria"/>
              </a:rPr>
              <a:t>An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effective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operation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for</a:t>
            </a:r>
            <a:r>
              <a:rPr lang="es-ES" sz="1200" i="1" baseline="30000" dirty="0">
                <a:latin typeface="Cambria"/>
                <a:cs typeface="Cambria"/>
              </a:rPr>
              <a:t> hiatal hernia: </a:t>
            </a:r>
            <a:r>
              <a:rPr lang="es-ES" sz="1200" i="1" baseline="30000" dirty="0" err="1">
                <a:latin typeface="Cambria"/>
                <a:cs typeface="Cambria"/>
              </a:rPr>
              <a:t>an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eight-year</a:t>
            </a:r>
            <a:r>
              <a:rPr lang="es-ES" sz="1200" i="1" baseline="30000" dirty="0">
                <a:latin typeface="Cambria"/>
                <a:cs typeface="Cambria"/>
              </a:rPr>
              <a:t> </a:t>
            </a:r>
            <a:r>
              <a:rPr lang="es-ES" sz="1200" i="1" baseline="30000" dirty="0" err="1">
                <a:latin typeface="Cambria"/>
                <a:cs typeface="Cambria"/>
              </a:rPr>
              <a:t>appraisal</a:t>
            </a:r>
            <a:r>
              <a:rPr lang="es-ES" sz="1200" i="1" baseline="30000" dirty="0">
                <a:latin typeface="Cambria"/>
                <a:cs typeface="Cambria"/>
              </a:rPr>
              <a:t>. Ann </a:t>
            </a:r>
            <a:r>
              <a:rPr lang="es-ES" sz="1200" i="1" baseline="30000" dirty="0" err="1">
                <a:latin typeface="Cambria"/>
                <a:cs typeface="Cambria"/>
              </a:rPr>
              <a:t>Surg</a:t>
            </a:r>
            <a:r>
              <a:rPr lang="es-ES" sz="1200" i="1" baseline="30000" dirty="0">
                <a:latin typeface="Cambria"/>
                <a:cs typeface="Cambria"/>
              </a:rPr>
              <a:t>. 1967;166:681–692.</a:t>
            </a:r>
            <a:endParaRPr lang="es-ES" sz="12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70688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812" y="1758462"/>
            <a:ext cx="2870578" cy="4161692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" y="332656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2016224" y="591071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Cambria" panose="02040503050406030204" pitchFamily="18" charset="0"/>
              </a:rPr>
              <a:t>André Toupet (1896-1981)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858108"/>
            <a:ext cx="40195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uadroTexto 5"/>
          <p:cNvSpPr txBox="1"/>
          <p:nvPr/>
        </p:nvSpPr>
        <p:spPr>
          <a:xfrm>
            <a:off x="4169761" y="5904080"/>
            <a:ext cx="453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mbria" panose="02040503050406030204" pitchFamily="18" charset="0"/>
              </a:rPr>
              <a:t>Funduplicatura de Toupet</a:t>
            </a:r>
            <a:endParaRPr lang="es-ES" dirty="0">
              <a:latin typeface="Cambria" panose="02040503050406030204" pitchFamily="18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115616" y="6433785"/>
            <a:ext cx="7812360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400" i="1" baseline="30000" dirty="0" err="1">
                <a:latin typeface="Cambria"/>
                <a:cs typeface="Cambria"/>
              </a:rPr>
              <a:t>Toupet</a:t>
            </a:r>
            <a:r>
              <a:rPr lang="es-ES" sz="1400" i="1" baseline="30000" dirty="0">
                <a:latin typeface="Cambria"/>
                <a:cs typeface="Cambria"/>
              </a:rPr>
              <a:t> A. </a:t>
            </a:r>
            <a:r>
              <a:rPr lang="es-ES" sz="1400" i="1" baseline="30000" dirty="0" err="1">
                <a:latin typeface="Cambria"/>
                <a:cs typeface="Cambria"/>
              </a:rPr>
              <a:t>Technique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d’eosophago-gastroplastie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avec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phreno</a:t>
            </a:r>
            <a:r>
              <a:rPr lang="es-ES" sz="1400" i="1" baseline="30000" dirty="0">
                <a:latin typeface="Cambria"/>
                <a:cs typeface="Cambria"/>
              </a:rPr>
              <a:t>-gas- </a:t>
            </a:r>
            <a:r>
              <a:rPr lang="es-ES" sz="1400" i="1" baseline="30000" dirty="0" err="1">
                <a:latin typeface="Cambria"/>
                <a:cs typeface="Cambria"/>
              </a:rPr>
              <a:t>tropexie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dans</a:t>
            </a:r>
            <a:r>
              <a:rPr lang="es-ES" sz="1400" i="1" baseline="30000" dirty="0">
                <a:latin typeface="Cambria"/>
                <a:cs typeface="Cambria"/>
              </a:rPr>
              <a:t> la cure radicales des hernies </a:t>
            </a:r>
            <a:r>
              <a:rPr lang="es-ES" sz="1400" i="1" baseline="30000" dirty="0" err="1">
                <a:latin typeface="Cambria"/>
                <a:cs typeface="Cambria"/>
              </a:rPr>
              <a:t>hiatales</a:t>
            </a:r>
            <a:r>
              <a:rPr lang="es-ES" sz="1400" i="1" baseline="30000" dirty="0">
                <a:latin typeface="Cambria"/>
                <a:cs typeface="Cambria"/>
              </a:rPr>
              <a:t> et </a:t>
            </a:r>
            <a:r>
              <a:rPr lang="es-ES" sz="1400" i="1" baseline="30000" dirty="0" err="1">
                <a:latin typeface="Cambria"/>
                <a:cs typeface="Cambria"/>
              </a:rPr>
              <a:t>comme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comple</a:t>
            </a:r>
            <a:r>
              <a:rPr lang="es-ES" sz="1400" i="1" baseline="30000" dirty="0">
                <a:latin typeface="Cambria"/>
                <a:cs typeface="Cambria"/>
              </a:rPr>
              <a:t>- </a:t>
            </a:r>
            <a:r>
              <a:rPr lang="es-ES" sz="1400" i="1" baseline="30000" dirty="0" err="1">
                <a:latin typeface="Cambria"/>
                <a:cs typeface="Cambria"/>
              </a:rPr>
              <a:t>ment</a:t>
            </a:r>
            <a:r>
              <a:rPr lang="es-ES" sz="1400" i="1" baseline="30000" dirty="0">
                <a:latin typeface="Cambria"/>
                <a:cs typeface="Cambria"/>
              </a:rPr>
              <a:t> de </a:t>
            </a:r>
            <a:r>
              <a:rPr lang="es-ES" sz="1400" i="1" baseline="30000" dirty="0" err="1">
                <a:latin typeface="Cambria"/>
                <a:cs typeface="Cambria"/>
              </a:rPr>
              <a:t>l’operation</a:t>
            </a:r>
            <a:r>
              <a:rPr lang="es-ES" sz="1400" i="1" baseline="30000" dirty="0">
                <a:latin typeface="Cambria"/>
                <a:cs typeface="Cambria"/>
              </a:rPr>
              <a:t> de </a:t>
            </a:r>
            <a:r>
              <a:rPr lang="es-ES" sz="1400" i="1" baseline="30000" dirty="0" err="1">
                <a:latin typeface="Cambria"/>
                <a:cs typeface="Cambria"/>
              </a:rPr>
              <a:t>Heller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dans</a:t>
            </a:r>
            <a:r>
              <a:rPr lang="es-ES" sz="1400" i="1" baseline="30000" dirty="0">
                <a:latin typeface="Cambria"/>
                <a:cs typeface="Cambria"/>
              </a:rPr>
              <a:t> les </a:t>
            </a:r>
            <a:r>
              <a:rPr lang="es-ES" sz="1400" i="1" baseline="30000" dirty="0" err="1">
                <a:latin typeface="Cambria"/>
                <a:cs typeface="Cambria"/>
              </a:rPr>
              <a:t>cardiospasmes</a:t>
            </a:r>
            <a:r>
              <a:rPr lang="es-ES" sz="1400" i="1" baseline="30000" dirty="0">
                <a:latin typeface="Cambria"/>
                <a:cs typeface="Cambria"/>
              </a:rPr>
              <a:t>. </a:t>
            </a:r>
            <a:r>
              <a:rPr lang="es-ES" sz="1400" i="1" baseline="30000" dirty="0" err="1">
                <a:latin typeface="Cambria"/>
                <a:cs typeface="Cambria"/>
              </a:rPr>
              <a:t>Mem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Acad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Chir</a:t>
            </a:r>
            <a:r>
              <a:rPr lang="es-ES" sz="1400" i="1" baseline="30000" dirty="0">
                <a:latin typeface="Cambria"/>
                <a:cs typeface="Cambria"/>
              </a:rPr>
              <a:t>. 1963;89:394 –399.</a:t>
            </a:r>
            <a:endParaRPr lang="es-ES" sz="14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290535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0673" t="34241" b="1"/>
          <a:stretch/>
        </p:blipFill>
        <p:spPr>
          <a:xfrm>
            <a:off x="683568" y="2461842"/>
            <a:ext cx="3640252" cy="271584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7866" y="1719385"/>
            <a:ext cx="2688030" cy="422989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440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2016224" y="591071"/>
            <a:ext cx="5184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Cambria" panose="02040503050406030204" pitchFamily="18" charset="0"/>
              </a:rPr>
              <a:t>Vicente Guarner (1928-2011)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323820" y="5876849"/>
            <a:ext cx="4535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mbria" panose="02040503050406030204" pitchFamily="18" charset="0"/>
              </a:rPr>
              <a:t>Funduplastia posterior de Guarner </a:t>
            </a:r>
          </a:p>
        </p:txBody>
      </p:sp>
      <p:sp>
        <p:nvSpPr>
          <p:cNvPr id="2" name="Rectángulo 1"/>
          <p:cNvSpPr/>
          <p:nvPr/>
        </p:nvSpPr>
        <p:spPr>
          <a:xfrm>
            <a:off x="1547664" y="6334780"/>
            <a:ext cx="7596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400" i="1" dirty="0" err="1" smtClean="0">
                <a:latin typeface="Cambria"/>
                <a:cs typeface="Cambria"/>
              </a:rPr>
              <a:t>Guarner</a:t>
            </a:r>
            <a:r>
              <a:rPr lang="es-ES" sz="1400" i="1" dirty="0" smtClean="0">
                <a:latin typeface="Cambria"/>
                <a:cs typeface="Cambria"/>
              </a:rPr>
              <a:t> V. 30 </a:t>
            </a:r>
            <a:r>
              <a:rPr lang="es-ES" sz="1400" i="1" dirty="0" err="1" smtClean="0">
                <a:latin typeface="Cambria"/>
                <a:cs typeface="Cambria"/>
              </a:rPr>
              <a:t>years’experience</a:t>
            </a:r>
            <a:r>
              <a:rPr lang="es-ES" sz="1400" i="1" dirty="0" smtClean="0">
                <a:latin typeface="Cambria"/>
                <a:cs typeface="Cambria"/>
              </a:rPr>
              <a:t> </a:t>
            </a:r>
            <a:r>
              <a:rPr lang="es-ES" sz="1400" i="1" dirty="0" err="1" smtClean="0">
                <a:latin typeface="Cambria"/>
                <a:cs typeface="Cambria"/>
              </a:rPr>
              <a:t>with</a:t>
            </a:r>
            <a:r>
              <a:rPr lang="es-ES" sz="1400" i="1" dirty="0" smtClean="0">
                <a:latin typeface="Cambria"/>
                <a:cs typeface="Cambria"/>
              </a:rPr>
              <a:t> posterior </a:t>
            </a:r>
            <a:r>
              <a:rPr lang="es-ES" sz="1400" i="1" dirty="0" err="1" smtClean="0">
                <a:latin typeface="Cambria"/>
                <a:cs typeface="Cambria"/>
              </a:rPr>
              <a:t>fundoplasty</a:t>
            </a:r>
            <a:r>
              <a:rPr lang="es-ES" sz="1400" i="1" dirty="0" smtClean="0">
                <a:latin typeface="Cambria"/>
                <a:cs typeface="Cambria"/>
              </a:rPr>
              <a:t> in </a:t>
            </a:r>
            <a:r>
              <a:rPr lang="es-ES" sz="1400" i="1" dirty="0" err="1" smtClean="0">
                <a:latin typeface="Cambria"/>
                <a:cs typeface="Cambria"/>
              </a:rPr>
              <a:t>the</a:t>
            </a:r>
            <a:r>
              <a:rPr lang="es-ES" sz="1400" i="1" dirty="0" smtClean="0">
                <a:latin typeface="Cambria"/>
                <a:cs typeface="Cambria"/>
              </a:rPr>
              <a:t> </a:t>
            </a:r>
            <a:r>
              <a:rPr lang="es-ES" sz="1400" i="1" dirty="0" err="1">
                <a:latin typeface="Cambria"/>
                <a:cs typeface="Cambria"/>
              </a:rPr>
              <a:t>treatment</a:t>
            </a:r>
            <a:r>
              <a:rPr lang="es-ES" sz="1400" i="1" dirty="0">
                <a:latin typeface="Cambria"/>
                <a:cs typeface="Cambria"/>
              </a:rPr>
              <a:t> of </a:t>
            </a:r>
            <a:r>
              <a:rPr lang="es-ES" sz="1400" i="1" dirty="0" err="1">
                <a:latin typeface="Cambria"/>
                <a:cs typeface="Cambria"/>
              </a:rPr>
              <a:t>gastroesophageal</a:t>
            </a:r>
            <a:r>
              <a:rPr lang="es-ES" sz="1400" i="1" dirty="0">
                <a:latin typeface="Cambria"/>
                <a:cs typeface="Cambria"/>
              </a:rPr>
              <a:t> </a:t>
            </a:r>
            <a:r>
              <a:rPr lang="es-ES" sz="1400" i="1" dirty="0" err="1">
                <a:latin typeface="Cambria"/>
                <a:cs typeface="Cambria"/>
              </a:rPr>
              <a:t>reflux</a:t>
            </a:r>
            <a:r>
              <a:rPr lang="es-ES" sz="1400" i="1" dirty="0">
                <a:latin typeface="Cambria"/>
                <a:cs typeface="Cambria"/>
              </a:rPr>
              <a:t> (</a:t>
            </a:r>
            <a:r>
              <a:rPr lang="es-ES" sz="1400" i="1" dirty="0" err="1">
                <a:latin typeface="Cambria"/>
                <a:cs typeface="Cambria"/>
              </a:rPr>
              <a:t>analysis</a:t>
            </a:r>
            <a:r>
              <a:rPr lang="es-ES" sz="1400" i="1" dirty="0">
                <a:latin typeface="Cambria"/>
                <a:cs typeface="Cambria"/>
              </a:rPr>
              <a:t> of 1499 cases). </a:t>
            </a:r>
            <a:r>
              <a:rPr lang="es-ES" sz="1400" i="1" dirty="0" err="1">
                <a:latin typeface="Cambria"/>
                <a:cs typeface="Cambria"/>
              </a:rPr>
              <a:t>Chirurgie</a:t>
            </a:r>
            <a:r>
              <a:rPr lang="es-ES" sz="1400" i="1" dirty="0">
                <a:latin typeface="Cambria"/>
                <a:cs typeface="Cambria"/>
              </a:rPr>
              <a:t> 1997;122:443–449.</a:t>
            </a:r>
          </a:p>
        </p:txBody>
      </p:sp>
    </p:spTree>
    <p:extLst>
      <p:ext uri="{BB962C8B-B14F-4D97-AF65-F5344CB8AC3E}">
        <p14:creationId xmlns:p14="http://schemas.microsoft.com/office/powerpoint/2010/main" val="759025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440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6 CuadroTexto"/>
          <p:cNvSpPr txBox="1"/>
          <p:nvPr/>
        </p:nvSpPr>
        <p:spPr>
          <a:xfrm>
            <a:off x="2016224" y="548680"/>
            <a:ext cx="5184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Cambria" panose="02040503050406030204" pitchFamily="18" charset="0"/>
              </a:rPr>
              <a:t>Conclusiones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611560" y="2420888"/>
            <a:ext cx="7632848" cy="381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s-ES" sz="2800" dirty="0" smtClean="0">
                <a:latin typeface="Cambria"/>
                <a:cs typeface="Cambria"/>
              </a:rPr>
              <a:t>Del Siglo XVI al XIX se identificaron las hernias traumáticas y congénitas.</a:t>
            </a:r>
          </a:p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s-ES" sz="2800" dirty="0" smtClean="0">
                <a:latin typeface="Cambria"/>
                <a:cs typeface="Cambria"/>
              </a:rPr>
              <a:t>En la primera mitad del Siglo XX se describieron las hernias del hiato esofágico y su estudio. </a:t>
            </a:r>
          </a:p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s-ES" sz="2800" dirty="0" smtClean="0">
                <a:latin typeface="Cambria"/>
                <a:cs typeface="Cambria"/>
              </a:rPr>
              <a:t>En la segunda mitad del siglo XX se sustentan las técnicas quirúrgicas con estudios fisiológicos.</a:t>
            </a:r>
          </a:p>
          <a:p>
            <a:pPr marL="571500" indent="-571500" algn="just"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endParaRPr lang="es-ES" sz="2800" dirty="0" smtClean="0">
              <a:latin typeface="Cambria"/>
              <a:cs typeface="Cambria"/>
            </a:endParaRPr>
          </a:p>
          <a:p>
            <a:pPr marL="571500" indent="-571500" algn="just">
              <a:buFont typeface="Arial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6379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Anatomía del esófago </a:t>
            </a:r>
            <a:endParaRPr lang="es-E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2811689" cy="52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5 CuadroTexto"/>
          <p:cNvSpPr txBox="1"/>
          <p:nvPr/>
        </p:nvSpPr>
        <p:spPr>
          <a:xfrm>
            <a:off x="1707690" y="481701"/>
            <a:ext cx="632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Cambria" panose="02040503050406030204" pitchFamily="18" charset="0"/>
              </a:rPr>
              <a:t>Anatomía del esófago</a:t>
            </a:r>
            <a:endParaRPr lang="es-MX" sz="2800" b="1" dirty="0">
              <a:latin typeface="Cambria" panose="02040503050406030204" pitchFamily="18" charset="0"/>
            </a:endParaRPr>
          </a:p>
        </p:txBody>
      </p:sp>
      <p:grpSp>
        <p:nvGrpSpPr>
          <p:cNvPr id="9" name="Agrupar 8"/>
          <p:cNvGrpSpPr/>
          <p:nvPr/>
        </p:nvGrpSpPr>
        <p:grpSpPr>
          <a:xfrm>
            <a:off x="4572000" y="1124744"/>
            <a:ext cx="4104456" cy="5481320"/>
            <a:chOff x="4427984" y="1260048"/>
            <a:chExt cx="4104456" cy="5481320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27984" y="1340768"/>
              <a:ext cx="3960440" cy="5400600"/>
            </a:xfrm>
            <a:prstGeom prst="rect">
              <a:avLst/>
            </a:prstGeom>
          </p:spPr>
        </p:pic>
        <p:sp>
          <p:nvSpPr>
            <p:cNvPr id="10" name="CuadroTexto 9"/>
            <p:cNvSpPr txBox="1"/>
            <p:nvPr/>
          </p:nvSpPr>
          <p:spPr>
            <a:xfrm>
              <a:off x="7020272" y="2924944"/>
              <a:ext cx="12961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Cervical</a:t>
              </a:r>
              <a:endParaRPr lang="es-ES" sz="1600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5004048" y="2946430"/>
              <a:ext cx="86409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Cervical</a:t>
              </a:r>
              <a:endParaRPr lang="es-ES" sz="1600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7236296" y="6021288"/>
              <a:ext cx="12961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Abdominal </a:t>
              </a:r>
              <a:endParaRPr lang="es-ES" sz="1600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4716016" y="6093296"/>
              <a:ext cx="129614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Abdominal </a:t>
              </a:r>
              <a:endParaRPr lang="es-ES" sz="1600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6156176" y="2924944"/>
              <a:ext cx="5760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EES</a:t>
              </a:r>
              <a:endParaRPr lang="es-ES" sz="1600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6084168" y="6237312"/>
              <a:ext cx="64807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EEI</a:t>
              </a:r>
              <a:endParaRPr lang="es-ES" sz="1600" dirty="0"/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7164288" y="3789040"/>
              <a:ext cx="1296144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Torácica proximal</a:t>
              </a:r>
              <a:endParaRPr lang="es-ES" sz="1600" dirty="0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7092280" y="4869160"/>
              <a:ext cx="1296144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Torácica distal</a:t>
              </a:r>
              <a:endParaRPr lang="es-ES" sz="1600" dirty="0"/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5004048" y="4149080"/>
              <a:ext cx="9361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Torácica</a:t>
              </a:r>
              <a:endParaRPr lang="es-ES" sz="1600" dirty="0"/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4788024" y="1938318"/>
              <a:ext cx="99972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Anatomía</a:t>
              </a:r>
              <a:endParaRPr lang="es-ES" sz="1600" dirty="0"/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5876528" y="1916832"/>
              <a:ext cx="99972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Función </a:t>
              </a:r>
              <a:endParaRPr lang="es-ES" sz="1600" dirty="0"/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6812632" y="1916832"/>
              <a:ext cx="99972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Cirugía</a:t>
              </a:r>
              <a:endParaRPr lang="es-ES" sz="1600" dirty="0"/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4644008" y="1260048"/>
              <a:ext cx="3456384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s-ES" sz="1600" dirty="0" smtClean="0"/>
                <a:t>Denominación de los segmentos esofágicos en referencia a:</a:t>
              </a:r>
              <a:endParaRPr lang="es-E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40501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2" y="332656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Marcador de contenido 3"/>
          <p:cNvPicPr>
            <a:picLocks noChangeAspect="1"/>
          </p:cNvPicPr>
          <p:nvPr/>
        </p:nvPicPr>
        <p:blipFill>
          <a:blip r:embed="rId3"/>
          <a:srcRect t="24289" b="24289"/>
          <a:stretch>
            <a:fillRect/>
          </a:stretch>
        </p:blipFill>
        <p:spPr>
          <a:xfrm>
            <a:off x="504056" y="1711349"/>
            <a:ext cx="8229600" cy="4525963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7164288" y="1811957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Diafragma </a:t>
            </a:r>
            <a:endParaRPr lang="es-E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236296" y="2388021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Peritoneo  </a:t>
            </a:r>
            <a:endParaRPr lang="es-ES" dirty="0"/>
          </a:p>
        </p:txBody>
      </p:sp>
      <p:sp>
        <p:nvSpPr>
          <p:cNvPr id="18" name="CuadroTexto 17"/>
          <p:cNvSpPr txBox="1"/>
          <p:nvPr/>
        </p:nvSpPr>
        <p:spPr>
          <a:xfrm>
            <a:off x="7020272" y="4620269"/>
            <a:ext cx="20162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Pliegues gástricos 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1043608" y="4980309"/>
            <a:ext cx="201622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Esfínter esofágico inferior 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83568" y="3468141"/>
            <a:ext cx="8640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dirty="0" smtClean="0"/>
              <a:t>Línea Z</a:t>
            </a:r>
            <a:endParaRPr lang="es-ES" dirty="0"/>
          </a:p>
        </p:txBody>
      </p:sp>
      <p:sp>
        <p:nvSpPr>
          <p:cNvPr id="21" name="5 CuadroTexto"/>
          <p:cNvSpPr txBox="1"/>
          <p:nvPr/>
        </p:nvSpPr>
        <p:spPr>
          <a:xfrm>
            <a:off x="1707690" y="481701"/>
            <a:ext cx="632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Cambria" panose="02040503050406030204" pitchFamily="18" charset="0"/>
              </a:rPr>
              <a:t>Anatomía de la unión esofagogástrica</a:t>
            </a:r>
            <a:endParaRPr lang="es-MX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228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44" y="1227824"/>
            <a:ext cx="6879770" cy="53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6 CuadroTexto"/>
          <p:cNvSpPr txBox="1"/>
          <p:nvPr/>
        </p:nvSpPr>
        <p:spPr>
          <a:xfrm>
            <a:off x="1707690" y="481701"/>
            <a:ext cx="632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Cambria" panose="02040503050406030204" pitchFamily="18" charset="0"/>
              </a:rPr>
              <a:t>Peristalsis esofágica normal </a:t>
            </a:r>
            <a:endParaRPr lang="es-MX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996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4 Grupo"/>
          <p:cNvGrpSpPr/>
          <p:nvPr/>
        </p:nvGrpSpPr>
        <p:grpSpPr>
          <a:xfrm>
            <a:off x="1050030" y="1333500"/>
            <a:ext cx="7391201" cy="5524502"/>
            <a:chOff x="1127599" y="1205674"/>
            <a:chExt cx="7391201" cy="552450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5204" y="1205676"/>
              <a:ext cx="6553200" cy="552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3 CuadroTexto"/>
            <p:cNvSpPr txBox="1"/>
            <p:nvPr/>
          </p:nvSpPr>
          <p:spPr>
            <a:xfrm rot="16200000">
              <a:off x="6036773" y="3349147"/>
              <a:ext cx="46254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 smtClean="0">
                  <a:latin typeface="Cambria" panose="02040503050406030204" pitchFamily="18" charset="0"/>
                </a:rPr>
                <a:t>Presión (</a:t>
              </a:r>
              <a:r>
                <a:rPr lang="es-MX" sz="1600" b="1" dirty="0" err="1" smtClean="0">
                  <a:latin typeface="Cambria" panose="02040503050406030204" pitchFamily="18" charset="0"/>
                </a:rPr>
                <a:t>mmHg</a:t>
              </a:r>
              <a:r>
                <a:rPr lang="es-MX" sz="1600" b="1" dirty="0" smtClean="0">
                  <a:latin typeface="Cambria" panose="02040503050406030204" pitchFamily="18" charset="0"/>
                </a:rPr>
                <a:t>)</a:t>
              </a:r>
              <a:endParaRPr lang="es-MX" sz="1600" b="1" dirty="0">
                <a:latin typeface="Cambria" panose="02040503050406030204" pitchFamily="18" charset="0"/>
              </a:endParaRPr>
            </a:p>
          </p:txBody>
        </p:sp>
        <p:sp>
          <p:nvSpPr>
            <p:cNvPr id="6" name="5 CuadroTexto"/>
            <p:cNvSpPr txBox="1"/>
            <p:nvPr/>
          </p:nvSpPr>
          <p:spPr>
            <a:xfrm rot="16200000">
              <a:off x="-1015874" y="3349149"/>
              <a:ext cx="46254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600" b="1" dirty="0" smtClean="0">
                  <a:latin typeface="Cambria" panose="02040503050406030204" pitchFamily="18" charset="0"/>
                </a:rPr>
                <a:t>Distancia desde las fosas nasales (mm)</a:t>
              </a:r>
              <a:endParaRPr lang="es-MX" sz="16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7" name="6 CuadroTexto"/>
          <p:cNvSpPr txBox="1"/>
          <p:nvPr/>
        </p:nvSpPr>
        <p:spPr>
          <a:xfrm>
            <a:off x="1707690" y="481701"/>
            <a:ext cx="632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Cambria" panose="02040503050406030204" pitchFamily="18" charset="0"/>
              </a:rPr>
              <a:t>Manometría de alta resolución</a:t>
            </a:r>
            <a:endParaRPr lang="es-MX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281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68" y="1999762"/>
            <a:ext cx="3033033" cy="37840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088" y="1999762"/>
            <a:ext cx="4303712" cy="378406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415142" y="466832"/>
            <a:ext cx="632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Cambria" panose="02040503050406030204" pitchFamily="18" charset="0"/>
              </a:rPr>
              <a:t>Conductor lumínico de Bozzini, 1805</a:t>
            </a:r>
            <a:endParaRPr lang="es-MX" sz="2800" b="1" dirty="0">
              <a:latin typeface="Cambria" panose="02040503050406030204" pitchFamily="18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923928" y="6237312"/>
            <a:ext cx="4824536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i="1" baseline="30000" dirty="0" smtClean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Edmonson</a:t>
            </a:r>
            <a:r>
              <a:rPr lang="es-ES" sz="1400" i="1" baseline="30000" dirty="0">
                <a:latin typeface="Cambria"/>
                <a:cs typeface="Cambria"/>
              </a:rPr>
              <a:t> JM: </a:t>
            </a:r>
            <a:r>
              <a:rPr lang="es-ES" sz="1400" i="1" baseline="30000" dirty="0" err="1">
                <a:latin typeface="Cambria"/>
                <a:cs typeface="Cambria"/>
              </a:rPr>
              <a:t>History</a:t>
            </a:r>
            <a:r>
              <a:rPr lang="es-ES" sz="1400" i="1" baseline="30000" dirty="0">
                <a:latin typeface="Cambria"/>
                <a:cs typeface="Cambria"/>
              </a:rPr>
              <a:t> of </a:t>
            </a:r>
            <a:r>
              <a:rPr lang="es-ES" sz="1400" i="1" baseline="30000" dirty="0" err="1">
                <a:latin typeface="Cambria"/>
                <a:cs typeface="Cambria"/>
              </a:rPr>
              <a:t>the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instruments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for</a:t>
            </a:r>
            <a:r>
              <a:rPr lang="es-ES" sz="1400" i="1" baseline="30000" dirty="0">
                <a:latin typeface="Cambria"/>
                <a:cs typeface="Cambria"/>
              </a:rPr>
              <a:t> gastrointestinal </a:t>
            </a:r>
            <a:r>
              <a:rPr lang="es-ES" sz="1400" i="1" baseline="30000" dirty="0" err="1">
                <a:latin typeface="Cambria"/>
                <a:cs typeface="Cambria"/>
              </a:rPr>
              <a:t>endoscopy</a:t>
            </a:r>
            <a:r>
              <a:rPr lang="es-ES" sz="1400" i="1" baseline="30000" dirty="0">
                <a:latin typeface="Cambria"/>
                <a:cs typeface="Cambria"/>
              </a:rPr>
              <a:t>. </a:t>
            </a:r>
            <a:r>
              <a:rPr lang="es-ES" sz="1400" i="1" baseline="30000" dirty="0" err="1">
                <a:latin typeface="Cambria"/>
                <a:cs typeface="Cambria"/>
              </a:rPr>
              <a:t>Gastrointest</a:t>
            </a:r>
            <a:r>
              <a:rPr lang="es-ES" sz="1400" i="1" baseline="30000" dirty="0">
                <a:latin typeface="Cambria"/>
                <a:cs typeface="Cambria"/>
              </a:rPr>
              <a:t> </a:t>
            </a:r>
            <a:r>
              <a:rPr lang="es-ES" sz="1400" i="1" baseline="30000" dirty="0" err="1">
                <a:latin typeface="Cambria"/>
                <a:cs typeface="Cambria"/>
              </a:rPr>
              <a:t>Endosc</a:t>
            </a:r>
            <a:r>
              <a:rPr lang="es-ES" sz="1400" i="1" baseline="30000" dirty="0">
                <a:latin typeface="Cambria"/>
                <a:cs typeface="Cambria"/>
              </a:rPr>
              <a:t> 37:S30, 1991</a:t>
            </a:r>
            <a:r>
              <a:rPr lang="es-ES" sz="1400" i="1" baseline="30000" dirty="0" smtClean="0">
                <a:latin typeface="Cambria"/>
                <a:cs typeface="Cambria"/>
              </a:rPr>
              <a:t>.</a:t>
            </a:r>
            <a:endParaRPr lang="es-ES" sz="1400" i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73962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196752"/>
            <a:ext cx="4836317" cy="4394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415142" y="458212"/>
            <a:ext cx="6328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Cambria" panose="02040503050406030204" pitchFamily="18" charset="0"/>
              </a:rPr>
              <a:t>Gastroscopio de </a:t>
            </a:r>
            <a:r>
              <a:rPr lang="es-MX" sz="2800" b="1" dirty="0" err="1" smtClean="0">
                <a:latin typeface="Cambria" panose="02040503050406030204" pitchFamily="18" charset="0"/>
              </a:rPr>
              <a:t>Kussmaul</a:t>
            </a:r>
            <a:r>
              <a:rPr lang="es-MX" sz="2800" b="1" dirty="0" smtClean="0">
                <a:latin typeface="Cambria" panose="02040503050406030204" pitchFamily="18" charset="0"/>
              </a:rPr>
              <a:t>, 1868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2411760" y="6021288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30000" dirty="0" smtClean="0"/>
              <a:t>1868</a:t>
            </a:r>
            <a:r>
              <a:rPr lang="es-ES" baseline="30000" dirty="0"/>
              <a:t>. (</a:t>
            </a:r>
            <a:r>
              <a:rPr lang="es-ES" baseline="30000" dirty="0" err="1"/>
              <a:t>From</a:t>
            </a:r>
            <a:r>
              <a:rPr lang="es-ES" baseline="30000" dirty="0"/>
              <a:t> </a:t>
            </a:r>
            <a:r>
              <a:rPr lang="es-ES" baseline="30000" dirty="0" err="1"/>
              <a:t>Edmonson</a:t>
            </a:r>
            <a:r>
              <a:rPr lang="es-ES" baseline="30000" dirty="0"/>
              <a:t> JM: </a:t>
            </a:r>
            <a:r>
              <a:rPr lang="es-ES" baseline="30000" dirty="0" err="1"/>
              <a:t>History</a:t>
            </a:r>
            <a:r>
              <a:rPr lang="es-ES" baseline="30000" dirty="0"/>
              <a:t> of </a:t>
            </a:r>
            <a:r>
              <a:rPr lang="es-ES" baseline="30000" dirty="0" err="1"/>
              <a:t>the</a:t>
            </a:r>
            <a:r>
              <a:rPr lang="es-ES" baseline="30000" dirty="0"/>
              <a:t> </a:t>
            </a:r>
            <a:r>
              <a:rPr lang="es-ES" baseline="30000" dirty="0" err="1"/>
              <a:t>instruments</a:t>
            </a:r>
            <a:r>
              <a:rPr lang="es-ES" baseline="30000" dirty="0"/>
              <a:t> </a:t>
            </a:r>
            <a:r>
              <a:rPr lang="es-ES" baseline="30000" dirty="0" err="1"/>
              <a:t>for</a:t>
            </a:r>
            <a:r>
              <a:rPr lang="es-ES" baseline="30000" dirty="0"/>
              <a:t> gastrointestinal </a:t>
            </a:r>
            <a:r>
              <a:rPr lang="es-ES" baseline="30000" dirty="0" err="1"/>
              <a:t>endoscopy</a:t>
            </a:r>
            <a:r>
              <a:rPr lang="es-ES" baseline="30000" dirty="0"/>
              <a:t>. </a:t>
            </a:r>
            <a:r>
              <a:rPr lang="es-ES" baseline="30000" dirty="0" err="1"/>
              <a:t>Gastrointest</a:t>
            </a:r>
            <a:r>
              <a:rPr lang="es-ES" baseline="30000" dirty="0"/>
              <a:t> </a:t>
            </a:r>
            <a:r>
              <a:rPr lang="es-ES" baseline="30000" dirty="0" err="1"/>
              <a:t>Endosc</a:t>
            </a:r>
            <a:r>
              <a:rPr lang="es-ES" baseline="30000" dirty="0"/>
              <a:t> 37:S30, 1991.)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786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9792" y="1196752"/>
            <a:ext cx="3422113" cy="49709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" y="233969"/>
            <a:ext cx="9144000" cy="97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041398" y="516268"/>
            <a:ext cx="7424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Cambria" panose="02040503050406030204" pitchFamily="18" charset="0"/>
              </a:rPr>
              <a:t>Gastroscopio flexible de Wolf-Schindler, 1932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339752" y="6237312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aseline="30000" dirty="0" err="1" smtClean="0"/>
              <a:t>From</a:t>
            </a:r>
            <a:r>
              <a:rPr lang="es-ES" baseline="30000" dirty="0" smtClean="0"/>
              <a:t> </a:t>
            </a:r>
            <a:r>
              <a:rPr lang="es-ES" baseline="30000" dirty="0" err="1"/>
              <a:t>Edmonson</a:t>
            </a:r>
            <a:r>
              <a:rPr lang="es-ES" baseline="30000" dirty="0"/>
              <a:t> JM: </a:t>
            </a:r>
            <a:r>
              <a:rPr lang="es-ES" baseline="30000" dirty="0" err="1"/>
              <a:t>History</a:t>
            </a:r>
            <a:r>
              <a:rPr lang="es-ES" baseline="30000" dirty="0"/>
              <a:t> of </a:t>
            </a:r>
            <a:r>
              <a:rPr lang="es-ES" baseline="30000" dirty="0" err="1"/>
              <a:t>the</a:t>
            </a:r>
            <a:r>
              <a:rPr lang="es-ES" baseline="30000" dirty="0"/>
              <a:t> </a:t>
            </a:r>
            <a:r>
              <a:rPr lang="es-ES" baseline="30000" dirty="0" err="1"/>
              <a:t>instruments</a:t>
            </a:r>
            <a:r>
              <a:rPr lang="es-ES" baseline="30000" dirty="0"/>
              <a:t> </a:t>
            </a:r>
            <a:r>
              <a:rPr lang="es-ES" baseline="30000" dirty="0" err="1"/>
              <a:t>for</a:t>
            </a:r>
            <a:r>
              <a:rPr lang="es-ES" baseline="30000" dirty="0"/>
              <a:t> gastrointestinal </a:t>
            </a:r>
            <a:r>
              <a:rPr lang="es-ES" baseline="30000" dirty="0" err="1"/>
              <a:t>endoscopy</a:t>
            </a:r>
            <a:r>
              <a:rPr lang="es-ES" baseline="30000" dirty="0"/>
              <a:t>. </a:t>
            </a:r>
            <a:r>
              <a:rPr lang="es-ES" baseline="30000" dirty="0" err="1"/>
              <a:t>Gastrointest</a:t>
            </a:r>
            <a:r>
              <a:rPr lang="es-ES" baseline="30000" dirty="0"/>
              <a:t> </a:t>
            </a:r>
            <a:r>
              <a:rPr lang="es-ES" baseline="30000" dirty="0" err="1"/>
              <a:t>Endosc</a:t>
            </a:r>
            <a:r>
              <a:rPr lang="es-ES" baseline="30000" dirty="0"/>
              <a:t> 37:S30, 1991</a:t>
            </a:r>
            <a:r>
              <a:rPr lang="es-ES" baseline="30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648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1040</Words>
  <Application>Microsoft Macintosh PowerPoint</Application>
  <PresentationFormat>Presentación en pantalla (4:3)</PresentationFormat>
  <Paragraphs>114</Paragraphs>
  <Slides>28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29" baseType="lpstr">
      <vt:lpstr>Tema de Office</vt:lpstr>
      <vt:lpstr>Simposio reflujo gastroesofágico: Visión actual  Aspectos Históricos </vt:lpstr>
      <vt:lpstr>Presentación de PowerPoint</vt:lpstr>
      <vt:lpstr>Anatomía del esófago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Aportaciones </vt:lpstr>
      <vt:lpstr>Presentación de PowerPoint</vt:lpstr>
      <vt:lpstr>Aportaciones 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Simposio reflujo gastroesofágico: Visión actual  Aspectos Históricos</dc:title>
  <dc:creator>Tejón</dc:creator>
  <cp:lastModifiedBy>J Antonio Carrasco R</cp:lastModifiedBy>
  <cp:revision>25</cp:revision>
  <dcterms:created xsi:type="dcterms:W3CDTF">2015-09-07T05:55:03Z</dcterms:created>
  <dcterms:modified xsi:type="dcterms:W3CDTF">2015-09-09T22:19:41Z</dcterms:modified>
</cp:coreProperties>
</file>