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9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2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9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4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6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7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9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5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9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8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2F4-FD52-4C0A-8F95-6353CB7B6D1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0688C-9866-461F-8CBE-DC797F0AB9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3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4624"/>
            <a:ext cx="7772400" cy="1470025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MX" dirty="0" smtClean="0"/>
              <a:t>ACADEMIA NACIONAL DE MEDICINA DE MÉXICO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07704" y="2204864"/>
            <a:ext cx="8208912" cy="4392488"/>
          </a:xfrm>
        </p:spPr>
        <p:txBody>
          <a:bodyPr>
            <a:normAutofit fontScale="55000" lnSpcReduction="20000"/>
          </a:bodyPr>
          <a:lstStyle/>
          <a:p>
            <a:pPr algn="l"/>
            <a:endParaRPr lang="es-MX" dirty="0"/>
          </a:p>
          <a:p>
            <a:pPr algn="l"/>
            <a:r>
              <a:rPr lang="es-MX" b="1" dirty="0" smtClean="0">
                <a:solidFill>
                  <a:schemeClr val="tx1"/>
                </a:solidFill>
              </a:rPr>
              <a:t>		</a:t>
            </a:r>
          </a:p>
          <a:p>
            <a:pPr algn="l"/>
            <a:r>
              <a:rPr lang="es-MX" dirty="0" smtClean="0">
                <a:solidFill>
                  <a:schemeClr val="tx1"/>
                </a:solidFill>
              </a:rPr>
              <a:t>INTRODUCCIÓN                                                                      		                                                                                                                              </a:t>
            </a:r>
          </a:p>
          <a:p>
            <a:pPr algn="l"/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smtClean="0">
                <a:solidFill>
                  <a:schemeClr val="tx1"/>
                </a:solidFill>
              </a:rPr>
              <a:t>Dr. Eduardo Vázquez Vela Sánchez</a:t>
            </a:r>
          </a:p>
          <a:p>
            <a:pPr algn="l"/>
            <a:endParaRPr lang="es-MX" dirty="0" smtClean="0">
              <a:solidFill>
                <a:schemeClr val="tx1"/>
              </a:solidFill>
            </a:endParaRPr>
          </a:p>
          <a:p>
            <a:pPr algn="l"/>
            <a:r>
              <a:rPr lang="es-MX" dirty="0" smtClean="0">
                <a:solidFill>
                  <a:schemeClr val="tx1"/>
                </a:solidFill>
              </a:rPr>
              <a:t>EPIDEMIOLOGIA DE LAS AMPUTACIONES                        		           </a:t>
            </a:r>
          </a:p>
          <a:p>
            <a:pPr algn="l"/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smtClean="0">
                <a:solidFill>
                  <a:schemeClr val="tx1"/>
                </a:solidFill>
              </a:rPr>
              <a:t>Dra. Martha </a:t>
            </a:r>
            <a:r>
              <a:rPr lang="es-MX" dirty="0" err="1" smtClean="0">
                <a:solidFill>
                  <a:schemeClr val="tx1"/>
                </a:solidFill>
              </a:rPr>
              <a:t>Hijar</a:t>
            </a:r>
            <a:r>
              <a:rPr lang="es-MX" dirty="0" smtClean="0">
                <a:solidFill>
                  <a:schemeClr val="tx1"/>
                </a:solidFill>
              </a:rPr>
              <a:t> Medina</a:t>
            </a:r>
          </a:p>
          <a:p>
            <a:pPr algn="l"/>
            <a:endParaRPr lang="es-MX" dirty="0" smtClean="0">
              <a:solidFill>
                <a:schemeClr val="tx1"/>
              </a:solidFill>
            </a:endParaRPr>
          </a:p>
          <a:p>
            <a:pPr algn="l"/>
            <a:r>
              <a:rPr lang="es-MX" dirty="0" smtClean="0">
                <a:solidFill>
                  <a:schemeClr val="tx1"/>
                </a:solidFill>
              </a:rPr>
              <a:t>MANEJO DE LOS AMPUTADOS. AYER Y HOY                     		      </a:t>
            </a:r>
          </a:p>
          <a:p>
            <a:pPr algn="l"/>
            <a:r>
              <a:rPr lang="es-MX" dirty="0" smtClean="0">
                <a:solidFill>
                  <a:schemeClr val="tx1"/>
                </a:solidFill>
              </a:rPr>
              <a:t>Dr. Leobardo Ruiz Pérez</a:t>
            </a:r>
          </a:p>
          <a:p>
            <a:pPr algn="l"/>
            <a:endParaRPr lang="es-MX" dirty="0" smtClean="0">
              <a:solidFill>
                <a:schemeClr val="tx1"/>
              </a:solidFill>
            </a:endParaRPr>
          </a:p>
          <a:p>
            <a:pPr algn="l"/>
            <a:r>
              <a:rPr lang="es-MX" dirty="0" smtClean="0">
                <a:solidFill>
                  <a:schemeClr val="tx1"/>
                </a:solidFill>
              </a:rPr>
              <a:t>IMPACTO SOCIAL DE LAS PRÓTESIS PARA AMPUTADOS  		                                                      Lic. OP Xicoténcatl Rojas</a:t>
            </a:r>
          </a:p>
          <a:p>
            <a:pPr algn="l"/>
            <a:endParaRPr lang="es-MX" dirty="0" smtClean="0">
              <a:solidFill>
                <a:schemeClr val="tx1"/>
              </a:solidFill>
            </a:endParaRPr>
          </a:p>
          <a:p>
            <a:pPr algn="l"/>
            <a:r>
              <a:rPr lang="es-MX" dirty="0" smtClean="0">
                <a:solidFill>
                  <a:schemeClr val="tx1"/>
                </a:solidFill>
              </a:rPr>
              <a:t>FUTURO DE LA TECNOLOGIA PARA BENEFICIO DE LOS AMPUTADOS                  </a:t>
            </a:r>
          </a:p>
          <a:p>
            <a:pPr algn="l"/>
            <a:r>
              <a:rPr lang="es-MX" dirty="0" smtClean="0">
                <a:solidFill>
                  <a:schemeClr val="tx1"/>
                </a:solidFill>
              </a:rPr>
              <a:t>Dr. Eduardo Vázquez Vela Sánchez</a:t>
            </a:r>
          </a:p>
          <a:p>
            <a:endParaRPr lang="es-MX" dirty="0" smtClean="0"/>
          </a:p>
          <a:p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2687960" y="1556792"/>
            <a:ext cx="3744415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dirty="0" smtClean="0"/>
              <a:t>          LOS AMPUTADOS                      “UN RETO PARA EL ESTADO”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90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/>
              <a:t/>
            </a:r>
            <a:br>
              <a:rPr lang="es-MX" sz="3200" dirty="0"/>
            </a:br>
            <a:r>
              <a:rPr lang="es-MX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REHABILITACIÓN INTEGRAL DE LOS AMPUTADOS                          “UN RETO PARA EL ESTADO”</a:t>
            </a:r>
            <a:br>
              <a:rPr lang="es-MX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MX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s-MX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2852936"/>
            <a:ext cx="770485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48292" y="980728"/>
            <a:ext cx="799651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AMPUTADOS EN MÉXICO </a:t>
            </a:r>
            <a:r>
              <a:rPr lang="es-MX" sz="1400" dirty="0" smtClean="0"/>
              <a:t>(INEGI, 2010</a:t>
            </a:r>
            <a:r>
              <a:rPr lang="es-MX" sz="1200" dirty="0" smtClean="0"/>
              <a:t>)                                                               </a:t>
            </a:r>
            <a:r>
              <a:rPr lang="es-MX" b="1" dirty="0" smtClean="0"/>
              <a:t>779,967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ENCUESTA NACIONAL DE SALUD Y NUTRICIÓN</a:t>
            </a:r>
            <a:r>
              <a:rPr lang="es-MX" sz="1100" dirty="0" smtClean="0"/>
              <a:t> </a:t>
            </a:r>
            <a:r>
              <a:rPr lang="es-MX" sz="1400" dirty="0" smtClean="0"/>
              <a:t>(2012)</a:t>
            </a:r>
            <a:endParaRPr lang="es-MX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AMPUTACIONES </a:t>
            </a:r>
            <a:r>
              <a:rPr lang="es-MX" sz="1400" dirty="0" smtClean="0"/>
              <a:t>(AMC 2012)                        75 al día</a:t>
            </a:r>
            <a:r>
              <a:rPr lang="es-MX" sz="1400" dirty="0"/>
              <a:t> </a:t>
            </a:r>
            <a:r>
              <a:rPr lang="es-MX" sz="1400" dirty="0" smtClean="0"/>
              <a:t>                       Por año</a:t>
            </a:r>
            <a:r>
              <a:rPr lang="es-MX" sz="1400" b="1" dirty="0" smtClean="0"/>
              <a:t>:     </a:t>
            </a:r>
            <a:r>
              <a:rPr lang="es-MX" b="1" dirty="0" smtClean="0"/>
              <a:t>27,375</a:t>
            </a:r>
            <a:r>
              <a:rPr lang="es-MX" sz="1400" b="1" dirty="0" smtClean="0"/>
              <a:t/>
            </a:r>
            <a:br>
              <a:rPr lang="es-MX" sz="1400" b="1" dirty="0" smtClean="0"/>
            </a:br>
            <a:endParaRPr lang="en-US" sz="1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80101" y="6021288"/>
            <a:ext cx="389189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b="1" dirty="0" smtClean="0"/>
              <a:t>2014                      888,500 AMPUTADOS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643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turo\Desktop\Fotos\FOTOS PARA PAPEL\Gaby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82775"/>
            <a:ext cx="2500635" cy="214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70" y="0"/>
            <a:ext cx="297666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1520" y="2213109"/>
            <a:ext cx="2808312" cy="21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9292" y="4529695"/>
            <a:ext cx="2846884" cy="228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29695"/>
            <a:ext cx="2860675" cy="228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170" y="4529695"/>
            <a:ext cx="3108325" cy="232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06145" y="2150670"/>
            <a:ext cx="2706015" cy="214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9" descr="C:\Users\Arturo\Desktop\Fotos\DENNIS EBING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145" y="0"/>
            <a:ext cx="2634007" cy="2088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:\Users\Arturo\Desktop\Fotos\FOTOS PARA PAPEL\17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0"/>
            <a:ext cx="2860675" cy="2213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7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b="1" dirty="0" smtClean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ATENCIÓN</a:t>
            </a:r>
            <a:r>
              <a:rPr lang="es-MX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s-MX" b="1" dirty="0" smtClean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DEL</a:t>
            </a:r>
            <a:r>
              <a:rPr lang="es-MX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s-MX" b="1" dirty="0" smtClean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AMPUTADO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9931"/>
            <a:ext cx="8229600" cy="12961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2800" dirty="0" smtClean="0"/>
              <a:t>INSTITUCIONES DE SEGURIDAD SOCIAL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87232" y="2208003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SISTEMA </a:t>
            </a:r>
            <a:r>
              <a:rPr lang="en-US" sz="2800" dirty="0"/>
              <a:t>NACIONAL PARA </a:t>
            </a:r>
            <a:r>
              <a:rPr lang="en-US" sz="2800" dirty="0" smtClean="0"/>
              <a:t>D.I.F.</a:t>
            </a:r>
            <a:endParaRPr lang="en-U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007074" y="2856076"/>
            <a:ext cx="771756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20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INSTITUTO </a:t>
            </a:r>
            <a:r>
              <a:rPr lang="en-US" sz="3200" dirty="0"/>
              <a:t>NACIONAL DE </a:t>
            </a:r>
            <a:r>
              <a:rPr lang="en-US" sz="3200" dirty="0" smtClean="0"/>
              <a:t>REHABILITACION</a:t>
            </a:r>
            <a:endParaRPr lang="en-US" sz="3200" dirty="0"/>
          </a:p>
          <a:p>
            <a:pPr marL="7092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H.C. MILITAR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517201" y="4293096"/>
            <a:ext cx="737894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INSTITUCIONES DE ASISTENCIA PRIVADA </a:t>
            </a:r>
          </a:p>
          <a:p>
            <a:pPr marL="457200" indent="-457200">
              <a:buSzPct val="51000"/>
              <a:buFont typeface="Wingdings" charset="2"/>
              <a:buChar char="Ø"/>
            </a:pPr>
            <a:r>
              <a:rPr lang="en-US" sz="3200" dirty="0" smtClean="0"/>
              <a:t>CRIMAL </a:t>
            </a:r>
            <a:r>
              <a:rPr lang="en-US" sz="3200" dirty="0" err="1" smtClean="0"/>
              <a:t>iap</a:t>
            </a:r>
            <a:endParaRPr lang="en-US" sz="3200" dirty="0" smtClean="0"/>
          </a:p>
          <a:p>
            <a:pPr marL="457200" indent="-457200">
              <a:buSzPct val="51000"/>
              <a:buFont typeface="Wingdings" charset="2"/>
              <a:buChar char="Ø"/>
            </a:pPr>
            <a:r>
              <a:rPr lang="en-US" sz="3200" dirty="0" smtClean="0"/>
              <a:t>CRIT </a:t>
            </a:r>
          </a:p>
        </p:txBody>
      </p:sp>
    </p:spTree>
    <p:extLst>
      <p:ext uri="{BB962C8B-B14F-4D97-AF65-F5344CB8AC3E}">
        <p14:creationId xmlns:p14="http://schemas.microsoft.com/office/powerpoint/2010/main" val="352722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RECURSOS HUMANOS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340768"/>
            <a:ext cx="8229600" cy="4525963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Empíricos: 1,600. Fabricación y adaptación artesanal de </a:t>
            </a:r>
            <a:r>
              <a:rPr lang="es-MX" dirty="0" err="1" smtClean="0"/>
              <a:t>órtesis</a:t>
            </a:r>
            <a:r>
              <a:rPr lang="es-MX" dirty="0" smtClean="0"/>
              <a:t> y prótesis.</a:t>
            </a:r>
          </a:p>
          <a:p>
            <a:pPr marL="0" indent="0">
              <a:buNone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3200" dirty="0" smtClean="0"/>
              <a:t>Técnicos: 300</a:t>
            </a:r>
          </a:p>
          <a:p>
            <a:pPr marL="0" indent="0">
              <a:buNone/>
            </a:pPr>
            <a:endParaRPr lang="es-MX" sz="40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s-MX" sz="3200" dirty="0" smtClean="0"/>
              <a:t>Licenciados: 150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8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LABORATORIOS DISPONIBLES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2400" dirty="0" smtClean="0"/>
              <a:t>                                                                                       </a:t>
            </a:r>
            <a:r>
              <a:rPr lang="es-MX" sz="2400" b="1" i="1" dirty="0" smtClean="0"/>
              <a:t>PRODUCCION ANUAL</a:t>
            </a:r>
          </a:p>
          <a:p>
            <a:endParaRPr lang="es-MX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 smtClean="0"/>
              <a:t>SISTEMA NACIONAL D.I.F (</a:t>
            </a:r>
            <a:r>
              <a:rPr lang="es-MX" sz="2000" dirty="0" smtClean="0"/>
              <a:t>Once Estados)                              </a:t>
            </a:r>
            <a:r>
              <a:rPr lang="es-MX" sz="2400" b="1" i="1" dirty="0" smtClean="0"/>
              <a:t>440 </a:t>
            </a:r>
          </a:p>
          <a:p>
            <a:pPr marL="0" indent="0">
              <a:buNone/>
            </a:pPr>
            <a:endParaRPr lang="es-MX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sz="2200" dirty="0" smtClean="0"/>
              <a:t>INSTITUTO NACIONAL DE REHABILITACIÓN </a:t>
            </a:r>
            <a:r>
              <a:rPr lang="es-MX" sz="2600" dirty="0" smtClean="0"/>
              <a:t>                       </a:t>
            </a:r>
            <a:r>
              <a:rPr lang="es-MX" sz="2400" b="1" i="1" dirty="0" smtClean="0"/>
              <a:t>120  </a:t>
            </a:r>
          </a:p>
          <a:p>
            <a:endParaRPr lang="es-MX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 smtClean="0"/>
              <a:t>CRIMAL iap</a:t>
            </a:r>
            <a:r>
              <a:rPr lang="es-MX" sz="2400" dirty="0"/>
              <a:t> </a:t>
            </a:r>
            <a:r>
              <a:rPr lang="es-MX" sz="2400" dirty="0" smtClean="0"/>
              <a:t>Querétaro                                                      </a:t>
            </a:r>
            <a:r>
              <a:rPr lang="es-MX" sz="2400" b="1" i="1" dirty="0" smtClean="0"/>
              <a:t>130 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sz="2400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 smtClean="0"/>
              <a:t>CRIT						</a:t>
            </a:r>
            <a:r>
              <a:rPr lang="es-MX" sz="2400" smtClean="0"/>
              <a:t>             </a:t>
            </a:r>
            <a:r>
              <a:rPr lang="es-MX" sz="2400" b="1" smtClean="0"/>
              <a:t>775 </a:t>
            </a:r>
            <a:endParaRPr lang="es-MX" sz="2400" b="1" dirty="0" smtClean="0"/>
          </a:p>
          <a:p>
            <a:pPr marL="0" indent="0">
              <a:buNone/>
            </a:pPr>
            <a:endParaRPr lang="es-MX" sz="2400" dirty="0" smtClean="0"/>
          </a:p>
          <a:p>
            <a:pPr marL="0" indent="0">
              <a:buNone/>
            </a:pPr>
            <a:r>
              <a:rPr lang="es-MX" dirty="0" smtClean="0">
                <a:solidFill>
                  <a:srgbClr val="FF0000"/>
                </a:solidFill>
              </a:rPr>
              <a:t>         TOTAL EN EL PAÍS                               </a:t>
            </a:r>
            <a:r>
              <a:rPr lang="es-MX" b="1" dirty="0" smtClean="0">
                <a:solidFill>
                  <a:srgbClr val="FF0000"/>
                </a:solidFill>
              </a:rPr>
              <a:t>1464</a:t>
            </a:r>
            <a:r>
              <a:rPr lang="es-MX" b="1" i="1" dirty="0" smtClean="0">
                <a:solidFill>
                  <a:srgbClr val="FF0000"/>
                </a:solidFill>
              </a:rPr>
              <a:t>   </a:t>
            </a:r>
            <a:r>
              <a:rPr lang="es-MX" b="1" dirty="0" smtClean="0">
                <a:solidFill>
                  <a:srgbClr val="FF0000"/>
                </a:solidFill>
              </a:rPr>
              <a:t>  </a:t>
            </a:r>
            <a:r>
              <a:rPr lang="es-MX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3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6815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dirty="0" smtClean="0"/>
              <a:t>INVERSION RECUPERABLE EN EL CORTO PLAZO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556992"/>
          </a:xfrm>
        </p:spPr>
        <p:txBody>
          <a:bodyPr>
            <a:normAutofit fontScale="85000" lnSpcReduction="20000"/>
          </a:bodyPr>
          <a:lstStyle/>
          <a:p>
            <a:endParaRPr lang="es-MX" dirty="0" smtClean="0"/>
          </a:p>
          <a:p>
            <a:r>
              <a:rPr lang="es-MX" dirty="0" smtClean="0"/>
              <a:t>888,500 AMPUTADOS. </a:t>
            </a:r>
            <a:r>
              <a:rPr lang="es-MX" sz="2600" dirty="0" smtClean="0"/>
              <a:t>LA MAYORIA INCAPACITADOS</a:t>
            </a:r>
          </a:p>
          <a:p>
            <a:endParaRPr lang="es-MX" dirty="0" smtClean="0"/>
          </a:p>
          <a:p>
            <a:r>
              <a:rPr lang="es-MX" dirty="0" smtClean="0"/>
              <a:t>1’777,000 IMPRODUCTIVOS</a:t>
            </a:r>
          </a:p>
          <a:p>
            <a:endParaRPr lang="es-MX" dirty="0"/>
          </a:p>
          <a:p>
            <a:r>
              <a:rPr lang="es-MX" dirty="0" smtClean="0"/>
              <a:t>SM (2014) áreas A Y B: $65 </a:t>
            </a:r>
          </a:p>
          <a:p>
            <a:endParaRPr lang="es-MX" dirty="0"/>
          </a:p>
          <a:p>
            <a:r>
              <a:rPr lang="es-MX" dirty="0" smtClean="0"/>
              <a:t>PERDIDA ECONÓMICA DIARIA: </a:t>
            </a:r>
            <a:r>
              <a:rPr lang="es-MX" smtClean="0"/>
              <a:t>$ </a:t>
            </a:r>
            <a:r>
              <a:rPr lang="es-MX" smtClean="0"/>
              <a:t>57’752,500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975544" y="5157192"/>
            <a:ext cx="6635599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INSTALACIÓN DE CINCO LABORATORIOS</a:t>
            </a:r>
          </a:p>
          <a:p>
            <a:endParaRPr lang="es-MX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REHABILITACIÓN DE 100 PERSONAS AMPUTADAS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668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159</Words>
  <Application>Microsoft Office PowerPoint</Application>
  <PresentationFormat>Presentación en pantalla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Tema de Office</vt:lpstr>
      <vt:lpstr>ACADEMIA NACIONAL DE MEDICINA DE MÉXICO</vt:lpstr>
      <vt:lpstr>  REHABILITACIÓN INTEGRAL DE LOS AMPUTADOS                          “UN RETO PARA EL ESTADO”  </vt:lpstr>
      <vt:lpstr>Presentación de PowerPoint</vt:lpstr>
      <vt:lpstr>ATENCIÓN DEL AMPUTADO</vt:lpstr>
      <vt:lpstr>RECURSOS HUMANOS</vt:lpstr>
      <vt:lpstr>LABORATORIOS DISPONIBLES</vt:lpstr>
      <vt:lpstr>INVERSION RECUPERABLE EN EL CORTO PLAZO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Arturo</dc:creator>
  <cp:lastModifiedBy>Eduardo</cp:lastModifiedBy>
  <cp:revision>40</cp:revision>
  <dcterms:created xsi:type="dcterms:W3CDTF">2015-02-10T18:20:14Z</dcterms:created>
  <dcterms:modified xsi:type="dcterms:W3CDTF">2015-03-03T00:36:11Z</dcterms:modified>
</cp:coreProperties>
</file>