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diagrams/data1.xml" ContentType="application/vnd.openxmlformats-officedocument.drawingml.diagramData+xml"/>
  <Override PartName="/ppt/charts/chart2.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 id="2147483698" r:id="rId5"/>
    <p:sldMasterId id="2147483722" r:id="rId6"/>
    <p:sldMasterId id="2147483748" r:id="rId7"/>
    <p:sldMasterId id="2147483760" r:id="rId8"/>
  </p:sldMasterIdLst>
  <p:notesMasterIdLst>
    <p:notesMasterId r:id="rId53"/>
  </p:notesMasterIdLst>
  <p:sldIdLst>
    <p:sldId id="295" r:id="rId9"/>
    <p:sldId id="320" r:id="rId10"/>
    <p:sldId id="334" r:id="rId11"/>
    <p:sldId id="335" r:id="rId12"/>
    <p:sldId id="336" r:id="rId13"/>
    <p:sldId id="332" r:id="rId14"/>
    <p:sldId id="327" r:id="rId15"/>
    <p:sldId id="338" r:id="rId16"/>
    <p:sldId id="343" r:id="rId17"/>
    <p:sldId id="340" r:id="rId18"/>
    <p:sldId id="339" r:id="rId19"/>
    <p:sldId id="341" r:id="rId20"/>
    <p:sldId id="356" r:id="rId21"/>
    <p:sldId id="342" r:id="rId22"/>
    <p:sldId id="344" r:id="rId23"/>
    <p:sldId id="345" r:id="rId24"/>
    <p:sldId id="347" r:id="rId25"/>
    <p:sldId id="348" r:id="rId26"/>
    <p:sldId id="349" r:id="rId27"/>
    <p:sldId id="350" r:id="rId28"/>
    <p:sldId id="351" r:id="rId29"/>
    <p:sldId id="333" r:id="rId30"/>
    <p:sldId id="352" r:id="rId31"/>
    <p:sldId id="325" r:id="rId32"/>
    <p:sldId id="353" r:id="rId33"/>
    <p:sldId id="355" r:id="rId34"/>
    <p:sldId id="354" r:id="rId35"/>
    <p:sldId id="322" r:id="rId36"/>
    <p:sldId id="324" r:id="rId37"/>
    <p:sldId id="321" r:id="rId38"/>
    <p:sldId id="307" r:id="rId39"/>
    <p:sldId id="300" r:id="rId40"/>
    <p:sldId id="329" r:id="rId41"/>
    <p:sldId id="301" r:id="rId42"/>
    <p:sldId id="266" r:id="rId43"/>
    <p:sldId id="318" r:id="rId44"/>
    <p:sldId id="319" r:id="rId45"/>
    <p:sldId id="316" r:id="rId46"/>
    <p:sldId id="314" r:id="rId47"/>
    <p:sldId id="270" r:id="rId48"/>
    <p:sldId id="259" r:id="rId49"/>
    <p:sldId id="298" r:id="rId50"/>
    <p:sldId id="278" r:id="rId51"/>
    <p:sldId id="264" r:id="rId52"/>
  </p:sldIdLst>
  <p:sldSz cx="9144000" cy="6858000" type="screen4x3"/>
  <p:notesSz cx="6858000" cy="9144000"/>
  <p:defaultTextStyle>
    <a:defPPr>
      <a:defRPr lang="es-ES"/>
    </a:defPPr>
    <a:lvl1pPr marL="0" algn="l" defTabSz="913264" rtl="0" eaLnBrk="1" latinLnBrk="0" hangingPunct="1">
      <a:defRPr sz="1800" kern="1200">
        <a:solidFill>
          <a:schemeClr val="tx1"/>
        </a:solidFill>
        <a:latin typeface="+mn-lt"/>
        <a:ea typeface="+mn-ea"/>
        <a:cs typeface="+mn-cs"/>
      </a:defRPr>
    </a:lvl1pPr>
    <a:lvl2pPr marL="456631" algn="l" defTabSz="913264" rtl="0" eaLnBrk="1" latinLnBrk="0" hangingPunct="1">
      <a:defRPr sz="1800" kern="1200">
        <a:solidFill>
          <a:schemeClr val="tx1"/>
        </a:solidFill>
        <a:latin typeface="+mn-lt"/>
        <a:ea typeface="+mn-ea"/>
        <a:cs typeface="+mn-cs"/>
      </a:defRPr>
    </a:lvl2pPr>
    <a:lvl3pPr marL="913264" algn="l" defTabSz="913264" rtl="0" eaLnBrk="1" latinLnBrk="0" hangingPunct="1">
      <a:defRPr sz="1800" kern="1200">
        <a:solidFill>
          <a:schemeClr val="tx1"/>
        </a:solidFill>
        <a:latin typeface="+mn-lt"/>
        <a:ea typeface="+mn-ea"/>
        <a:cs typeface="+mn-cs"/>
      </a:defRPr>
    </a:lvl3pPr>
    <a:lvl4pPr marL="1369896" algn="l" defTabSz="913264" rtl="0" eaLnBrk="1" latinLnBrk="0" hangingPunct="1">
      <a:defRPr sz="1800" kern="1200">
        <a:solidFill>
          <a:schemeClr val="tx1"/>
        </a:solidFill>
        <a:latin typeface="+mn-lt"/>
        <a:ea typeface="+mn-ea"/>
        <a:cs typeface="+mn-cs"/>
      </a:defRPr>
    </a:lvl4pPr>
    <a:lvl5pPr marL="1826526" algn="l" defTabSz="913264" rtl="0" eaLnBrk="1" latinLnBrk="0" hangingPunct="1">
      <a:defRPr sz="1800" kern="1200">
        <a:solidFill>
          <a:schemeClr val="tx1"/>
        </a:solidFill>
        <a:latin typeface="+mn-lt"/>
        <a:ea typeface="+mn-ea"/>
        <a:cs typeface="+mn-cs"/>
      </a:defRPr>
    </a:lvl5pPr>
    <a:lvl6pPr marL="2283159" algn="l" defTabSz="913264" rtl="0" eaLnBrk="1" latinLnBrk="0" hangingPunct="1">
      <a:defRPr sz="1800" kern="1200">
        <a:solidFill>
          <a:schemeClr val="tx1"/>
        </a:solidFill>
        <a:latin typeface="+mn-lt"/>
        <a:ea typeface="+mn-ea"/>
        <a:cs typeface="+mn-cs"/>
      </a:defRPr>
    </a:lvl6pPr>
    <a:lvl7pPr marL="2739790" algn="l" defTabSz="913264" rtl="0" eaLnBrk="1" latinLnBrk="0" hangingPunct="1">
      <a:defRPr sz="1800" kern="1200">
        <a:solidFill>
          <a:schemeClr val="tx1"/>
        </a:solidFill>
        <a:latin typeface="+mn-lt"/>
        <a:ea typeface="+mn-ea"/>
        <a:cs typeface="+mn-cs"/>
      </a:defRPr>
    </a:lvl7pPr>
    <a:lvl8pPr marL="3196416" algn="l" defTabSz="913264" rtl="0" eaLnBrk="1" latinLnBrk="0" hangingPunct="1">
      <a:defRPr sz="1800" kern="1200">
        <a:solidFill>
          <a:schemeClr val="tx1"/>
        </a:solidFill>
        <a:latin typeface="+mn-lt"/>
        <a:ea typeface="+mn-ea"/>
        <a:cs typeface="+mn-cs"/>
      </a:defRPr>
    </a:lvl8pPr>
    <a:lvl9pPr marL="3653052" algn="l" defTabSz="91326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7" autoAdjust="0"/>
    <p:restoredTop sz="94639" autoAdjust="0"/>
  </p:normalViewPr>
  <p:slideViewPr>
    <p:cSldViewPr>
      <p:cViewPr varScale="1">
        <p:scale>
          <a:sx n="108" d="100"/>
          <a:sy n="108" d="100"/>
        </p:scale>
        <p:origin x="-90" y="-2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marcelaveronicamunoztorrico:Desktop:TBPMDR150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marcelaveronicamunoztorrico:Desktop:TBPMDR150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style val="25"/>
  <c:chart>
    <c:autoTitleDeleted val="1"/>
    <c:plotArea>
      <c:layout>
        <c:manualLayout>
          <c:layoutTarget val="inner"/>
          <c:xMode val="edge"/>
          <c:yMode val="edge"/>
          <c:x val="0.13867475581945687"/>
          <c:y val="1.7293602892035104E-2"/>
          <c:w val="0.86132528637688965"/>
          <c:h val="0.91458951150641898"/>
        </c:manualLayout>
      </c:layout>
      <c:barChart>
        <c:barDir val="bar"/>
        <c:grouping val="percentStacked"/>
        <c:ser>
          <c:idx val="0"/>
          <c:order val="0"/>
          <c:spPr>
            <a:solidFill>
              <a:srgbClr val="004080"/>
            </a:solidFill>
          </c:spPr>
          <c:dPt>
            <c:idx val="0"/>
            <c:spPr>
              <a:solidFill>
                <a:schemeClr val="accent6">
                  <a:lumMod val="75000"/>
                </a:schemeClr>
              </a:solidFill>
            </c:spPr>
          </c:dPt>
          <c:dLbls>
            <c:txPr>
              <a:bodyPr/>
              <a:lstStyle/>
              <a:p>
                <a:pPr>
                  <a:defRPr lang="es-MX" sz="2000"/>
                </a:pPr>
                <a:endParaRPr lang="es-ES"/>
              </a:p>
            </c:txPr>
            <c:showVal val="1"/>
          </c:dLbls>
          <c:cat>
            <c:strRef>
              <c:f>Hoja2!$D$27:$E$27</c:f>
              <c:strCache>
                <c:ptCount val="2"/>
                <c:pt idx="0">
                  <c:v>M</c:v>
                </c:pt>
                <c:pt idx="1">
                  <c:v>H</c:v>
                </c:pt>
              </c:strCache>
            </c:strRef>
          </c:cat>
          <c:val>
            <c:numRef>
              <c:f>Hoja2!$D$28:$E$28</c:f>
              <c:numCache>
                <c:formatCode>General</c:formatCode>
                <c:ptCount val="2"/>
                <c:pt idx="0">
                  <c:v>20</c:v>
                </c:pt>
                <c:pt idx="1">
                  <c:v>23</c:v>
                </c:pt>
              </c:numCache>
            </c:numRef>
          </c:val>
        </c:ser>
        <c:dLbls>
          <c:showVal val="1"/>
        </c:dLbls>
        <c:gapWidth val="75"/>
        <c:overlap val="100"/>
        <c:axId val="163946496"/>
        <c:axId val="154375296"/>
      </c:barChart>
      <c:valAx>
        <c:axId val="154375296"/>
        <c:scaling>
          <c:orientation val="minMax"/>
        </c:scaling>
        <c:delete val="1"/>
        <c:axPos val="b"/>
        <c:numFmt formatCode="0%" sourceLinked="1"/>
        <c:majorTickMark val="none"/>
        <c:tickLblPos val="none"/>
        <c:crossAx val="163946496"/>
        <c:crosses val="autoZero"/>
        <c:crossBetween val="between"/>
      </c:valAx>
      <c:catAx>
        <c:axId val="163946496"/>
        <c:scaling>
          <c:orientation val="minMax"/>
        </c:scaling>
        <c:axPos val="l"/>
        <c:majorTickMark val="none"/>
        <c:tickLblPos val="nextTo"/>
        <c:txPr>
          <a:bodyPr/>
          <a:lstStyle/>
          <a:p>
            <a:pPr>
              <a:defRPr lang="es-MX" sz="2000" b="1"/>
            </a:pPr>
            <a:endParaRPr lang="es-ES"/>
          </a:p>
        </c:txPr>
        <c:crossAx val="154375296"/>
        <c:crosses val="autoZero"/>
        <c:auto val="1"/>
        <c:lblAlgn val="ctr"/>
        <c:lblOffset val="100"/>
      </c:catAx>
    </c:plotArea>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style val="25"/>
  <c:chart>
    <c:autoTitleDeleted val="1"/>
    <c:plotArea>
      <c:layout>
        <c:manualLayout>
          <c:layoutTarget val="inner"/>
          <c:xMode val="edge"/>
          <c:yMode val="edge"/>
          <c:x val="1.6344968537412726E-3"/>
          <c:y val="2.2806881156780608E-3"/>
          <c:w val="0.96106194690265456"/>
          <c:h val="0.85076651132894099"/>
        </c:manualLayout>
      </c:layout>
      <c:barChart>
        <c:barDir val="col"/>
        <c:grouping val="clustered"/>
        <c:ser>
          <c:idx val="0"/>
          <c:order val="0"/>
          <c:spPr>
            <a:solidFill>
              <a:schemeClr val="accent6">
                <a:lumMod val="50000"/>
              </a:schemeClr>
            </a:solidFill>
            <a:effectLst>
              <a:outerShdw blurRad="43180" dist="48387" dir="5400000" algn="tl" rotWithShape="0">
                <a:schemeClr val="tx1">
                  <a:lumMod val="95000"/>
                  <a:lumOff val="5000"/>
                  <a:alpha val="35000"/>
                </a:schemeClr>
              </a:outerShdw>
            </a:effectLst>
          </c:spPr>
          <c:dLbls>
            <c:txPr>
              <a:bodyPr/>
              <a:lstStyle/>
              <a:p>
                <a:pPr>
                  <a:defRPr lang="es-MX" sz="1200" b="1"/>
                </a:pPr>
                <a:endParaRPr lang="es-ES"/>
              </a:p>
            </c:txPr>
            <c:showVal val="1"/>
          </c:dLbls>
          <c:cat>
            <c:strRef>
              <c:f>Hoja2!$BF$8:$BM$8</c:f>
              <c:strCache>
                <c:ptCount val="8"/>
                <c:pt idx="0">
                  <c:v>REFERIDO</c:v>
                </c:pt>
                <c:pt idx="1">
                  <c:v>ABANDONO</c:v>
                </c:pt>
                <c:pt idx="2">
                  <c:v>DEFUNCIÓN</c:v>
                </c:pt>
                <c:pt idx="3">
                  <c:v>CURACION</c:v>
                </c:pt>
                <c:pt idx="4">
                  <c:v>FRACASO</c:v>
                </c:pt>
                <c:pt idx="5">
                  <c:v>EN TX</c:v>
                </c:pt>
                <c:pt idx="6">
                  <c:v>SIN TX</c:v>
                </c:pt>
                <c:pt idx="7">
                  <c:v>EN ESPERA</c:v>
                </c:pt>
              </c:strCache>
            </c:strRef>
          </c:cat>
          <c:val>
            <c:numRef>
              <c:f>Hoja2!$BF$9:$BM$9</c:f>
              <c:numCache>
                <c:formatCode>General</c:formatCode>
                <c:ptCount val="8"/>
                <c:pt idx="0">
                  <c:v>5</c:v>
                </c:pt>
                <c:pt idx="1">
                  <c:v>3</c:v>
                </c:pt>
                <c:pt idx="2">
                  <c:v>5</c:v>
                </c:pt>
                <c:pt idx="3">
                  <c:v>7</c:v>
                </c:pt>
                <c:pt idx="4">
                  <c:v>1</c:v>
                </c:pt>
                <c:pt idx="5">
                  <c:v>16</c:v>
                </c:pt>
                <c:pt idx="6">
                  <c:v>1</c:v>
                </c:pt>
                <c:pt idx="7">
                  <c:v>5</c:v>
                </c:pt>
              </c:numCache>
            </c:numRef>
          </c:val>
        </c:ser>
        <c:dLbls>
          <c:showVal val="1"/>
        </c:dLbls>
        <c:overlap val="-25"/>
        <c:axId val="184947072"/>
        <c:axId val="184948608"/>
      </c:barChart>
      <c:catAx>
        <c:axId val="184947072"/>
        <c:scaling>
          <c:orientation val="minMax"/>
        </c:scaling>
        <c:axPos val="b"/>
        <c:majorTickMark val="none"/>
        <c:tickLblPos val="nextTo"/>
        <c:txPr>
          <a:bodyPr/>
          <a:lstStyle/>
          <a:p>
            <a:pPr>
              <a:defRPr lang="es-ES" sz="1200" b="1"/>
            </a:pPr>
            <a:endParaRPr lang="es-ES"/>
          </a:p>
        </c:txPr>
        <c:crossAx val="184948608"/>
        <c:crosses val="autoZero"/>
        <c:auto val="1"/>
        <c:lblAlgn val="ctr"/>
        <c:lblOffset val="100"/>
      </c:catAx>
      <c:valAx>
        <c:axId val="184948608"/>
        <c:scaling>
          <c:orientation val="minMax"/>
        </c:scaling>
        <c:delete val="1"/>
        <c:axPos val="l"/>
        <c:numFmt formatCode="General" sourceLinked="1"/>
        <c:majorTickMark val="none"/>
        <c:tickLblPos val="none"/>
        <c:crossAx val="184947072"/>
        <c:crosses val="autoZero"/>
        <c:crossBetween val="between"/>
      </c:valAx>
    </c:plotArea>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6D488E-683E-B64F-8C5E-0D8CA2C8F42A}" type="doc">
      <dgm:prSet loTypeId="urn:microsoft.com/office/officeart/2005/8/layout/cycle1" loCatId="" qsTypeId="urn:microsoft.com/office/officeart/2005/8/quickstyle/simple4" qsCatId="simple" csTypeId="urn:microsoft.com/office/officeart/2005/8/colors/accent3_2" csCatId="accent3" phldr="1"/>
      <dgm:spPr/>
      <dgm:t>
        <a:bodyPr/>
        <a:lstStyle/>
        <a:p>
          <a:endParaRPr lang="es-ES"/>
        </a:p>
      </dgm:t>
    </dgm:pt>
    <dgm:pt modelId="{E195C889-6222-4441-AA9C-B34187A4EEF2}">
      <dgm:prSet/>
      <dgm:spPr/>
      <dgm:t>
        <a:bodyPr/>
        <a:lstStyle/>
        <a:p>
          <a:pPr algn="ctr" rtl="0"/>
          <a:r>
            <a:rPr lang="es-ES" b="1" dirty="0" smtClean="0">
              <a:latin typeface="Helvetica Neue"/>
              <a:cs typeface="Helvetica Neue"/>
            </a:rPr>
            <a:t>1.5 millones de muertes</a:t>
          </a:r>
          <a:r>
            <a:rPr lang="es-ES" b="1" baseline="30000" dirty="0" smtClean="0">
              <a:latin typeface="Helvetica Neue"/>
              <a:cs typeface="Helvetica Neue"/>
            </a:rPr>
            <a:t>1</a:t>
          </a:r>
          <a:endParaRPr lang="es-ES" dirty="0">
            <a:latin typeface="Helvetica Neue"/>
            <a:cs typeface="Helvetica Neue"/>
          </a:endParaRPr>
        </a:p>
      </dgm:t>
    </dgm:pt>
    <dgm:pt modelId="{27837065-CBAD-A943-B907-51DC638A415F}" type="parTrans" cxnId="{2EB9851E-EAD6-424E-9D32-D387675A052A}">
      <dgm:prSet/>
      <dgm:spPr/>
      <dgm:t>
        <a:bodyPr/>
        <a:lstStyle/>
        <a:p>
          <a:endParaRPr lang="es-ES">
            <a:latin typeface="Helvetica Neue"/>
            <a:cs typeface="Helvetica Neue"/>
          </a:endParaRPr>
        </a:p>
      </dgm:t>
    </dgm:pt>
    <dgm:pt modelId="{BF6D356F-CB5A-9E49-B865-64E8F43E9688}" type="sibTrans" cxnId="{2EB9851E-EAD6-424E-9D32-D387675A052A}">
      <dgm:prSet/>
      <dgm:spPr/>
      <dgm:t>
        <a:bodyPr/>
        <a:lstStyle/>
        <a:p>
          <a:endParaRPr lang="es-ES">
            <a:latin typeface="Helvetica Neue"/>
            <a:cs typeface="Helvetica Neue"/>
          </a:endParaRPr>
        </a:p>
      </dgm:t>
    </dgm:pt>
    <dgm:pt modelId="{86CC9BD3-936E-BE4C-9C18-B08DF962DDF1}">
      <dgm:prSet custT="1"/>
      <dgm:spPr/>
      <dgm:t>
        <a:bodyPr/>
        <a:lstStyle/>
        <a:p>
          <a:pPr rtl="0"/>
          <a:r>
            <a:rPr lang="es-ES" sz="1800" b="1" dirty="0" smtClean="0">
              <a:latin typeface="Helvetica Neue"/>
              <a:cs typeface="Helvetica Neue"/>
            </a:rPr>
            <a:t>TB Latente</a:t>
          </a:r>
          <a:endParaRPr lang="es-ES" sz="1800" dirty="0">
            <a:latin typeface="Helvetica Neue"/>
            <a:cs typeface="Helvetica Neue"/>
          </a:endParaRPr>
        </a:p>
      </dgm:t>
    </dgm:pt>
    <dgm:pt modelId="{3D2FBD32-27F7-A14B-805D-C21ED93977BC}" type="parTrans" cxnId="{122D3C41-5295-EA42-A866-BADD5D3EEF7B}">
      <dgm:prSet/>
      <dgm:spPr/>
      <dgm:t>
        <a:bodyPr/>
        <a:lstStyle/>
        <a:p>
          <a:endParaRPr lang="es-ES">
            <a:latin typeface="Helvetica Neue"/>
            <a:cs typeface="Helvetica Neue"/>
          </a:endParaRPr>
        </a:p>
      </dgm:t>
    </dgm:pt>
    <dgm:pt modelId="{2330F371-767F-7146-9064-6F5589090CE1}" type="sibTrans" cxnId="{122D3C41-5295-EA42-A866-BADD5D3EEF7B}">
      <dgm:prSet/>
      <dgm:spPr/>
      <dgm:t>
        <a:bodyPr/>
        <a:lstStyle/>
        <a:p>
          <a:endParaRPr lang="es-ES">
            <a:latin typeface="Helvetica Neue"/>
            <a:cs typeface="Helvetica Neue"/>
          </a:endParaRPr>
        </a:p>
      </dgm:t>
    </dgm:pt>
    <dgm:pt modelId="{3E5FBDF7-48AD-774E-9537-D360F645C226}">
      <dgm:prSet/>
      <dgm:spPr/>
      <dgm:t>
        <a:bodyPr/>
        <a:lstStyle/>
        <a:p>
          <a:pPr rtl="0"/>
          <a:r>
            <a:rPr lang="es-ES" b="1" dirty="0" smtClean="0">
              <a:latin typeface="Helvetica Neue"/>
              <a:cs typeface="Helvetica Neue"/>
            </a:rPr>
            <a:t>La eficacia de la vacuna BCG es variable</a:t>
          </a:r>
          <a:r>
            <a:rPr lang="es-ES" b="1" baseline="30000" dirty="0" smtClean="0">
              <a:latin typeface="Helvetica Neue"/>
              <a:cs typeface="Helvetica Neue"/>
            </a:rPr>
            <a:t>2</a:t>
          </a:r>
          <a:endParaRPr lang="es-ES" dirty="0">
            <a:latin typeface="Helvetica Neue"/>
            <a:cs typeface="Helvetica Neue"/>
          </a:endParaRPr>
        </a:p>
      </dgm:t>
    </dgm:pt>
    <dgm:pt modelId="{928D2744-22E9-ED47-90B5-B53BC7D96190}" type="parTrans" cxnId="{CABF79C9-E573-0A41-B37F-6FC6DF0E62AB}">
      <dgm:prSet/>
      <dgm:spPr/>
      <dgm:t>
        <a:bodyPr/>
        <a:lstStyle/>
        <a:p>
          <a:endParaRPr lang="es-ES">
            <a:latin typeface="Helvetica Neue"/>
            <a:cs typeface="Helvetica Neue"/>
          </a:endParaRPr>
        </a:p>
      </dgm:t>
    </dgm:pt>
    <dgm:pt modelId="{7E38ACD1-CF72-1943-97C9-BE494CD3DA28}" type="sibTrans" cxnId="{CABF79C9-E573-0A41-B37F-6FC6DF0E62AB}">
      <dgm:prSet/>
      <dgm:spPr/>
      <dgm:t>
        <a:bodyPr/>
        <a:lstStyle/>
        <a:p>
          <a:endParaRPr lang="es-ES">
            <a:latin typeface="Helvetica Neue"/>
            <a:cs typeface="Helvetica Neue"/>
          </a:endParaRPr>
        </a:p>
      </dgm:t>
    </dgm:pt>
    <dgm:pt modelId="{3857483D-C95B-2147-91EE-EF0D767A0860}">
      <dgm:prSet/>
      <dgm:spPr/>
      <dgm:t>
        <a:bodyPr/>
        <a:lstStyle/>
        <a:p>
          <a:pPr rtl="0"/>
          <a:r>
            <a:rPr lang="es-ES" b="1" dirty="0" smtClean="0">
              <a:latin typeface="Helvetica Neue"/>
              <a:cs typeface="Helvetica Neue"/>
            </a:rPr>
            <a:t>El régimen de tratamiento de 6 meses</a:t>
          </a:r>
          <a:endParaRPr lang="es-ES" dirty="0">
            <a:latin typeface="Helvetica Neue"/>
            <a:cs typeface="Helvetica Neue"/>
          </a:endParaRPr>
        </a:p>
      </dgm:t>
    </dgm:pt>
    <dgm:pt modelId="{AC5871FA-E936-E146-8B88-C889F49B9E42}" type="parTrans" cxnId="{36B252ED-BB7B-8841-B0D1-BD9806AD19E1}">
      <dgm:prSet/>
      <dgm:spPr/>
      <dgm:t>
        <a:bodyPr/>
        <a:lstStyle/>
        <a:p>
          <a:endParaRPr lang="es-ES">
            <a:latin typeface="Helvetica Neue"/>
            <a:cs typeface="Helvetica Neue"/>
          </a:endParaRPr>
        </a:p>
      </dgm:t>
    </dgm:pt>
    <dgm:pt modelId="{08EC32E9-F129-E54D-A64F-FBD2BF508350}" type="sibTrans" cxnId="{36B252ED-BB7B-8841-B0D1-BD9806AD19E1}">
      <dgm:prSet/>
      <dgm:spPr/>
      <dgm:t>
        <a:bodyPr/>
        <a:lstStyle/>
        <a:p>
          <a:endParaRPr lang="es-ES">
            <a:latin typeface="Helvetica Neue"/>
            <a:cs typeface="Helvetica Neue"/>
          </a:endParaRPr>
        </a:p>
      </dgm:t>
    </dgm:pt>
    <dgm:pt modelId="{1E7BC6BA-C8B9-D64B-94F5-CA3AB7978907}">
      <dgm:prSet/>
      <dgm:spPr/>
      <dgm:t>
        <a:bodyPr/>
        <a:lstStyle/>
        <a:p>
          <a:pPr rtl="0"/>
          <a:r>
            <a:rPr lang="es-ES" b="1" dirty="0" smtClean="0">
              <a:latin typeface="Helvetica Neue"/>
              <a:cs typeface="Helvetica Neue"/>
            </a:rPr>
            <a:t>La Isoniazida como terapia preventiva</a:t>
          </a:r>
          <a:r>
            <a:rPr lang="es-ES" b="1" baseline="30000" dirty="0" smtClean="0">
              <a:latin typeface="Helvetica Neue"/>
              <a:cs typeface="Helvetica Neue"/>
            </a:rPr>
            <a:t>3</a:t>
          </a:r>
          <a:r>
            <a:rPr lang="es-ES" b="1" dirty="0" smtClean="0">
              <a:latin typeface="Helvetica Neue"/>
              <a:cs typeface="Helvetica Neue"/>
            </a:rPr>
            <a:t> </a:t>
          </a:r>
          <a:endParaRPr lang="es-ES" dirty="0">
            <a:latin typeface="Helvetica Neue"/>
            <a:cs typeface="Helvetica Neue"/>
          </a:endParaRPr>
        </a:p>
      </dgm:t>
    </dgm:pt>
    <dgm:pt modelId="{1A3E996D-FB42-774B-812C-138B5FF8769F}" type="parTrans" cxnId="{211CDE6C-8834-A14B-BC36-F48E462BB07F}">
      <dgm:prSet/>
      <dgm:spPr/>
      <dgm:t>
        <a:bodyPr/>
        <a:lstStyle/>
        <a:p>
          <a:endParaRPr lang="es-ES">
            <a:latin typeface="Helvetica Neue"/>
            <a:cs typeface="Helvetica Neue"/>
          </a:endParaRPr>
        </a:p>
      </dgm:t>
    </dgm:pt>
    <dgm:pt modelId="{25846F77-616F-6F40-B4DE-3A09AE769AAD}" type="sibTrans" cxnId="{211CDE6C-8834-A14B-BC36-F48E462BB07F}">
      <dgm:prSet/>
      <dgm:spPr/>
      <dgm:t>
        <a:bodyPr/>
        <a:lstStyle/>
        <a:p>
          <a:endParaRPr lang="es-ES">
            <a:latin typeface="Helvetica Neue"/>
            <a:cs typeface="Helvetica Neue"/>
          </a:endParaRPr>
        </a:p>
      </dgm:t>
    </dgm:pt>
    <dgm:pt modelId="{7C39DBA2-EB16-E244-B05D-A28F85DC3C76}">
      <dgm:prSet/>
      <dgm:spPr/>
      <dgm:t>
        <a:bodyPr/>
        <a:lstStyle/>
        <a:p>
          <a:pPr rtl="0"/>
          <a:r>
            <a:rPr lang="es-ES" b="1" dirty="0" smtClean="0">
              <a:latin typeface="Helvetica Neue"/>
              <a:cs typeface="Helvetica Neue"/>
            </a:rPr>
            <a:t>Emergencia de cepas drogo-resistentes</a:t>
          </a:r>
          <a:endParaRPr lang="es-ES" dirty="0">
            <a:latin typeface="Helvetica Neue"/>
            <a:cs typeface="Helvetica Neue"/>
          </a:endParaRPr>
        </a:p>
      </dgm:t>
    </dgm:pt>
    <dgm:pt modelId="{993E3092-0EC1-9A4E-BDAE-531CA31BFFDF}" type="parTrans" cxnId="{17B64399-A580-204B-A771-F6FD5247FC89}">
      <dgm:prSet/>
      <dgm:spPr/>
      <dgm:t>
        <a:bodyPr/>
        <a:lstStyle/>
        <a:p>
          <a:endParaRPr lang="es-ES">
            <a:latin typeface="Helvetica Neue"/>
            <a:cs typeface="Helvetica Neue"/>
          </a:endParaRPr>
        </a:p>
      </dgm:t>
    </dgm:pt>
    <dgm:pt modelId="{666EAC3D-A5DB-ED46-8C10-00E75D7E6234}" type="sibTrans" cxnId="{17B64399-A580-204B-A771-F6FD5247FC89}">
      <dgm:prSet/>
      <dgm:spPr/>
      <dgm:t>
        <a:bodyPr/>
        <a:lstStyle/>
        <a:p>
          <a:endParaRPr lang="es-ES">
            <a:latin typeface="Helvetica Neue"/>
            <a:cs typeface="Helvetica Neue"/>
          </a:endParaRPr>
        </a:p>
      </dgm:t>
    </dgm:pt>
    <dgm:pt modelId="{27D7886C-7813-8147-B330-737CA262541C}">
      <dgm:prSet/>
      <dgm:spPr/>
      <dgm:t>
        <a:bodyPr/>
        <a:lstStyle/>
        <a:p>
          <a:pPr algn="ctr" rtl="0"/>
          <a:r>
            <a:rPr lang="es-ES" b="1" dirty="0" smtClean="0">
              <a:latin typeface="Helvetica Neue"/>
              <a:cs typeface="Helvetica Neue"/>
            </a:rPr>
            <a:t>Incidencia:</a:t>
          </a:r>
        </a:p>
        <a:p>
          <a:pPr algn="ctr" rtl="0"/>
          <a:r>
            <a:rPr lang="es-ES" b="1" dirty="0" smtClean="0">
              <a:latin typeface="Helvetica Neue"/>
              <a:cs typeface="Helvetica Neue"/>
            </a:rPr>
            <a:t>9 x 10</a:t>
          </a:r>
          <a:r>
            <a:rPr lang="es-ES" b="1" baseline="30000" dirty="0" smtClean="0">
              <a:latin typeface="Helvetica Neue"/>
              <a:cs typeface="Helvetica Neue"/>
            </a:rPr>
            <a:t>6 </a:t>
          </a:r>
          <a:r>
            <a:rPr lang="es-ES" b="1" baseline="0" dirty="0" smtClean="0">
              <a:latin typeface="Helvetica Neue"/>
              <a:cs typeface="Helvetica Neue"/>
            </a:rPr>
            <a:t>casos</a:t>
          </a:r>
          <a:endParaRPr lang="es-ES" baseline="30000" dirty="0">
            <a:latin typeface="Helvetica Neue"/>
            <a:cs typeface="Helvetica Neue"/>
          </a:endParaRPr>
        </a:p>
      </dgm:t>
    </dgm:pt>
    <dgm:pt modelId="{B911679D-0884-0B42-B3E9-78CE2CF53007}" type="sibTrans" cxnId="{CDF84D7B-3F14-2248-992D-992DE63554DE}">
      <dgm:prSet/>
      <dgm:spPr/>
      <dgm:t>
        <a:bodyPr/>
        <a:lstStyle/>
        <a:p>
          <a:endParaRPr lang="es-ES">
            <a:latin typeface="Helvetica Neue"/>
            <a:cs typeface="Helvetica Neue"/>
          </a:endParaRPr>
        </a:p>
      </dgm:t>
    </dgm:pt>
    <dgm:pt modelId="{EAE08F33-356D-6442-9CC9-40B7021E44DC}" type="parTrans" cxnId="{CDF84D7B-3F14-2248-992D-992DE63554DE}">
      <dgm:prSet/>
      <dgm:spPr/>
      <dgm:t>
        <a:bodyPr/>
        <a:lstStyle/>
        <a:p>
          <a:endParaRPr lang="es-ES">
            <a:latin typeface="Helvetica Neue"/>
            <a:cs typeface="Helvetica Neue"/>
          </a:endParaRPr>
        </a:p>
      </dgm:t>
    </dgm:pt>
    <dgm:pt modelId="{F782DE89-F22F-8548-B5A2-D6E502D0E3AF}" type="pres">
      <dgm:prSet presAssocID="{DF6D488E-683E-B64F-8C5E-0D8CA2C8F42A}" presName="cycle" presStyleCnt="0">
        <dgm:presLayoutVars>
          <dgm:dir/>
          <dgm:resizeHandles val="exact"/>
        </dgm:presLayoutVars>
      </dgm:prSet>
      <dgm:spPr/>
      <dgm:t>
        <a:bodyPr/>
        <a:lstStyle/>
        <a:p>
          <a:endParaRPr lang="es-ES"/>
        </a:p>
      </dgm:t>
    </dgm:pt>
    <dgm:pt modelId="{87DB9F11-8BBB-914D-9762-ED1CE8B5B90C}" type="pres">
      <dgm:prSet presAssocID="{27D7886C-7813-8147-B330-737CA262541C}" presName="dummy" presStyleCnt="0"/>
      <dgm:spPr/>
    </dgm:pt>
    <dgm:pt modelId="{01269E27-6BB6-3A41-A30E-448FB8D15576}" type="pres">
      <dgm:prSet presAssocID="{27D7886C-7813-8147-B330-737CA262541C}" presName="node" presStyleLbl="revTx" presStyleIdx="0" presStyleCnt="7">
        <dgm:presLayoutVars>
          <dgm:bulletEnabled val="1"/>
        </dgm:presLayoutVars>
      </dgm:prSet>
      <dgm:spPr/>
      <dgm:t>
        <a:bodyPr/>
        <a:lstStyle/>
        <a:p>
          <a:endParaRPr lang="es-ES"/>
        </a:p>
      </dgm:t>
    </dgm:pt>
    <dgm:pt modelId="{CD0C41B7-859C-F74C-9ECB-DF819868E714}" type="pres">
      <dgm:prSet presAssocID="{B911679D-0884-0B42-B3E9-78CE2CF53007}" presName="sibTrans" presStyleLbl="node1" presStyleIdx="0" presStyleCnt="7"/>
      <dgm:spPr/>
      <dgm:t>
        <a:bodyPr/>
        <a:lstStyle/>
        <a:p>
          <a:endParaRPr lang="es-ES"/>
        </a:p>
      </dgm:t>
    </dgm:pt>
    <dgm:pt modelId="{6C7C5EFF-9C91-4A40-953D-6834617E2B90}" type="pres">
      <dgm:prSet presAssocID="{E195C889-6222-4441-AA9C-B34187A4EEF2}" presName="dummy" presStyleCnt="0"/>
      <dgm:spPr/>
    </dgm:pt>
    <dgm:pt modelId="{DD4AC786-2008-8441-B1A5-02251D663937}" type="pres">
      <dgm:prSet presAssocID="{E195C889-6222-4441-AA9C-B34187A4EEF2}" presName="node" presStyleLbl="revTx" presStyleIdx="1" presStyleCnt="7">
        <dgm:presLayoutVars>
          <dgm:bulletEnabled val="1"/>
        </dgm:presLayoutVars>
      </dgm:prSet>
      <dgm:spPr/>
      <dgm:t>
        <a:bodyPr/>
        <a:lstStyle/>
        <a:p>
          <a:endParaRPr lang="es-ES"/>
        </a:p>
      </dgm:t>
    </dgm:pt>
    <dgm:pt modelId="{3029CA76-7FAD-624B-AD52-74FD7CB92EF0}" type="pres">
      <dgm:prSet presAssocID="{BF6D356F-CB5A-9E49-B865-64E8F43E9688}" presName="sibTrans" presStyleLbl="node1" presStyleIdx="1" presStyleCnt="7"/>
      <dgm:spPr/>
      <dgm:t>
        <a:bodyPr/>
        <a:lstStyle/>
        <a:p>
          <a:endParaRPr lang="es-ES"/>
        </a:p>
      </dgm:t>
    </dgm:pt>
    <dgm:pt modelId="{96B3AC26-B932-0C46-B13A-3CB8690FCB41}" type="pres">
      <dgm:prSet presAssocID="{86CC9BD3-936E-BE4C-9C18-B08DF962DDF1}" presName="dummy" presStyleCnt="0"/>
      <dgm:spPr/>
    </dgm:pt>
    <dgm:pt modelId="{425BCDA3-9CDE-4949-B00C-AEF4E05462E9}" type="pres">
      <dgm:prSet presAssocID="{86CC9BD3-936E-BE4C-9C18-B08DF962DDF1}" presName="node" presStyleLbl="revTx" presStyleIdx="2" presStyleCnt="7">
        <dgm:presLayoutVars>
          <dgm:bulletEnabled val="1"/>
        </dgm:presLayoutVars>
      </dgm:prSet>
      <dgm:spPr/>
      <dgm:t>
        <a:bodyPr/>
        <a:lstStyle/>
        <a:p>
          <a:endParaRPr lang="es-ES"/>
        </a:p>
      </dgm:t>
    </dgm:pt>
    <dgm:pt modelId="{B5FEB94A-7960-2342-B0C4-44D97CEA1857}" type="pres">
      <dgm:prSet presAssocID="{2330F371-767F-7146-9064-6F5589090CE1}" presName="sibTrans" presStyleLbl="node1" presStyleIdx="2" presStyleCnt="7"/>
      <dgm:spPr/>
      <dgm:t>
        <a:bodyPr/>
        <a:lstStyle/>
        <a:p>
          <a:endParaRPr lang="es-ES"/>
        </a:p>
      </dgm:t>
    </dgm:pt>
    <dgm:pt modelId="{89EB7060-678F-2D4C-8C2C-188CC25C1CDF}" type="pres">
      <dgm:prSet presAssocID="{3E5FBDF7-48AD-774E-9537-D360F645C226}" presName="dummy" presStyleCnt="0"/>
      <dgm:spPr/>
    </dgm:pt>
    <dgm:pt modelId="{0BE9DACB-76F8-8443-B0DA-D106CFE911BD}" type="pres">
      <dgm:prSet presAssocID="{3E5FBDF7-48AD-774E-9537-D360F645C226}" presName="node" presStyleLbl="revTx" presStyleIdx="3" presStyleCnt="7">
        <dgm:presLayoutVars>
          <dgm:bulletEnabled val="1"/>
        </dgm:presLayoutVars>
      </dgm:prSet>
      <dgm:spPr/>
      <dgm:t>
        <a:bodyPr/>
        <a:lstStyle/>
        <a:p>
          <a:endParaRPr lang="es-ES"/>
        </a:p>
      </dgm:t>
    </dgm:pt>
    <dgm:pt modelId="{3A0F5904-E662-984D-BE95-35143FF4EEDD}" type="pres">
      <dgm:prSet presAssocID="{7E38ACD1-CF72-1943-97C9-BE494CD3DA28}" presName="sibTrans" presStyleLbl="node1" presStyleIdx="3" presStyleCnt="7"/>
      <dgm:spPr/>
      <dgm:t>
        <a:bodyPr/>
        <a:lstStyle/>
        <a:p>
          <a:endParaRPr lang="es-ES"/>
        </a:p>
      </dgm:t>
    </dgm:pt>
    <dgm:pt modelId="{336E2C83-881A-5B43-B2CC-0058162A8E30}" type="pres">
      <dgm:prSet presAssocID="{3857483D-C95B-2147-91EE-EF0D767A0860}" presName="dummy" presStyleCnt="0"/>
      <dgm:spPr/>
    </dgm:pt>
    <dgm:pt modelId="{934CB3D1-9531-9243-87E4-6A1212BCF350}" type="pres">
      <dgm:prSet presAssocID="{3857483D-C95B-2147-91EE-EF0D767A0860}" presName="node" presStyleLbl="revTx" presStyleIdx="4" presStyleCnt="7">
        <dgm:presLayoutVars>
          <dgm:bulletEnabled val="1"/>
        </dgm:presLayoutVars>
      </dgm:prSet>
      <dgm:spPr/>
      <dgm:t>
        <a:bodyPr/>
        <a:lstStyle/>
        <a:p>
          <a:endParaRPr lang="es-ES"/>
        </a:p>
      </dgm:t>
    </dgm:pt>
    <dgm:pt modelId="{08719FDE-D874-FD40-94EB-766FE6128FFF}" type="pres">
      <dgm:prSet presAssocID="{08EC32E9-F129-E54D-A64F-FBD2BF508350}" presName="sibTrans" presStyleLbl="node1" presStyleIdx="4" presStyleCnt="7"/>
      <dgm:spPr/>
      <dgm:t>
        <a:bodyPr/>
        <a:lstStyle/>
        <a:p>
          <a:endParaRPr lang="es-ES"/>
        </a:p>
      </dgm:t>
    </dgm:pt>
    <dgm:pt modelId="{23EA65E6-F3FD-6241-989B-7B028AE7DF8F}" type="pres">
      <dgm:prSet presAssocID="{1E7BC6BA-C8B9-D64B-94F5-CA3AB7978907}" presName="dummy" presStyleCnt="0"/>
      <dgm:spPr/>
    </dgm:pt>
    <dgm:pt modelId="{EBCF02AE-FD94-3D49-AFD6-73467E935E23}" type="pres">
      <dgm:prSet presAssocID="{1E7BC6BA-C8B9-D64B-94F5-CA3AB7978907}" presName="node" presStyleLbl="revTx" presStyleIdx="5" presStyleCnt="7">
        <dgm:presLayoutVars>
          <dgm:bulletEnabled val="1"/>
        </dgm:presLayoutVars>
      </dgm:prSet>
      <dgm:spPr/>
      <dgm:t>
        <a:bodyPr/>
        <a:lstStyle/>
        <a:p>
          <a:endParaRPr lang="es-ES"/>
        </a:p>
      </dgm:t>
    </dgm:pt>
    <dgm:pt modelId="{7D1C2C39-DEE7-2243-BB0C-A1CD4CB8A982}" type="pres">
      <dgm:prSet presAssocID="{25846F77-616F-6F40-B4DE-3A09AE769AAD}" presName="sibTrans" presStyleLbl="node1" presStyleIdx="5" presStyleCnt="7"/>
      <dgm:spPr/>
      <dgm:t>
        <a:bodyPr/>
        <a:lstStyle/>
        <a:p>
          <a:endParaRPr lang="es-ES"/>
        </a:p>
      </dgm:t>
    </dgm:pt>
    <dgm:pt modelId="{F1DB3B24-54E6-B54A-B079-E9D2B0594817}" type="pres">
      <dgm:prSet presAssocID="{7C39DBA2-EB16-E244-B05D-A28F85DC3C76}" presName="dummy" presStyleCnt="0"/>
      <dgm:spPr/>
    </dgm:pt>
    <dgm:pt modelId="{03320D79-D19A-2E49-A29C-0079890590BC}" type="pres">
      <dgm:prSet presAssocID="{7C39DBA2-EB16-E244-B05D-A28F85DC3C76}" presName="node" presStyleLbl="revTx" presStyleIdx="6" presStyleCnt="7">
        <dgm:presLayoutVars>
          <dgm:bulletEnabled val="1"/>
        </dgm:presLayoutVars>
      </dgm:prSet>
      <dgm:spPr/>
      <dgm:t>
        <a:bodyPr/>
        <a:lstStyle/>
        <a:p>
          <a:endParaRPr lang="es-ES"/>
        </a:p>
      </dgm:t>
    </dgm:pt>
    <dgm:pt modelId="{D8D8B90F-A79B-AC45-B6CD-2AEFFBBB6C20}" type="pres">
      <dgm:prSet presAssocID="{666EAC3D-A5DB-ED46-8C10-00E75D7E6234}" presName="sibTrans" presStyleLbl="node1" presStyleIdx="6" presStyleCnt="7"/>
      <dgm:spPr/>
      <dgm:t>
        <a:bodyPr/>
        <a:lstStyle/>
        <a:p>
          <a:endParaRPr lang="es-ES"/>
        </a:p>
      </dgm:t>
    </dgm:pt>
  </dgm:ptLst>
  <dgm:cxnLst>
    <dgm:cxn modelId="{3F0B5D1F-ECD9-44CB-B9EA-16EEAFE14E66}" type="presOf" srcId="{86CC9BD3-936E-BE4C-9C18-B08DF962DDF1}" destId="{425BCDA3-9CDE-4949-B00C-AEF4E05462E9}" srcOrd="0" destOrd="0" presId="urn:microsoft.com/office/officeart/2005/8/layout/cycle1"/>
    <dgm:cxn modelId="{191C0F13-E67B-484B-949E-EE6CD7196837}" type="presOf" srcId="{27D7886C-7813-8147-B330-737CA262541C}" destId="{01269E27-6BB6-3A41-A30E-448FB8D15576}" srcOrd="0" destOrd="0" presId="urn:microsoft.com/office/officeart/2005/8/layout/cycle1"/>
    <dgm:cxn modelId="{FD7E7243-DF97-4EB0-B743-0BA976C8BB2B}" type="presOf" srcId="{BF6D356F-CB5A-9E49-B865-64E8F43E9688}" destId="{3029CA76-7FAD-624B-AD52-74FD7CB92EF0}" srcOrd="0" destOrd="0" presId="urn:microsoft.com/office/officeart/2005/8/layout/cycle1"/>
    <dgm:cxn modelId="{2EB9851E-EAD6-424E-9D32-D387675A052A}" srcId="{DF6D488E-683E-B64F-8C5E-0D8CA2C8F42A}" destId="{E195C889-6222-4441-AA9C-B34187A4EEF2}" srcOrd="1" destOrd="0" parTransId="{27837065-CBAD-A943-B907-51DC638A415F}" sibTransId="{BF6D356F-CB5A-9E49-B865-64E8F43E9688}"/>
    <dgm:cxn modelId="{DBA1F08B-0922-4AD8-9CC5-E688BC130A44}" type="presOf" srcId="{DF6D488E-683E-B64F-8C5E-0D8CA2C8F42A}" destId="{F782DE89-F22F-8548-B5A2-D6E502D0E3AF}" srcOrd="0" destOrd="0" presId="urn:microsoft.com/office/officeart/2005/8/layout/cycle1"/>
    <dgm:cxn modelId="{CDF84D7B-3F14-2248-992D-992DE63554DE}" srcId="{DF6D488E-683E-B64F-8C5E-0D8CA2C8F42A}" destId="{27D7886C-7813-8147-B330-737CA262541C}" srcOrd="0" destOrd="0" parTransId="{EAE08F33-356D-6442-9CC9-40B7021E44DC}" sibTransId="{B911679D-0884-0B42-B3E9-78CE2CF53007}"/>
    <dgm:cxn modelId="{CABF79C9-E573-0A41-B37F-6FC6DF0E62AB}" srcId="{DF6D488E-683E-B64F-8C5E-0D8CA2C8F42A}" destId="{3E5FBDF7-48AD-774E-9537-D360F645C226}" srcOrd="3" destOrd="0" parTransId="{928D2744-22E9-ED47-90B5-B53BC7D96190}" sibTransId="{7E38ACD1-CF72-1943-97C9-BE494CD3DA28}"/>
    <dgm:cxn modelId="{F5E41027-2B3F-4E5B-82B3-A11039E9F487}" type="presOf" srcId="{3857483D-C95B-2147-91EE-EF0D767A0860}" destId="{934CB3D1-9531-9243-87E4-6A1212BCF350}" srcOrd="0" destOrd="0" presId="urn:microsoft.com/office/officeart/2005/8/layout/cycle1"/>
    <dgm:cxn modelId="{122D3C41-5295-EA42-A866-BADD5D3EEF7B}" srcId="{DF6D488E-683E-B64F-8C5E-0D8CA2C8F42A}" destId="{86CC9BD3-936E-BE4C-9C18-B08DF962DDF1}" srcOrd="2" destOrd="0" parTransId="{3D2FBD32-27F7-A14B-805D-C21ED93977BC}" sibTransId="{2330F371-767F-7146-9064-6F5589090CE1}"/>
    <dgm:cxn modelId="{07FDA5AE-0704-4716-A3F6-C9E32CA2A015}" type="presOf" srcId="{08EC32E9-F129-E54D-A64F-FBD2BF508350}" destId="{08719FDE-D874-FD40-94EB-766FE6128FFF}" srcOrd="0" destOrd="0" presId="urn:microsoft.com/office/officeart/2005/8/layout/cycle1"/>
    <dgm:cxn modelId="{88B5B843-0FC9-4DD2-B2D4-E9204856149A}" type="presOf" srcId="{666EAC3D-A5DB-ED46-8C10-00E75D7E6234}" destId="{D8D8B90F-A79B-AC45-B6CD-2AEFFBBB6C20}" srcOrd="0" destOrd="0" presId="urn:microsoft.com/office/officeart/2005/8/layout/cycle1"/>
    <dgm:cxn modelId="{7C6FF20A-5DCF-47BE-AE96-80788726FC04}" type="presOf" srcId="{7C39DBA2-EB16-E244-B05D-A28F85DC3C76}" destId="{03320D79-D19A-2E49-A29C-0079890590BC}" srcOrd="0" destOrd="0" presId="urn:microsoft.com/office/officeart/2005/8/layout/cycle1"/>
    <dgm:cxn modelId="{2378DDF3-7931-42AC-A171-FC90303A61D9}" type="presOf" srcId="{3E5FBDF7-48AD-774E-9537-D360F645C226}" destId="{0BE9DACB-76F8-8443-B0DA-D106CFE911BD}" srcOrd="0" destOrd="0" presId="urn:microsoft.com/office/officeart/2005/8/layout/cycle1"/>
    <dgm:cxn modelId="{211CDE6C-8834-A14B-BC36-F48E462BB07F}" srcId="{DF6D488E-683E-B64F-8C5E-0D8CA2C8F42A}" destId="{1E7BC6BA-C8B9-D64B-94F5-CA3AB7978907}" srcOrd="5" destOrd="0" parTransId="{1A3E996D-FB42-774B-812C-138B5FF8769F}" sibTransId="{25846F77-616F-6F40-B4DE-3A09AE769AAD}"/>
    <dgm:cxn modelId="{033479BB-DDB2-4E7F-BA51-302F38B9BC7B}" type="presOf" srcId="{25846F77-616F-6F40-B4DE-3A09AE769AAD}" destId="{7D1C2C39-DEE7-2243-BB0C-A1CD4CB8A982}" srcOrd="0" destOrd="0" presId="urn:microsoft.com/office/officeart/2005/8/layout/cycle1"/>
    <dgm:cxn modelId="{20422F84-EBE2-41A7-8D8A-BC2E904C2041}" type="presOf" srcId="{B911679D-0884-0B42-B3E9-78CE2CF53007}" destId="{CD0C41B7-859C-F74C-9ECB-DF819868E714}" srcOrd="0" destOrd="0" presId="urn:microsoft.com/office/officeart/2005/8/layout/cycle1"/>
    <dgm:cxn modelId="{36B252ED-BB7B-8841-B0D1-BD9806AD19E1}" srcId="{DF6D488E-683E-B64F-8C5E-0D8CA2C8F42A}" destId="{3857483D-C95B-2147-91EE-EF0D767A0860}" srcOrd="4" destOrd="0" parTransId="{AC5871FA-E936-E146-8B88-C889F49B9E42}" sibTransId="{08EC32E9-F129-E54D-A64F-FBD2BF508350}"/>
    <dgm:cxn modelId="{8760C784-F135-4DA8-B67C-5D245EC8013A}" type="presOf" srcId="{7E38ACD1-CF72-1943-97C9-BE494CD3DA28}" destId="{3A0F5904-E662-984D-BE95-35143FF4EEDD}" srcOrd="0" destOrd="0" presId="urn:microsoft.com/office/officeart/2005/8/layout/cycle1"/>
    <dgm:cxn modelId="{907BEAB6-1D96-4DE8-8AD0-7B353FC7C51C}" type="presOf" srcId="{2330F371-767F-7146-9064-6F5589090CE1}" destId="{B5FEB94A-7960-2342-B0C4-44D97CEA1857}" srcOrd="0" destOrd="0" presId="urn:microsoft.com/office/officeart/2005/8/layout/cycle1"/>
    <dgm:cxn modelId="{17B64399-A580-204B-A771-F6FD5247FC89}" srcId="{DF6D488E-683E-B64F-8C5E-0D8CA2C8F42A}" destId="{7C39DBA2-EB16-E244-B05D-A28F85DC3C76}" srcOrd="6" destOrd="0" parTransId="{993E3092-0EC1-9A4E-BDAE-531CA31BFFDF}" sibTransId="{666EAC3D-A5DB-ED46-8C10-00E75D7E6234}"/>
    <dgm:cxn modelId="{6E7C1EA4-A084-41CA-9740-8977429F0BB9}" type="presOf" srcId="{E195C889-6222-4441-AA9C-B34187A4EEF2}" destId="{DD4AC786-2008-8441-B1A5-02251D663937}" srcOrd="0" destOrd="0" presId="urn:microsoft.com/office/officeart/2005/8/layout/cycle1"/>
    <dgm:cxn modelId="{CB205F8D-C49A-479B-B24B-9A13F333FE7B}" type="presOf" srcId="{1E7BC6BA-C8B9-D64B-94F5-CA3AB7978907}" destId="{EBCF02AE-FD94-3D49-AFD6-73467E935E23}" srcOrd="0" destOrd="0" presId="urn:microsoft.com/office/officeart/2005/8/layout/cycle1"/>
    <dgm:cxn modelId="{AE3326B3-71CF-4A82-9FAB-3329DF8E8AA3}" type="presParOf" srcId="{F782DE89-F22F-8548-B5A2-D6E502D0E3AF}" destId="{87DB9F11-8BBB-914D-9762-ED1CE8B5B90C}" srcOrd="0" destOrd="0" presId="urn:microsoft.com/office/officeart/2005/8/layout/cycle1"/>
    <dgm:cxn modelId="{3CE03749-A0A1-482E-9B54-DC7EC497BB2F}" type="presParOf" srcId="{F782DE89-F22F-8548-B5A2-D6E502D0E3AF}" destId="{01269E27-6BB6-3A41-A30E-448FB8D15576}" srcOrd="1" destOrd="0" presId="urn:microsoft.com/office/officeart/2005/8/layout/cycle1"/>
    <dgm:cxn modelId="{11B2E0D1-D25A-4DAF-AB27-6CFDFE1B5D9E}" type="presParOf" srcId="{F782DE89-F22F-8548-B5A2-D6E502D0E3AF}" destId="{CD0C41B7-859C-F74C-9ECB-DF819868E714}" srcOrd="2" destOrd="0" presId="urn:microsoft.com/office/officeart/2005/8/layout/cycle1"/>
    <dgm:cxn modelId="{50E7CE8A-0E09-40E7-A7AD-407FABC5FB7A}" type="presParOf" srcId="{F782DE89-F22F-8548-B5A2-D6E502D0E3AF}" destId="{6C7C5EFF-9C91-4A40-953D-6834617E2B90}" srcOrd="3" destOrd="0" presId="urn:microsoft.com/office/officeart/2005/8/layout/cycle1"/>
    <dgm:cxn modelId="{4B7FE8DA-2F79-41C2-A285-F49676FD9887}" type="presParOf" srcId="{F782DE89-F22F-8548-B5A2-D6E502D0E3AF}" destId="{DD4AC786-2008-8441-B1A5-02251D663937}" srcOrd="4" destOrd="0" presId="urn:microsoft.com/office/officeart/2005/8/layout/cycle1"/>
    <dgm:cxn modelId="{C0BB51EB-F277-4757-9E1E-D7EA95780046}" type="presParOf" srcId="{F782DE89-F22F-8548-B5A2-D6E502D0E3AF}" destId="{3029CA76-7FAD-624B-AD52-74FD7CB92EF0}" srcOrd="5" destOrd="0" presId="urn:microsoft.com/office/officeart/2005/8/layout/cycle1"/>
    <dgm:cxn modelId="{A5C8298D-0A55-4196-A7CE-FC585B2942DC}" type="presParOf" srcId="{F782DE89-F22F-8548-B5A2-D6E502D0E3AF}" destId="{96B3AC26-B932-0C46-B13A-3CB8690FCB41}" srcOrd="6" destOrd="0" presId="urn:microsoft.com/office/officeart/2005/8/layout/cycle1"/>
    <dgm:cxn modelId="{E3DF2F10-FD6B-4BD3-AAAD-6BCCEFE2A229}" type="presParOf" srcId="{F782DE89-F22F-8548-B5A2-D6E502D0E3AF}" destId="{425BCDA3-9CDE-4949-B00C-AEF4E05462E9}" srcOrd="7" destOrd="0" presId="urn:microsoft.com/office/officeart/2005/8/layout/cycle1"/>
    <dgm:cxn modelId="{EB1738C4-E227-4ABC-922A-1E4984F4317F}" type="presParOf" srcId="{F782DE89-F22F-8548-B5A2-D6E502D0E3AF}" destId="{B5FEB94A-7960-2342-B0C4-44D97CEA1857}" srcOrd="8" destOrd="0" presId="urn:microsoft.com/office/officeart/2005/8/layout/cycle1"/>
    <dgm:cxn modelId="{5393B748-88D6-4B56-B0E4-9E51CC85D4FE}" type="presParOf" srcId="{F782DE89-F22F-8548-B5A2-D6E502D0E3AF}" destId="{89EB7060-678F-2D4C-8C2C-188CC25C1CDF}" srcOrd="9" destOrd="0" presId="urn:microsoft.com/office/officeart/2005/8/layout/cycle1"/>
    <dgm:cxn modelId="{F6F2FA60-3696-4074-83A2-B654E768FD9F}" type="presParOf" srcId="{F782DE89-F22F-8548-B5A2-D6E502D0E3AF}" destId="{0BE9DACB-76F8-8443-B0DA-D106CFE911BD}" srcOrd="10" destOrd="0" presId="urn:microsoft.com/office/officeart/2005/8/layout/cycle1"/>
    <dgm:cxn modelId="{760C96DD-E245-487F-8FE4-D465717B73FF}" type="presParOf" srcId="{F782DE89-F22F-8548-B5A2-D6E502D0E3AF}" destId="{3A0F5904-E662-984D-BE95-35143FF4EEDD}" srcOrd="11" destOrd="0" presId="urn:microsoft.com/office/officeart/2005/8/layout/cycle1"/>
    <dgm:cxn modelId="{B3A7C135-2C3B-40BA-B2F5-9AE6E52C77C9}" type="presParOf" srcId="{F782DE89-F22F-8548-B5A2-D6E502D0E3AF}" destId="{336E2C83-881A-5B43-B2CC-0058162A8E30}" srcOrd="12" destOrd="0" presId="urn:microsoft.com/office/officeart/2005/8/layout/cycle1"/>
    <dgm:cxn modelId="{1699A710-C179-4FFF-9490-8C096F6C7A27}" type="presParOf" srcId="{F782DE89-F22F-8548-B5A2-D6E502D0E3AF}" destId="{934CB3D1-9531-9243-87E4-6A1212BCF350}" srcOrd="13" destOrd="0" presId="urn:microsoft.com/office/officeart/2005/8/layout/cycle1"/>
    <dgm:cxn modelId="{0B3C2E66-FD50-4219-A622-87AB76187AFD}" type="presParOf" srcId="{F782DE89-F22F-8548-B5A2-D6E502D0E3AF}" destId="{08719FDE-D874-FD40-94EB-766FE6128FFF}" srcOrd="14" destOrd="0" presId="urn:microsoft.com/office/officeart/2005/8/layout/cycle1"/>
    <dgm:cxn modelId="{4FCDFFA6-4923-4615-9484-6DF1D809B1FB}" type="presParOf" srcId="{F782DE89-F22F-8548-B5A2-D6E502D0E3AF}" destId="{23EA65E6-F3FD-6241-989B-7B028AE7DF8F}" srcOrd="15" destOrd="0" presId="urn:microsoft.com/office/officeart/2005/8/layout/cycle1"/>
    <dgm:cxn modelId="{148203F8-F32E-4F6A-8108-AC017638914C}" type="presParOf" srcId="{F782DE89-F22F-8548-B5A2-D6E502D0E3AF}" destId="{EBCF02AE-FD94-3D49-AFD6-73467E935E23}" srcOrd="16" destOrd="0" presId="urn:microsoft.com/office/officeart/2005/8/layout/cycle1"/>
    <dgm:cxn modelId="{8450D5F1-28BE-4EDE-8951-AD07DA1D1433}" type="presParOf" srcId="{F782DE89-F22F-8548-B5A2-D6E502D0E3AF}" destId="{7D1C2C39-DEE7-2243-BB0C-A1CD4CB8A982}" srcOrd="17" destOrd="0" presId="urn:microsoft.com/office/officeart/2005/8/layout/cycle1"/>
    <dgm:cxn modelId="{1E75DD0D-ED48-4463-A7B8-44F7AF34CDA7}" type="presParOf" srcId="{F782DE89-F22F-8548-B5A2-D6E502D0E3AF}" destId="{F1DB3B24-54E6-B54A-B079-E9D2B0594817}" srcOrd="18" destOrd="0" presId="urn:microsoft.com/office/officeart/2005/8/layout/cycle1"/>
    <dgm:cxn modelId="{8921E412-F177-467B-A6B1-01D3882EA9F4}" type="presParOf" srcId="{F782DE89-F22F-8548-B5A2-D6E502D0E3AF}" destId="{03320D79-D19A-2E49-A29C-0079890590BC}" srcOrd="19" destOrd="0" presId="urn:microsoft.com/office/officeart/2005/8/layout/cycle1"/>
    <dgm:cxn modelId="{2FE89D1C-05DC-40E9-BCED-A1A75F838D88}" type="presParOf" srcId="{F782DE89-F22F-8548-B5A2-D6E502D0E3AF}" destId="{D8D8B90F-A79B-AC45-B6CD-2AEFFBBB6C20}" srcOrd="20" destOrd="0" presId="urn:microsoft.com/office/officeart/2005/8/layout/cycl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269E27-6BB6-3A41-A30E-448FB8D15576}">
      <dsp:nvSpPr>
        <dsp:cNvPr id="0" name=""/>
        <dsp:cNvSpPr/>
      </dsp:nvSpPr>
      <dsp:spPr>
        <a:xfrm>
          <a:off x="5708553" y="1352"/>
          <a:ext cx="1154108" cy="1154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s-ES" sz="1500" b="1" kern="1200" dirty="0" smtClean="0">
              <a:latin typeface="Helvetica Neue"/>
              <a:cs typeface="Helvetica Neue"/>
            </a:rPr>
            <a:t>Incidencia:</a:t>
          </a:r>
        </a:p>
        <a:p>
          <a:pPr lvl="0" algn="ctr" defTabSz="666750" rtl="0">
            <a:lnSpc>
              <a:spcPct val="90000"/>
            </a:lnSpc>
            <a:spcBef>
              <a:spcPct val="0"/>
            </a:spcBef>
            <a:spcAft>
              <a:spcPct val="35000"/>
            </a:spcAft>
          </a:pPr>
          <a:r>
            <a:rPr lang="es-ES" sz="1500" b="1" kern="1200" dirty="0" smtClean="0">
              <a:latin typeface="Helvetica Neue"/>
              <a:cs typeface="Helvetica Neue"/>
            </a:rPr>
            <a:t>9 x 10</a:t>
          </a:r>
          <a:r>
            <a:rPr lang="es-ES" sz="1500" b="1" kern="1200" baseline="30000" dirty="0" smtClean="0">
              <a:latin typeface="Helvetica Neue"/>
              <a:cs typeface="Helvetica Neue"/>
            </a:rPr>
            <a:t>6 </a:t>
          </a:r>
          <a:r>
            <a:rPr lang="es-ES" sz="1500" b="1" kern="1200" baseline="0" dirty="0" smtClean="0">
              <a:latin typeface="Helvetica Neue"/>
              <a:cs typeface="Helvetica Neue"/>
            </a:rPr>
            <a:t>casos</a:t>
          </a:r>
          <a:endParaRPr lang="es-ES" sz="1500" kern="1200" baseline="30000" dirty="0">
            <a:latin typeface="Helvetica Neue"/>
            <a:cs typeface="Helvetica Neue"/>
          </a:endParaRPr>
        </a:p>
      </dsp:txBody>
      <dsp:txXfrm>
        <a:off x="5708553" y="1352"/>
        <a:ext cx="1154108" cy="1154108"/>
      </dsp:txXfrm>
    </dsp:sp>
    <dsp:sp modelId="{CD0C41B7-859C-F74C-9ECB-DF819868E714}">
      <dsp:nvSpPr>
        <dsp:cNvPr id="0" name=""/>
        <dsp:cNvSpPr/>
      </dsp:nvSpPr>
      <dsp:spPr>
        <a:xfrm>
          <a:off x="2103807" y="62623"/>
          <a:ext cx="5980378" cy="5980378"/>
        </a:xfrm>
        <a:prstGeom prst="circularArrow">
          <a:avLst>
            <a:gd name="adj1" fmla="val 3763"/>
            <a:gd name="adj2" fmla="val 234799"/>
            <a:gd name="adj3" fmla="val 19827106"/>
            <a:gd name="adj4" fmla="val 18605435"/>
            <a:gd name="adj5" fmla="val 439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D4AC786-2008-8441-B1A5-02251D663937}">
      <dsp:nvSpPr>
        <dsp:cNvPr id="0" name=""/>
        <dsp:cNvSpPr/>
      </dsp:nvSpPr>
      <dsp:spPr>
        <a:xfrm>
          <a:off x="7194468" y="1864631"/>
          <a:ext cx="1154108" cy="1154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s-ES" sz="1500" b="1" kern="1200" dirty="0" smtClean="0">
              <a:latin typeface="Helvetica Neue"/>
              <a:cs typeface="Helvetica Neue"/>
            </a:rPr>
            <a:t>1.5 millones de muertes</a:t>
          </a:r>
          <a:r>
            <a:rPr lang="es-ES" sz="1500" b="1" kern="1200" baseline="30000" dirty="0" smtClean="0">
              <a:latin typeface="Helvetica Neue"/>
              <a:cs typeface="Helvetica Neue"/>
            </a:rPr>
            <a:t>1</a:t>
          </a:r>
          <a:endParaRPr lang="es-ES" sz="1500" kern="1200" dirty="0">
            <a:latin typeface="Helvetica Neue"/>
            <a:cs typeface="Helvetica Neue"/>
          </a:endParaRPr>
        </a:p>
      </dsp:txBody>
      <dsp:txXfrm>
        <a:off x="7194468" y="1864631"/>
        <a:ext cx="1154108" cy="1154108"/>
      </dsp:txXfrm>
    </dsp:sp>
    <dsp:sp modelId="{3029CA76-7FAD-624B-AD52-74FD7CB92EF0}">
      <dsp:nvSpPr>
        <dsp:cNvPr id="0" name=""/>
        <dsp:cNvSpPr/>
      </dsp:nvSpPr>
      <dsp:spPr>
        <a:xfrm>
          <a:off x="2103807" y="62623"/>
          <a:ext cx="5980378" cy="5980378"/>
        </a:xfrm>
        <a:prstGeom prst="circularArrow">
          <a:avLst>
            <a:gd name="adj1" fmla="val 3763"/>
            <a:gd name="adj2" fmla="val 234799"/>
            <a:gd name="adj3" fmla="val 1230224"/>
            <a:gd name="adj4" fmla="val 21557348"/>
            <a:gd name="adj5" fmla="val 439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25BCDA3-9CDE-4949-B00C-AEF4E05462E9}">
      <dsp:nvSpPr>
        <dsp:cNvPr id="0" name=""/>
        <dsp:cNvSpPr/>
      </dsp:nvSpPr>
      <dsp:spPr>
        <a:xfrm>
          <a:off x="6664151" y="4188101"/>
          <a:ext cx="1154108" cy="1154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s-ES" sz="1800" b="1" kern="1200" dirty="0" smtClean="0">
              <a:latin typeface="Helvetica Neue"/>
              <a:cs typeface="Helvetica Neue"/>
            </a:rPr>
            <a:t>TB Latente</a:t>
          </a:r>
          <a:endParaRPr lang="es-ES" sz="1800" kern="1200" dirty="0">
            <a:latin typeface="Helvetica Neue"/>
            <a:cs typeface="Helvetica Neue"/>
          </a:endParaRPr>
        </a:p>
      </dsp:txBody>
      <dsp:txXfrm>
        <a:off x="6664151" y="4188101"/>
        <a:ext cx="1154108" cy="1154108"/>
      </dsp:txXfrm>
    </dsp:sp>
    <dsp:sp modelId="{B5FEB94A-7960-2342-B0C4-44D97CEA1857}">
      <dsp:nvSpPr>
        <dsp:cNvPr id="0" name=""/>
        <dsp:cNvSpPr/>
      </dsp:nvSpPr>
      <dsp:spPr>
        <a:xfrm>
          <a:off x="2103807" y="62623"/>
          <a:ext cx="5980378" cy="5980378"/>
        </a:xfrm>
        <a:prstGeom prst="circularArrow">
          <a:avLst>
            <a:gd name="adj1" fmla="val 3763"/>
            <a:gd name="adj2" fmla="val 234799"/>
            <a:gd name="adj3" fmla="val 4437458"/>
            <a:gd name="adj4" fmla="val 3307796"/>
            <a:gd name="adj5" fmla="val 439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BE9DACB-76F8-8443-B0DA-D106CFE911BD}">
      <dsp:nvSpPr>
        <dsp:cNvPr id="0" name=""/>
        <dsp:cNvSpPr/>
      </dsp:nvSpPr>
      <dsp:spPr>
        <a:xfrm>
          <a:off x="4516942" y="5222142"/>
          <a:ext cx="1154108" cy="1154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s-ES" sz="1500" b="1" kern="1200" dirty="0" smtClean="0">
              <a:latin typeface="Helvetica Neue"/>
              <a:cs typeface="Helvetica Neue"/>
            </a:rPr>
            <a:t>La eficacia de la vacuna BCG es variable</a:t>
          </a:r>
          <a:r>
            <a:rPr lang="es-ES" sz="1500" b="1" kern="1200" baseline="30000" dirty="0" smtClean="0">
              <a:latin typeface="Helvetica Neue"/>
              <a:cs typeface="Helvetica Neue"/>
            </a:rPr>
            <a:t>2</a:t>
          </a:r>
          <a:endParaRPr lang="es-ES" sz="1500" kern="1200" dirty="0">
            <a:latin typeface="Helvetica Neue"/>
            <a:cs typeface="Helvetica Neue"/>
          </a:endParaRPr>
        </a:p>
      </dsp:txBody>
      <dsp:txXfrm>
        <a:off x="4516942" y="5222142"/>
        <a:ext cx="1154108" cy="1154108"/>
      </dsp:txXfrm>
    </dsp:sp>
    <dsp:sp modelId="{3A0F5904-E662-984D-BE95-35143FF4EEDD}">
      <dsp:nvSpPr>
        <dsp:cNvPr id="0" name=""/>
        <dsp:cNvSpPr/>
      </dsp:nvSpPr>
      <dsp:spPr>
        <a:xfrm>
          <a:off x="2103807" y="62623"/>
          <a:ext cx="5980378" cy="5980378"/>
        </a:xfrm>
        <a:prstGeom prst="circularArrow">
          <a:avLst>
            <a:gd name="adj1" fmla="val 3763"/>
            <a:gd name="adj2" fmla="val 234799"/>
            <a:gd name="adj3" fmla="val 7257404"/>
            <a:gd name="adj4" fmla="val 6127743"/>
            <a:gd name="adj5" fmla="val 439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34CB3D1-9531-9243-87E4-6A1212BCF350}">
      <dsp:nvSpPr>
        <dsp:cNvPr id="0" name=""/>
        <dsp:cNvSpPr/>
      </dsp:nvSpPr>
      <dsp:spPr>
        <a:xfrm>
          <a:off x="2369732" y="4188101"/>
          <a:ext cx="1154108" cy="1154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s-ES" sz="1500" b="1" kern="1200" dirty="0" smtClean="0">
              <a:latin typeface="Helvetica Neue"/>
              <a:cs typeface="Helvetica Neue"/>
            </a:rPr>
            <a:t>El régimen de tratamiento de 6 meses</a:t>
          </a:r>
          <a:endParaRPr lang="es-ES" sz="1500" kern="1200" dirty="0">
            <a:latin typeface="Helvetica Neue"/>
            <a:cs typeface="Helvetica Neue"/>
          </a:endParaRPr>
        </a:p>
      </dsp:txBody>
      <dsp:txXfrm>
        <a:off x="2369732" y="4188101"/>
        <a:ext cx="1154108" cy="1154108"/>
      </dsp:txXfrm>
    </dsp:sp>
    <dsp:sp modelId="{08719FDE-D874-FD40-94EB-766FE6128FFF}">
      <dsp:nvSpPr>
        <dsp:cNvPr id="0" name=""/>
        <dsp:cNvSpPr/>
      </dsp:nvSpPr>
      <dsp:spPr>
        <a:xfrm>
          <a:off x="2103807" y="62623"/>
          <a:ext cx="5980378" cy="5980378"/>
        </a:xfrm>
        <a:prstGeom prst="circularArrow">
          <a:avLst>
            <a:gd name="adj1" fmla="val 3763"/>
            <a:gd name="adj2" fmla="val 234799"/>
            <a:gd name="adj3" fmla="val 10607853"/>
            <a:gd name="adj4" fmla="val 9334976"/>
            <a:gd name="adj5" fmla="val 439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BCF02AE-FD94-3D49-AFD6-73467E935E23}">
      <dsp:nvSpPr>
        <dsp:cNvPr id="0" name=""/>
        <dsp:cNvSpPr/>
      </dsp:nvSpPr>
      <dsp:spPr>
        <a:xfrm>
          <a:off x="1839415" y="1864631"/>
          <a:ext cx="1154108" cy="1154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s-ES" sz="1500" b="1" kern="1200" dirty="0" smtClean="0">
              <a:latin typeface="Helvetica Neue"/>
              <a:cs typeface="Helvetica Neue"/>
            </a:rPr>
            <a:t>La Isoniazida como terapia preventiva</a:t>
          </a:r>
          <a:r>
            <a:rPr lang="es-ES" sz="1500" b="1" kern="1200" baseline="30000" dirty="0" smtClean="0">
              <a:latin typeface="Helvetica Neue"/>
              <a:cs typeface="Helvetica Neue"/>
            </a:rPr>
            <a:t>3</a:t>
          </a:r>
          <a:r>
            <a:rPr lang="es-ES" sz="1500" b="1" kern="1200" dirty="0" smtClean="0">
              <a:latin typeface="Helvetica Neue"/>
              <a:cs typeface="Helvetica Neue"/>
            </a:rPr>
            <a:t> </a:t>
          </a:r>
          <a:endParaRPr lang="es-ES" sz="1500" kern="1200" dirty="0">
            <a:latin typeface="Helvetica Neue"/>
            <a:cs typeface="Helvetica Neue"/>
          </a:endParaRPr>
        </a:p>
      </dsp:txBody>
      <dsp:txXfrm>
        <a:off x="1839415" y="1864631"/>
        <a:ext cx="1154108" cy="1154108"/>
      </dsp:txXfrm>
    </dsp:sp>
    <dsp:sp modelId="{7D1C2C39-DEE7-2243-BB0C-A1CD4CB8A982}">
      <dsp:nvSpPr>
        <dsp:cNvPr id="0" name=""/>
        <dsp:cNvSpPr/>
      </dsp:nvSpPr>
      <dsp:spPr>
        <a:xfrm>
          <a:off x="2103807" y="62623"/>
          <a:ext cx="5980378" cy="5980378"/>
        </a:xfrm>
        <a:prstGeom prst="circularArrow">
          <a:avLst>
            <a:gd name="adj1" fmla="val 3763"/>
            <a:gd name="adj2" fmla="val 234799"/>
            <a:gd name="adj3" fmla="val 13559765"/>
            <a:gd name="adj4" fmla="val 12338095"/>
            <a:gd name="adj5" fmla="val 439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3320D79-D19A-2E49-A29C-0079890590BC}">
      <dsp:nvSpPr>
        <dsp:cNvPr id="0" name=""/>
        <dsp:cNvSpPr/>
      </dsp:nvSpPr>
      <dsp:spPr>
        <a:xfrm>
          <a:off x="3325330" y="1352"/>
          <a:ext cx="1154108" cy="1154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s-ES" sz="1500" b="1" kern="1200" dirty="0" smtClean="0">
              <a:latin typeface="Helvetica Neue"/>
              <a:cs typeface="Helvetica Neue"/>
            </a:rPr>
            <a:t>Emergencia de cepas drogo-resistentes</a:t>
          </a:r>
          <a:endParaRPr lang="es-ES" sz="1500" kern="1200" dirty="0">
            <a:latin typeface="Helvetica Neue"/>
            <a:cs typeface="Helvetica Neue"/>
          </a:endParaRPr>
        </a:p>
      </dsp:txBody>
      <dsp:txXfrm>
        <a:off x="3325330" y="1352"/>
        <a:ext cx="1154108" cy="1154108"/>
      </dsp:txXfrm>
    </dsp:sp>
    <dsp:sp modelId="{D8D8B90F-A79B-AC45-B6CD-2AEFFBBB6C20}">
      <dsp:nvSpPr>
        <dsp:cNvPr id="0" name=""/>
        <dsp:cNvSpPr/>
      </dsp:nvSpPr>
      <dsp:spPr>
        <a:xfrm>
          <a:off x="2103807" y="62623"/>
          <a:ext cx="5980378" cy="5980378"/>
        </a:xfrm>
        <a:prstGeom prst="circularArrow">
          <a:avLst>
            <a:gd name="adj1" fmla="val 3763"/>
            <a:gd name="adj2" fmla="val 234799"/>
            <a:gd name="adj3" fmla="val 16741033"/>
            <a:gd name="adj4" fmla="val 15424168"/>
            <a:gd name="adj5" fmla="val 439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12A9D4-44B7-4BC5-B8C5-38184CC01F1F}" type="datetimeFigureOut">
              <a:rPr lang="es-ES" smtClean="0"/>
              <a:pPr/>
              <a:t>03/06/2015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70AC8E-8B1F-4C18-B2F9-E01ADD00A5D6}" type="slidenum">
              <a:rPr lang="es-ES" smtClean="0"/>
              <a:pPr/>
              <a:t>‹Nº›</a:t>
            </a:fld>
            <a:endParaRPr lang="es-ES"/>
          </a:p>
        </p:txBody>
      </p:sp>
    </p:spTree>
    <p:extLst>
      <p:ext uri="{BB962C8B-B14F-4D97-AF65-F5344CB8AC3E}">
        <p14:creationId xmlns:p14="http://schemas.microsoft.com/office/powerpoint/2010/main" xmlns="" val="341032960"/>
      </p:ext>
    </p:extLst>
  </p:cSld>
  <p:clrMap bg1="lt1" tx1="dk1" bg2="lt2" tx2="dk2" accent1="accent1" accent2="accent2" accent3="accent3" accent4="accent4" accent5="accent5" accent6="accent6" hlink="hlink" folHlink="folHlink"/>
  <p:notesStyle>
    <a:lvl1pPr marL="0" algn="l" defTabSz="913264" rtl="0" eaLnBrk="1" latinLnBrk="0" hangingPunct="1">
      <a:defRPr sz="1200" kern="1200">
        <a:solidFill>
          <a:schemeClr val="tx1"/>
        </a:solidFill>
        <a:latin typeface="+mn-lt"/>
        <a:ea typeface="+mn-ea"/>
        <a:cs typeface="+mn-cs"/>
      </a:defRPr>
    </a:lvl1pPr>
    <a:lvl2pPr marL="456631" algn="l" defTabSz="913264" rtl="0" eaLnBrk="1" latinLnBrk="0" hangingPunct="1">
      <a:defRPr sz="1200" kern="1200">
        <a:solidFill>
          <a:schemeClr val="tx1"/>
        </a:solidFill>
        <a:latin typeface="+mn-lt"/>
        <a:ea typeface="+mn-ea"/>
        <a:cs typeface="+mn-cs"/>
      </a:defRPr>
    </a:lvl2pPr>
    <a:lvl3pPr marL="913264" algn="l" defTabSz="913264" rtl="0" eaLnBrk="1" latinLnBrk="0" hangingPunct="1">
      <a:defRPr sz="1200" kern="1200">
        <a:solidFill>
          <a:schemeClr val="tx1"/>
        </a:solidFill>
        <a:latin typeface="+mn-lt"/>
        <a:ea typeface="+mn-ea"/>
        <a:cs typeface="+mn-cs"/>
      </a:defRPr>
    </a:lvl3pPr>
    <a:lvl4pPr marL="1369896" algn="l" defTabSz="913264" rtl="0" eaLnBrk="1" latinLnBrk="0" hangingPunct="1">
      <a:defRPr sz="1200" kern="1200">
        <a:solidFill>
          <a:schemeClr val="tx1"/>
        </a:solidFill>
        <a:latin typeface="+mn-lt"/>
        <a:ea typeface="+mn-ea"/>
        <a:cs typeface="+mn-cs"/>
      </a:defRPr>
    </a:lvl4pPr>
    <a:lvl5pPr marL="1826526" algn="l" defTabSz="913264" rtl="0" eaLnBrk="1" latinLnBrk="0" hangingPunct="1">
      <a:defRPr sz="1200" kern="1200">
        <a:solidFill>
          <a:schemeClr val="tx1"/>
        </a:solidFill>
        <a:latin typeface="+mn-lt"/>
        <a:ea typeface="+mn-ea"/>
        <a:cs typeface="+mn-cs"/>
      </a:defRPr>
    </a:lvl5pPr>
    <a:lvl6pPr marL="2283159" algn="l" defTabSz="913264" rtl="0" eaLnBrk="1" latinLnBrk="0" hangingPunct="1">
      <a:defRPr sz="1200" kern="1200">
        <a:solidFill>
          <a:schemeClr val="tx1"/>
        </a:solidFill>
        <a:latin typeface="+mn-lt"/>
        <a:ea typeface="+mn-ea"/>
        <a:cs typeface="+mn-cs"/>
      </a:defRPr>
    </a:lvl6pPr>
    <a:lvl7pPr marL="2739790" algn="l" defTabSz="913264" rtl="0" eaLnBrk="1" latinLnBrk="0" hangingPunct="1">
      <a:defRPr sz="1200" kern="1200">
        <a:solidFill>
          <a:schemeClr val="tx1"/>
        </a:solidFill>
        <a:latin typeface="+mn-lt"/>
        <a:ea typeface="+mn-ea"/>
        <a:cs typeface="+mn-cs"/>
      </a:defRPr>
    </a:lvl7pPr>
    <a:lvl8pPr marL="3196416" algn="l" defTabSz="913264" rtl="0" eaLnBrk="1" latinLnBrk="0" hangingPunct="1">
      <a:defRPr sz="1200" kern="1200">
        <a:solidFill>
          <a:schemeClr val="tx1"/>
        </a:solidFill>
        <a:latin typeface="+mn-lt"/>
        <a:ea typeface="+mn-ea"/>
        <a:cs typeface="+mn-cs"/>
      </a:defRPr>
    </a:lvl8pPr>
    <a:lvl9pPr marL="3653052" algn="l" defTabSz="91326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46350" y="4352637"/>
            <a:ext cx="4770904" cy="1254061"/>
          </a:xfrm>
          <a:prstGeom prst="rect">
            <a:avLst/>
          </a:prstGeom>
          <a:noFill/>
          <a:ln>
            <a:miter lim="800000"/>
            <a:headEnd/>
            <a:tailEnd/>
          </a:ln>
        </p:spPr>
        <p:txBody>
          <a:bodyPr lIns="0" tIns="0" rIns="0" bIns="0">
            <a:spAutoFit/>
          </a:bodyPr>
          <a:lstStyle/>
          <a:p>
            <a:pPr marL="193749" indent="-193749">
              <a:lnSpc>
                <a:spcPct val="97000"/>
              </a:lnSpc>
              <a:spcBef>
                <a:spcPct val="0"/>
              </a:spcBef>
              <a:buSzPct val="45000"/>
              <a:tabLst>
                <a:tab pos="649628" algn="l"/>
                <a:tab pos="1299256" algn="l"/>
                <a:tab pos="1948884" algn="l"/>
                <a:tab pos="2598511" algn="l"/>
                <a:tab pos="3248139" algn="l"/>
                <a:tab pos="3897767" algn="l"/>
                <a:tab pos="4547395" algn="l"/>
              </a:tabLst>
            </a:pPr>
            <a:r>
              <a:rPr lang="en-GB" dirty="0" smtClean="0">
                <a:latin typeface="Arial" charset="0"/>
                <a:ea typeface="Gothic" charset="0"/>
                <a:cs typeface="Gothic" charset="0"/>
              </a:rPr>
              <a:t>Figure 1 Global Incidence of Tuberculosis. Panel A shows global trends in the estimated incidence of tuberculosis from 1990 through 2011 among all patients, those with human immunodeficiency virus (HIV) </a:t>
            </a:r>
            <a:r>
              <a:rPr lang="en-GB" dirty="0" err="1" smtClean="0">
                <a:latin typeface="Arial" charset="0"/>
                <a:ea typeface="Gothic" charset="0"/>
                <a:cs typeface="Gothic" charset="0"/>
              </a:rPr>
              <a:t>coinfection</a:t>
            </a:r>
            <a:r>
              <a:rPr lang="en-GB" dirty="0" smtClean="0">
                <a:latin typeface="Arial" charset="0"/>
                <a:ea typeface="Gothic" charset="0"/>
                <a:cs typeface="Gothic" charset="0"/>
              </a:rPr>
              <a:t>, and without HIV </a:t>
            </a:r>
            <a:r>
              <a:rPr lang="en-GB" dirty="0" err="1" smtClean="0">
                <a:latin typeface="Arial" charset="0"/>
                <a:ea typeface="Gothic" charset="0"/>
                <a:cs typeface="Gothic" charset="0"/>
              </a:rPr>
              <a:t>coinfection</a:t>
            </a:r>
            <a:r>
              <a:rPr lang="en-GB" dirty="0" smtClean="0">
                <a:latin typeface="Arial" charset="0"/>
                <a:ea typeface="Gothic" charset="0"/>
                <a:cs typeface="Gothic" charset="0"/>
              </a:rPr>
              <a:t>. The shading around the data curves indicates uncertainty intervals on the basis of available data. Panel B shows the estimated global incidence of tuberculosis in 2011.</a:t>
            </a:r>
            <a:endParaRPr lang="en-GB" dirty="0">
              <a:latin typeface="Arial" charset="0"/>
              <a:ea typeface="Gothic" charset="0"/>
              <a:cs typeface="Gothic" charset="0"/>
            </a:endParaRPr>
          </a:p>
        </p:txBody>
      </p:sp>
    </p:spTree>
    <p:extLst>
      <p:ext uri="{BB962C8B-B14F-4D97-AF65-F5344CB8AC3E}">
        <p14:creationId xmlns:p14="http://schemas.microsoft.com/office/powerpoint/2010/main" xmlns="" val="151632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err="1" smtClean="0"/>
              <a:t>Instead</a:t>
            </a:r>
            <a:r>
              <a:rPr lang="es-ES" sz="1200" dirty="0" smtClean="0"/>
              <a:t>, </a:t>
            </a:r>
            <a:r>
              <a:rPr lang="es-ES" sz="1200" dirty="0" err="1" smtClean="0"/>
              <a:t>such</a:t>
            </a:r>
            <a:r>
              <a:rPr lang="es-ES" sz="1200" dirty="0" smtClean="0"/>
              <a:t> responses cause </a:t>
            </a:r>
            <a:r>
              <a:rPr lang="es-ES" sz="1200" i="1" dirty="0" smtClean="0"/>
              <a:t>M. tuberculosis </a:t>
            </a:r>
            <a:r>
              <a:rPr lang="es-ES" sz="1200" dirty="0" err="1" smtClean="0"/>
              <a:t>to</a:t>
            </a:r>
            <a:r>
              <a:rPr lang="es-ES" sz="1200" dirty="0" smtClean="0"/>
              <a:t> </a:t>
            </a:r>
            <a:r>
              <a:rPr lang="es-ES" sz="1200" dirty="0" err="1" smtClean="0"/>
              <a:t>adopt</a:t>
            </a:r>
            <a:r>
              <a:rPr lang="es-ES" sz="1200" dirty="0" smtClean="0"/>
              <a:t> a </a:t>
            </a:r>
            <a:r>
              <a:rPr lang="es-ES" sz="1200" dirty="0" err="1" smtClean="0"/>
              <a:t>clinically</a:t>
            </a:r>
            <a:r>
              <a:rPr lang="es-ES" sz="1200" dirty="0" smtClean="0"/>
              <a:t> </a:t>
            </a:r>
            <a:r>
              <a:rPr lang="es-ES" sz="1200" dirty="0" err="1" smtClean="0"/>
              <a:t>silent</a:t>
            </a:r>
            <a:r>
              <a:rPr lang="es-ES" sz="1200" dirty="0" smtClean="0"/>
              <a:t>, </a:t>
            </a:r>
            <a:r>
              <a:rPr lang="es-ES" sz="1200" dirty="0" err="1" smtClean="0"/>
              <a:t>latent</a:t>
            </a:r>
            <a:r>
              <a:rPr lang="es-ES" sz="1200" dirty="0" smtClean="0"/>
              <a:t> </a:t>
            </a:r>
            <a:r>
              <a:rPr lang="es-ES" sz="1200" dirty="0" err="1" smtClean="0"/>
              <a:t>state</a:t>
            </a:r>
            <a:r>
              <a:rPr lang="es-ES" sz="1200" dirty="0" smtClean="0"/>
              <a:t> of </a:t>
            </a:r>
            <a:r>
              <a:rPr lang="es-ES" sz="1200" dirty="0" err="1" smtClean="0"/>
              <a:t>infection</a:t>
            </a:r>
            <a:r>
              <a:rPr lang="es-ES" sz="1200" dirty="0" smtClean="0"/>
              <a:t>, </a:t>
            </a:r>
            <a:r>
              <a:rPr lang="es-ES" sz="1200" dirty="0" err="1" smtClean="0"/>
              <a:t>from</a:t>
            </a:r>
            <a:r>
              <a:rPr lang="es-ES" sz="1200" dirty="0" smtClean="0"/>
              <a:t> </a:t>
            </a:r>
            <a:r>
              <a:rPr lang="es-ES" sz="1200" dirty="0" err="1" smtClean="0"/>
              <a:t>which</a:t>
            </a:r>
            <a:r>
              <a:rPr lang="es-ES" sz="1200" dirty="0" smtClean="0"/>
              <a:t> </a:t>
            </a:r>
            <a:r>
              <a:rPr lang="es-ES" sz="1200" dirty="0" err="1" smtClean="0"/>
              <a:t>the</a:t>
            </a:r>
            <a:r>
              <a:rPr lang="es-ES" sz="1200" dirty="0" smtClean="0"/>
              <a:t> bacteria can be </a:t>
            </a:r>
            <a:r>
              <a:rPr lang="es-ES" sz="1200" dirty="0" err="1" smtClean="0"/>
              <a:t>reactivated</a:t>
            </a:r>
            <a:r>
              <a:rPr lang="es-ES" sz="1200" dirty="0" smtClean="0"/>
              <a:t>. (1/3 de la población)</a:t>
            </a:r>
            <a:endParaRPr lang="es-ES" sz="1200" dirty="0" smtClean="0">
              <a:latin typeface="Helvetica Neue Light"/>
              <a:cs typeface="Helvetica Neue Light"/>
            </a:endParaRPr>
          </a:p>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smtClean="0"/>
              <a:t>As a </a:t>
            </a:r>
            <a:r>
              <a:rPr lang="es-ES" sz="1200" dirty="0" err="1" smtClean="0"/>
              <a:t>practical</a:t>
            </a:r>
            <a:r>
              <a:rPr lang="es-ES" sz="1200" dirty="0" smtClean="0"/>
              <a:t> </a:t>
            </a:r>
            <a:r>
              <a:rPr lang="es-ES" sz="1200" dirty="0" err="1" smtClean="0"/>
              <a:t>problem</a:t>
            </a:r>
            <a:r>
              <a:rPr lang="es-ES" sz="1200" dirty="0" smtClean="0"/>
              <a:t>, </a:t>
            </a:r>
            <a:r>
              <a:rPr lang="es-ES" sz="1200" dirty="0" err="1" smtClean="0"/>
              <a:t>the</a:t>
            </a:r>
            <a:r>
              <a:rPr lang="es-ES" sz="1200" dirty="0" smtClean="0"/>
              <a:t> </a:t>
            </a:r>
            <a:r>
              <a:rPr lang="es-ES" sz="1200" dirty="0" err="1" smtClean="0"/>
              <a:t>limited</a:t>
            </a:r>
            <a:r>
              <a:rPr lang="es-ES" sz="1200" dirty="0" smtClean="0"/>
              <a:t> </a:t>
            </a:r>
            <a:r>
              <a:rPr lang="es-ES" sz="1200" dirty="0" err="1" smtClean="0"/>
              <a:t>understanding</a:t>
            </a:r>
            <a:r>
              <a:rPr lang="es-ES" sz="1200" dirty="0" smtClean="0"/>
              <a:t> of </a:t>
            </a:r>
            <a:r>
              <a:rPr lang="es-ES" sz="1200" dirty="0" err="1" smtClean="0"/>
              <a:t>immunity</a:t>
            </a:r>
            <a:r>
              <a:rPr lang="es-ES" sz="1200" dirty="0" smtClean="0"/>
              <a:t> </a:t>
            </a:r>
            <a:r>
              <a:rPr lang="es-ES" sz="1200" dirty="0" err="1" smtClean="0"/>
              <a:t>to</a:t>
            </a:r>
            <a:r>
              <a:rPr lang="es-ES" sz="1200" dirty="0" smtClean="0"/>
              <a:t> </a:t>
            </a:r>
            <a:r>
              <a:rPr lang="es-ES" sz="1200" i="1" dirty="0" smtClean="0"/>
              <a:t>M. tuberculosis </a:t>
            </a:r>
            <a:r>
              <a:rPr lang="es-ES" sz="1200" dirty="0" err="1" smtClean="0"/>
              <a:t>deters</a:t>
            </a:r>
            <a:r>
              <a:rPr lang="es-ES" sz="1200" dirty="0" smtClean="0"/>
              <a:t> </a:t>
            </a:r>
            <a:r>
              <a:rPr lang="es-ES" sz="1200" dirty="0" err="1" smtClean="0"/>
              <a:t>rapid</a:t>
            </a:r>
            <a:r>
              <a:rPr lang="es-ES" sz="1200" dirty="0" smtClean="0"/>
              <a:t> </a:t>
            </a:r>
            <a:r>
              <a:rPr lang="es-ES" sz="1200" dirty="0" err="1" smtClean="0"/>
              <a:t>progress</a:t>
            </a:r>
            <a:r>
              <a:rPr lang="es-ES" sz="1200" dirty="0" smtClean="0"/>
              <a:t> in </a:t>
            </a:r>
            <a:r>
              <a:rPr lang="es-ES" sz="1200" dirty="0" err="1" smtClean="0"/>
              <a:t>developing</a:t>
            </a:r>
            <a:r>
              <a:rPr lang="es-ES" sz="1200" dirty="0" smtClean="0"/>
              <a:t> TB </a:t>
            </a:r>
            <a:r>
              <a:rPr lang="es-ES" sz="1200" dirty="0" err="1" smtClean="0"/>
              <a:t>vaccines</a:t>
            </a:r>
            <a:r>
              <a:rPr lang="es-ES" sz="1200" dirty="0" smtClean="0"/>
              <a:t> </a:t>
            </a:r>
            <a:r>
              <a:rPr lang="es-ES" sz="1200" dirty="0" err="1" smtClean="0"/>
              <a:t>that</a:t>
            </a:r>
            <a:r>
              <a:rPr lang="es-ES" sz="1200" dirty="0" smtClean="0"/>
              <a:t> are superior </a:t>
            </a:r>
            <a:r>
              <a:rPr lang="es-ES" sz="1200" dirty="0" err="1" smtClean="0"/>
              <a:t>to</a:t>
            </a:r>
            <a:r>
              <a:rPr lang="es-ES" sz="1200" dirty="0" smtClean="0"/>
              <a:t> </a:t>
            </a:r>
            <a:r>
              <a:rPr lang="es-ES" sz="1200" i="1" dirty="0" smtClean="0"/>
              <a:t>Mycobacterium </a:t>
            </a:r>
            <a:r>
              <a:rPr lang="es-ES" sz="1200" i="1" dirty="0" err="1" smtClean="0"/>
              <a:t>bovis</a:t>
            </a:r>
            <a:r>
              <a:rPr lang="es-ES" sz="1200" i="1" dirty="0" smtClean="0"/>
              <a:t> </a:t>
            </a:r>
            <a:r>
              <a:rPr lang="es-ES" sz="1200" dirty="0" smtClean="0"/>
              <a:t>(BCG), a </a:t>
            </a:r>
            <a:r>
              <a:rPr lang="es-ES" sz="1200" dirty="0" err="1" smtClean="0"/>
              <a:t>vaccine</a:t>
            </a:r>
            <a:r>
              <a:rPr lang="es-ES" sz="1200" dirty="0" smtClean="0"/>
              <a:t> </a:t>
            </a:r>
            <a:r>
              <a:rPr lang="es-ES" sz="1200" dirty="0" err="1" smtClean="0"/>
              <a:t>developed</a:t>
            </a:r>
            <a:r>
              <a:rPr lang="es-ES" sz="1200" dirty="0" smtClean="0"/>
              <a:t> in </a:t>
            </a:r>
            <a:r>
              <a:rPr lang="es-ES" sz="1200" dirty="0" err="1" smtClean="0"/>
              <a:t>the</a:t>
            </a:r>
            <a:r>
              <a:rPr lang="es-ES" sz="1200" dirty="0" smtClean="0"/>
              <a:t> </a:t>
            </a:r>
            <a:r>
              <a:rPr lang="es-ES" sz="1200" dirty="0" err="1" smtClean="0"/>
              <a:t>early</a:t>
            </a:r>
            <a:r>
              <a:rPr lang="es-ES" sz="1200" dirty="0" smtClean="0"/>
              <a:t> </a:t>
            </a:r>
            <a:r>
              <a:rPr lang="es-ES" sz="1200" dirty="0" err="1" smtClean="0"/>
              <a:t>twentieth</a:t>
            </a:r>
            <a:r>
              <a:rPr lang="es-ES" sz="1200" dirty="0" smtClean="0"/>
              <a:t> </a:t>
            </a:r>
            <a:r>
              <a:rPr lang="es-ES" sz="1200" dirty="0" err="1" smtClean="0"/>
              <a:t>century</a:t>
            </a:r>
            <a:r>
              <a:rPr lang="es-ES" sz="1200" dirty="0" smtClean="0"/>
              <a:t> </a:t>
            </a:r>
            <a:r>
              <a:rPr lang="es-ES" sz="1200" dirty="0" err="1" smtClean="0"/>
              <a:t>that</a:t>
            </a:r>
            <a:r>
              <a:rPr lang="es-ES" sz="1200" dirty="0" smtClean="0"/>
              <a:t> has </a:t>
            </a:r>
            <a:r>
              <a:rPr lang="es-ES" sz="1200" dirty="0" err="1" smtClean="0"/>
              <a:t>limited</a:t>
            </a:r>
            <a:r>
              <a:rPr lang="es-ES" sz="1200" dirty="0" smtClean="0"/>
              <a:t> </a:t>
            </a:r>
            <a:r>
              <a:rPr lang="es-ES" sz="1200" dirty="0" err="1" smtClean="0"/>
              <a:t>efficacy</a:t>
            </a:r>
            <a:r>
              <a:rPr lang="es-ES" sz="1200" dirty="0" smtClean="0"/>
              <a:t> in </a:t>
            </a:r>
            <a:r>
              <a:rPr lang="es-ES" sz="1200" dirty="0" err="1" smtClean="0"/>
              <a:t>preventing</a:t>
            </a:r>
            <a:r>
              <a:rPr lang="es-ES" sz="1200" dirty="0" smtClean="0"/>
              <a:t> active tuberculosis, </a:t>
            </a:r>
            <a:r>
              <a:rPr lang="es-ES" sz="1200" dirty="0" err="1" smtClean="0"/>
              <a:t>despite</a:t>
            </a:r>
            <a:r>
              <a:rPr lang="es-ES" sz="1200" dirty="0" smtClean="0"/>
              <a:t> </a:t>
            </a:r>
            <a:r>
              <a:rPr lang="es-ES" sz="1200" dirty="0" err="1" smtClean="0"/>
              <a:t>having</a:t>
            </a:r>
            <a:r>
              <a:rPr lang="es-ES" sz="1200" dirty="0" smtClean="0"/>
              <a:t> </a:t>
            </a:r>
            <a:r>
              <a:rPr lang="es-ES" sz="1200" dirty="0" err="1" smtClean="0"/>
              <a:t>been</a:t>
            </a:r>
            <a:r>
              <a:rPr lang="es-ES" sz="1200" dirty="0" smtClean="0"/>
              <a:t> </a:t>
            </a:r>
            <a:r>
              <a:rPr lang="es-ES" sz="1200" dirty="0" err="1" smtClean="0"/>
              <a:t>administered</a:t>
            </a:r>
            <a:r>
              <a:rPr lang="es-ES" sz="1200" dirty="0" smtClean="0"/>
              <a:t> </a:t>
            </a:r>
            <a:r>
              <a:rPr lang="es-ES" sz="1200" dirty="0" err="1" smtClean="0"/>
              <a:t>to</a:t>
            </a:r>
            <a:r>
              <a:rPr lang="es-ES" sz="1200" dirty="0" smtClean="0"/>
              <a:t> &gt;3.5 </a:t>
            </a:r>
            <a:r>
              <a:rPr lang="es-ES" sz="1200" dirty="0" err="1" smtClean="0"/>
              <a:t>billion</a:t>
            </a:r>
            <a:r>
              <a:rPr lang="es-ES" sz="1200" dirty="0" smtClean="0"/>
              <a:t> </a:t>
            </a:r>
            <a:r>
              <a:rPr lang="es-ES" sz="1200" dirty="0" err="1" smtClean="0"/>
              <a:t>people</a:t>
            </a:r>
            <a:r>
              <a:rPr lang="es-ES" sz="1200" dirty="0" smtClean="0"/>
              <a:t> </a:t>
            </a:r>
          </a:p>
          <a:p>
            <a:endParaRPr lang="es-ES" dirty="0"/>
          </a:p>
        </p:txBody>
      </p:sp>
      <p:sp>
        <p:nvSpPr>
          <p:cNvPr id="4" name="Marcador de número de diapositiva 3"/>
          <p:cNvSpPr>
            <a:spLocks noGrp="1"/>
          </p:cNvSpPr>
          <p:nvPr>
            <p:ph type="sldNum" sz="quarter" idx="10"/>
          </p:nvPr>
        </p:nvSpPr>
        <p:spPr/>
        <p:txBody>
          <a:bodyPr/>
          <a:lstStyle/>
          <a:p>
            <a:fld id="{86CF90DA-B14A-054E-BCE6-AFACB9F54F6D}" type="slidenum">
              <a:rPr lang="es-ES" smtClean="0">
                <a:solidFill>
                  <a:prstClr val="black"/>
                </a:solidFill>
              </a:rPr>
              <a:pPr/>
              <a:t>22</a:t>
            </a:fld>
            <a:endParaRPr lang="es-ES">
              <a:solidFill>
                <a:prstClr val="black"/>
              </a:solidFill>
            </a:endParaRPr>
          </a:p>
        </p:txBody>
      </p:sp>
    </p:spTree>
    <p:extLst>
      <p:ext uri="{BB962C8B-B14F-4D97-AF65-F5344CB8AC3E}">
        <p14:creationId xmlns="" xmlns:p14="http://schemas.microsoft.com/office/powerpoint/2010/main" val="2415416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6"/>
          <p:cNvSpPr>
            <a:spLocks noGrp="1" noChangeArrowheads="1"/>
          </p:cNvSpPr>
          <p:nvPr>
            <p:ph type="sldNum" sz="quarter"/>
          </p:nvPr>
        </p:nvSpPr>
        <p:spPr>
          <a:noFill/>
        </p:spPr>
        <p:txBody>
          <a:bodyPr/>
          <a:lstStyle/>
          <a:p>
            <a:pPr>
              <a:buFont typeface="Times New Roman" pitchFamily="18" charset="0"/>
              <a:buNone/>
            </a:pPr>
            <a:fld id="{2599FEC2-2EB8-49E1-96C0-C6B95F47934B}" type="slidenum">
              <a:rPr lang="en-US" smtClean="0">
                <a:solidFill>
                  <a:prstClr val="black"/>
                </a:solidFill>
                <a:latin typeface="Arial" pitchFamily="34" charset="0"/>
                <a:ea typeface="ＭＳ Ｐゴシック"/>
                <a:cs typeface="ＭＳ Ｐゴシック"/>
              </a:rPr>
              <a:pPr>
                <a:buFont typeface="Times New Roman" pitchFamily="18" charset="0"/>
                <a:buNone/>
              </a:pPr>
              <a:t>23</a:t>
            </a:fld>
            <a:endParaRPr lang="en-US" smtClean="0">
              <a:solidFill>
                <a:prstClr val="black"/>
              </a:solidFill>
              <a:latin typeface="Arial" pitchFamily="34" charset="0"/>
              <a:ea typeface="ＭＳ Ｐゴシック"/>
              <a:cs typeface="ＭＳ Ｐゴシック"/>
            </a:endParaRPr>
          </a:p>
        </p:txBody>
      </p:sp>
      <p:sp>
        <p:nvSpPr>
          <p:cNvPr id="12291" name="Rectangle 1"/>
          <p:cNvSpPr>
            <a:spLocks noGrp="1" noRot="1" noChangeAspect="1" noChangeArrowheads="1" noTextEdit="1"/>
          </p:cNvSpPr>
          <p:nvPr>
            <p:ph type="sldImg"/>
          </p:nvPr>
        </p:nvSpPr>
        <p:spPr>
          <a:xfrm>
            <a:off x="993775" y="641350"/>
            <a:ext cx="4217988" cy="3163888"/>
          </a:xfrm>
          <a:solidFill>
            <a:srgbClr val="FFFFFF"/>
          </a:solidFill>
          <a:ln>
            <a:solidFill>
              <a:srgbClr val="000000"/>
            </a:solidFill>
            <a:miter lim="800000"/>
          </a:ln>
        </p:spPr>
      </p:sp>
      <p:sp>
        <p:nvSpPr>
          <p:cNvPr id="12292" name="Text Box 2"/>
          <p:cNvSpPr>
            <a:spLocks noGrp="1" noChangeArrowheads="1"/>
          </p:cNvSpPr>
          <p:nvPr>
            <p:ph type="body" idx="1"/>
          </p:nvPr>
        </p:nvSpPr>
        <p:spPr>
          <a:xfrm>
            <a:off x="620527" y="4009159"/>
            <a:ext cx="4965606" cy="3798455"/>
          </a:xfrm>
          <a:noFill/>
          <a:ln/>
        </p:spPr>
        <p:txBody>
          <a:bodyPr/>
          <a:lstStyle/>
          <a:p>
            <a:pPr>
              <a:lnSpc>
                <a:spcPct val="104000"/>
              </a:lnSpc>
              <a:spcBef>
                <a:spcPct val="0"/>
              </a:spcBef>
              <a:tabLst>
                <a:tab pos="649628" algn="l"/>
                <a:tab pos="1299256" algn="l"/>
                <a:tab pos="1948884" algn="l"/>
                <a:tab pos="2598511" algn="l"/>
                <a:tab pos="3248139" algn="l"/>
                <a:tab pos="3897767" algn="l"/>
                <a:tab pos="4547395" algn="l"/>
              </a:tabLst>
            </a:pPr>
            <a:r>
              <a:rPr lang="en-US" sz="900" dirty="0" smtClean="0">
                <a:latin typeface="Arial Unicode MS" pitchFamily="34" charset="-128"/>
                <a:ea typeface="Arial Unicode MS" pitchFamily="34" charset="-128"/>
                <a:cs typeface="Arial Unicode MS" pitchFamily="34" charset="-128"/>
              </a:rPr>
              <a:t>Figure 1. Phases of the </a:t>
            </a:r>
            <a:r>
              <a:rPr lang="en-US" sz="900" dirty="0" err="1" smtClean="0">
                <a:latin typeface="Arial Unicode MS" pitchFamily="34" charset="-128"/>
                <a:ea typeface="Arial Unicode MS" pitchFamily="34" charset="-128"/>
                <a:cs typeface="Arial Unicode MS" pitchFamily="34" charset="-128"/>
              </a:rPr>
              <a:t>Autophagic</a:t>
            </a:r>
            <a:r>
              <a:rPr lang="en-US" sz="900" dirty="0" smtClean="0">
                <a:latin typeface="Arial Unicode MS" pitchFamily="34" charset="-128"/>
                <a:ea typeface="Arial Unicode MS" pitchFamily="34" charset="-128"/>
                <a:cs typeface="Arial Unicode MS" pitchFamily="34" charset="-128"/>
              </a:rPr>
              <a:t> Pathway. The </a:t>
            </a:r>
            <a:r>
              <a:rPr lang="en-US" sz="900" dirty="0" err="1" smtClean="0">
                <a:latin typeface="Arial Unicode MS" pitchFamily="34" charset="-128"/>
                <a:ea typeface="Arial Unicode MS" pitchFamily="34" charset="-128"/>
                <a:cs typeface="Arial Unicode MS" pitchFamily="34" charset="-128"/>
              </a:rPr>
              <a:t>autophagic</a:t>
            </a:r>
            <a:r>
              <a:rPr lang="en-US" sz="900" dirty="0" smtClean="0">
                <a:latin typeface="Arial Unicode MS" pitchFamily="34" charset="-128"/>
                <a:ea typeface="Arial Unicode MS" pitchFamily="34" charset="-128"/>
                <a:cs typeface="Arial Unicode MS" pitchFamily="34" charset="-128"/>
              </a:rPr>
              <a:t> pathway proceeds through several phases, including initiation (formation of a </a:t>
            </a:r>
            <a:r>
              <a:rPr lang="en-US" sz="900" dirty="0" err="1" smtClean="0">
                <a:latin typeface="Arial Unicode MS" pitchFamily="34" charset="-128"/>
                <a:ea typeface="Arial Unicode MS" pitchFamily="34" charset="-128"/>
                <a:cs typeface="Arial Unicode MS" pitchFamily="34" charset="-128"/>
              </a:rPr>
              <a:t>preautophagosomal</a:t>
            </a:r>
            <a:r>
              <a:rPr lang="en-US" sz="900" dirty="0" smtClean="0">
                <a:latin typeface="Arial Unicode MS" pitchFamily="34" charset="-128"/>
                <a:ea typeface="Arial Unicode MS" pitchFamily="34" charset="-128"/>
                <a:cs typeface="Arial Unicode MS" pitchFamily="34" charset="-128"/>
              </a:rPr>
              <a:t> structure leading to an isolation membrane, or </a:t>
            </a:r>
            <a:r>
              <a:rPr lang="en-US" sz="900" dirty="0" err="1" smtClean="0">
                <a:latin typeface="Arial Unicode MS" pitchFamily="34" charset="-128"/>
                <a:ea typeface="Arial Unicode MS" pitchFamily="34" charset="-128"/>
                <a:cs typeface="Arial Unicode MS" pitchFamily="34" charset="-128"/>
              </a:rPr>
              <a:t>phagophore</a:t>
            </a:r>
            <a:r>
              <a:rPr lang="en-US" sz="900" dirty="0" smtClean="0">
                <a:latin typeface="Arial Unicode MS" pitchFamily="34" charset="-128"/>
                <a:ea typeface="Arial Unicode MS" pitchFamily="34" charset="-128"/>
                <a:cs typeface="Arial Unicode MS" pitchFamily="34" charset="-128"/>
              </a:rPr>
              <a:t>), vesicle elongation, </a:t>
            </a:r>
            <a:r>
              <a:rPr lang="en-US" sz="900" dirty="0" err="1" smtClean="0">
                <a:latin typeface="Arial Unicode MS" pitchFamily="34" charset="-128"/>
                <a:ea typeface="Arial Unicode MS" pitchFamily="34" charset="-128"/>
                <a:cs typeface="Arial Unicode MS" pitchFamily="34" charset="-128"/>
              </a:rPr>
              <a:t>autophagosome</a:t>
            </a:r>
            <a:r>
              <a:rPr lang="en-US" sz="900" dirty="0" smtClean="0">
                <a:latin typeface="Arial Unicode MS" pitchFamily="34" charset="-128"/>
                <a:ea typeface="Arial Unicode MS" pitchFamily="34" charset="-128"/>
                <a:cs typeface="Arial Unicode MS" pitchFamily="34" charset="-128"/>
              </a:rPr>
              <a:t> maturation and cargo sequestration, and </a:t>
            </a:r>
            <a:r>
              <a:rPr lang="en-US" sz="900" dirty="0" err="1" smtClean="0">
                <a:latin typeface="Arial Unicode MS" pitchFamily="34" charset="-128"/>
                <a:ea typeface="Arial Unicode MS" pitchFamily="34" charset="-128"/>
                <a:cs typeface="Arial Unicode MS" pitchFamily="34" charset="-128"/>
              </a:rPr>
              <a:t>autophagosome–lysosome</a:t>
            </a:r>
            <a:r>
              <a:rPr lang="en-US" sz="900" dirty="0" smtClean="0">
                <a:latin typeface="Arial Unicode MS" pitchFamily="34" charset="-128"/>
                <a:ea typeface="Arial Unicode MS" pitchFamily="34" charset="-128"/>
                <a:cs typeface="Arial Unicode MS" pitchFamily="34" charset="-128"/>
              </a:rPr>
              <a:t> fusion. In the final stage, </a:t>
            </a:r>
            <a:r>
              <a:rPr lang="en-US" sz="900" dirty="0" err="1" smtClean="0">
                <a:latin typeface="Arial Unicode MS" pitchFamily="34" charset="-128"/>
                <a:ea typeface="Arial Unicode MS" pitchFamily="34" charset="-128"/>
                <a:cs typeface="Arial Unicode MS" pitchFamily="34" charset="-128"/>
              </a:rPr>
              <a:t>autophagosomal</a:t>
            </a:r>
            <a:r>
              <a:rPr lang="en-US" sz="900" dirty="0" smtClean="0">
                <a:latin typeface="Arial Unicode MS" pitchFamily="34" charset="-128"/>
                <a:ea typeface="Arial Unicode MS" pitchFamily="34" charset="-128"/>
                <a:cs typeface="Arial Unicode MS" pitchFamily="34" charset="-128"/>
              </a:rPr>
              <a:t> contents are degraded by </a:t>
            </a:r>
            <a:r>
              <a:rPr lang="en-US" sz="900" dirty="0" err="1" smtClean="0">
                <a:latin typeface="Arial Unicode MS" pitchFamily="34" charset="-128"/>
                <a:ea typeface="Arial Unicode MS" pitchFamily="34" charset="-128"/>
                <a:cs typeface="Arial Unicode MS" pitchFamily="34" charset="-128"/>
              </a:rPr>
              <a:t>lysosomal</a:t>
            </a:r>
            <a:r>
              <a:rPr lang="en-US" sz="900" dirty="0" smtClean="0">
                <a:latin typeface="Arial Unicode MS" pitchFamily="34" charset="-128"/>
                <a:ea typeface="Arial Unicode MS" pitchFamily="34" charset="-128"/>
                <a:cs typeface="Arial Unicode MS" pitchFamily="34" charset="-128"/>
              </a:rPr>
              <a:t> acid </a:t>
            </a:r>
            <a:r>
              <a:rPr lang="en-US" sz="900" dirty="0" err="1" smtClean="0">
                <a:latin typeface="Arial Unicode MS" pitchFamily="34" charset="-128"/>
                <a:ea typeface="Arial Unicode MS" pitchFamily="34" charset="-128"/>
                <a:cs typeface="Arial Unicode MS" pitchFamily="34" charset="-128"/>
              </a:rPr>
              <a:t>hydrolases</a:t>
            </a:r>
            <a:r>
              <a:rPr lang="en-US" sz="900" dirty="0" smtClean="0">
                <a:latin typeface="Arial Unicode MS" pitchFamily="34" charset="-128"/>
                <a:ea typeface="Arial Unicode MS" pitchFamily="34" charset="-128"/>
                <a:cs typeface="Arial Unicode MS" pitchFamily="34" charset="-128"/>
              </a:rPr>
              <a:t> and the contents of the </a:t>
            </a:r>
            <a:r>
              <a:rPr lang="en-US" sz="900" dirty="0" err="1" smtClean="0">
                <a:latin typeface="Arial Unicode MS" pitchFamily="34" charset="-128"/>
                <a:ea typeface="Arial Unicode MS" pitchFamily="34" charset="-128"/>
                <a:cs typeface="Arial Unicode MS" pitchFamily="34" charset="-128"/>
              </a:rPr>
              <a:t>autolysosome</a:t>
            </a:r>
            <a:r>
              <a:rPr lang="en-US" sz="900" dirty="0" smtClean="0">
                <a:latin typeface="Arial Unicode MS" pitchFamily="34" charset="-128"/>
                <a:ea typeface="Arial Unicode MS" pitchFamily="34" charset="-128"/>
                <a:cs typeface="Arial Unicode MS" pitchFamily="34" charset="-128"/>
              </a:rPr>
              <a:t> are released for metabolic recycling.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6758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6758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BCB794-E157-40A6-9FAA-3EBB6C8FD280}" type="slidenum">
              <a:rPr lang="es-ES">
                <a:latin typeface="Arial" charset="0"/>
              </a:rPr>
              <a:pPr/>
              <a:t>28</a:t>
            </a:fld>
            <a:endParaRPr lang="es-E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6"/>
          <p:cNvSpPr>
            <a:spLocks noGrp="1" noChangeArrowheads="1"/>
          </p:cNvSpPr>
          <p:nvPr>
            <p:ph type="sldNum" sz="quarter"/>
          </p:nvPr>
        </p:nvSpPr>
        <p:spPr>
          <a:noFill/>
        </p:spPr>
        <p:txBody>
          <a:bodyPr/>
          <a:lstStyle/>
          <a:p>
            <a:pPr>
              <a:buFont typeface="Times New Roman" pitchFamily="18" charset="0"/>
              <a:buNone/>
            </a:pPr>
            <a:fld id="{CFDF3A6D-312F-45FF-8B4C-4EA976591AE3}" type="slidenum">
              <a:rPr lang="en-US" smtClean="0">
                <a:latin typeface="Arial" pitchFamily="34" charset="0"/>
                <a:ea typeface="ＭＳ Ｐゴシック"/>
                <a:cs typeface="ＭＳ Ｐゴシック"/>
              </a:rPr>
              <a:pPr>
                <a:buFont typeface="Times New Roman" pitchFamily="18" charset="0"/>
                <a:buNone/>
              </a:pPr>
              <a:t>29</a:t>
            </a:fld>
            <a:endParaRPr lang="en-US" smtClean="0">
              <a:latin typeface="Arial" pitchFamily="34" charset="0"/>
              <a:ea typeface="ＭＳ Ｐゴシック"/>
              <a:cs typeface="ＭＳ Ｐゴシック"/>
            </a:endParaRPr>
          </a:p>
        </p:txBody>
      </p:sp>
      <p:sp>
        <p:nvSpPr>
          <p:cNvPr id="13315" name="Rectangle 1"/>
          <p:cNvSpPr>
            <a:spLocks noGrp="1" noRot="1" noChangeAspect="1" noChangeArrowheads="1" noTextEdit="1"/>
          </p:cNvSpPr>
          <p:nvPr>
            <p:ph type="sldImg"/>
          </p:nvPr>
        </p:nvSpPr>
        <p:spPr>
          <a:xfrm>
            <a:off x="1204913" y="603250"/>
            <a:ext cx="3970337" cy="2976563"/>
          </a:xfrm>
          <a:solidFill>
            <a:srgbClr val="FFFFFF"/>
          </a:solidFill>
          <a:ln>
            <a:solidFill>
              <a:srgbClr val="000000"/>
            </a:solidFill>
            <a:miter lim="800000"/>
          </a:ln>
        </p:spPr>
      </p:sp>
      <p:sp>
        <p:nvSpPr>
          <p:cNvPr id="13316" name="Text Box 2"/>
          <p:cNvSpPr>
            <a:spLocks noGrp="1" noChangeArrowheads="1"/>
          </p:cNvSpPr>
          <p:nvPr>
            <p:ph type="body" idx="1"/>
          </p:nvPr>
        </p:nvSpPr>
        <p:spPr>
          <a:xfrm>
            <a:off x="637335" y="3771035"/>
            <a:ext cx="5105680" cy="3573318"/>
          </a:xfrm>
          <a:noFill/>
          <a:ln/>
        </p:spPr>
        <p:txBody>
          <a:bodyPr tIns="7915"/>
          <a:lstStyle/>
          <a:p>
            <a:pPr>
              <a:lnSpc>
                <a:spcPct val="93000"/>
              </a:lnSpc>
              <a:spcBef>
                <a:spcPct val="0"/>
              </a:spcBef>
              <a:tabLst>
                <a:tab pos="649628" algn="l"/>
                <a:tab pos="1299256" algn="l"/>
                <a:tab pos="1948884" algn="l"/>
                <a:tab pos="2598511" algn="l"/>
                <a:tab pos="3248139" algn="l"/>
                <a:tab pos="3897767" algn="l"/>
                <a:tab pos="4547395" algn="l"/>
              </a:tabLst>
            </a:pPr>
            <a:r>
              <a:rPr lang="en-US" sz="900" dirty="0" smtClean="0">
                <a:latin typeface="Arial Unicode MS" pitchFamily="34" charset="-128"/>
                <a:ea typeface="Arial Unicode MS" pitchFamily="34" charset="-128"/>
                <a:cs typeface="Arial Unicode MS" pitchFamily="34" charset="-128"/>
              </a:rPr>
              <a:t>Figure 3. Effects of Autophagy on Disease Progression. Autophagy influences a number of processes that have various effects on disease progression. Processes that are beneficial (i.e., that inhibit disease progression) are shown in blue, and those that are putatively detrimental (i.e., that promote disease progression) are shown in red. In many diseases, autophagy plays a common role that involves clearance of dysfunctional mitochondria and protein aggregates. The disease mechanisms discussed in this review may be related to the failure of autophagy to perform these functions. Additional mechanisms may include a role for autophagy in the regulation of cell death and proliferation, as shown in models of cardiac and lung diseases. In cancer, autophagy may prevent </a:t>
            </a:r>
            <a:r>
              <a:rPr lang="en-US" sz="900" dirty="0" err="1" smtClean="0">
                <a:latin typeface="Arial Unicode MS" pitchFamily="34" charset="-128"/>
                <a:ea typeface="Arial Unicode MS" pitchFamily="34" charset="-128"/>
                <a:cs typeface="Arial Unicode MS" pitchFamily="34" charset="-128"/>
              </a:rPr>
              <a:t>tumorigenesis</a:t>
            </a:r>
            <a:r>
              <a:rPr lang="en-US" sz="900" dirty="0" smtClean="0">
                <a:latin typeface="Arial Unicode MS" pitchFamily="34" charset="-128"/>
                <a:ea typeface="Arial Unicode MS" pitchFamily="34" charset="-128"/>
                <a:cs typeface="Arial Unicode MS" pitchFamily="34" charset="-128"/>
              </a:rPr>
              <a:t> but may also promote tumor-cell survival and tumor growth, thus variably affecting the efficacy of anticancer therapies. In infectious disease, autophagy plays a direct role in clearing intracellular pathogens (i.e., </a:t>
            </a:r>
            <a:r>
              <a:rPr lang="en-US" sz="900" dirty="0" err="1" smtClean="0">
                <a:latin typeface="Arial Unicode MS" pitchFamily="34" charset="-128"/>
                <a:ea typeface="Arial Unicode MS" pitchFamily="34" charset="-128"/>
                <a:cs typeface="Arial Unicode MS" pitchFamily="34" charset="-128"/>
              </a:rPr>
              <a:t>xenophagy</a:t>
            </a:r>
            <a:r>
              <a:rPr lang="en-US" sz="900" dirty="0" smtClean="0">
                <a:latin typeface="Arial Unicode MS" pitchFamily="34" charset="-128"/>
                <a:ea typeface="Arial Unicode MS" pitchFamily="34" charset="-128"/>
                <a:cs typeface="Arial Unicode MS" pitchFamily="34" charset="-128"/>
              </a:rPr>
              <a:t>) and is also involved in regulating inflammatory and immune responses. Regulation of lipid metabolism (</a:t>
            </a:r>
            <a:r>
              <a:rPr lang="en-US" sz="900" dirty="0" err="1" smtClean="0">
                <a:latin typeface="Arial Unicode MS" pitchFamily="34" charset="-128"/>
                <a:ea typeface="Arial Unicode MS" pitchFamily="34" charset="-128"/>
                <a:cs typeface="Arial Unicode MS" pitchFamily="34" charset="-128"/>
              </a:rPr>
              <a:t>lipophagy</a:t>
            </a:r>
            <a:r>
              <a:rPr lang="en-US" sz="900" dirty="0" smtClean="0">
                <a:latin typeface="Arial Unicode MS" pitchFamily="34" charset="-128"/>
                <a:ea typeface="Arial Unicode MS" pitchFamily="34" charset="-128"/>
                <a:cs typeface="Arial Unicode MS" pitchFamily="34" charset="-128"/>
              </a:rPr>
              <a:t>) is a newly identified function of autophagy that may be important in liver and metabolic diseases.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p:spPr>
      </p:sp>
      <p:sp>
        <p:nvSpPr>
          <p:cNvPr id="17410" name="Text Box 2"/>
          <p:cNvSpPr txBox="1">
            <a:spLocks noGrp="1" noChangeArrowheads="1"/>
          </p:cNvSpPr>
          <p:nvPr>
            <p:ph type="body" idx="1"/>
          </p:nvPr>
        </p:nvSpPr>
        <p:spPr bwMode="auto">
          <a:xfrm>
            <a:off x="1046350" y="4352637"/>
            <a:ext cx="4770904" cy="537455"/>
          </a:xfrm>
          <a:prstGeom prst="rect">
            <a:avLst/>
          </a:prstGeom>
          <a:noFill/>
          <a:ln>
            <a:miter lim="800000"/>
            <a:headEnd/>
            <a:tailEnd/>
          </a:ln>
        </p:spPr>
        <p:txBody>
          <a:bodyPr lIns="0" tIns="0" rIns="0" bIns="0">
            <a:spAutoFit/>
          </a:bodyPr>
          <a:lstStyle/>
          <a:p>
            <a:pPr marL="193749" indent="-193749">
              <a:lnSpc>
                <a:spcPct val="97000"/>
              </a:lnSpc>
              <a:spcBef>
                <a:spcPct val="0"/>
              </a:spcBef>
              <a:buSzPct val="45000"/>
              <a:tabLst>
                <a:tab pos="649628" algn="l"/>
                <a:tab pos="1299256" algn="l"/>
                <a:tab pos="1948884" algn="l"/>
                <a:tab pos="2598511" algn="l"/>
                <a:tab pos="3248139" algn="l"/>
                <a:tab pos="3897767" algn="l"/>
                <a:tab pos="4547395" algn="l"/>
              </a:tabLst>
            </a:pPr>
            <a:r>
              <a:rPr lang="en-GB" dirty="0">
                <a:latin typeface="Arial" pitchFamily="34" charset="0"/>
                <a:ea typeface="Gothic" charset="0"/>
                <a:cs typeface="Gothic" charset="0"/>
              </a:rPr>
              <a:t>Figure 3. Median (±SD) Log</a:t>
            </a:r>
            <a:r>
              <a:rPr lang="en-GB" baseline="-33000" dirty="0">
                <a:latin typeface="Arial" pitchFamily="34" charset="0"/>
                <a:ea typeface="Gothic" charset="0"/>
                <a:cs typeface="Gothic" charset="0"/>
              </a:rPr>
              <a:t>10</a:t>
            </a:r>
            <a:r>
              <a:rPr lang="en-GB" dirty="0">
                <a:latin typeface="Arial" pitchFamily="34" charset="0"/>
                <a:ea typeface="Gothic" charset="0"/>
                <a:cs typeface="Gothic" charset="0"/>
              </a:rPr>
              <a:t> Count of Colony-Forming Units (CFUs). Median (±SD) log</a:t>
            </a:r>
            <a:r>
              <a:rPr lang="en-GB" baseline="-33000" dirty="0">
                <a:latin typeface="Arial" pitchFamily="34" charset="0"/>
                <a:ea typeface="Gothic" charset="0"/>
                <a:cs typeface="Gothic" charset="0"/>
              </a:rPr>
              <a:t>10</a:t>
            </a:r>
            <a:r>
              <a:rPr lang="en-GB" dirty="0">
                <a:latin typeface="Arial" pitchFamily="34" charset="0"/>
                <a:ea typeface="Gothic" charset="0"/>
                <a:cs typeface="Gothic" charset="0"/>
              </a:rPr>
              <a:t> CFU counts over time are shown in the subgroup of 22 patients who provided pooled-sputum samples.</a:t>
            </a:r>
          </a:p>
        </p:txBody>
      </p:sp>
    </p:spTree>
    <p:extLst>
      <p:ext uri="{BB962C8B-B14F-4D97-AF65-F5344CB8AC3E}">
        <p14:creationId xmlns:p14="http://schemas.microsoft.com/office/powerpoint/2010/main" xmlns="" val="2492227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46350" y="4352637"/>
            <a:ext cx="4770904" cy="1970668"/>
          </a:xfrm>
          <a:prstGeom prst="rect">
            <a:avLst/>
          </a:prstGeom>
          <a:noFill/>
          <a:ln>
            <a:miter lim="800000"/>
            <a:headEnd/>
            <a:tailEnd/>
          </a:ln>
        </p:spPr>
        <p:txBody>
          <a:bodyPr lIns="0" tIns="0" rIns="0" bIns="0">
            <a:spAutoFit/>
          </a:bodyPr>
          <a:lstStyle/>
          <a:p>
            <a:pPr marL="193749" indent="-193749">
              <a:lnSpc>
                <a:spcPct val="97000"/>
              </a:lnSpc>
              <a:spcBef>
                <a:spcPct val="0"/>
              </a:spcBef>
              <a:buSzPct val="45000"/>
              <a:tabLst>
                <a:tab pos="649628" algn="l"/>
                <a:tab pos="1299256" algn="l"/>
                <a:tab pos="1948884" algn="l"/>
                <a:tab pos="2598511" algn="l"/>
                <a:tab pos="3248139" algn="l"/>
                <a:tab pos="3897767" algn="l"/>
                <a:tab pos="4547395" algn="l"/>
              </a:tabLst>
            </a:pPr>
            <a:r>
              <a:rPr lang="en-GB" dirty="0" smtClean="0">
                <a:latin typeface="Arial" charset="0"/>
                <a:ea typeface="Gothic" charset="0"/>
                <a:cs typeface="Gothic" charset="0"/>
              </a:rPr>
              <a:t>Figure 2 Kaplan–Meier Curves for Culture Conversion According to Time since Randomization. Panel A shows the results for solid culture medium, and Panel B the results for liquid culture medium. In both panels, the gray vertical lines indicate the start of treatment (at 2 months) in the delayed-treatment group and the time of data censoring (at 4 months). Panel C shows the time to culture conversion on solid medium (solid line) along with the 95% confidence interval (dashed lines) for the 38 participants who received </a:t>
            </a:r>
            <a:r>
              <a:rPr lang="en-GB" dirty="0" err="1" smtClean="0">
                <a:latin typeface="Arial" charset="0"/>
                <a:ea typeface="Gothic" charset="0"/>
                <a:cs typeface="Gothic" charset="0"/>
              </a:rPr>
              <a:t>linezolid</a:t>
            </a:r>
            <a:r>
              <a:rPr lang="en-GB" dirty="0" smtClean="0">
                <a:latin typeface="Arial" charset="0"/>
                <a:ea typeface="Gothic" charset="0"/>
                <a:cs typeface="Gothic" charset="0"/>
              </a:rPr>
              <a:t>, according to the duration of </a:t>
            </a:r>
            <a:r>
              <a:rPr lang="en-GB" dirty="0" err="1" smtClean="0">
                <a:latin typeface="Arial" charset="0"/>
                <a:ea typeface="Gothic" charset="0"/>
                <a:cs typeface="Gothic" charset="0"/>
              </a:rPr>
              <a:t>linezolid</a:t>
            </a:r>
            <a:r>
              <a:rPr lang="en-GB" dirty="0" smtClean="0">
                <a:latin typeface="Arial" charset="0"/>
                <a:ea typeface="Gothic" charset="0"/>
                <a:cs typeface="Gothic" charset="0"/>
              </a:rPr>
              <a:t> therapy. Tick marks indicate the censored observations at the time of the last follow-up visit with culture results.</a:t>
            </a:r>
            <a:endParaRPr lang="en-GB" dirty="0">
              <a:latin typeface="Arial" charset="0"/>
              <a:ea typeface="Gothic" charset="0"/>
              <a:cs typeface="Gothic" charset="0"/>
            </a:endParaRPr>
          </a:p>
        </p:txBody>
      </p:sp>
    </p:spTree>
    <p:extLst>
      <p:ext uri="{BB962C8B-B14F-4D97-AF65-F5344CB8AC3E}">
        <p14:creationId xmlns:p14="http://schemas.microsoft.com/office/powerpoint/2010/main" xmlns="" val="2092317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46350" y="4352637"/>
            <a:ext cx="4770904" cy="1970668"/>
          </a:xfrm>
          <a:prstGeom prst="rect">
            <a:avLst/>
          </a:prstGeom>
          <a:noFill/>
          <a:ln>
            <a:miter lim="800000"/>
            <a:headEnd/>
            <a:tailEnd/>
          </a:ln>
        </p:spPr>
        <p:txBody>
          <a:bodyPr lIns="0" tIns="0" rIns="0" bIns="0">
            <a:spAutoFit/>
          </a:bodyPr>
          <a:lstStyle/>
          <a:p>
            <a:pPr marL="193749" indent="-193749">
              <a:lnSpc>
                <a:spcPct val="97000"/>
              </a:lnSpc>
              <a:spcBef>
                <a:spcPct val="0"/>
              </a:spcBef>
              <a:buSzPct val="45000"/>
              <a:tabLst>
                <a:tab pos="649628" algn="l"/>
                <a:tab pos="1299256" algn="l"/>
                <a:tab pos="1948884" algn="l"/>
                <a:tab pos="2598511" algn="l"/>
                <a:tab pos="3248139" algn="l"/>
                <a:tab pos="3897767" algn="l"/>
                <a:tab pos="4547395" algn="l"/>
              </a:tabLst>
            </a:pPr>
            <a:r>
              <a:rPr lang="en-GB" dirty="0" smtClean="0">
                <a:latin typeface="Arial" charset="0"/>
                <a:ea typeface="Gothic" charset="0"/>
                <a:cs typeface="Gothic" charset="0"/>
              </a:rPr>
              <a:t>Figure 3 Probability of Event-free Survival over Time. The Kaplan–Meier curves in Panel A show the time to the onset of clinically significant adverse events that resulted in a drug holiday or dose adjustment during the study. Symbols indicate data-censoring points for patients remaining in the study (see Table 3 in the Supplementary Appendix for detailed risk estimates corrected for person-years of exposure). The curves in Panel B show the time to the first adverse event in patients after the second randomization to either a continuation of the 600-mg daily dose or a reduced dose of 300 mg per day. Tick marks indicate data-censoring points for individual patients who continued to receive the study drug.</a:t>
            </a:r>
            <a:endParaRPr lang="en-GB" dirty="0">
              <a:latin typeface="Arial" charset="0"/>
              <a:ea typeface="Gothic" charset="0"/>
              <a:cs typeface="Gothic" charset="0"/>
            </a:endParaRPr>
          </a:p>
        </p:txBody>
      </p:sp>
    </p:spTree>
    <p:extLst>
      <p:ext uri="{BB962C8B-B14F-4D97-AF65-F5344CB8AC3E}">
        <p14:creationId xmlns:p14="http://schemas.microsoft.com/office/powerpoint/2010/main" xmlns="" val="3482304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p:spPr>
      </p:sp>
      <p:sp>
        <p:nvSpPr>
          <p:cNvPr id="11266" name="Rectangle 2"/>
          <p:cNvSpPr txBox="1">
            <a:spLocks noGrp="1" noChangeArrowheads="1"/>
          </p:cNvSpPr>
          <p:nvPr>
            <p:ph type="body" idx="1"/>
          </p:nvPr>
        </p:nvSpPr>
        <p:spPr bwMode="auto">
          <a:xfrm>
            <a:off x="1046350" y="4352637"/>
            <a:ext cx="4770904" cy="3479512"/>
          </a:xfrm>
          <a:prstGeom prst="rect">
            <a:avLst/>
          </a:prstGeom>
          <a:noFill/>
          <a:ln>
            <a:miter lim="800000"/>
            <a:headEnd/>
            <a:tailEnd/>
          </a:ln>
        </p:spPr>
        <p:txBody>
          <a:bodyPr wrap="none" anchor="ctr"/>
          <a:lstStyle/>
          <a:p>
            <a:endParaRPr lang="en-US" dirty="0"/>
          </a:p>
        </p:txBody>
      </p:sp>
    </p:spTree>
    <p:extLst>
      <p:ext uri="{BB962C8B-B14F-4D97-AF65-F5344CB8AC3E}">
        <p14:creationId xmlns:p14="http://schemas.microsoft.com/office/powerpoint/2010/main" xmlns="" val="1320192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Tree>
    <p:extLst>
      <p:ext uri="{BB962C8B-B14F-4D97-AF65-F5344CB8AC3E}">
        <p14:creationId xmlns:p14="http://schemas.microsoft.com/office/powerpoint/2010/main" xmlns="" val="3567368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46350" y="4352637"/>
            <a:ext cx="4770904" cy="895758"/>
          </a:xfrm>
          <a:prstGeom prst="rect">
            <a:avLst/>
          </a:prstGeom>
          <a:noFill/>
          <a:ln>
            <a:miter lim="800000"/>
            <a:headEnd/>
            <a:tailEnd/>
          </a:ln>
        </p:spPr>
        <p:txBody>
          <a:bodyPr lIns="0" tIns="0" rIns="0" bIns="0">
            <a:spAutoFit/>
          </a:bodyPr>
          <a:lstStyle/>
          <a:p>
            <a:pPr marL="193749" indent="-193749">
              <a:lnSpc>
                <a:spcPct val="97000"/>
              </a:lnSpc>
              <a:spcBef>
                <a:spcPct val="0"/>
              </a:spcBef>
              <a:buSzPct val="45000"/>
              <a:tabLst>
                <a:tab pos="649628" algn="l"/>
                <a:tab pos="1299256" algn="l"/>
                <a:tab pos="1948884" algn="l"/>
                <a:tab pos="2598511" algn="l"/>
                <a:tab pos="3248139" algn="l"/>
                <a:tab pos="3897767" algn="l"/>
                <a:tab pos="4547395" algn="l"/>
              </a:tabLst>
            </a:pPr>
            <a:r>
              <a:rPr lang="en-GB" dirty="0" smtClean="0">
                <a:latin typeface="Arial" charset="0"/>
                <a:ea typeface="Gothic" charset="0"/>
                <a:cs typeface="Gothic" charset="0"/>
              </a:rPr>
              <a:t>Figure 2 Global Numbers of Cases of Multidrug-Resistant Tuberculosis. Shown are the estimated numbers of cases of multidrug-resistant disease (including extensively drug-resistant disease) among cases of pulmonary tuberculosis that were officially reported in 2011.</a:t>
            </a:r>
            <a:endParaRPr lang="en-GB" dirty="0">
              <a:latin typeface="Arial" charset="0"/>
              <a:ea typeface="Gothic" charset="0"/>
              <a:cs typeface="Gothic" charset="0"/>
            </a:endParaRPr>
          </a:p>
        </p:txBody>
      </p:sp>
    </p:spTree>
    <p:extLst>
      <p:ext uri="{BB962C8B-B14F-4D97-AF65-F5344CB8AC3E}">
        <p14:creationId xmlns:p14="http://schemas.microsoft.com/office/powerpoint/2010/main" xmlns="" val="1486786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err="1" smtClean="0"/>
              <a:t>Es</a:t>
            </a:r>
            <a:r>
              <a:rPr lang="en-US" dirty="0" smtClean="0"/>
              <a:t> </a:t>
            </a:r>
            <a:r>
              <a:rPr lang="en-US" dirty="0" err="1" smtClean="0"/>
              <a:t>importante</a:t>
            </a:r>
            <a:r>
              <a:rPr lang="en-US" dirty="0" smtClean="0"/>
              <a:t> </a:t>
            </a:r>
            <a:r>
              <a:rPr lang="en-US" dirty="0" err="1" smtClean="0"/>
              <a:t>tambien</a:t>
            </a:r>
            <a:r>
              <a:rPr lang="en-US" dirty="0" smtClean="0"/>
              <a:t> </a:t>
            </a:r>
            <a:r>
              <a:rPr lang="en-US" dirty="0" err="1" smtClean="0"/>
              <a:t>tener</a:t>
            </a:r>
            <a:r>
              <a:rPr lang="en-US" dirty="0" smtClean="0"/>
              <a:t> en </a:t>
            </a:r>
            <a:r>
              <a:rPr lang="en-US" dirty="0" err="1" smtClean="0"/>
              <a:t>cuenta</a:t>
            </a:r>
            <a:r>
              <a:rPr lang="en-US" dirty="0" smtClean="0"/>
              <a:t> el</a:t>
            </a:r>
            <a:r>
              <a:rPr lang="en-US" baseline="0" dirty="0" smtClean="0"/>
              <a:t> </a:t>
            </a:r>
            <a:r>
              <a:rPr lang="en-US" baseline="0" dirty="0" err="1" smtClean="0"/>
              <a:t>costo</a:t>
            </a:r>
            <a:r>
              <a:rPr lang="en-US" baseline="0" dirty="0" smtClean="0"/>
              <a:t> del </a:t>
            </a:r>
            <a:r>
              <a:rPr lang="en-US" baseline="0" dirty="0" err="1" smtClean="0"/>
              <a:t>paciente</a:t>
            </a:r>
            <a:r>
              <a:rPr lang="en-US" baseline="0" dirty="0" smtClean="0"/>
              <a:t> y o me </a:t>
            </a:r>
            <a:r>
              <a:rPr lang="en-US" baseline="0" dirty="0" err="1" smtClean="0"/>
              <a:t>refiere</a:t>
            </a:r>
            <a:r>
              <a:rPr lang="en-US" baseline="0" dirty="0" smtClean="0"/>
              <a:t> a </a:t>
            </a:r>
            <a:r>
              <a:rPr lang="en-US" baseline="0" dirty="0" err="1" smtClean="0"/>
              <a:t>costo</a:t>
            </a:r>
            <a:r>
              <a:rPr lang="en-US" baseline="0" dirty="0" smtClean="0"/>
              <a:t> </a:t>
            </a:r>
            <a:r>
              <a:rPr lang="en-US" baseline="0" dirty="0" err="1" smtClean="0"/>
              <a:t>economico</a:t>
            </a:r>
            <a:r>
              <a:rPr lang="en-US" baseline="0" dirty="0" smtClean="0"/>
              <a:t>, </a:t>
            </a:r>
            <a:r>
              <a:rPr lang="en-US" baseline="0" dirty="0" err="1" smtClean="0"/>
              <a:t>si</a:t>
            </a:r>
            <a:r>
              <a:rPr lang="en-US" baseline="0" dirty="0" smtClean="0"/>
              <a:t> no a </a:t>
            </a:r>
            <a:r>
              <a:rPr lang="en-US" baseline="0" dirty="0" err="1" smtClean="0"/>
              <a:t>costo</a:t>
            </a:r>
            <a:r>
              <a:rPr lang="en-US" baseline="0" dirty="0" smtClean="0"/>
              <a:t> en </a:t>
            </a:r>
            <a:r>
              <a:rPr lang="en-US" baseline="0" dirty="0" err="1" smtClean="0"/>
              <a:t>cuento</a:t>
            </a:r>
            <a:r>
              <a:rPr lang="en-US" baseline="0" dirty="0" smtClean="0"/>
              <a:t> </a:t>
            </a:r>
            <a:r>
              <a:rPr lang="en-US" baseline="0" dirty="0" err="1" smtClean="0"/>
              <a:t>funcionalidad</a:t>
            </a:r>
            <a:r>
              <a:rPr lang="en-US" baseline="0" dirty="0" smtClean="0"/>
              <a:t> </a:t>
            </a:r>
            <a:r>
              <a:rPr lang="en-US" baseline="0" dirty="0" err="1" smtClean="0"/>
              <a:t>pulmonar</a:t>
            </a:r>
            <a:endParaRPr lang="en-US" dirty="0"/>
          </a:p>
        </p:txBody>
      </p:sp>
      <p:sp>
        <p:nvSpPr>
          <p:cNvPr id="4" name="Slide Number Placeholder 3"/>
          <p:cNvSpPr>
            <a:spLocks noGrp="1"/>
          </p:cNvSpPr>
          <p:nvPr>
            <p:ph type="sldNum" sz="quarter" idx="10"/>
          </p:nvPr>
        </p:nvSpPr>
        <p:spPr/>
        <p:txBody>
          <a:bodyPr/>
          <a:lstStyle/>
          <a:p>
            <a:fld id="{5555A1D8-8318-D741-9FB8-DF93101184E8}" type="slidenum">
              <a:rPr lang="en-US" smtClean="0"/>
              <a:pPr/>
              <a:t>10</a:t>
            </a:fld>
            <a:endParaRPr lang="en-US"/>
          </a:p>
        </p:txBody>
      </p:sp>
    </p:spTree>
    <p:extLst>
      <p:ext uri="{BB962C8B-B14F-4D97-AF65-F5344CB8AC3E}">
        <p14:creationId xmlns:p14="http://schemas.microsoft.com/office/powerpoint/2010/main" xmlns="" val="3525447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normAutofit/>
          </a:bodyPr>
          <a:lstStyle/>
          <a:p>
            <a:r>
              <a:rPr lang="es-ES_tradnl" dirty="0" smtClean="0"/>
              <a:t>20 PACIENTES (46%) TENIAN USO PREVIO DE AMINOGLUCOSIDO (17 S</a:t>
            </a:r>
            <a:r>
              <a:rPr lang="es-ES_tradnl" baseline="0" dirty="0" smtClean="0"/>
              <a:t> Y 3 OTROS AMINOGLUCOSIDOS) (2 PACTES RECIBIERON 2 AMINOGLUCOSIDOS DIFERENTES)</a:t>
            </a:r>
            <a:endParaRPr lang="es-ES_tradnl" dirty="0" smtClean="0"/>
          </a:p>
          <a:p>
            <a:r>
              <a:rPr lang="es-ES_tradnl" dirty="0" smtClean="0"/>
              <a:t>NEFROLOGIA:</a:t>
            </a:r>
            <a:r>
              <a:rPr lang="es-ES_tradnl" baseline="0" dirty="0" smtClean="0"/>
              <a:t> EN PROMEDIO 6 MESES DE AMINOGLUCOSIDO IV</a:t>
            </a:r>
          </a:p>
          <a:p>
            <a:r>
              <a:rPr lang="es-ES_tradnl" baseline="0" dirty="0" smtClean="0"/>
              <a:t>MINIMO 130 DOSIS MAXIMO 225</a:t>
            </a:r>
          </a:p>
          <a:p>
            <a:r>
              <a:rPr lang="es-ES_tradnl" dirty="0" smtClean="0"/>
              <a:t>5 PACIENTES YA TENIAN DAÑO</a:t>
            </a:r>
            <a:r>
              <a:rPr lang="es-ES_tradnl" baseline="0" dirty="0" smtClean="0"/>
              <a:t> RENAL CRONICO CON IN IFG &lt;60ML/MINT</a:t>
            </a:r>
          </a:p>
          <a:p>
            <a:r>
              <a:rPr lang="es-ES_tradnl" baseline="0" dirty="0" smtClean="0"/>
              <a:t>8 PACIENTES TENIAN HIPERFILTRACION GLOMERUALR IFG &gt;120ML/MINT</a:t>
            </a:r>
          </a:p>
          <a:p>
            <a:endParaRPr lang="es-ES_tradnl" dirty="0"/>
          </a:p>
        </p:txBody>
      </p:sp>
      <p:sp>
        <p:nvSpPr>
          <p:cNvPr id="4" name="Marcador de número de diapositiva 3"/>
          <p:cNvSpPr>
            <a:spLocks noGrp="1"/>
          </p:cNvSpPr>
          <p:nvPr>
            <p:ph type="sldNum" sz="quarter" idx="10"/>
          </p:nvPr>
        </p:nvSpPr>
        <p:spPr/>
        <p:txBody>
          <a:bodyPr/>
          <a:lstStyle/>
          <a:p>
            <a:fld id="{8EB81E6C-E215-F249-AF80-96D248DDF5EC}" type="slidenum">
              <a:rPr lang="es-ES_tradnl" smtClean="0">
                <a:solidFill>
                  <a:prstClr val="black"/>
                </a:solidFill>
              </a:rPr>
              <a:pPr/>
              <a:t>11</a:t>
            </a:fld>
            <a:endParaRPr lang="es-ES_tradnl">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p:spPr>
      </p:sp>
      <p:sp>
        <p:nvSpPr>
          <p:cNvPr id="11266" name="Rectangle 2"/>
          <p:cNvSpPr txBox="1">
            <a:spLocks noGrp="1" noChangeArrowheads="1"/>
          </p:cNvSpPr>
          <p:nvPr>
            <p:ph type="body" idx="1"/>
          </p:nvPr>
        </p:nvSpPr>
        <p:spPr bwMode="auto">
          <a:xfrm>
            <a:off x="1046350" y="4352637"/>
            <a:ext cx="4770904" cy="3479512"/>
          </a:xfrm>
          <a:prstGeom prst="rect">
            <a:avLst/>
          </a:prstGeom>
          <a:noFill/>
          <a:ln>
            <a:miter lim="800000"/>
            <a:headEnd/>
            <a:tailEnd/>
          </a:ln>
        </p:spPr>
        <p:txBody>
          <a:bodyPr wrap="none" anchor="ctr"/>
          <a:lstStyle/>
          <a:p>
            <a:endParaRPr lang="en-US" dirty="0"/>
          </a:p>
        </p:txBody>
      </p:sp>
    </p:spTree>
    <p:extLst>
      <p:ext uri="{BB962C8B-B14F-4D97-AF65-F5344CB8AC3E}">
        <p14:creationId xmlns:p14="http://schemas.microsoft.com/office/powerpoint/2010/main" xmlns="" val="2667753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1046350" y="4352637"/>
            <a:ext cx="4770904" cy="3479512"/>
          </a:xfrm>
          <a:prstGeom prst="rect">
            <a:avLst/>
          </a:prstGeom>
          <a:noFill/>
          <a:ln>
            <a:miter lim="800000"/>
            <a:headEnd/>
            <a:tailEnd/>
          </a:ln>
        </p:spPr>
        <p:txBody>
          <a:bodyPr wrap="none" anchor="ctr"/>
          <a:lstStyle/>
          <a:p>
            <a:endParaRPr lang="en-US" dirty="0"/>
          </a:p>
        </p:txBody>
      </p:sp>
    </p:spTree>
    <p:extLst>
      <p:ext uri="{BB962C8B-B14F-4D97-AF65-F5344CB8AC3E}">
        <p14:creationId xmlns:p14="http://schemas.microsoft.com/office/powerpoint/2010/main" xmlns="" val="4112333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p:spPr>
      </p:sp>
      <p:sp>
        <p:nvSpPr>
          <p:cNvPr id="11266" name="Rectangle 2"/>
          <p:cNvSpPr txBox="1">
            <a:spLocks noGrp="1" noChangeArrowheads="1"/>
          </p:cNvSpPr>
          <p:nvPr>
            <p:ph type="body" idx="1"/>
          </p:nvPr>
        </p:nvSpPr>
        <p:spPr bwMode="auto">
          <a:xfrm>
            <a:off x="1046350" y="4352637"/>
            <a:ext cx="4770904" cy="3479512"/>
          </a:xfrm>
          <a:prstGeom prst="rect">
            <a:avLst/>
          </a:prstGeom>
          <a:noFill/>
          <a:ln>
            <a:miter lim="800000"/>
            <a:headEnd/>
            <a:tailEnd/>
          </a:ln>
        </p:spPr>
        <p:txBody>
          <a:bodyPr wrap="none" anchor="ctr"/>
          <a:lstStyle/>
          <a:p>
            <a:endParaRPr lang="es-ES"/>
          </a:p>
        </p:txBody>
      </p:sp>
    </p:spTree>
    <p:extLst>
      <p:ext uri="{BB962C8B-B14F-4D97-AF65-F5344CB8AC3E}">
        <p14:creationId xmlns:p14="http://schemas.microsoft.com/office/powerpoint/2010/main" xmlns="" val="3627274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1046350" y="4352637"/>
            <a:ext cx="4770904" cy="3479512"/>
          </a:xfrm>
          <a:prstGeom prst="rect">
            <a:avLst/>
          </a:prstGeom>
          <a:noFill/>
          <a:ln>
            <a:miter lim="800000"/>
            <a:headEnd/>
            <a:tailEnd/>
          </a:ln>
        </p:spPr>
        <p:txBody>
          <a:bodyPr wrap="none" anchor="ctr"/>
          <a:lstStyle/>
          <a:p>
            <a:endParaRPr lang="es-ES"/>
          </a:p>
        </p:txBody>
      </p:sp>
    </p:spTree>
    <p:extLst>
      <p:ext uri="{BB962C8B-B14F-4D97-AF65-F5344CB8AC3E}">
        <p14:creationId xmlns:p14="http://schemas.microsoft.com/office/powerpoint/2010/main" xmlns="" val="4000707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p:spPr>
      </p:sp>
      <p:sp>
        <p:nvSpPr>
          <p:cNvPr id="11266" name="Rectangle 2"/>
          <p:cNvSpPr txBox="1">
            <a:spLocks noGrp="1" noChangeArrowheads="1"/>
          </p:cNvSpPr>
          <p:nvPr>
            <p:ph type="body" idx="1"/>
          </p:nvPr>
        </p:nvSpPr>
        <p:spPr bwMode="auto">
          <a:xfrm>
            <a:off x="1046350" y="4352637"/>
            <a:ext cx="4770904" cy="3479512"/>
          </a:xfrm>
          <a:prstGeom prst="rect">
            <a:avLst/>
          </a:prstGeom>
          <a:noFill/>
          <a:ln>
            <a:miter lim="800000"/>
            <a:headEnd/>
            <a:tailEnd/>
          </a:ln>
        </p:spPr>
        <p:txBody>
          <a:bodyPr wrap="none" anchor="ctr"/>
          <a:lstStyle/>
          <a:p>
            <a:endParaRPr lang="en-US" dirty="0"/>
          </a:p>
        </p:txBody>
      </p:sp>
    </p:spTree>
    <p:extLst>
      <p:ext uri="{BB962C8B-B14F-4D97-AF65-F5344CB8AC3E}">
        <p14:creationId xmlns:p14="http://schemas.microsoft.com/office/powerpoint/2010/main" xmlns="" val="2380649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5.jpe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34"/>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631" indent="0" algn="ctr">
              <a:buNone/>
              <a:defRPr>
                <a:solidFill>
                  <a:schemeClr val="tx1">
                    <a:tint val="75000"/>
                  </a:schemeClr>
                </a:solidFill>
              </a:defRPr>
            </a:lvl2pPr>
            <a:lvl3pPr marL="913264" indent="0" algn="ctr">
              <a:buNone/>
              <a:defRPr>
                <a:solidFill>
                  <a:schemeClr val="tx1">
                    <a:tint val="75000"/>
                  </a:schemeClr>
                </a:solidFill>
              </a:defRPr>
            </a:lvl3pPr>
            <a:lvl4pPr marL="1369896" indent="0" algn="ctr">
              <a:buNone/>
              <a:defRPr>
                <a:solidFill>
                  <a:schemeClr val="tx1">
                    <a:tint val="75000"/>
                  </a:schemeClr>
                </a:solidFill>
              </a:defRPr>
            </a:lvl4pPr>
            <a:lvl5pPr marL="1826526" indent="0" algn="ctr">
              <a:buNone/>
              <a:defRPr>
                <a:solidFill>
                  <a:schemeClr val="tx1">
                    <a:tint val="75000"/>
                  </a:schemeClr>
                </a:solidFill>
              </a:defRPr>
            </a:lvl5pPr>
            <a:lvl6pPr marL="2283159" indent="0" algn="ctr">
              <a:buNone/>
              <a:defRPr>
                <a:solidFill>
                  <a:schemeClr val="tx1">
                    <a:tint val="75000"/>
                  </a:schemeClr>
                </a:solidFill>
              </a:defRPr>
            </a:lvl6pPr>
            <a:lvl7pPr marL="2739790" indent="0" algn="ctr">
              <a:buNone/>
              <a:defRPr>
                <a:solidFill>
                  <a:schemeClr val="tx1">
                    <a:tint val="75000"/>
                  </a:schemeClr>
                </a:solidFill>
              </a:defRPr>
            </a:lvl7pPr>
            <a:lvl8pPr marL="3196416" indent="0" algn="ctr">
              <a:buNone/>
              <a:defRPr>
                <a:solidFill>
                  <a:schemeClr val="tx1">
                    <a:tint val="75000"/>
                  </a:schemeClr>
                </a:solidFill>
              </a:defRPr>
            </a:lvl8pPr>
            <a:lvl9pPr marL="3653052"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1756A8F-0707-44FD-9B22-131E8DC6994F}" type="datetimeFigureOut">
              <a:rPr lang="es-ES" smtClean="0"/>
              <a:pPr/>
              <a:t>03/06/2015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8CDE02A-4802-4393-BC74-0ED52F20F9D0}"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1756A8F-0707-44FD-9B22-131E8DC6994F}" type="datetimeFigureOut">
              <a:rPr lang="es-ES" smtClean="0"/>
              <a:pPr/>
              <a:t>03/06/2015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8CDE02A-4802-4393-BC74-0ED52F20F9D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1" y="274656"/>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56"/>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1756A8F-0707-44FD-9B22-131E8DC6994F}" type="datetimeFigureOut">
              <a:rPr lang="es-ES" smtClean="0"/>
              <a:pPr/>
              <a:t>03/06/2015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8CDE02A-4802-4393-BC74-0ED52F20F9D0}"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210" indent="0" algn="ctr">
              <a:buNone/>
              <a:defRPr/>
            </a:lvl2pPr>
            <a:lvl3pPr marL="828420" indent="0" algn="ctr">
              <a:buNone/>
              <a:defRPr/>
            </a:lvl3pPr>
            <a:lvl4pPr marL="1242630" indent="0" algn="ctr">
              <a:buNone/>
              <a:defRPr/>
            </a:lvl4pPr>
            <a:lvl5pPr marL="1656841" indent="0" algn="ctr">
              <a:buNone/>
              <a:defRPr/>
            </a:lvl5pPr>
            <a:lvl6pPr marL="2071054" indent="0" algn="ctr">
              <a:buNone/>
              <a:defRPr/>
            </a:lvl6pPr>
            <a:lvl7pPr marL="2485263" indent="0" algn="ctr">
              <a:buNone/>
              <a:defRPr/>
            </a:lvl7pPr>
            <a:lvl8pPr marL="2899473" indent="0" algn="ctr">
              <a:buNone/>
              <a:defRPr/>
            </a:lvl8pPr>
            <a:lvl9pPr marL="3313684"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81"/>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210" indent="0">
              <a:buNone/>
              <a:defRPr sz="1600"/>
            </a:lvl2pPr>
            <a:lvl3pPr marL="828420" indent="0">
              <a:buNone/>
              <a:defRPr sz="1500"/>
            </a:lvl3pPr>
            <a:lvl4pPr marL="1242630" indent="0">
              <a:buNone/>
              <a:defRPr sz="1300"/>
            </a:lvl4pPr>
            <a:lvl5pPr marL="1656841" indent="0">
              <a:buNone/>
              <a:defRPr sz="1300"/>
            </a:lvl5pPr>
            <a:lvl6pPr marL="2071054" indent="0">
              <a:buNone/>
              <a:defRPr sz="1300"/>
            </a:lvl6pPr>
            <a:lvl7pPr marL="2485263" indent="0">
              <a:buNone/>
              <a:defRPr sz="1300"/>
            </a:lvl7pPr>
            <a:lvl8pPr marL="2899473" indent="0">
              <a:buNone/>
              <a:defRPr sz="1300"/>
            </a:lvl8pPr>
            <a:lvl9pPr marL="3313684" indent="0">
              <a:buNone/>
              <a:defRPr sz="13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1040" y="1906761"/>
            <a:ext cx="383328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562" y="1906761"/>
            <a:ext cx="383472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089"/>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2"/>
            <a:ext cx="4039200" cy="639427"/>
          </a:xfrm>
        </p:spPr>
        <p:txBody>
          <a:bodyPr anchor="b"/>
          <a:lstStyle>
            <a:lvl1pPr marL="0" indent="0">
              <a:buNone/>
              <a:defRPr sz="2200" b="1"/>
            </a:lvl1pPr>
            <a:lvl2pPr marL="414210" indent="0">
              <a:buNone/>
              <a:defRPr sz="1800" b="1"/>
            </a:lvl2pPr>
            <a:lvl3pPr marL="828420" indent="0">
              <a:buNone/>
              <a:defRPr sz="1600" b="1"/>
            </a:lvl3pPr>
            <a:lvl4pPr marL="1242630" indent="0">
              <a:buNone/>
              <a:defRPr sz="1500" b="1"/>
            </a:lvl4pPr>
            <a:lvl5pPr marL="1656841" indent="0">
              <a:buNone/>
              <a:defRPr sz="1500" b="1"/>
            </a:lvl5pPr>
            <a:lvl6pPr marL="2071054" indent="0">
              <a:buNone/>
              <a:defRPr sz="1500" b="1"/>
            </a:lvl6pPr>
            <a:lvl7pPr marL="2485263" indent="0">
              <a:buNone/>
              <a:defRPr sz="1500" b="1"/>
            </a:lvl7pPr>
            <a:lvl8pPr marL="2899473" indent="0">
              <a:buNone/>
              <a:defRPr sz="1500" b="1"/>
            </a:lvl8pPr>
            <a:lvl9pPr marL="3313684"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2"/>
            <a:ext cx="4042080" cy="639427"/>
          </a:xfrm>
        </p:spPr>
        <p:txBody>
          <a:bodyPr anchor="b"/>
          <a:lstStyle>
            <a:lvl1pPr marL="0" indent="0">
              <a:buNone/>
              <a:defRPr sz="2200" b="1"/>
            </a:lvl1pPr>
            <a:lvl2pPr marL="414210" indent="0">
              <a:buNone/>
              <a:defRPr sz="1800" b="1"/>
            </a:lvl2pPr>
            <a:lvl3pPr marL="828420" indent="0">
              <a:buNone/>
              <a:defRPr sz="1600" b="1"/>
            </a:lvl3pPr>
            <a:lvl4pPr marL="1242630" indent="0">
              <a:buNone/>
              <a:defRPr sz="1500" b="1"/>
            </a:lvl4pPr>
            <a:lvl5pPr marL="1656841" indent="0">
              <a:buNone/>
              <a:defRPr sz="1500" b="1"/>
            </a:lvl5pPr>
            <a:lvl6pPr marL="2071054" indent="0">
              <a:buNone/>
              <a:defRPr sz="1500" b="1"/>
            </a:lvl6pPr>
            <a:lvl7pPr marL="2485263" indent="0">
              <a:buNone/>
              <a:defRPr sz="1500" b="1"/>
            </a:lvl7pPr>
            <a:lvl8pPr marL="2899473" indent="0">
              <a:buNone/>
              <a:defRPr sz="1500" b="1"/>
            </a:lvl8pPr>
            <a:lvl9pPr marL="3313684"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409"/>
            <a:ext cx="3008160" cy="4692013"/>
          </a:xfrm>
        </p:spPr>
        <p:txBody>
          <a:bodyPr/>
          <a:lstStyle>
            <a:lvl1pPr marL="0" indent="0">
              <a:buNone/>
              <a:defRPr sz="1300"/>
            </a:lvl1pPr>
            <a:lvl2pPr marL="414210" indent="0">
              <a:buNone/>
              <a:defRPr sz="1100"/>
            </a:lvl2pPr>
            <a:lvl3pPr marL="828420" indent="0">
              <a:buNone/>
              <a:defRPr sz="900"/>
            </a:lvl3pPr>
            <a:lvl4pPr marL="1242630" indent="0">
              <a:buNone/>
              <a:defRPr sz="800"/>
            </a:lvl4pPr>
            <a:lvl5pPr marL="1656841" indent="0">
              <a:buNone/>
              <a:defRPr sz="800"/>
            </a:lvl5pPr>
            <a:lvl6pPr marL="2071054" indent="0">
              <a:buNone/>
              <a:defRPr sz="800"/>
            </a:lvl6pPr>
            <a:lvl7pPr marL="2485263" indent="0">
              <a:buNone/>
              <a:defRPr sz="800"/>
            </a:lvl7pPr>
            <a:lvl8pPr marL="2899473" indent="0">
              <a:buNone/>
              <a:defRPr sz="800"/>
            </a:lvl8pPr>
            <a:lvl9pPr marL="3313684" indent="0">
              <a:buNone/>
              <a:defRPr sz="8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1756A8F-0707-44FD-9B22-131E8DC6994F}" type="datetimeFigureOut">
              <a:rPr lang="es-ES" smtClean="0"/>
              <a:pPr/>
              <a:t>03/06/2015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8CDE02A-4802-4393-BC74-0ED52F20F9D0}" type="slidenum">
              <a:rPr lang="es-ES" smtClean="0"/>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4210" indent="0">
              <a:buNone/>
              <a:defRPr sz="2500"/>
            </a:lvl2pPr>
            <a:lvl3pPr marL="828420" indent="0">
              <a:buNone/>
              <a:defRPr sz="2200"/>
            </a:lvl3pPr>
            <a:lvl4pPr marL="1242630" indent="0">
              <a:buNone/>
              <a:defRPr sz="1800"/>
            </a:lvl4pPr>
            <a:lvl5pPr marL="1656841" indent="0">
              <a:buNone/>
              <a:defRPr sz="1800"/>
            </a:lvl5pPr>
            <a:lvl6pPr marL="2071054" indent="0">
              <a:buNone/>
              <a:defRPr sz="1800"/>
            </a:lvl6pPr>
            <a:lvl7pPr marL="2485263" indent="0">
              <a:buNone/>
              <a:defRPr sz="1800"/>
            </a:lvl7pPr>
            <a:lvl8pPr marL="2899473" indent="0">
              <a:buNone/>
              <a:defRPr sz="1800"/>
            </a:lvl8pPr>
            <a:lvl9pPr marL="3313684" indent="0">
              <a:buNone/>
              <a:defRPr sz="1800"/>
            </a:lvl9pPr>
          </a:lstStyle>
          <a:p>
            <a:endParaRPr lang="en-US"/>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4210" indent="0">
              <a:buNone/>
              <a:defRPr sz="1100"/>
            </a:lvl2pPr>
            <a:lvl3pPr marL="828420" indent="0">
              <a:buNone/>
              <a:defRPr sz="900"/>
            </a:lvl3pPr>
            <a:lvl4pPr marL="1242630" indent="0">
              <a:buNone/>
              <a:defRPr sz="800"/>
            </a:lvl4pPr>
            <a:lvl5pPr marL="1656841" indent="0">
              <a:buNone/>
              <a:defRPr sz="800"/>
            </a:lvl5pPr>
            <a:lvl6pPr marL="2071054" indent="0">
              <a:buNone/>
              <a:defRPr sz="800"/>
            </a:lvl6pPr>
            <a:lvl7pPr marL="2485263" indent="0">
              <a:buNone/>
              <a:defRPr sz="800"/>
            </a:lvl7pPr>
            <a:lvl8pPr marL="2899473" indent="0">
              <a:buNone/>
              <a:defRPr sz="800"/>
            </a:lvl8pPr>
            <a:lvl9pPr marL="3313684" indent="0">
              <a:buNone/>
              <a:defRPr sz="8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082" y="568864"/>
            <a:ext cx="1951200" cy="56569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1040" y="568864"/>
            <a:ext cx="5716800" cy="56569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1_Content">
    <p:spTree>
      <p:nvGrpSpPr>
        <p:cNvPr id="1" name=""/>
        <p:cNvGrpSpPr/>
        <p:nvPr/>
      </p:nvGrpSpPr>
      <p:grpSpPr>
        <a:xfrm>
          <a:off x="0" y="0"/>
          <a:ext cx="0" cy="0"/>
          <a:chOff x="0" y="0"/>
          <a:chExt cx="0" cy="0"/>
        </a:xfrm>
      </p:grpSpPr>
      <p:sp>
        <p:nvSpPr>
          <p:cNvPr id="3" name="Rectangle 9"/>
          <p:cNvSpPr>
            <a:spLocks noChangeArrowheads="1"/>
          </p:cNvSpPr>
          <p:nvPr userDrawn="1"/>
        </p:nvSpPr>
        <p:spPr bwMode="auto">
          <a:xfrm>
            <a:off x="0" y="6096000"/>
            <a:ext cx="9144000" cy="762000"/>
          </a:xfrm>
          <a:prstGeom prst="rect">
            <a:avLst/>
          </a:prstGeom>
          <a:solidFill>
            <a:srgbClr val="5A2D5F"/>
          </a:solidFill>
          <a:ln w="9525">
            <a:noFill/>
            <a:miter lim="800000"/>
            <a:headEnd/>
            <a:tailEnd/>
          </a:ln>
        </p:spPr>
        <p:txBody>
          <a:bodyPr wrap="none" lIns="91350" tIns="45677" rIns="91350" bIns="45677" anchor="ctr">
            <a:prstTxWarp prst="textNoShape">
              <a:avLst/>
            </a:prstTxWarp>
          </a:bodyPr>
          <a:lstStyle/>
          <a:p>
            <a:endParaRPr lang="en-US"/>
          </a:p>
        </p:txBody>
      </p:sp>
      <p:pic>
        <p:nvPicPr>
          <p:cNvPr id="4" name="Picture 8" descr="TBAlliance Logo white_purple background"/>
          <p:cNvPicPr>
            <a:picLocks noChangeAspect="1" noChangeArrowheads="1"/>
          </p:cNvPicPr>
          <p:nvPr userDrawn="1"/>
        </p:nvPicPr>
        <p:blipFill>
          <a:blip r:embed="rId2" cstate="print"/>
          <a:srcRect/>
          <a:stretch>
            <a:fillRect/>
          </a:stretch>
        </p:blipFill>
        <p:spPr bwMode="auto">
          <a:xfrm>
            <a:off x="0" y="6184900"/>
            <a:ext cx="4038600" cy="673100"/>
          </a:xfrm>
          <a:prstGeom prst="rect">
            <a:avLst/>
          </a:prstGeom>
          <a:noFill/>
          <a:ln w="9525">
            <a:noFill/>
            <a:miter lim="800000"/>
            <a:headEnd/>
            <a:tailEnd/>
          </a:ln>
        </p:spPr>
      </p:pic>
      <p:sp>
        <p:nvSpPr>
          <p:cNvPr id="5" name="Rectangle 10"/>
          <p:cNvSpPr>
            <a:spLocks noChangeArrowheads="1"/>
          </p:cNvSpPr>
          <p:nvPr userDrawn="1"/>
        </p:nvSpPr>
        <p:spPr bwMode="auto">
          <a:xfrm>
            <a:off x="0" y="0"/>
            <a:ext cx="9144000" cy="228600"/>
          </a:xfrm>
          <a:prstGeom prst="rect">
            <a:avLst/>
          </a:prstGeom>
          <a:solidFill>
            <a:srgbClr val="265665"/>
          </a:solidFill>
          <a:ln w="9525">
            <a:noFill/>
            <a:miter lim="800000"/>
            <a:headEnd/>
            <a:tailEnd/>
          </a:ln>
        </p:spPr>
        <p:txBody>
          <a:bodyPr wrap="none" lIns="91350" tIns="45677" rIns="91350" bIns="45677" anchor="ctr">
            <a:prstTxWarp prst="textNoShape">
              <a:avLst/>
            </a:prstTxWarp>
          </a:bodyPr>
          <a:lstStyle/>
          <a:p>
            <a:endParaRPr lang="en-US"/>
          </a:p>
        </p:txBody>
      </p:sp>
      <p:sp>
        <p:nvSpPr>
          <p:cNvPr id="2" name="Content Placeholder 1"/>
          <p:cNvSpPr>
            <a:spLocks noGrp="1"/>
          </p:cNvSpPr>
          <p:nvPr>
            <p:ph/>
          </p:nvPr>
        </p:nvSpPr>
        <p:spPr>
          <a:xfrm>
            <a:off x="1371603" y="1143000"/>
            <a:ext cx="7620000" cy="5181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339" indent="0" algn="ctr">
              <a:buNone/>
              <a:defRPr/>
            </a:lvl2pPr>
            <a:lvl3pPr marL="828678" indent="0" algn="ctr">
              <a:buNone/>
              <a:defRPr/>
            </a:lvl3pPr>
            <a:lvl4pPr marL="1243017" indent="0" algn="ctr">
              <a:buNone/>
              <a:defRPr/>
            </a:lvl4pPr>
            <a:lvl5pPr marL="1657356" indent="0" algn="ctr">
              <a:buNone/>
              <a:defRPr/>
            </a:lvl5pPr>
            <a:lvl6pPr marL="2071696" indent="0" algn="ctr">
              <a:buNone/>
              <a:defRPr/>
            </a:lvl6pPr>
            <a:lvl7pPr marL="2486036" indent="0" algn="ctr">
              <a:buNone/>
              <a:defRPr/>
            </a:lvl7pPr>
            <a:lvl8pPr marL="2900375" indent="0" algn="ctr">
              <a:buNone/>
              <a:defRPr/>
            </a:lvl8pPr>
            <a:lvl9pPr marL="3314716" indent="0" algn="ctr">
              <a:buNone/>
              <a:defRPr/>
            </a:lvl9pPr>
          </a:lstStyle>
          <a:p>
            <a:r>
              <a:rPr lang="en-US" smtClean="0"/>
              <a:t>Click to edit Master subtitle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78"/>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339" indent="0">
              <a:buNone/>
              <a:defRPr sz="1600"/>
            </a:lvl2pPr>
            <a:lvl3pPr marL="828678" indent="0">
              <a:buNone/>
              <a:defRPr sz="1500"/>
            </a:lvl3pPr>
            <a:lvl4pPr marL="1243017" indent="0">
              <a:buNone/>
              <a:defRPr sz="1300"/>
            </a:lvl4pPr>
            <a:lvl5pPr marL="1657356" indent="0">
              <a:buNone/>
              <a:defRPr sz="1300"/>
            </a:lvl5pPr>
            <a:lvl6pPr marL="2071696" indent="0">
              <a:buNone/>
              <a:defRPr sz="1300"/>
            </a:lvl6pPr>
            <a:lvl7pPr marL="2486036" indent="0">
              <a:buNone/>
              <a:defRPr sz="1300"/>
            </a:lvl7pPr>
            <a:lvl8pPr marL="2900375" indent="0">
              <a:buNone/>
              <a:defRPr sz="1300"/>
            </a:lvl8pPr>
            <a:lvl9pPr marL="3314716" indent="0">
              <a:buNone/>
              <a:defRPr sz="13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1040" y="1906761"/>
            <a:ext cx="383328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562" y="1906761"/>
            <a:ext cx="383472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085"/>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2"/>
            <a:ext cx="4039200" cy="639427"/>
          </a:xfrm>
        </p:spPr>
        <p:txBody>
          <a:bodyPr anchor="b"/>
          <a:lstStyle>
            <a:lvl1pPr marL="0" indent="0">
              <a:buNone/>
              <a:defRPr sz="2200" b="1"/>
            </a:lvl1pPr>
            <a:lvl2pPr marL="414339" indent="0">
              <a:buNone/>
              <a:defRPr sz="1800" b="1"/>
            </a:lvl2pPr>
            <a:lvl3pPr marL="828678" indent="0">
              <a:buNone/>
              <a:defRPr sz="1600" b="1"/>
            </a:lvl3pPr>
            <a:lvl4pPr marL="1243017" indent="0">
              <a:buNone/>
              <a:defRPr sz="1500" b="1"/>
            </a:lvl4pPr>
            <a:lvl5pPr marL="1657356" indent="0">
              <a:buNone/>
              <a:defRPr sz="1500" b="1"/>
            </a:lvl5pPr>
            <a:lvl6pPr marL="2071696" indent="0">
              <a:buNone/>
              <a:defRPr sz="1500" b="1"/>
            </a:lvl6pPr>
            <a:lvl7pPr marL="2486036" indent="0">
              <a:buNone/>
              <a:defRPr sz="1500" b="1"/>
            </a:lvl7pPr>
            <a:lvl8pPr marL="2900375" indent="0">
              <a:buNone/>
              <a:defRPr sz="1500" b="1"/>
            </a:lvl8pPr>
            <a:lvl9pPr marL="3314716"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2"/>
            <a:ext cx="4042080" cy="639427"/>
          </a:xfrm>
        </p:spPr>
        <p:txBody>
          <a:bodyPr anchor="b"/>
          <a:lstStyle>
            <a:lvl1pPr marL="0" indent="0">
              <a:buNone/>
              <a:defRPr sz="2200" b="1"/>
            </a:lvl1pPr>
            <a:lvl2pPr marL="414339" indent="0">
              <a:buNone/>
              <a:defRPr sz="1800" b="1"/>
            </a:lvl2pPr>
            <a:lvl3pPr marL="828678" indent="0">
              <a:buNone/>
              <a:defRPr sz="1600" b="1"/>
            </a:lvl3pPr>
            <a:lvl4pPr marL="1243017" indent="0">
              <a:buNone/>
              <a:defRPr sz="1500" b="1"/>
            </a:lvl4pPr>
            <a:lvl5pPr marL="1657356" indent="0">
              <a:buNone/>
              <a:defRPr sz="1500" b="1"/>
            </a:lvl5pPr>
            <a:lvl6pPr marL="2071696" indent="0">
              <a:buNone/>
              <a:defRPr sz="1500" b="1"/>
            </a:lvl6pPr>
            <a:lvl7pPr marL="2486036" indent="0">
              <a:buNone/>
              <a:defRPr sz="1500" b="1"/>
            </a:lvl7pPr>
            <a:lvl8pPr marL="2900375" indent="0">
              <a:buNone/>
              <a:defRPr sz="1500" b="1"/>
            </a:lvl8pPr>
            <a:lvl9pPr marL="3314716"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15"/>
            <a:ext cx="7772400" cy="1362076"/>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631" indent="0">
              <a:buNone/>
              <a:defRPr sz="1800">
                <a:solidFill>
                  <a:schemeClr val="tx1">
                    <a:tint val="75000"/>
                  </a:schemeClr>
                </a:solidFill>
              </a:defRPr>
            </a:lvl2pPr>
            <a:lvl3pPr marL="913264" indent="0">
              <a:buNone/>
              <a:defRPr sz="1600">
                <a:solidFill>
                  <a:schemeClr val="tx1">
                    <a:tint val="75000"/>
                  </a:schemeClr>
                </a:solidFill>
              </a:defRPr>
            </a:lvl3pPr>
            <a:lvl4pPr marL="1369896" indent="0">
              <a:buNone/>
              <a:defRPr sz="1400">
                <a:solidFill>
                  <a:schemeClr val="tx1">
                    <a:tint val="75000"/>
                  </a:schemeClr>
                </a:solidFill>
              </a:defRPr>
            </a:lvl4pPr>
            <a:lvl5pPr marL="1826526" indent="0">
              <a:buNone/>
              <a:defRPr sz="1400">
                <a:solidFill>
                  <a:schemeClr val="tx1">
                    <a:tint val="75000"/>
                  </a:schemeClr>
                </a:solidFill>
              </a:defRPr>
            </a:lvl5pPr>
            <a:lvl6pPr marL="2283159" indent="0">
              <a:buNone/>
              <a:defRPr sz="1400">
                <a:solidFill>
                  <a:schemeClr val="tx1">
                    <a:tint val="75000"/>
                  </a:schemeClr>
                </a:solidFill>
              </a:defRPr>
            </a:lvl6pPr>
            <a:lvl7pPr marL="2739790" indent="0">
              <a:buNone/>
              <a:defRPr sz="1400">
                <a:solidFill>
                  <a:schemeClr val="tx1">
                    <a:tint val="75000"/>
                  </a:schemeClr>
                </a:solidFill>
              </a:defRPr>
            </a:lvl7pPr>
            <a:lvl8pPr marL="3196416" indent="0">
              <a:buNone/>
              <a:defRPr sz="1400">
                <a:solidFill>
                  <a:schemeClr val="tx1">
                    <a:tint val="75000"/>
                  </a:schemeClr>
                </a:solidFill>
              </a:defRPr>
            </a:lvl8pPr>
            <a:lvl9pPr marL="3653052"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1756A8F-0707-44FD-9B22-131E8DC6994F}" type="datetimeFigureOut">
              <a:rPr lang="es-ES" smtClean="0"/>
              <a:pPr/>
              <a:t>03/06/2015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8CDE02A-4802-4393-BC74-0ED52F20F9D0}" type="slidenum">
              <a:rPr lang="es-ES" smtClean="0"/>
              <a:pPr/>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405"/>
            <a:ext cx="3008160" cy="4692013"/>
          </a:xfrm>
        </p:spPr>
        <p:txBody>
          <a:bodyPr/>
          <a:lstStyle>
            <a:lvl1pPr marL="0" indent="0">
              <a:buNone/>
              <a:defRPr sz="1300"/>
            </a:lvl1pPr>
            <a:lvl2pPr marL="414339" indent="0">
              <a:buNone/>
              <a:defRPr sz="1100"/>
            </a:lvl2pPr>
            <a:lvl3pPr marL="828678" indent="0">
              <a:buNone/>
              <a:defRPr sz="900"/>
            </a:lvl3pPr>
            <a:lvl4pPr marL="1243017" indent="0">
              <a:buNone/>
              <a:defRPr sz="800"/>
            </a:lvl4pPr>
            <a:lvl5pPr marL="1657356" indent="0">
              <a:buNone/>
              <a:defRPr sz="800"/>
            </a:lvl5pPr>
            <a:lvl6pPr marL="2071696" indent="0">
              <a:buNone/>
              <a:defRPr sz="800"/>
            </a:lvl6pPr>
            <a:lvl7pPr marL="2486036" indent="0">
              <a:buNone/>
              <a:defRPr sz="800"/>
            </a:lvl7pPr>
            <a:lvl8pPr marL="2900375" indent="0">
              <a:buNone/>
              <a:defRPr sz="800"/>
            </a:lvl8pPr>
            <a:lvl9pPr marL="3314716" indent="0">
              <a:buNone/>
              <a:defRPr sz="8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4339" indent="0">
              <a:buNone/>
              <a:defRPr sz="2500"/>
            </a:lvl2pPr>
            <a:lvl3pPr marL="828678" indent="0">
              <a:buNone/>
              <a:defRPr sz="2200"/>
            </a:lvl3pPr>
            <a:lvl4pPr marL="1243017" indent="0">
              <a:buNone/>
              <a:defRPr sz="1800"/>
            </a:lvl4pPr>
            <a:lvl5pPr marL="1657356" indent="0">
              <a:buNone/>
              <a:defRPr sz="1800"/>
            </a:lvl5pPr>
            <a:lvl6pPr marL="2071696" indent="0">
              <a:buNone/>
              <a:defRPr sz="1800"/>
            </a:lvl6pPr>
            <a:lvl7pPr marL="2486036" indent="0">
              <a:buNone/>
              <a:defRPr sz="1800"/>
            </a:lvl7pPr>
            <a:lvl8pPr marL="2900375" indent="0">
              <a:buNone/>
              <a:defRPr sz="1800"/>
            </a:lvl8pPr>
            <a:lvl9pPr marL="3314716" indent="0">
              <a:buNone/>
              <a:defRPr sz="1800"/>
            </a:lvl9pPr>
          </a:lstStyle>
          <a:p>
            <a:endParaRPr lang="en-US"/>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4339" indent="0">
              <a:buNone/>
              <a:defRPr sz="1100"/>
            </a:lvl2pPr>
            <a:lvl3pPr marL="828678" indent="0">
              <a:buNone/>
              <a:defRPr sz="900"/>
            </a:lvl3pPr>
            <a:lvl4pPr marL="1243017" indent="0">
              <a:buNone/>
              <a:defRPr sz="800"/>
            </a:lvl4pPr>
            <a:lvl5pPr marL="1657356" indent="0">
              <a:buNone/>
              <a:defRPr sz="800"/>
            </a:lvl5pPr>
            <a:lvl6pPr marL="2071696" indent="0">
              <a:buNone/>
              <a:defRPr sz="800"/>
            </a:lvl6pPr>
            <a:lvl7pPr marL="2486036" indent="0">
              <a:buNone/>
              <a:defRPr sz="800"/>
            </a:lvl7pPr>
            <a:lvl8pPr marL="2900375" indent="0">
              <a:buNone/>
              <a:defRPr sz="800"/>
            </a:lvl8pPr>
            <a:lvl9pPr marL="3314716" indent="0">
              <a:buNone/>
              <a:defRPr sz="8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082" y="568864"/>
            <a:ext cx="1951200" cy="56569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1040" y="568864"/>
            <a:ext cx="5716800" cy="56569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468" indent="0" algn="ctr">
              <a:buNone/>
              <a:defRPr/>
            </a:lvl2pPr>
            <a:lvl3pPr marL="828936" indent="0" algn="ctr">
              <a:buNone/>
              <a:defRPr/>
            </a:lvl3pPr>
            <a:lvl4pPr marL="1243404" indent="0" algn="ctr">
              <a:buNone/>
              <a:defRPr/>
            </a:lvl4pPr>
            <a:lvl5pPr marL="1657872" indent="0" algn="ctr">
              <a:buNone/>
              <a:defRPr/>
            </a:lvl5pPr>
            <a:lvl6pPr marL="2072341" indent="0" algn="ctr">
              <a:buNone/>
              <a:defRPr/>
            </a:lvl6pPr>
            <a:lvl7pPr marL="2486809" indent="0" algn="ctr">
              <a:buNone/>
              <a:defRPr/>
            </a:lvl7pPr>
            <a:lvl8pPr marL="2901277" indent="0" algn="ctr">
              <a:buNone/>
              <a:defRPr/>
            </a:lvl8pPr>
            <a:lvl9pPr marL="3315745" indent="0" algn="ctr">
              <a:buNone/>
              <a:defRPr/>
            </a:lvl9pPr>
          </a:lstStyle>
          <a:p>
            <a:r>
              <a:rPr lang="en-US" smtClean="0"/>
              <a:t>Click to edit Master subtitle style</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75"/>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468" indent="0">
              <a:buNone/>
              <a:defRPr sz="1600"/>
            </a:lvl2pPr>
            <a:lvl3pPr marL="828936" indent="0">
              <a:buNone/>
              <a:defRPr sz="1500"/>
            </a:lvl3pPr>
            <a:lvl4pPr marL="1243404" indent="0">
              <a:buNone/>
              <a:defRPr sz="1300"/>
            </a:lvl4pPr>
            <a:lvl5pPr marL="1657872" indent="0">
              <a:buNone/>
              <a:defRPr sz="1300"/>
            </a:lvl5pPr>
            <a:lvl6pPr marL="2072341" indent="0">
              <a:buNone/>
              <a:defRPr sz="1300"/>
            </a:lvl6pPr>
            <a:lvl7pPr marL="2486809" indent="0">
              <a:buNone/>
              <a:defRPr sz="1300"/>
            </a:lvl7pPr>
            <a:lvl8pPr marL="2901277" indent="0">
              <a:buNone/>
              <a:defRPr sz="1300"/>
            </a:lvl8pPr>
            <a:lvl9pPr marL="3315745" indent="0">
              <a:buNone/>
              <a:defRPr sz="1300"/>
            </a:lvl9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1040" y="1906761"/>
            <a:ext cx="383328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562" y="1906761"/>
            <a:ext cx="383472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083"/>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2"/>
            <a:ext cx="4039200" cy="639427"/>
          </a:xfrm>
        </p:spPr>
        <p:txBody>
          <a:bodyPr anchor="b"/>
          <a:lstStyle>
            <a:lvl1pPr marL="0" indent="0">
              <a:buNone/>
              <a:defRPr sz="2200" b="1"/>
            </a:lvl1pPr>
            <a:lvl2pPr marL="414468" indent="0">
              <a:buNone/>
              <a:defRPr sz="1800" b="1"/>
            </a:lvl2pPr>
            <a:lvl3pPr marL="828936" indent="0">
              <a:buNone/>
              <a:defRPr sz="1600" b="1"/>
            </a:lvl3pPr>
            <a:lvl4pPr marL="1243404" indent="0">
              <a:buNone/>
              <a:defRPr sz="1500" b="1"/>
            </a:lvl4pPr>
            <a:lvl5pPr marL="1657872" indent="0">
              <a:buNone/>
              <a:defRPr sz="1500" b="1"/>
            </a:lvl5pPr>
            <a:lvl6pPr marL="2072341" indent="0">
              <a:buNone/>
              <a:defRPr sz="1500" b="1"/>
            </a:lvl6pPr>
            <a:lvl7pPr marL="2486809" indent="0">
              <a:buNone/>
              <a:defRPr sz="1500" b="1"/>
            </a:lvl7pPr>
            <a:lvl8pPr marL="2901277" indent="0">
              <a:buNone/>
              <a:defRPr sz="1500" b="1"/>
            </a:lvl8pPr>
            <a:lvl9pPr marL="3315745"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2"/>
            <a:ext cx="4042080" cy="639427"/>
          </a:xfrm>
        </p:spPr>
        <p:txBody>
          <a:bodyPr anchor="b"/>
          <a:lstStyle>
            <a:lvl1pPr marL="0" indent="0">
              <a:buNone/>
              <a:defRPr sz="2200" b="1"/>
            </a:lvl1pPr>
            <a:lvl2pPr marL="414468" indent="0">
              <a:buNone/>
              <a:defRPr sz="1800" b="1"/>
            </a:lvl2pPr>
            <a:lvl3pPr marL="828936" indent="0">
              <a:buNone/>
              <a:defRPr sz="1600" b="1"/>
            </a:lvl3pPr>
            <a:lvl4pPr marL="1243404" indent="0">
              <a:buNone/>
              <a:defRPr sz="1500" b="1"/>
            </a:lvl4pPr>
            <a:lvl5pPr marL="1657872" indent="0">
              <a:buNone/>
              <a:defRPr sz="1500" b="1"/>
            </a:lvl5pPr>
            <a:lvl6pPr marL="2072341" indent="0">
              <a:buNone/>
              <a:defRPr sz="1500" b="1"/>
            </a:lvl6pPr>
            <a:lvl7pPr marL="2486809" indent="0">
              <a:buNone/>
              <a:defRPr sz="1500" b="1"/>
            </a:lvl7pPr>
            <a:lvl8pPr marL="2901277" indent="0">
              <a:buNone/>
              <a:defRPr sz="1500" b="1"/>
            </a:lvl8pPr>
            <a:lvl9pPr marL="3315745"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1756A8F-0707-44FD-9B22-131E8DC6994F}" type="datetimeFigureOut">
              <a:rPr lang="es-ES" smtClean="0"/>
              <a:pPr/>
              <a:t>03/06/2015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8CDE02A-4802-4393-BC74-0ED52F20F9D0}" type="slidenum">
              <a:rPr lang="es-ES" smtClean="0"/>
              <a:pPr/>
              <a:t>‹Nº›</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403"/>
            <a:ext cx="3008160" cy="4692013"/>
          </a:xfrm>
        </p:spPr>
        <p:txBody>
          <a:bodyPr/>
          <a:lstStyle>
            <a:lvl1pPr marL="0" indent="0">
              <a:buNone/>
              <a:defRPr sz="1300"/>
            </a:lvl1pPr>
            <a:lvl2pPr marL="414468" indent="0">
              <a:buNone/>
              <a:defRPr sz="1100"/>
            </a:lvl2pPr>
            <a:lvl3pPr marL="828936" indent="0">
              <a:buNone/>
              <a:defRPr sz="900"/>
            </a:lvl3pPr>
            <a:lvl4pPr marL="1243404" indent="0">
              <a:buNone/>
              <a:defRPr sz="800"/>
            </a:lvl4pPr>
            <a:lvl5pPr marL="1657872" indent="0">
              <a:buNone/>
              <a:defRPr sz="800"/>
            </a:lvl5pPr>
            <a:lvl6pPr marL="2072341" indent="0">
              <a:buNone/>
              <a:defRPr sz="800"/>
            </a:lvl6pPr>
            <a:lvl7pPr marL="2486809" indent="0">
              <a:buNone/>
              <a:defRPr sz="800"/>
            </a:lvl7pPr>
            <a:lvl8pPr marL="2901277" indent="0">
              <a:buNone/>
              <a:defRPr sz="800"/>
            </a:lvl8pPr>
            <a:lvl9pPr marL="3315745" indent="0">
              <a:buNone/>
              <a:defRPr sz="8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4468" indent="0">
              <a:buNone/>
              <a:defRPr sz="2500"/>
            </a:lvl2pPr>
            <a:lvl3pPr marL="828936" indent="0">
              <a:buNone/>
              <a:defRPr sz="2200"/>
            </a:lvl3pPr>
            <a:lvl4pPr marL="1243404" indent="0">
              <a:buNone/>
              <a:defRPr sz="1800"/>
            </a:lvl4pPr>
            <a:lvl5pPr marL="1657872" indent="0">
              <a:buNone/>
              <a:defRPr sz="1800"/>
            </a:lvl5pPr>
            <a:lvl6pPr marL="2072341" indent="0">
              <a:buNone/>
              <a:defRPr sz="1800"/>
            </a:lvl6pPr>
            <a:lvl7pPr marL="2486809" indent="0">
              <a:buNone/>
              <a:defRPr sz="1800"/>
            </a:lvl7pPr>
            <a:lvl8pPr marL="2901277" indent="0">
              <a:buNone/>
              <a:defRPr sz="1800"/>
            </a:lvl8pPr>
            <a:lvl9pPr marL="3315745" indent="0">
              <a:buNone/>
              <a:defRPr sz="1800"/>
            </a:lvl9pPr>
          </a:lstStyle>
          <a:p>
            <a:endParaRPr lang="en-US"/>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4468" indent="0">
              <a:buNone/>
              <a:defRPr sz="1100"/>
            </a:lvl2pPr>
            <a:lvl3pPr marL="828936" indent="0">
              <a:buNone/>
              <a:defRPr sz="900"/>
            </a:lvl3pPr>
            <a:lvl4pPr marL="1243404" indent="0">
              <a:buNone/>
              <a:defRPr sz="800"/>
            </a:lvl4pPr>
            <a:lvl5pPr marL="1657872" indent="0">
              <a:buNone/>
              <a:defRPr sz="800"/>
            </a:lvl5pPr>
            <a:lvl6pPr marL="2072341" indent="0">
              <a:buNone/>
              <a:defRPr sz="800"/>
            </a:lvl6pPr>
            <a:lvl7pPr marL="2486809" indent="0">
              <a:buNone/>
              <a:defRPr sz="800"/>
            </a:lvl7pPr>
            <a:lvl8pPr marL="2901277" indent="0">
              <a:buNone/>
              <a:defRPr sz="800"/>
            </a:lvl8pPr>
            <a:lvl9pPr marL="3315745" indent="0">
              <a:buNone/>
              <a:defRPr sz="8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082" y="568864"/>
            <a:ext cx="1951200" cy="56569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1040" y="568864"/>
            <a:ext cx="5716800" cy="56569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32"/>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BB9DEAC2-111B-FA49-BA1F-CF0F9EA6FD9D}" type="datetimeFigureOut">
              <a:rPr lang="es-ES" smtClean="0">
                <a:solidFill>
                  <a:prstClr val="black">
                    <a:tint val="75000"/>
                  </a:prstClr>
                </a:solidFill>
              </a:rPr>
              <a:pPr/>
              <a:t>03/06/2015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4D87DE0-07CA-2549-8005-466D02A1360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28009061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B9DEAC2-111B-FA49-BA1F-CF0F9EA6FD9D}" type="datetimeFigureOut">
              <a:rPr lang="es-ES" smtClean="0">
                <a:solidFill>
                  <a:prstClr val="black">
                    <a:tint val="75000"/>
                  </a:prstClr>
                </a:solidFill>
              </a:rPr>
              <a:pPr/>
              <a:t>03/06/2015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4D87DE0-07CA-2549-8005-466D02A1360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36265675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3"/>
            <a:ext cx="7772400" cy="1362076"/>
          </a:xfrm>
        </p:spPr>
        <p:txBody>
          <a:bodyPr anchor="t"/>
          <a:lstStyle>
            <a:lvl1pPr algn="l">
              <a:defRPr sz="3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8"/>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BB9DEAC2-111B-FA49-BA1F-CF0F9EA6FD9D}" type="datetimeFigureOut">
              <a:rPr lang="es-ES" smtClean="0">
                <a:solidFill>
                  <a:prstClr val="black">
                    <a:tint val="75000"/>
                  </a:prstClr>
                </a:solidFill>
              </a:rPr>
              <a:pPr/>
              <a:t>03/06/2015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4D87DE0-07CA-2549-8005-466D02A1360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19421237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342901" y="2133603"/>
            <a:ext cx="3009900" cy="60340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3505201" y="2133603"/>
            <a:ext cx="3009900" cy="60340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BB9DEAC2-111B-FA49-BA1F-CF0F9EA6FD9D}" type="datetimeFigureOut">
              <a:rPr lang="es-ES" smtClean="0">
                <a:solidFill>
                  <a:prstClr val="black">
                    <a:tint val="75000"/>
                  </a:prstClr>
                </a:solidFill>
              </a:rPr>
              <a:pPr/>
              <a:t>03/06/2015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4D87DE0-07CA-2549-8005-466D02A1360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3857053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6"/>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33" y="1535116"/>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1756A8F-0707-44FD-9B22-131E8DC6994F}" type="datetimeFigureOut">
              <a:rPr lang="es-ES" smtClean="0"/>
              <a:pPr/>
              <a:t>03/06/2015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8CDE02A-4802-4393-BC74-0ED52F20F9D0}" type="slidenum">
              <a:rPr lang="es-ES" smtClean="0"/>
              <a:pPr/>
              <a:t>‹Nº›</a:t>
            </a:fld>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1" y="1535116"/>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1"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33" y="1535116"/>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33"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BB9DEAC2-111B-FA49-BA1F-CF0F9EA6FD9D}" type="datetimeFigureOut">
              <a:rPr lang="es-ES" smtClean="0">
                <a:solidFill>
                  <a:prstClr val="black">
                    <a:tint val="75000"/>
                  </a:prstClr>
                </a:solidFill>
              </a:rPr>
              <a:pPr/>
              <a:t>03/06/2015</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C4D87DE0-07CA-2549-8005-466D02A1360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3742962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BB9DEAC2-111B-FA49-BA1F-CF0F9EA6FD9D}" type="datetimeFigureOut">
              <a:rPr lang="es-ES" smtClean="0">
                <a:solidFill>
                  <a:prstClr val="black">
                    <a:tint val="75000"/>
                  </a:prstClr>
                </a:solidFill>
              </a:rPr>
              <a:pPr/>
              <a:t>03/06/2015</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C4D87DE0-07CA-2549-8005-466D02A1360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23724610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B9DEAC2-111B-FA49-BA1F-CF0F9EA6FD9D}" type="datetimeFigureOut">
              <a:rPr lang="es-ES" smtClean="0">
                <a:solidFill>
                  <a:prstClr val="black">
                    <a:tint val="75000"/>
                  </a:prstClr>
                </a:solidFill>
              </a:rPr>
              <a:pPr/>
              <a:t>03/06/2015</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C4D87DE0-07CA-2549-8005-466D02A1360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9007252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8" y="273052"/>
            <a:ext cx="3008313" cy="1162050"/>
          </a:xfrm>
        </p:spPr>
        <p:txBody>
          <a:bodyPr anchor="b"/>
          <a:lstStyle>
            <a:lvl1pPr algn="l">
              <a:defRPr sz="1500" b="1"/>
            </a:lvl1pPr>
          </a:lstStyle>
          <a:p>
            <a:r>
              <a:rPr lang="es-ES_tradnl" smtClean="0"/>
              <a:t>Clic para editar título</a:t>
            </a:r>
            <a:endParaRPr lang="es-ES"/>
          </a:p>
        </p:txBody>
      </p:sp>
      <p:sp>
        <p:nvSpPr>
          <p:cNvPr id="3" name="Marcador de contenido 2"/>
          <p:cNvSpPr>
            <a:spLocks noGrp="1"/>
          </p:cNvSpPr>
          <p:nvPr>
            <p:ph idx="1"/>
          </p:nvPr>
        </p:nvSpPr>
        <p:spPr>
          <a:xfrm>
            <a:off x="3575059" y="273055"/>
            <a:ext cx="5111751"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8" y="1435104"/>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BB9DEAC2-111B-FA49-BA1F-CF0F9EA6FD9D}" type="datetimeFigureOut">
              <a:rPr lang="es-ES" smtClean="0">
                <a:solidFill>
                  <a:prstClr val="black">
                    <a:tint val="75000"/>
                  </a:prstClr>
                </a:solidFill>
              </a:rPr>
              <a:pPr/>
              <a:t>03/06/2015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4D87DE0-07CA-2549-8005-466D02A1360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22564414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1"/>
            <a:ext cx="5486400" cy="566738"/>
          </a:xfrm>
        </p:spPr>
        <p:txBody>
          <a:bodyPr anchor="b"/>
          <a:lstStyle>
            <a:lvl1pPr algn="l">
              <a:defRPr sz="15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p:cNvSpPr>
            <a:spLocks noGrp="1"/>
          </p:cNvSpPr>
          <p:nvPr>
            <p:ph type="body" sz="half" idx="2"/>
          </p:nvPr>
        </p:nvSpPr>
        <p:spPr>
          <a:xfrm>
            <a:off x="1792288" y="5367339"/>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BB9DEAC2-111B-FA49-BA1F-CF0F9EA6FD9D}" type="datetimeFigureOut">
              <a:rPr lang="es-ES" smtClean="0">
                <a:solidFill>
                  <a:prstClr val="black">
                    <a:tint val="75000"/>
                  </a:prstClr>
                </a:solidFill>
              </a:rPr>
              <a:pPr/>
              <a:t>03/06/2015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4D87DE0-07CA-2549-8005-466D02A1360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24936265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B9DEAC2-111B-FA49-BA1F-CF0F9EA6FD9D}" type="datetimeFigureOut">
              <a:rPr lang="es-ES" smtClean="0">
                <a:solidFill>
                  <a:prstClr val="black">
                    <a:tint val="75000"/>
                  </a:prstClr>
                </a:solidFill>
              </a:rPr>
              <a:pPr/>
              <a:t>03/06/2015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4D87DE0-07CA-2549-8005-466D02A1360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28686983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4972054" y="366713"/>
            <a:ext cx="1543051" cy="7800976"/>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342907" y="366713"/>
            <a:ext cx="4476751" cy="7800976"/>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B9DEAC2-111B-FA49-BA1F-CF0F9EA6FD9D}" type="datetimeFigureOut">
              <a:rPr lang="es-ES" smtClean="0">
                <a:solidFill>
                  <a:prstClr val="black">
                    <a:tint val="75000"/>
                  </a:prstClr>
                </a:solidFill>
              </a:rPr>
              <a:pPr/>
              <a:t>03/06/2015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4D87DE0-07CA-2549-8005-466D02A1360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19198861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9" name="Rectángulo 8"/>
          <p:cNvSpPr/>
          <p:nvPr/>
        </p:nvSpPr>
        <p:spPr bwMode="ltGray">
          <a:xfrm>
            <a:off x="8" y="4"/>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ítulo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s-ES_tradnl" smtClean="0"/>
              <a:t>Clic para editar título</a:t>
            </a:r>
            <a:endParaRPr kumimoji="0" lang="en-US"/>
          </a:p>
        </p:txBody>
      </p:sp>
      <p:sp>
        <p:nvSpPr>
          <p:cNvPr id="3" name="Subtítulo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s-ES_tradnl" smtClean="0"/>
              <a:t>Haga clic para modificar el estilo de subtítulo del patrón</a:t>
            </a:r>
            <a:endParaRPr kumimoji="0" lang="en-US"/>
          </a:p>
        </p:txBody>
      </p:sp>
      <p:sp>
        <p:nvSpPr>
          <p:cNvPr id="4" name="Marcador de fecha 3"/>
          <p:cNvSpPr>
            <a:spLocks noGrp="1"/>
          </p:cNvSpPr>
          <p:nvPr>
            <p:ph type="dt" sz="half" idx="10"/>
          </p:nvPr>
        </p:nvSpPr>
        <p:spPr/>
        <p:txBody>
          <a:bodyPr/>
          <a:lstStyle/>
          <a:p>
            <a:fld id="{3AA0B2E9-94AF-47C6-A472-307F4DBB8B0D}" type="datetimeFigureOut">
              <a:rPr lang="es-MX" smtClean="0">
                <a:solidFill>
                  <a:prstClr val="white">
                    <a:tint val="95000"/>
                  </a:prstClr>
                </a:solidFill>
              </a:rPr>
              <a:pPr/>
              <a:t>03/06/2015</a:t>
            </a:fld>
            <a:endParaRPr lang="es-MX">
              <a:solidFill>
                <a:prstClr val="white">
                  <a:tint val="95000"/>
                </a:prstClr>
              </a:solidFill>
            </a:endParaRPr>
          </a:p>
        </p:txBody>
      </p:sp>
      <p:sp>
        <p:nvSpPr>
          <p:cNvPr id="5" name="Marcador de pie de página 4"/>
          <p:cNvSpPr>
            <a:spLocks noGrp="1"/>
          </p:cNvSpPr>
          <p:nvPr>
            <p:ph type="ftr" sz="quarter" idx="11"/>
          </p:nvPr>
        </p:nvSpPr>
        <p:spPr/>
        <p:txBody>
          <a:bodyPr/>
          <a:lstStyle/>
          <a:p>
            <a:endParaRPr lang="es-MX">
              <a:solidFill>
                <a:prstClr val="white">
                  <a:tint val="95000"/>
                </a:prstClr>
              </a:solidFill>
            </a:endParaRPr>
          </a:p>
        </p:txBody>
      </p:sp>
      <p:sp>
        <p:nvSpPr>
          <p:cNvPr id="6" name="Marcador de número de diapositiva 5"/>
          <p:cNvSpPr>
            <a:spLocks noGrp="1"/>
          </p:cNvSpPr>
          <p:nvPr>
            <p:ph type="sldNum" sz="quarter" idx="12"/>
          </p:nvPr>
        </p:nvSpPr>
        <p:spPr/>
        <p:txBody>
          <a:bodyPr/>
          <a:lstStyle/>
          <a:p>
            <a:fld id="{8C592886-E571-45D5-8B56-343DC94F8FA6}" type="slidenum">
              <a:rPr lang="en-US" smtClean="0">
                <a:solidFill>
                  <a:prstClr val="white">
                    <a:tint val="95000"/>
                  </a:prstClr>
                </a:solidFill>
              </a:rPr>
              <a:pPr/>
              <a:t>‹Nº›</a:t>
            </a:fld>
            <a:endParaRPr lang="en-US" dirty="0">
              <a:solidFill>
                <a:srgbClr val="D4D4D6">
                  <a:shade val="90000"/>
                </a:srgbClr>
              </a:solidFill>
            </a:endParaRPr>
          </a:p>
        </p:txBody>
      </p:sp>
      <p:sp>
        <p:nvSpPr>
          <p:cNvPr id="10" name="Rectángulo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5448"/>
            <a:ext cx="8229600" cy="1252728"/>
          </a:xfrm>
        </p:spPr>
        <p:txBody>
          <a:bodyPr/>
          <a:lstStyle/>
          <a:p>
            <a:r>
              <a:rPr kumimoji="0" lang="es-ES_tradnl" smtClean="0"/>
              <a:t>Clic para editar título</a:t>
            </a:r>
            <a:endParaRPr kumimoji="0" lang="en-US"/>
          </a:p>
        </p:txBody>
      </p:sp>
      <p:sp>
        <p:nvSpPr>
          <p:cNvPr id="3" name="Marcador de contenido 2"/>
          <p:cNvSpPr>
            <a:spLocks noGrp="1"/>
          </p:cNvSpPr>
          <p:nvPr>
            <p:ph idx="1"/>
          </p:nvPr>
        </p:nvSpPr>
        <p:spPr/>
        <p:txBody>
          <a:body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4" name="Marcador de fecha 3"/>
          <p:cNvSpPr>
            <a:spLocks noGrp="1"/>
          </p:cNvSpPr>
          <p:nvPr>
            <p:ph type="dt" sz="half" idx="10"/>
          </p:nvPr>
        </p:nvSpPr>
        <p:spPr/>
        <p:txBody>
          <a:bodyPr/>
          <a:lstStyle/>
          <a:p>
            <a:fld id="{3AA0B2E9-94AF-47C6-A472-307F4DBB8B0D}" type="datetimeFigureOut">
              <a:rPr lang="es-MX" smtClean="0">
                <a:solidFill>
                  <a:prstClr val="black">
                    <a:tint val="95000"/>
                  </a:prstClr>
                </a:solidFill>
              </a:rPr>
              <a:pPr/>
              <a:t>03/06/2015</a:t>
            </a:fld>
            <a:endParaRPr lang="es-MX">
              <a:solidFill>
                <a:prstClr val="black">
                  <a:tint val="9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95000"/>
                </a:prstClr>
              </a:solidFill>
            </a:endParaRPr>
          </a:p>
        </p:txBody>
      </p:sp>
      <p:sp>
        <p:nvSpPr>
          <p:cNvPr id="6" name="Marcador de número de diapositiva 5"/>
          <p:cNvSpPr>
            <a:spLocks noGrp="1"/>
          </p:cNvSpPr>
          <p:nvPr>
            <p:ph type="sldNum" sz="quarter" idx="12"/>
          </p:nvPr>
        </p:nvSpPr>
        <p:spPr/>
        <p:txBody>
          <a:bodyPr/>
          <a:lstStyle/>
          <a:p>
            <a:fld id="{B0E88650-9DA0-42B7-875C-F12CCD35CE10}" type="slidenum">
              <a:rPr lang="es-MX" smtClean="0">
                <a:solidFill>
                  <a:prstClr val="black">
                    <a:tint val="95000"/>
                  </a:prstClr>
                </a:solidFill>
              </a:rPr>
              <a:pPr/>
              <a:t>‹Nº›</a:t>
            </a:fld>
            <a:endParaRPr lang="es-MX">
              <a:solidFill>
                <a:prstClr val="black">
                  <a:tint val="9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9" name="Rectángulo 8"/>
          <p:cNvSpPr/>
          <p:nvPr/>
        </p:nvSpPr>
        <p:spPr bwMode="ltGray">
          <a:xfrm>
            <a:off x="0" y="3"/>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2" name="Rectángulo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ítulo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s-ES_tradnl" smtClean="0"/>
              <a:t>Clic para editar título</a:t>
            </a:r>
            <a:endParaRPr kumimoji="0" lang="en-US"/>
          </a:p>
        </p:txBody>
      </p:sp>
      <p:sp>
        <p:nvSpPr>
          <p:cNvPr id="3" name="Marcador de texto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s-ES_tradnl" smtClean="0"/>
              <a:t>Haga clic para modificar el estilo de texto del patrón</a:t>
            </a:r>
          </a:p>
        </p:txBody>
      </p:sp>
      <p:sp>
        <p:nvSpPr>
          <p:cNvPr id="4" name="Marcador de fecha 3"/>
          <p:cNvSpPr>
            <a:spLocks noGrp="1"/>
          </p:cNvSpPr>
          <p:nvPr>
            <p:ph type="dt" sz="half" idx="10"/>
          </p:nvPr>
        </p:nvSpPr>
        <p:spPr/>
        <p:txBody>
          <a:bodyPr/>
          <a:lstStyle/>
          <a:p>
            <a:fld id="{5DA7FD2D-5A5F-45B1-82F9-83DDE5E26DCD}" type="datetime1">
              <a:rPr lang="es-ES_tradnl" smtClean="0">
                <a:solidFill>
                  <a:prstClr val="white">
                    <a:tint val="95000"/>
                  </a:prstClr>
                </a:solidFill>
              </a:rPr>
              <a:pPr/>
              <a:t>03/06/2015</a:t>
            </a:fld>
            <a:endParaRPr lang="es-ES_tradnl">
              <a:solidFill>
                <a:prstClr val="white">
                  <a:tint val="95000"/>
                </a:prstClr>
              </a:solidFill>
            </a:endParaRPr>
          </a:p>
        </p:txBody>
      </p:sp>
      <p:sp>
        <p:nvSpPr>
          <p:cNvPr id="5" name="Marcador de pie de página 4"/>
          <p:cNvSpPr>
            <a:spLocks noGrp="1"/>
          </p:cNvSpPr>
          <p:nvPr>
            <p:ph type="ftr" sz="quarter" idx="11"/>
          </p:nvPr>
        </p:nvSpPr>
        <p:spPr/>
        <p:txBody>
          <a:bodyPr/>
          <a:lstStyle/>
          <a:p>
            <a:endParaRPr lang="es-ES_tradnl">
              <a:solidFill>
                <a:prstClr val="white">
                  <a:tint val="95000"/>
                </a:prstClr>
              </a:solidFill>
            </a:endParaRPr>
          </a:p>
        </p:txBody>
      </p:sp>
      <p:sp>
        <p:nvSpPr>
          <p:cNvPr id="6" name="Marcador de número de diapositiva 5"/>
          <p:cNvSpPr>
            <a:spLocks noGrp="1"/>
          </p:cNvSpPr>
          <p:nvPr>
            <p:ph type="sldNum" sz="quarter" idx="12"/>
          </p:nvPr>
        </p:nvSpPr>
        <p:spPr/>
        <p:txBody>
          <a:bodyPr/>
          <a:lstStyle/>
          <a:p>
            <a:fld id="{D99619C8-A375-448C-891B-9999C6BE8E64}" type="slidenum">
              <a:rPr lang="es-ES_tradnl" smtClean="0">
                <a:solidFill>
                  <a:prstClr val="white">
                    <a:tint val="95000"/>
                  </a:prstClr>
                </a:solidFill>
              </a:rPr>
              <a:pPr/>
              <a:t>‹Nº›</a:t>
            </a:fld>
            <a:endParaRPr lang="es-ES_tradnl">
              <a:solidFill>
                <a:prstClr val="white">
                  <a:tint val="9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1756A8F-0707-44FD-9B22-131E8DC6994F}" type="datetimeFigureOut">
              <a:rPr lang="es-ES" smtClean="0"/>
              <a:pPr/>
              <a:t>03/06/2015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8CDE02A-4802-4393-BC74-0ED52F20F9D0}" type="slidenum">
              <a:rPr lang="es-ES" smtClean="0"/>
              <a:pPr/>
              <a:t>‹Nº›</a:t>
            </a:fld>
            <a:endParaRPr lang="es-E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es-ES_tradnl" smtClean="0"/>
              <a:t>Clic para editar título</a:t>
            </a:r>
            <a:endParaRPr kumimoji="0" lang="en-US"/>
          </a:p>
        </p:txBody>
      </p:sp>
      <p:sp>
        <p:nvSpPr>
          <p:cNvPr id="3" name="Marcador de contenido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4" name="Marcador de contenido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5" name="Marcador de fecha 4"/>
          <p:cNvSpPr>
            <a:spLocks noGrp="1"/>
          </p:cNvSpPr>
          <p:nvPr>
            <p:ph type="dt" sz="half" idx="10"/>
          </p:nvPr>
        </p:nvSpPr>
        <p:spPr/>
        <p:txBody>
          <a:bodyPr/>
          <a:lstStyle/>
          <a:p>
            <a:fld id="{3AA0B2E9-94AF-47C6-A472-307F4DBB8B0D}" type="datetimeFigureOut">
              <a:rPr lang="es-MX" smtClean="0">
                <a:solidFill>
                  <a:prstClr val="black">
                    <a:tint val="95000"/>
                  </a:prstClr>
                </a:solidFill>
              </a:rPr>
              <a:pPr/>
              <a:t>03/06/2015</a:t>
            </a:fld>
            <a:endParaRPr lang="es-MX">
              <a:solidFill>
                <a:prstClr val="black">
                  <a:tint val="9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95000"/>
                </a:prstClr>
              </a:solidFill>
            </a:endParaRPr>
          </a:p>
        </p:txBody>
      </p:sp>
      <p:sp>
        <p:nvSpPr>
          <p:cNvPr id="7" name="Marcador de número de diapositiva 6"/>
          <p:cNvSpPr>
            <a:spLocks noGrp="1"/>
          </p:cNvSpPr>
          <p:nvPr>
            <p:ph type="sldNum" sz="quarter" idx="12"/>
          </p:nvPr>
        </p:nvSpPr>
        <p:spPr/>
        <p:txBody>
          <a:bodyPr/>
          <a:lstStyle/>
          <a:p>
            <a:fld id="{B0E88650-9DA0-42B7-875C-F12CCD35CE10}" type="slidenum">
              <a:rPr lang="es-MX" smtClean="0">
                <a:solidFill>
                  <a:prstClr val="black">
                    <a:tint val="95000"/>
                  </a:prstClr>
                </a:solidFill>
              </a:rPr>
              <a:pPr/>
              <a:t>‹Nº›</a:t>
            </a:fld>
            <a:endParaRPr lang="es-MX">
              <a:solidFill>
                <a:prstClr val="black">
                  <a:tint val="9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kumimoji="0" lang="es-ES_tradnl" smtClean="0"/>
              <a:t>Clic para editar título</a:t>
            </a:r>
            <a:endParaRPr kumimoji="0" lang="en-US"/>
          </a:p>
        </p:txBody>
      </p:sp>
      <p:sp>
        <p:nvSpPr>
          <p:cNvPr id="3" name="Marcador de texto 2"/>
          <p:cNvSpPr>
            <a:spLocks noGrp="1"/>
          </p:cNvSpPr>
          <p:nvPr>
            <p:ph type="body" idx="1"/>
          </p:nvPr>
        </p:nvSpPr>
        <p:spPr>
          <a:xfrm>
            <a:off x="457200" y="169899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s-ES_tradnl" smtClean="0"/>
              <a:t>Haga clic para modificar el estilo de texto del patrón</a:t>
            </a:r>
          </a:p>
        </p:txBody>
      </p:sp>
      <p:sp>
        <p:nvSpPr>
          <p:cNvPr id="4" name="Marcador de contenido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5" name="Marcador de texto 4"/>
          <p:cNvSpPr>
            <a:spLocks noGrp="1"/>
          </p:cNvSpPr>
          <p:nvPr>
            <p:ph type="body" sz="quarter" idx="3"/>
          </p:nvPr>
        </p:nvSpPr>
        <p:spPr>
          <a:xfrm>
            <a:off x="4645033" y="169899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s-ES_tradnl" smtClean="0"/>
              <a:t>Haga clic para modificar el estilo de texto del patrón</a:t>
            </a:r>
          </a:p>
        </p:txBody>
      </p:sp>
      <p:sp>
        <p:nvSpPr>
          <p:cNvPr id="6" name="Marcador de contenido 5"/>
          <p:cNvSpPr>
            <a:spLocks noGrp="1"/>
          </p:cNvSpPr>
          <p:nvPr>
            <p:ph sz="quarter" idx="4"/>
          </p:nvPr>
        </p:nvSpPr>
        <p:spPr>
          <a:xfrm>
            <a:off x="4645033"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7" name="Marcador de fecha 6"/>
          <p:cNvSpPr>
            <a:spLocks noGrp="1"/>
          </p:cNvSpPr>
          <p:nvPr>
            <p:ph type="dt" sz="half" idx="10"/>
          </p:nvPr>
        </p:nvSpPr>
        <p:spPr/>
        <p:txBody>
          <a:bodyPr/>
          <a:lstStyle/>
          <a:p>
            <a:fld id="{3AA0B2E9-94AF-47C6-A472-307F4DBB8B0D}" type="datetimeFigureOut">
              <a:rPr lang="es-MX" smtClean="0">
                <a:solidFill>
                  <a:prstClr val="black">
                    <a:tint val="95000"/>
                  </a:prstClr>
                </a:solidFill>
              </a:rPr>
              <a:pPr/>
              <a:t>03/06/2015</a:t>
            </a:fld>
            <a:endParaRPr lang="es-MX">
              <a:solidFill>
                <a:prstClr val="black">
                  <a:tint val="95000"/>
                </a:prstClr>
              </a:solidFill>
            </a:endParaRPr>
          </a:p>
        </p:txBody>
      </p:sp>
      <p:sp>
        <p:nvSpPr>
          <p:cNvPr id="8" name="Marcador de pie de página 7"/>
          <p:cNvSpPr>
            <a:spLocks noGrp="1"/>
          </p:cNvSpPr>
          <p:nvPr>
            <p:ph type="ftr" sz="quarter" idx="11"/>
          </p:nvPr>
        </p:nvSpPr>
        <p:spPr/>
        <p:txBody>
          <a:bodyPr/>
          <a:lstStyle/>
          <a:p>
            <a:endParaRPr lang="es-MX">
              <a:solidFill>
                <a:prstClr val="black">
                  <a:tint val="95000"/>
                </a:prstClr>
              </a:solidFill>
            </a:endParaRPr>
          </a:p>
        </p:txBody>
      </p:sp>
      <p:sp>
        <p:nvSpPr>
          <p:cNvPr id="9" name="Marcador de número de diapositiva 8"/>
          <p:cNvSpPr>
            <a:spLocks noGrp="1"/>
          </p:cNvSpPr>
          <p:nvPr>
            <p:ph type="sldNum" sz="quarter" idx="12"/>
          </p:nvPr>
        </p:nvSpPr>
        <p:spPr/>
        <p:txBody>
          <a:bodyPr/>
          <a:lstStyle/>
          <a:p>
            <a:fld id="{B0E88650-9DA0-42B7-875C-F12CCD35CE10}" type="slidenum">
              <a:rPr lang="es-MX" smtClean="0">
                <a:solidFill>
                  <a:prstClr val="black">
                    <a:tint val="95000"/>
                  </a:prstClr>
                </a:solidFill>
              </a:rPr>
              <a:pPr/>
              <a:t>‹Nº›</a:t>
            </a:fld>
            <a:endParaRPr lang="es-MX">
              <a:solidFill>
                <a:prstClr val="black">
                  <a:tint val="9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es-ES_tradnl" smtClean="0"/>
              <a:t>Clic para editar título</a:t>
            </a:r>
            <a:endParaRPr kumimoji="0" lang="en-US"/>
          </a:p>
        </p:txBody>
      </p:sp>
      <p:sp>
        <p:nvSpPr>
          <p:cNvPr id="3" name="Marcador de fecha 2"/>
          <p:cNvSpPr>
            <a:spLocks noGrp="1"/>
          </p:cNvSpPr>
          <p:nvPr>
            <p:ph type="dt" sz="half" idx="10"/>
          </p:nvPr>
        </p:nvSpPr>
        <p:spPr/>
        <p:txBody>
          <a:bodyPr/>
          <a:lstStyle/>
          <a:p>
            <a:fld id="{3AA0B2E9-94AF-47C6-A472-307F4DBB8B0D}" type="datetimeFigureOut">
              <a:rPr lang="es-MX" smtClean="0">
                <a:solidFill>
                  <a:prstClr val="black">
                    <a:tint val="95000"/>
                  </a:prstClr>
                </a:solidFill>
              </a:rPr>
              <a:pPr/>
              <a:t>03/06/2015</a:t>
            </a:fld>
            <a:endParaRPr lang="es-MX">
              <a:solidFill>
                <a:prstClr val="black">
                  <a:tint val="95000"/>
                </a:prstClr>
              </a:solidFill>
            </a:endParaRPr>
          </a:p>
        </p:txBody>
      </p:sp>
      <p:sp>
        <p:nvSpPr>
          <p:cNvPr id="4" name="Marcador de pie de página 3"/>
          <p:cNvSpPr>
            <a:spLocks noGrp="1"/>
          </p:cNvSpPr>
          <p:nvPr>
            <p:ph type="ftr" sz="quarter" idx="11"/>
          </p:nvPr>
        </p:nvSpPr>
        <p:spPr/>
        <p:txBody>
          <a:bodyPr/>
          <a:lstStyle/>
          <a:p>
            <a:endParaRPr lang="es-MX">
              <a:solidFill>
                <a:prstClr val="black">
                  <a:tint val="95000"/>
                </a:prstClr>
              </a:solidFill>
            </a:endParaRPr>
          </a:p>
        </p:txBody>
      </p:sp>
      <p:sp>
        <p:nvSpPr>
          <p:cNvPr id="5" name="Marcador de número de diapositiva 4"/>
          <p:cNvSpPr>
            <a:spLocks noGrp="1"/>
          </p:cNvSpPr>
          <p:nvPr>
            <p:ph type="sldNum" sz="quarter" idx="12"/>
          </p:nvPr>
        </p:nvSpPr>
        <p:spPr/>
        <p:txBody>
          <a:bodyPr/>
          <a:lstStyle/>
          <a:p>
            <a:fld id="{B0E88650-9DA0-42B7-875C-F12CCD35CE10}" type="slidenum">
              <a:rPr lang="es-MX" smtClean="0">
                <a:solidFill>
                  <a:prstClr val="black">
                    <a:tint val="95000"/>
                  </a:prstClr>
                </a:solidFill>
              </a:rPr>
              <a:pPr/>
              <a:t>‹Nº›</a:t>
            </a:fld>
            <a:endParaRPr lang="es-MX">
              <a:solidFill>
                <a:prstClr val="black">
                  <a:tint val="9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AA0B2E9-94AF-47C6-A472-307F4DBB8B0D}" type="datetimeFigureOut">
              <a:rPr lang="es-MX" smtClean="0">
                <a:solidFill>
                  <a:prstClr val="black">
                    <a:tint val="95000"/>
                  </a:prstClr>
                </a:solidFill>
              </a:rPr>
              <a:pPr/>
              <a:t>03/06/2015</a:t>
            </a:fld>
            <a:endParaRPr lang="es-MX">
              <a:solidFill>
                <a:prstClr val="black">
                  <a:tint val="95000"/>
                </a:prstClr>
              </a:solidFill>
            </a:endParaRPr>
          </a:p>
        </p:txBody>
      </p:sp>
      <p:sp>
        <p:nvSpPr>
          <p:cNvPr id="3" name="Marcador de pie de página 2"/>
          <p:cNvSpPr>
            <a:spLocks noGrp="1"/>
          </p:cNvSpPr>
          <p:nvPr>
            <p:ph type="ftr" sz="quarter" idx="11"/>
          </p:nvPr>
        </p:nvSpPr>
        <p:spPr/>
        <p:txBody>
          <a:bodyPr/>
          <a:lstStyle/>
          <a:p>
            <a:endParaRPr lang="es-MX">
              <a:solidFill>
                <a:prstClr val="black">
                  <a:tint val="95000"/>
                </a:prstClr>
              </a:solidFill>
            </a:endParaRPr>
          </a:p>
        </p:txBody>
      </p:sp>
      <p:sp>
        <p:nvSpPr>
          <p:cNvPr id="4" name="Marcador de número de diapositiva 3"/>
          <p:cNvSpPr>
            <a:spLocks noGrp="1"/>
          </p:cNvSpPr>
          <p:nvPr>
            <p:ph type="sldNum" sz="quarter" idx="12"/>
          </p:nvPr>
        </p:nvSpPr>
        <p:spPr/>
        <p:txBody>
          <a:bodyPr/>
          <a:lstStyle/>
          <a:p>
            <a:fld id="{B0E88650-9DA0-42B7-875C-F12CCD35CE10}" type="slidenum">
              <a:rPr lang="es-MX" smtClean="0">
                <a:solidFill>
                  <a:prstClr val="black">
                    <a:tint val="95000"/>
                  </a:prstClr>
                </a:solidFill>
              </a:rPr>
              <a:pPr/>
              <a:t>‹Nº›</a:t>
            </a:fld>
            <a:endParaRPr lang="es-MX">
              <a:solidFill>
                <a:prstClr val="black">
                  <a:tint val="9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s-ES_tradnl" smtClean="0"/>
              <a:t>Clic para editar título</a:t>
            </a:r>
            <a:endParaRPr kumimoji="0" lang="en-US"/>
          </a:p>
        </p:txBody>
      </p:sp>
      <p:sp>
        <p:nvSpPr>
          <p:cNvPr id="3" name="Marcador de contenido 2"/>
          <p:cNvSpPr>
            <a:spLocks noGrp="1"/>
          </p:cNvSpPr>
          <p:nvPr>
            <p:ph idx="1"/>
          </p:nvPr>
        </p:nvSpPr>
        <p:spPr>
          <a:xfrm>
            <a:off x="3019379" y="1743139"/>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4" name="Marcador de texto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s-ES_tradnl" smtClean="0"/>
              <a:t>Haga clic para modificar el estilo de texto del patrón</a:t>
            </a:r>
          </a:p>
        </p:txBody>
      </p:sp>
      <p:sp>
        <p:nvSpPr>
          <p:cNvPr id="5" name="Marcador de fecha 4"/>
          <p:cNvSpPr>
            <a:spLocks noGrp="1"/>
          </p:cNvSpPr>
          <p:nvPr>
            <p:ph type="dt" sz="half" idx="10"/>
          </p:nvPr>
        </p:nvSpPr>
        <p:spPr/>
        <p:txBody>
          <a:bodyPr/>
          <a:lstStyle/>
          <a:p>
            <a:fld id="{3AA0B2E9-94AF-47C6-A472-307F4DBB8B0D}" type="datetimeFigureOut">
              <a:rPr lang="es-MX" smtClean="0">
                <a:solidFill>
                  <a:prstClr val="black">
                    <a:tint val="95000"/>
                  </a:prstClr>
                </a:solidFill>
              </a:rPr>
              <a:pPr/>
              <a:t>03/06/2015</a:t>
            </a:fld>
            <a:endParaRPr lang="es-MX">
              <a:solidFill>
                <a:prstClr val="black">
                  <a:tint val="9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95000"/>
                </a:prstClr>
              </a:solidFill>
            </a:endParaRPr>
          </a:p>
        </p:txBody>
      </p:sp>
      <p:sp>
        <p:nvSpPr>
          <p:cNvPr id="7" name="Marcador de número de diapositiva 6"/>
          <p:cNvSpPr>
            <a:spLocks noGrp="1"/>
          </p:cNvSpPr>
          <p:nvPr>
            <p:ph type="sldNum" sz="quarter" idx="12"/>
          </p:nvPr>
        </p:nvSpPr>
        <p:spPr/>
        <p:txBody>
          <a:bodyPr/>
          <a:lstStyle/>
          <a:p>
            <a:fld id="{2AA957AF-53C0-420B-9C2D-77DB1416566C}" type="slidenum">
              <a:rPr lang="en-US" smtClean="0">
                <a:solidFill>
                  <a:prstClr val="black">
                    <a:tint val="95000"/>
                  </a:prstClr>
                </a:solidFill>
              </a:rPr>
              <a:pPr/>
              <a:t>‹Nº›</a:t>
            </a:fld>
            <a:endParaRPr lang="en-US">
              <a:solidFill>
                <a:prstClr val="black">
                  <a:tint val="95000"/>
                </a:prstClr>
              </a:solidFill>
            </a:endParaRPr>
          </a:p>
        </p:txBody>
      </p:sp>
      <p:sp>
        <p:nvSpPr>
          <p:cNvPr id="12" name="Rectángulo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9" name="Rectángulo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s-ES_tradnl" smtClean="0"/>
              <a:t>Clic para editar título</a:t>
            </a:r>
            <a:endParaRPr kumimoji="0" lang="en-US"/>
          </a:p>
        </p:txBody>
      </p:sp>
      <p:sp>
        <p:nvSpPr>
          <p:cNvPr id="3" name="Marcador de posición de imagen 2"/>
          <p:cNvSpPr>
            <a:spLocks noGrp="1"/>
          </p:cNvSpPr>
          <p:nvPr>
            <p:ph type="pic" idx="1"/>
          </p:nvPr>
        </p:nvSpPr>
        <p:spPr>
          <a:xfrm>
            <a:off x="2903811"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s-ES_tradnl" smtClean="0"/>
              <a:t>Haga clic en el icono para agregar una imagen</a:t>
            </a:r>
            <a:endParaRPr kumimoji="0" lang="en-US" dirty="0"/>
          </a:p>
        </p:txBody>
      </p:sp>
      <p:sp>
        <p:nvSpPr>
          <p:cNvPr id="4" name="Marcador de texto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s-ES_tradnl" smtClean="0"/>
              <a:t>Haga clic para modificar el estilo de texto del patrón</a:t>
            </a:r>
          </a:p>
        </p:txBody>
      </p:sp>
      <p:sp>
        <p:nvSpPr>
          <p:cNvPr id="5" name="Marcador de fecha 4"/>
          <p:cNvSpPr>
            <a:spLocks noGrp="1"/>
          </p:cNvSpPr>
          <p:nvPr>
            <p:ph type="dt" sz="half" idx="10"/>
          </p:nvPr>
        </p:nvSpPr>
        <p:spPr>
          <a:xfrm>
            <a:off x="164592" y="1170432"/>
            <a:ext cx="2523744" cy="201168"/>
          </a:xfrm>
        </p:spPr>
        <p:txBody>
          <a:bodyPr/>
          <a:lstStyle/>
          <a:p>
            <a:fld id="{3AA0B2E9-94AF-47C6-A472-307F4DBB8B0D}" type="datetimeFigureOut">
              <a:rPr lang="es-MX" smtClean="0">
                <a:solidFill>
                  <a:prstClr val="black">
                    <a:tint val="95000"/>
                  </a:prstClr>
                </a:solidFill>
              </a:rPr>
              <a:pPr/>
              <a:t>03/06/2015</a:t>
            </a:fld>
            <a:endParaRPr lang="es-MX">
              <a:solidFill>
                <a:prstClr val="black">
                  <a:tint val="95000"/>
                </a:prstClr>
              </a:solidFill>
            </a:endParaRPr>
          </a:p>
        </p:txBody>
      </p:sp>
      <p:sp>
        <p:nvSpPr>
          <p:cNvPr id="11" name="Rectángulo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9" name="Rectángulo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Marcador de pie de página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MX">
              <a:solidFill>
                <a:prstClr val="white">
                  <a:shade val="50000"/>
                </a:prstClr>
              </a:solidFill>
            </a:endParaRPr>
          </a:p>
        </p:txBody>
      </p:sp>
      <p:sp>
        <p:nvSpPr>
          <p:cNvPr id="7" name="Marcador de número de diapositiva 6"/>
          <p:cNvSpPr>
            <a:spLocks noGrp="1"/>
          </p:cNvSpPr>
          <p:nvPr>
            <p:ph type="sldNum" sz="quarter" idx="12"/>
          </p:nvPr>
        </p:nvSpPr>
        <p:spPr>
          <a:xfrm>
            <a:off x="8339328" y="1170432"/>
            <a:ext cx="733864" cy="201168"/>
          </a:xfrm>
        </p:spPr>
        <p:txBody>
          <a:bodyPr/>
          <a:lstStyle/>
          <a:p>
            <a:fld id="{B0E88650-9DA0-42B7-875C-F12CCD35CE10}" type="slidenum">
              <a:rPr lang="es-MX" smtClean="0">
                <a:solidFill>
                  <a:prstClr val="black">
                    <a:tint val="95000"/>
                  </a:prstClr>
                </a:solidFill>
              </a:rPr>
              <a:pPr/>
              <a:t>‹Nº›</a:t>
            </a:fld>
            <a:endParaRPr lang="es-MX">
              <a:solidFill>
                <a:prstClr val="black">
                  <a:tint val="9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es-ES_tradnl" smtClean="0"/>
              <a:t>Clic para editar título</a:t>
            </a:r>
            <a:endParaRPr kumimoji="0" lang="en-US"/>
          </a:p>
        </p:txBody>
      </p:sp>
      <p:sp>
        <p:nvSpPr>
          <p:cNvPr id="3" name="Marcador de texto vertical 2"/>
          <p:cNvSpPr>
            <a:spLocks noGrp="1"/>
          </p:cNvSpPr>
          <p:nvPr>
            <p:ph type="body" orient="vert" idx="1"/>
          </p:nvPr>
        </p:nvSpPr>
        <p:spPr/>
        <p:txBody>
          <a:bodyPr vert="eaVert"/>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4" name="Marcador de fecha 3"/>
          <p:cNvSpPr>
            <a:spLocks noGrp="1"/>
          </p:cNvSpPr>
          <p:nvPr>
            <p:ph type="dt" sz="half" idx="10"/>
          </p:nvPr>
        </p:nvSpPr>
        <p:spPr/>
        <p:txBody>
          <a:bodyPr/>
          <a:lstStyle/>
          <a:p>
            <a:fld id="{3AA0B2E9-94AF-47C6-A472-307F4DBB8B0D}" type="datetimeFigureOut">
              <a:rPr lang="es-MX" smtClean="0">
                <a:solidFill>
                  <a:prstClr val="black">
                    <a:tint val="95000"/>
                  </a:prstClr>
                </a:solidFill>
              </a:rPr>
              <a:pPr/>
              <a:t>03/06/2015</a:t>
            </a:fld>
            <a:endParaRPr lang="es-MX">
              <a:solidFill>
                <a:prstClr val="black">
                  <a:tint val="9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95000"/>
                </a:prstClr>
              </a:solidFill>
            </a:endParaRPr>
          </a:p>
        </p:txBody>
      </p:sp>
      <p:sp>
        <p:nvSpPr>
          <p:cNvPr id="6" name="Marcador de número de diapositiva 5"/>
          <p:cNvSpPr>
            <a:spLocks noGrp="1"/>
          </p:cNvSpPr>
          <p:nvPr>
            <p:ph type="sldNum" sz="quarter" idx="12"/>
          </p:nvPr>
        </p:nvSpPr>
        <p:spPr/>
        <p:txBody>
          <a:bodyPr/>
          <a:lstStyle/>
          <a:p>
            <a:fld id="{B0E88650-9DA0-42B7-875C-F12CCD35CE10}" type="slidenum">
              <a:rPr lang="es-MX" smtClean="0">
                <a:solidFill>
                  <a:prstClr val="black">
                    <a:tint val="95000"/>
                  </a:prstClr>
                </a:solidFill>
              </a:rPr>
              <a:pPr/>
              <a:t>‹Nº›</a:t>
            </a:fld>
            <a:endParaRPr lang="es-MX">
              <a:solidFill>
                <a:prstClr val="black">
                  <a:tint val="9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9" name="Rectángulo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Rectángulo 7"/>
          <p:cNvSpPr/>
          <p:nvPr/>
        </p:nvSpPr>
        <p:spPr bwMode="ltGray">
          <a:xfrm>
            <a:off x="6647692"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ítulo vertical 1"/>
          <p:cNvSpPr>
            <a:spLocks noGrp="1"/>
          </p:cNvSpPr>
          <p:nvPr>
            <p:ph type="title" orient="vert"/>
          </p:nvPr>
        </p:nvSpPr>
        <p:spPr>
          <a:xfrm>
            <a:off x="6781800" y="274646"/>
            <a:ext cx="1905000" cy="5851525"/>
          </a:xfrm>
        </p:spPr>
        <p:txBody>
          <a:bodyPr vert="eaVert"/>
          <a:lstStyle/>
          <a:p>
            <a:r>
              <a:rPr kumimoji="0" lang="es-ES_tradnl" smtClean="0"/>
              <a:t>Clic para editar título</a:t>
            </a:r>
            <a:endParaRPr kumimoji="0" lang="en-US"/>
          </a:p>
        </p:txBody>
      </p:sp>
      <p:sp>
        <p:nvSpPr>
          <p:cNvPr id="3" name="Marcador de texto vertical 2"/>
          <p:cNvSpPr>
            <a:spLocks noGrp="1"/>
          </p:cNvSpPr>
          <p:nvPr>
            <p:ph type="body" orient="vert" idx="1"/>
          </p:nvPr>
        </p:nvSpPr>
        <p:spPr>
          <a:xfrm>
            <a:off x="457200" y="304806"/>
            <a:ext cx="6019800" cy="5851525"/>
          </a:xfrm>
        </p:spPr>
        <p:txBody>
          <a:bodyPr vert="eaVert"/>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4" name="Marcador de fecha 3"/>
          <p:cNvSpPr>
            <a:spLocks noGrp="1"/>
          </p:cNvSpPr>
          <p:nvPr>
            <p:ph type="dt" sz="half" idx="10"/>
          </p:nvPr>
        </p:nvSpPr>
        <p:spPr/>
        <p:txBody>
          <a:bodyPr/>
          <a:lstStyle/>
          <a:p>
            <a:fld id="{3AA0B2E9-94AF-47C6-A472-307F4DBB8B0D}" type="datetimeFigureOut">
              <a:rPr lang="es-MX" smtClean="0">
                <a:solidFill>
                  <a:prstClr val="black">
                    <a:tint val="95000"/>
                  </a:prstClr>
                </a:solidFill>
              </a:rPr>
              <a:pPr/>
              <a:t>03/06/2015</a:t>
            </a:fld>
            <a:endParaRPr lang="es-MX">
              <a:solidFill>
                <a:prstClr val="black">
                  <a:tint val="95000"/>
                </a:prstClr>
              </a:solidFill>
            </a:endParaRPr>
          </a:p>
        </p:txBody>
      </p:sp>
      <p:sp>
        <p:nvSpPr>
          <p:cNvPr id="5" name="Marcador de pie de página 4"/>
          <p:cNvSpPr>
            <a:spLocks noGrp="1"/>
          </p:cNvSpPr>
          <p:nvPr>
            <p:ph type="ftr" sz="quarter" idx="11"/>
          </p:nvPr>
        </p:nvSpPr>
        <p:spPr>
          <a:xfrm>
            <a:off x="2640597" y="6377466"/>
            <a:ext cx="3836404" cy="365125"/>
          </a:xfrm>
        </p:spPr>
        <p:txBody>
          <a:bodyPr/>
          <a:lstStyle/>
          <a:p>
            <a:endParaRPr lang="es-MX">
              <a:solidFill>
                <a:prstClr val="black">
                  <a:tint val="95000"/>
                </a:prstClr>
              </a:solidFill>
            </a:endParaRPr>
          </a:p>
        </p:txBody>
      </p:sp>
      <p:sp>
        <p:nvSpPr>
          <p:cNvPr id="6" name="Marcador de número de diapositiva 5"/>
          <p:cNvSpPr>
            <a:spLocks noGrp="1"/>
          </p:cNvSpPr>
          <p:nvPr>
            <p:ph type="sldNum" sz="quarter" idx="12"/>
          </p:nvPr>
        </p:nvSpPr>
        <p:spPr/>
        <p:txBody>
          <a:bodyPr/>
          <a:lstStyle/>
          <a:p>
            <a:fld id="{B0E88650-9DA0-42B7-875C-F12CCD35CE10}" type="slidenum">
              <a:rPr lang="es-MX" smtClean="0">
                <a:solidFill>
                  <a:prstClr val="black">
                    <a:tint val="95000"/>
                  </a:prstClr>
                </a:solidFill>
              </a:rPr>
              <a:pPr/>
              <a:t>‹Nº›</a:t>
            </a:fld>
            <a:endParaRPr lang="es-MX">
              <a:solidFill>
                <a:prstClr val="black">
                  <a:tint val="9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pic>
        <p:nvPicPr>
          <p:cNvPr id="2" name="Picture 7"/>
          <p:cNvPicPr>
            <a:picLocks noChangeAspect="1" noChangeArrowheads="1"/>
          </p:cNvPicPr>
          <p:nvPr userDrawn="1"/>
        </p:nvPicPr>
        <p:blipFill>
          <a:blip r:embed="rId2" cstate="print"/>
          <a:srcRect/>
          <a:stretch>
            <a:fillRect/>
          </a:stretch>
        </p:blipFill>
        <p:spPr bwMode="auto">
          <a:xfrm>
            <a:off x="7858488" y="49220"/>
            <a:ext cx="1151467" cy="663575"/>
          </a:xfrm>
          <a:prstGeom prst="rect">
            <a:avLst/>
          </a:prstGeom>
          <a:noFill/>
          <a:ln w="9525">
            <a:noFill/>
            <a:miter lim="800000"/>
            <a:headEnd/>
            <a:tailEnd/>
          </a:ln>
        </p:spPr>
      </p:pic>
      <p:pic>
        <p:nvPicPr>
          <p:cNvPr id="3" name="Picture 2" descr="INER"/>
          <p:cNvPicPr>
            <a:picLocks noChangeAspect="1" noChangeArrowheads="1"/>
          </p:cNvPicPr>
          <p:nvPr userDrawn="1"/>
        </p:nvPicPr>
        <p:blipFill>
          <a:blip r:embed="rId3" cstate="print"/>
          <a:stretch>
            <a:fillRect/>
          </a:stretch>
        </p:blipFill>
        <p:spPr bwMode="auto">
          <a:xfrm>
            <a:off x="0" y="3"/>
            <a:ext cx="762000" cy="857250"/>
          </a:xfrm>
          <a:prstGeom prst="rect">
            <a:avLst/>
          </a:prstGeom>
          <a:solidFill>
            <a:schemeClr val="bg2">
              <a:lumMod val="50000"/>
              <a:lumOff val="50000"/>
            </a:schemeClr>
          </a:solidFill>
          <a:ln>
            <a:noFill/>
          </a:ln>
        </p:spPr>
      </p:pic>
      <p:pic>
        <p:nvPicPr>
          <p:cNvPr id="4" name="Imagen 1" descr="C:\Users\ANARAMOS\Desktop\LOGOsociedad.jpg"/>
          <p:cNvPicPr>
            <a:picLocks noChangeAspect="1" noChangeArrowheads="1"/>
          </p:cNvPicPr>
          <p:nvPr userDrawn="1"/>
        </p:nvPicPr>
        <p:blipFill>
          <a:blip r:embed="rId4" cstate="print"/>
          <a:srcRect/>
          <a:stretch>
            <a:fillRect/>
          </a:stretch>
        </p:blipFill>
        <p:spPr bwMode="auto">
          <a:xfrm>
            <a:off x="3894667" y="76200"/>
            <a:ext cx="812800" cy="914400"/>
          </a:xfrm>
          <a:prstGeom prst="rect">
            <a:avLst/>
          </a:prstGeom>
          <a:noFill/>
          <a:ln w="9525">
            <a:noFill/>
            <a:miter lim="800000"/>
            <a:headEnd/>
            <a:tailEnd/>
          </a:ln>
        </p:spPr>
      </p:pic>
      <p:pic>
        <p:nvPicPr>
          <p:cNvPr id="5" name="Imagen 1" descr="C:\Users\ANARAMOS\Desktop\LOGOsociedad.jpg"/>
          <p:cNvPicPr>
            <a:picLocks noChangeAspect="1" noChangeArrowheads="1"/>
          </p:cNvPicPr>
          <p:nvPr userDrawn="1"/>
        </p:nvPicPr>
        <p:blipFill>
          <a:blip r:embed="rId4" cstate="print">
            <a:alphaModFix amt="14000"/>
          </a:blip>
          <a:srcRect/>
          <a:stretch>
            <a:fillRect/>
          </a:stretch>
        </p:blipFill>
        <p:spPr bwMode="auto">
          <a:xfrm>
            <a:off x="3227858" y="1628800"/>
            <a:ext cx="3072341" cy="3456384"/>
          </a:xfrm>
          <a:prstGeom prst="rect">
            <a:avLst/>
          </a:prstGeom>
          <a:noFill/>
          <a:ln w="9525">
            <a:noFill/>
            <a:miter lim="800000"/>
            <a:headEnd/>
            <a:tailEnd/>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34"/>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D1A32991-FF8E-AD4E-B251-E7F7AE05676F}" type="datetimeFigureOut">
              <a:rPr lang="es-ES" smtClean="0">
                <a:solidFill>
                  <a:prstClr val="black">
                    <a:tint val="75000"/>
                  </a:prstClr>
                </a:solidFill>
              </a:rPr>
              <a:pPr/>
              <a:t>03/06/2015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 xmlns:p14="http://schemas.microsoft.com/office/powerpoint/2010/main" val="3621500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1756A8F-0707-44FD-9B22-131E8DC6994F}" type="datetimeFigureOut">
              <a:rPr lang="es-ES" smtClean="0"/>
              <a:pPr/>
              <a:t>03/06/2015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8CDE02A-4802-4393-BC74-0ED52F20F9D0}" type="slidenum">
              <a:rPr lang="es-ES" smtClean="0"/>
              <a:pPr/>
              <a:t>‹Nº›</a:t>
            </a:fld>
            <a:endParaRPr lang="es-E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D1A32991-FF8E-AD4E-B251-E7F7AE05676F}" type="datetimeFigureOut">
              <a:rPr lang="es-ES" smtClean="0">
                <a:solidFill>
                  <a:prstClr val="black">
                    <a:tint val="75000"/>
                  </a:prstClr>
                </a:solidFill>
              </a:rPr>
              <a:pPr/>
              <a:t>03/06/2015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 xmlns:p14="http://schemas.microsoft.com/office/powerpoint/2010/main" val="37480055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4"/>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D1A32991-FF8E-AD4E-B251-E7F7AE05676F}" type="datetimeFigureOut">
              <a:rPr lang="es-ES" smtClean="0">
                <a:solidFill>
                  <a:prstClr val="black">
                    <a:tint val="75000"/>
                  </a:prstClr>
                </a:solidFill>
              </a:rPr>
              <a:pPr/>
              <a:t>03/06/2015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 xmlns:p14="http://schemas.microsoft.com/office/powerpoint/2010/main" val="4479489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D1A32991-FF8E-AD4E-B251-E7F7AE05676F}" type="datetimeFigureOut">
              <a:rPr lang="es-ES" smtClean="0">
                <a:solidFill>
                  <a:prstClr val="black">
                    <a:tint val="75000"/>
                  </a:prstClr>
                </a:solidFill>
              </a:rPr>
              <a:pPr/>
              <a:t>03/06/2015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 xmlns:p14="http://schemas.microsoft.com/office/powerpoint/2010/main" val="4627146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D1A32991-FF8E-AD4E-B251-E7F7AE05676F}" type="datetimeFigureOut">
              <a:rPr lang="es-ES" smtClean="0">
                <a:solidFill>
                  <a:prstClr val="black">
                    <a:tint val="75000"/>
                  </a:prstClr>
                </a:solidFill>
              </a:rPr>
              <a:pPr/>
              <a:t>03/06/2015</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 xmlns:p14="http://schemas.microsoft.com/office/powerpoint/2010/main" val="23691248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D1A32991-FF8E-AD4E-B251-E7F7AE05676F}" type="datetimeFigureOut">
              <a:rPr lang="es-ES" smtClean="0">
                <a:solidFill>
                  <a:prstClr val="black">
                    <a:tint val="75000"/>
                  </a:prstClr>
                </a:solidFill>
              </a:rPr>
              <a:pPr/>
              <a:t>03/06/2015</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 xmlns:p14="http://schemas.microsoft.com/office/powerpoint/2010/main" val="10161669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1A32991-FF8E-AD4E-B251-E7F7AE05676F}" type="datetimeFigureOut">
              <a:rPr lang="es-ES" smtClean="0">
                <a:solidFill>
                  <a:prstClr val="black">
                    <a:tint val="75000"/>
                  </a:prstClr>
                </a:solidFill>
              </a:rPr>
              <a:pPr/>
              <a:t>03/06/2015</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 xmlns:p14="http://schemas.microsoft.com/office/powerpoint/2010/main" val="11646525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14" y="273049"/>
            <a:ext cx="3008313" cy="1162051"/>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1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D1A32991-FF8E-AD4E-B251-E7F7AE05676F}" type="datetimeFigureOut">
              <a:rPr lang="es-ES" smtClean="0">
                <a:solidFill>
                  <a:prstClr val="black">
                    <a:tint val="75000"/>
                  </a:prstClr>
                </a:solidFill>
              </a:rPr>
              <a:pPr/>
              <a:t>03/06/2015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 xmlns:p14="http://schemas.microsoft.com/office/powerpoint/2010/main" val="32737607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46"/>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D1A32991-FF8E-AD4E-B251-E7F7AE05676F}" type="datetimeFigureOut">
              <a:rPr lang="es-ES" smtClean="0">
                <a:solidFill>
                  <a:prstClr val="black">
                    <a:tint val="75000"/>
                  </a:prstClr>
                </a:solidFill>
              </a:rPr>
              <a:pPr/>
              <a:t>03/06/2015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 xmlns:p14="http://schemas.microsoft.com/office/powerpoint/2010/main" val="42742043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D1A32991-FF8E-AD4E-B251-E7F7AE05676F}" type="datetimeFigureOut">
              <a:rPr lang="es-ES" smtClean="0">
                <a:solidFill>
                  <a:prstClr val="black">
                    <a:tint val="75000"/>
                  </a:prstClr>
                </a:solidFill>
              </a:rPr>
              <a:pPr/>
              <a:t>03/06/2015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 xmlns:p14="http://schemas.microsoft.com/office/powerpoint/2010/main" val="16333212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7"/>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47"/>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D1A32991-FF8E-AD4E-B251-E7F7AE05676F}" type="datetimeFigureOut">
              <a:rPr lang="es-ES" smtClean="0">
                <a:solidFill>
                  <a:prstClr val="black">
                    <a:tint val="75000"/>
                  </a:prstClr>
                </a:solidFill>
              </a:rPr>
              <a:pPr/>
              <a:t>03/06/2015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 xmlns:p14="http://schemas.microsoft.com/office/powerpoint/2010/main" val="2631649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8" y="273052"/>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8"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1756A8F-0707-44FD-9B22-131E8DC6994F}" type="datetimeFigureOut">
              <a:rPr lang="es-ES" smtClean="0"/>
              <a:pPr/>
              <a:t>03/06/2015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8CDE02A-4802-4393-BC74-0ED52F20F9D0}" type="slidenum">
              <a:rPr lang="es-ES" smtClean="0"/>
              <a:pPr/>
              <a:t>‹Nº›</a:t>
            </a:fld>
            <a:endParaRPr lang="es-E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30"/>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D1A32991-FF8E-AD4E-B251-E7F7AE05676F}" type="datetimeFigureOut">
              <a:rPr lang="es-ES" smtClean="0">
                <a:solidFill>
                  <a:prstClr val="black">
                    <a:tint val="75000"/>
                  </a:prstClr>
                </a:solidFill>
              </a:rPr>
              <a:pPr/>
              <a:t>03/06/2015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 xmlns:p14="http://schemas.microsoft.com/office/powerpoint/2010/main" val="36215008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D1A32991-FF8E-AD4E-B251-E7F7AE05676F}" type="datetimeFigureOut">
              <a:rPr lang="es-ES" smtClean="0">
                <a:solidFill>
                  <a:prstClr val="black">
                    <a:tint val="75000"/>
                  </a:prstClr>
                </a:solidFill>
              </a:rPr>
              <a:pPr/>
              <a:t>03/06/2015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 xmlns:p14="http://schemas.microsoft.com/office/powerpoint/2010/main" val="37480055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4"/>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D1A32991-FF8E-AD4E-B251-E7F7AE05676F}" type="datetimeFigureOut">
              <a:rPr lang="es-ES" smtClean="0">
                <a:solidFill>
                  <a:prstClr val="black">
                    <a:tint val="75000"/>
                  </a:prstClr>
                </a:solidFill>
              </a:rPr>
              <a:pPr/>
              <a:t>03/06/2015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 xmlns:p14="http://schemas.microsoft.com/office/powerpoint/2010/main" val="4479489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D1A32991-FF8E-AD4E-B251-E7F7AE05676F}" type="datetimeFigureOut">
              <a:rPr lang="es-ES" smtClean="0">
                <a:solidFill>
                  <a:prstClr val="black">
                    <a:tint val="75000"/>
                  </a:prstClr>
                </a:solidFill>
              </a:rPr>
              <a:pPr/>
              <a:t>03/06/2015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 xmlns:p14="http://schemas.microsoft.com/office/powerpoint/2010/main" val="4627146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D1A32991-FF8E-AD4E-B251-E7F7AE05676F}" type="datetimeFigureOut">
              <a:rPr lang="es-ES" smtClean="0">
                <a:solidFill>
                  <a:prstClr val="black">
                    <a:tint val="75000"/>
                  </a:prstClr>
                </a:solidFill>
              </a:rPr>
              <a:pPr/>
              <a:t>03/06/2015</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 xmlns:p14="http://schemas.microsoft.com/office/powerpoint/2010/main" val="23691248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D1A32991-FF8E-AD4E-B251-E7F7AE05676F}" type="datetimeFigureOut">
              <a:rPr lang="es-ES" smtClean="0">
                <a:solidFill>
                  <a:prstClr val="black">
                    <a:tint val="75000"/>
                  </a:prstClr>
                </a:solidFill>
              </a:rPr>
              <a:pPr/>
              <a:t>03/06/2015</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 xmlns:p14="http://schemas.microsoft.com/office/powerpoint/2010/main" val="10161669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1A32991-FF8E-AD4E-B251-E7F7AE05676F}" type="datetimeFigureOut">
              <a:rPr lang="es-ES" smtClean="0">
                <a:solidFill>
                  <a:prstClr val="black">
                    <a:tint val="75000"/>
                  </a:prstClr>
                </a:solidFill>
              </a:rPr>
              <a:pPr/>
              <a:t>03/06/2015</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 xmlns:p14="http://schemas.microsoft.com/office/powerpoint/2010/main" val="11646525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9" y="273049"/>
            <a:ext cx="3008313" cy="1162051"/>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D1A32991-FF8E-AD4E-B251-E7F7AE05676F}" type="datetimeFigureOut">
              <a:rPr lang="es-ES" smtClean="0">
                <a:solidFill>
                  <a:prstClr val="black">
                    <a:tint val="75000"/>
                  </a:prstClr>
                </a:solidFill>
              </a:rPr>
              <a:pPr/>
              <a:t>03/06/2015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 xmlns:p14="http://schemas.microsoft.com/office/powerpoint/2010/main" val="32737607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D1A32991-FF8E-AD4E-B251-E7F7AE05676F}" type="datetimeFigureOut">
              <a:rPr lang="es-ES" smtClean="0">
                <a:solidFill>
                  <a:prstClr val="black">
                    <a:tint val="75000"/>
                  </a:prstClr>
                </a:solidFill>
              </a:rPr>
              <a:pPr/>
              <a:t>03/06/2015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 xmlns:p14="http://schemas.microsoft.com/office/powerpoint/2010/main" val="42742043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D1A32991-FF8E-AD4E-B251-E7F7AE05676F}" type="datetimeFigureOut">
              <a:rPr lang="es-ES" smtClean="0">
                <a:solidFill>
                  <a:prstClr val="black">
                    <a:tint val="75000"/>
                  </a:prstClr>
                </a:solidFill>
              </a:rPr>
              <a:pPr/>
              <a:t>03/06/2015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 xmlns:p14="http://schemas.microsoft.com/office/powerpoint/2010/main" val="163332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1756A8F-0707-44FD-9B22-131E8DC6994F}" type="datetimeFigureOut">
              <a:rPr lang="es-ES" smtClean="0"/>
              <a:pPr/>
              <a:t>03/06/2015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8CDE02A-4802-4393-BC74-0ED52F20F9D0}" type="slidenum">
              <a:rPr lang="es-ES" smtClean="0"/>
              <a:pPr/>
              <a:t>‹Nº›</a:t>
            </a:fld>
            <a:endParaRPr lang="es-E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4"/>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44"/>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D1A32991-FF8E-AD4E-B251-E7F7AE05676F}" type="datetimeFigureOut">
              <a:rPr lang="es-ES" smtClean="0">
                <a:solidFill>
                  <a:prstClr val="black">
                    <a:tint val="75000"/>
                  </a:prstClr>
                </a:solidFill>
              </a:rPr>
              <a:pPr/>
              <a:t>03/06/2015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 xmlns:p14="http://schemas.microsoft.com/office/powerpoint/2010/main" val="2631649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320" tIns="45663" rIns="91320" bIns="45663"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6"/>
            <a:ext cx="8229600" cy="4525963"/>
          </a:xfrm>
          <a:prstGeom prst="rect">
            <a:avLst/>
          </a:prstGeom>
        </p:spPr>
        <p:txBody>
          <a:bodyPr vert="horz" lIns="91320" tIns="45663" rIns="91320" bIns="45663"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68"/>
            <a:ext cx="2133600" cy="365125"/>
          </a:xfrm>
          <a:prstGeom prst="rect">
            <a:avLst/>
          </a:prstGeom>
        </p:spPr>
        <p:txBody>
          <a:bodyPr vert="horz" lIns="91320" tIns="45663" rIns="91320" bIns="45663" rtlCol="0" anchor="ctr"/>
          <a:lstStyle>
            <a:lvl1pPr algn="l">
              <a:defRPr sz="1200">
                <a:solidFill>
                  <a:schemeClr val="tx1">
                    <a:tint val="75000"/>
                  </a:schemeClr>
                </a:solidFill>
              </a:defRPr>
            </a:lvl1pPr>
          </a:lstStyle>
          <a:p>
            <a:fld id="{A1756A8F-0707-44FD-9B22-131E8DC6994F}" type="datetimeFigureOut">
              <a:rPr lang="es-ES" smtClean="0"/>
              <a:pPr/>
              <a:t>03/06/2015</a:t>
            </a:fld>
            <a:endParaRPr lang="es-ES"/>
          </a:p>
        </p:txBody>
      </p:sp>
      <p:sp>
        <p:nvSpPr>
          <p:cNvPr id="5" name="4 Marcador de pie de página"/>
          <p:cNvSpPr>
            <a:spLocks noGrp="1"/>
          </p:cNvSpPr>
          <p:nvPr>
            <p:ph type="ftr" sz="quarter" idx="3"/>
          </p:nvPr>
        </p:nvSpPr>
        <p:spPr>
          <a:xfrm>
            <a:off x="3124200" y="6356368"/>
            <a:ext cx="2895600" cy="365125"/>
          </a:xfrm>
          <a:prstGeom prst="rect">
            <a:avLst/>
          </a:prstGeom>
        </p:spPr>
        <p:txBody>
          <a:bodyPr vert="horz" lIns="91320" tIns="45663" rIns="91320" bIns="45663"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68"/>
            <a:ext cx="2133600" cy="365125"/>
          </a:xfrm>
          <a:prstGeom prst="rect">
            <a:avLst/>
          </a:prstGeom>
        </p:spPr>
        <p:txBody>
          <a:bodyPr vert="horz" lIns="91320" tIns="45663" rIns="91320" bIns="45663" rtlCol="0" anchor="ctr"/>
          <a:lstStyle>
            <a:lvl1pPr algn="r">
              <a:defRPr sz="1200">
                <a:solidFill>
                  <a:schemeClr val="tx1">
                    <a:tint val="75000"/>
                  </a:schemeClr>
                </a:solidFill>
              </a:defRPr>
            </a:lvl1pPr>
          </a:lstStyle>
          <a:p>
            <a:fld id="{48CDE02A-4802-4393-BC74-0ED52F20F9D0}"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264" rtl="0" eaLnBrk="1" latinLnBrk="0" hangingPunct="1">
        <a:spcBef>
          <a:spcPct val="0"/>
        </a:spcBef>
        <a:buNone/>
        <a:defRPr sz="4400" kern="1200">
          <a:solidFill>
            <a:schemeClr val="tx1"/>
          </a:solidFill>
          <a:latin typeface="+mj-lt"/>
          <a:ea typeface="+mj-ea"/>
          <a:cs typeface="+mj-cs"/>
        </a:defRPr>
      </a:lvl1pPr>
    </p:titleStyle>
    <p:bodyStyle>
      <a:lvl1pPr marL="342474" indent="-342474" algn="l" defTabSz="91326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026" indent="-285395" algn="l" defTabSz="91326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581" indent="-228316" algn="l" defTabSz="91326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210" indent="-228316" algn="l" defTabSz="91326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843" indent="-228316" algn="l" defTabSz="91326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474" indent="-228316" algn="l" defTabSz="9132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106" indent="-228316" algn="l" defTabSz="9132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738" indent="-228316" algn="l" defTabSz="9132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368" indent="-228316" algn="l" defTabSz="91326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3264" rtl="0" eaLnBrk="1" latinLnBrk="0" hangingPunct="1">
        <a:defRPr sz="1800" kern="1200">
          <a:solidFill>
            <a:schemeClr val="tx1"/>
          </a:solidFill>
          <a:latin typeface="+mn-lt"/>
          <a:ea typeface="+mn-ea"/>
          <a:cs typeface="+mn-cs"/>
        </a:defRPr>
      </a:lvl1pPr>
      <a:lvl2pPr marL="456631" algn="l" defTabSz="913264" rtl="0" eaLnBrk="1" latinLnBrk="0" hangingPunct="1">
        <a:defRPr sz="1800" kern="1200">
          <a:solidFill>
            <a:schemeClr val="tx1"/>
          </a:solidFill>
          <a:latin typeface="+mn-lt"/>
          <a:ea typeface="+mn-ea"/>
          <a:cs typeface="+mn-cs"/>
        </a:defRPr>
      </a:lvl2pPr>
      <a:lvl3pPr marL="913264" algn="l" defTabSz="913264" rtl="0" eaLnBrk="1" latinLnBrk="0" hangingPunct="1">
        <a:defRPr sz="1800" kern="1200">
          <a:solidFill>
            <a:schemeClr val="tx1"/>
          </a:solidFill>
          <a:latin typeface="+mn-lt"/>
          <a:ea typeface="+mn-ea"/>
          <a:cs typeface="+mn-cs"/>
        </a:defRPr>
      </a:lvl3pPr>
      <a:lvl4pPr marL="1369896" algn="l" defTabSz="913264" rtl="0" eaLnBrk="1" latinLnBrk="0" hangingPunct="1">
        <a:defRPr sz="1800" kern="1200">
          <a:solidFill>
            <a:schemeClr val="tx1"/>
          </a:solidFill>
          <a:latin typeface="+mn-lt"/>
          <a:ea typeface="+mn-ea"/>
          <a:cs typeface="+mn-cs"/>
        </a:defRPr>
      </a:lvl4pPr>
      <a:lvl5pPr marL="1826526" algn="l" defTabSz="913264" rtl="0" eaLnBrk="1" latinLnBrk="0" hangingPunct="1">
        <a:defRPr sz="1800" kern="1200">
          <a:solidFill>
            <a:schemeClr val="tx1"/>
          </a:solidFill>
          <a:latin typeface="+mn-lt"/>
          <a:ea typeface="+mn-ea"/>
          <a:cs typeface="+mn-cs"/>
        </a:defRPr>
      </a:lvl5pPr>
      <a:lvl6pPr marL="2283159" algn="l" defTabSz="913264" rtl="0" eaLnBrk="1" latinLnBrk="0" hangingPunct="1">
        <a:defRPr sz="1800" kern="1200">
          <a:solidFill>
            <a:schemeClr val="tx1"/>
          </a:solidFill>
          <a:latin typeface="+mn-lt"/>
          <a:ea typeface="+mn-ea"/>
          <a:cs typeface="+mn-cs"/>
        </a:defRPr>
      </a:lvl6pPr>
      <a:lvl7pPr marL="2739790" algn="l" defTabSz="913264" rtl="0" eaLnBrk="1" latinLnBrk="0" hangingPunct="1">
        <a:defRPr sz="1800" kern="1200">
          <a:solidFill>
            <a:schemeClr val="tx1"/>
          </a:solidFill>
          <a:latin typeface="+mn-lt"/>
          <a:ea typeface="+mn-ea"/>
          <a:cs typeface="+mn-cs"/>
        </a:defRPr>
      </a:lvl7pPr>
      <a:lvl8pPr marL="3196416" algn="l" defTabSz="913264" rtl="0" eaLnBrk="1" latinLnBrk="0" hangingPunct="1">
        <a:defRPr sz="1800" kern="1200">
          <a:solidFill>
            <a:schemeClr val="tx1"/>
          </a:solidFill>
          <a:latin typeface="+mn-lt"/>
          <a:ea typeface="+mn-ea"/>
          <a:cs typeface="+mn-cs"/>
        </a:defRPr>
      </a:lvl8pPr>
      <a:lvl9pPr marL="3653052" algn="l" defTabSz="91326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71040" y="568862"/>
            <a:ext cx="7806240" cy="114348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71040" y="1906761"/>
            <a:ext cx="7806240" cy="431901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72" r:id="rId12"/>
  </p:sldLayoutIdLst>
  <p:txStyles>
    <p:titleStyle>
      <a:lvl1pPr algn="ctr" defTabSz="414210" rtl="0" fontAlgn="base" hangingPunct="0">
        <a:lnSpc>
          <a:spcPct val="97000"/>
        </a:lnSpc>
        <a:spcBef>
          <a:spcPct val="0"/>
        </a:spcBef>
        <a:spcAft>
          <a:spcPct val="0"/>
        </a:spcAft>
        <a:buClr>
          <a:srgbClr val="FFFFFF"/>
        </a:buClr>
        <a:buSzPct val="45000"/>
        <a:buFont typeface="StarSymbol" charset="0"/>
        <a:defRPr sz="2500" b="1">
          <a:solidFill>
            <a:srgbClr val="FFFFFF"/>
          </a:solidFill>
          <a:latin typeface="+mj-lt"/>
          <a:ea typeface="+mj-ea"/>
          <a:cs typeface="+mj-cs"/>
        </a:defRPr>
      </a:lvl1pPr>
      <a:lvl2pPr marL="391200" indent="-195601" algn="l" defTabSz="414210"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2pPr>
      <a:lvl3pPr marL="586798" indent="-195601" algn="l" defTabSz="414210"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3pPr>
      <a:lvl4pPr marL="782396" indent="-195601" algn="l" defTabSz="414210"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4pPr>
      <a:lvl5pPr marL="977996" indent="-195601" algn="l" defTabSz="414210"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5pPr>
      <a:lvl6pPr marL="1392207" indent="-195601" algn="l" defTabSz="414210"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6pPr>
      <a:lvl7pPr marL="1806420" indent="-195601" algn="l" defTabSz="414210"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7pPr>
      <a:lvl8pPr marL="2220627" indent="-195601" algn="l" defTabSz="414210"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8pPr>
      <a:lvl9pPr marL="2634842" indent="-195601" algn="l" defTabSz="414210"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9pPr>
    </p:titleStyle>
    <p:bodyStyle>
      <a:lvl1pPr marL="391200" indent="-293400" algn="l" defTabSz="414210" rtl="0" fontAlgn="base" hangingPunct="0">
        <a:lnSpc>
          <a:spcPct val="97000"/>
        </a:lnSpc>
        <a:spcBef>
          <a:spcPct val="0"/>
        </a:spcBef>
        <a:spcAft>
          <a:spcPts val="806"/>
        </a:spcAft>
        <a:buClr>
          <a:srgbClr val="FFFFFF"/>
        </a:buClr>
        <a:buSzPct val="100000"/>
        <a:buFont typeface="Arial" charset="0"/>
        <a:buChar char="•"/>
        <a:defRPr sz="1800">
          <a:solidFill>
            <a:srgbClr val="FFFFFF"/>
          </a:solidFill>
          <a:latin typeface="+mn-lt"/>
          <a:ea typeface="+mn-ea"/>
          <a:cs typeface="+mn-cs"/>
        </a:defRPr>
      </a:lvl1pPr>
      <a:lvl2pPr marL="782396" indent="-260320" algn="l" defTabSz="414210" rtl="0" fontAlgn="base" hangingPunct="0">
        <a:lnSpc>
          <a:spcPct val="97000"/>
        </a:lnSpc>
        <a:spcBef>
          <a:spcPct val="0"/>
        </a:spcBef>
        <a:spcAft>
          <a:spcPts val="1032"/>
        </a:spcAft>
        <a:buClr>
          <a:srgbClr val="FFFFFF"/>
        </a:buClr>
        <a:buSzPct val="75000"/>
        <a:buFont typeface="StarSymbol" charset="0"/>
        <a:buChar char="–"/>
        <a:defRPr sz="2400">
          <a:solidFill>
            <a:srgbClr val="FFFFFF"/>
          </a:solidFill>
          <a:latin typeface="+mn-lt"/>
          <a:ea typeface="+mn-ea"/>
          <a:cs typeface="+mn-cs"/>
        </a:defRPr>
      </a:lvl2pPr>
      <a:lvl3pPr marL="1173594" indent="-195601" algn="l" defTabSz="414210" rtl="0" fontAlgn="base" hangingPunct="0">
        <a:lnSpc>
          <a:spcPct val="97000"/>
        </a:lnSpc>
        <a:spcBef>
          <a:spcPct val="0"/>
        </a:spcBef>
        <a:spcAft>
          <a:spcPts val="771"/>
        </a:spcAft>
        <a:buClr>
          <a:srgbClr val="FFFFFF"/>
        </a:buClr>
        <a:buSzPct val="45000"/>
        <a:buFont typeface="StarSymbol" charset="0"/>
        <a:buChar char="●"/>
        <a:defRPr sz="2200">
          <a:solidFill>
            <a:srgbClr val="FFFFFF"/>
          </a:solidFill>
          <a:latin typeface="+mn-lt"/>
          <a:ea typeface="+mn-ea"/>
          <a:cs typeface="+mn-cs"/>
        </a:defRPr>
      </a:lvl3pPr>
      <a:lvl4pPr marL="1564796" indent="-195601" algn="l" defTabSz="414210" rtl="0" fontAlgn="base" hangingPunct="0">
        <a:lnSpc>
          <a:spcPct val="97000"/>
        </a:lnSpc>
        <a:spcBef>
          <a:spcPct val="0"/>
        </a:spcBef>
        <a:spcAft>
          <a:spcPts val="522"/>
        </a:spcAft>
        <a:buClr>
          <a:srgbClr val="FFFFFF"/>
        </a:buClr>
        <a:buSzPct val="75000"/>
        <a:buFont typeface="StarSymbol" charset="0"/>
        <a:buChar char="–"/>
        <a:defRPr sz="1800">
          <a:solidFill>
            <a:srgbClr val="FFFFFF"/>
          </a:solidFill>
          <a:latin typeface="+mn-lt"/>
          <a:ea typeface="+mn-ea"/>
          <a:cs typeface="+mn-cs"/>
        </a:defRPr>
      </a:lvl4pPr>
      <a:lvl5pPr marL="1955994" indent="-195601" algn="l" defTabSz="414210"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5pPr>
      <a:lvl6pPr marL="2370205" indent="-195601" algn="l" defTabSz="414210"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6pPr>
      <a:lvl7pPr marL="2784414" indent="-195601" algn="l" defTabSz="414210"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7pPr>
      <a:lvl8pPr marL="3198623" indent="-195601" algn="l" defTabSz="414210"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8pPr>
      <a:lvl9pPr marL="3612835" indent="-195601" algn="l" defTabSz="414210"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9pPr>
    </p:bodyStyle>
    <p:otherStyle>
      <a:defPPr>
        <a:defRPr lang="en-US"/>
      </a:defPPr>
      <a:lvl1pPr marL="0" algn="l" defTabSz="828420" rtl="0" eaLnBrk="1" latinLnBrk="0" hangingPunct="1">
        <a:defRPr sz="1600" kern="1200">
          <a:solidFill>
            <a:schemeClr val="tx1"/>
          </a:solidFill>
          <a:latin typeface="+mn-lt"/>
          <a:ea typeface="+mn-ea"/>
          <a:cs typeface="+mn-cs"/>
        </a:defRPr>
      </a:lvl1pPr>
      <a:lvl2pPr marL="414210" algn="l" defTabSz="828420" rtl="0" eaLnBrk="1" latinLnBrk="0" hangingPunct="1">
        <a:defRPr sz="1600" kern="1200">
          <a:solidFill>
            <a:schemeClr val="tx1"/>
          </a:solidFill>
          <a:latin typeface="+mn-lt"/>
          <a:ea typeface="+mn-ea"/>
          <a:cs typeface="+mn-cs"/>
        </a:defRPr>
      </a:lvl2pPr>
      <a:lvl3pPr marL="828420" algn="l" defTabSz="828420" rtl="0" eaLnBrk="1" latinLnBrk="0" hangingPunct="1">
        <a:defRPr sz="1600" kern="1200">
          <a:solidFill>
            <a:schemeClr val="tx1"/>
          </a:solidFill>
          <a:latin typeface="+mn-lt"/>
          <a:ea typeface="+mn-ea"/>
          <a:cs typeface="+mn-cs"/>
        </a:defRPr>
      </a:lvl3pPr>
      <a:lvl4pPr marL="1242630" algn="l" defTabSz="828420" rtl="0" eaLnBrk="1" latinLnBrk="0" hangingPunct="1">
        <a:defRPr sz="1600" kern="1200">
          <a:solidFill>
            <a:schemeClr val="tx1"/>
          </a:solidFill>
          <a:latin typeface="+mn-lt"/>
          <a:ea typeface="+mn-ea"/>
          <a:cs typeface="+mn-cs"/>
        </a:defRPr>
      </a:lvl4pPr>
      <a:lvl5pPr marL="1656841" algn="l" defTabSz="828420" rtl="0" eaLnBrk="1" latinLnBrk="0" hangingPunct="1">
        <a:defRPr sz="1600" kern="1200">
          <a:solidFill>
            <a:schemeClr val="tx1"/>
          </a:solidFill>
          <a:latin typeface="+mn-lt"/>
          <a:ea typeface="+mn-ea"/>
          <a:cs typeface="+mn-cs"/>
        </a:defRPr>
      </a:lvl5pPr>
      <a:lvl6pPr marL="2071054" algn="l" defTabSz="828420" rtl="0" eaLnBrk="1" latinLnBrk="0" hangingPunct="1">
        <a:defRPr sz="1600" kern="1200">
          <a:solidFill>
            <a:schemeClr val="tx1"/>
          </a:solidFill>
          <a:latin typeface="+mn-lt"/>
          <a:ea typeface="+mn-ea"/>
          <a:cs typeface="+mn-cs"/>
        </a:defRPr>
      </a:lvl6pPr>
      <a:lvl7pPr marL="2485263" algn="l" defTabSz="828420" rtl="0" eaLnBrk="1" latinLnBrk="0" hangingPunct="1">
        <a:defRPr sz="1600" kern="1200">
          <a:solidFill>
            <a:schemeClr val="tx1"/>
          </a:solidFill>
          <a:latin typeface="+mn-lt"/>
          <a:ea typeface="+mn-ea"/>
          <a:cs typeface="+mn-cs"/>
        </a:defRPr>
      </a:lvl7pPr>
      <a:lvl8pPr marL="2899473" algn="l" defTabSz="828420" rtl="0" eaLnBrk="1" latinLnBrk="0" hangingPunct="1">
        <a:defRPr sz="1600" kern="1200">
          <a:solidFill>
            <a:schemeClr val="tx1"/>
          </a:solidFill>
          <a:latin typeface="+mn-lt"/>
          <a:ea typeface="+mn-ea"/>
          <a:cs typeface="+mn-cs"/>
        </a:defRPr>
      </a:lvl8pPr>
      <a:lvl9pPr marL="3313684" algn="l" defTabSz="82842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71040" y="568862"/>
            <a:ext cx="7806240" cy="114348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71040" y="1906761"/>
            <a:ext cx="7806240" cy="431901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14339" rtl="0" fontAlgn="base" hangingPunct="0">
        <a:lnSpc>
          <a:spcPct val="97000"/>
        </a:lnSpc>
        <a:spcBef>
          <a:spcPct val="0"/>
        </a:spcBef>
        <a:spcAft>
          <a:spcPct val="0"/>
        </a:spcAft>
        <a:buClr>
          <a:srgbClr val="FFFFFF"/>
        </a:buClr>
        <a:buSzPct val="45000"/>
        <a:buFont typeface="StarSymbol" charset="0"/>
        <a:defRPr sz="2500" b="1">
          <a:solidFill>
            <a:srgbClr val="FFFFFF"/>
          </a:solidFill>
          <a:latin typeface="+mj-lt"/>
          <a:ea typeface="+mj-ea"/>
          <a:cs typeface="+mj-cs"/>
        </a:defRPr>
      </a:lvl1pPr>
      <a:lvl2pPr marL="391322" indent="-195661" algn="l" defTabSz="414339"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2pPr>
      <a:lvl3pPr marL="586981" indent="-195661" algn="l" defTabSz="414339"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3pPr>
      <a:lvl4pPr marL="782640" indent="-195661" algn="l" defTabSz="414339"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4pPr>
      <a:lvl5pPr marL="978301" indent="-195661" algn="l" defTabSz="414339"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5pPr>
      <a:lvl6pPr marL="1392640" indent="-195661" algn="l" defTabSz="414339"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6pPr>
      <a:lvl7pPr marL="1806981" indent="-195661" algn="l" defTabSz="414339"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7pPr>
      <a:lvl8pPr marL="2221318" indent="-195661" algn="l" defTabSz="414339"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8pPr>
      <a:lvl9pPr marL="2635662" indent="-195661" algn="l" defTabSz="414339"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9pPr>
    </p:titleStyle>
    <p:bodyStyle>
      <a:lvl1pPr marL="391322" indent="-293491" algn="l" defTabSz="414339" rtl="0" fontAlgn="base" hangingPunct="0">
        <a:lnSpc>
          <a:spcPct val="97000"/>
        </a:lnSpc>
        <a:spcBef>
          <a:spcPct val="0"/>
        </a:spcBef>
        <a:spcAft>
          <a:spcPts val="806"/>
        </a:spcAft>
        <a:buClr>
          <a:srgbClr val="FFFFFF"/>
        </a:buClr>
        <a:buSzPct val="100000"/>
        <a:buFont typeface="Arial" charset="0"/>
        <a:buChar char="•"/>
        <a:defRPr sz="1800">
          <a:solidFill>
            <a:srgbClr val="FFFFFF"/>
          </a:solidFill>
          <a:latin typeface="+mn-lt"/>
          <a:ea typeface="+mn-ea"/>
          <a:cs typeface="+mn-cs"/>
        </a:defRPr>
      </a:lvl1pPr>
      <a:lvl2pPr marL="782640" indent="-260401" algn="l" defTabSz="414339" rtl="0" fontAlgn="base" hangingPunct="0">
        <a:lnSpc>
          <a:spcPct val="97000"/>
        </a:lnSpc>
        <a:spcBef>
          <a:spcPct val="0"/>
        </a:spcBef>
        <a:spcAft>
          <a:spcPts val="1032"/>
        </a:spcAft>
        <a:buClr>
          <a:srgbClr val="FFFFFF"/>
        </a:buClr>
        <a:buSzPct val="75000"/>
        <a:buFont typeface="StarSymbol" charset="0"/>
        <a:buChar char="–"/>
        <a:defRPr sz="2400">
          <a:solidFill>
            <a:srgbClr val="FFFFFF"/>
          </a:solidFill>
          <a:latin typeface="+mn-lt"/>
          <a:ea typeface="+mn-ea"/>
          <a:cs typeface="+mn-cs"/>
        </a:defRPr>
      </a:lvl2pPr>
      <a:lvl3pPr marL="1173959" indent="-195661" algn="l" defTabSz="414339" rtl="0" fontAlgn="base" hangingPunct="0">
        <a:lnSpc>
          <a:spcPct val="97000"/>
        </a:lnSpc>
        <a:spcBef>
          <a:spcPct val="0"/>
        </a:spcBef>
        <a:spcAft>
          <a:spcPts val="771"/>
        </a:spcAft>
        <a:buClr>
          <a:srgbClr val="FFFFFF"/>
        </a:buClr>
        <a:buSzPct val="45000"/>
        <a:buFont typeface="StarSymbol" charset="0"/>
        <a:buChar char="●"/>
        <a:defRPr sz="2200">
          <a:solidFill>
            <a:srgbClr val="FFFFFF"/>
          </a:solidFill>
          <a:latin typeface="+mn-lt"/>
          <a:ea typeface="+mn-ea"/>
          <a:cs typeface="+mn-cs"/>
        </a:defRPr>
      </a:lvl3pPr>
      <a:lvl4pPr marL="1565283" indent="-195661" algn="l" defTabSz="414339" rtl="0" fontAlgn="base" hangingPunct="0">
        <a:lnSpc>
          <a:spcPct val="97000"/>
        </a:lnSpc>
        <a:spcBef>
          <a:spcPct val="0"/>
        </a:spcBef>
        <a:spcAft>
          <a:spcPts val="522"/>
        </a:spcAft>
        <a:buClr>
          <a:srgbClr val="FFFFFF"/>
        </a:buClr>
        <a:buSzPct val="75000"/>
        <a:buFont typeface="StarSymbol" charset="0"/>
        <a:buChar char="–"/>
        <a:defRPr sz="1800">
          <a:solidFill>
            <a:srgbClr val="FFFFFF"/>
          </a:solidFill>
          <a:latin typeface="+mn-lt"/>
          <a:ea typeface="+mn-ea"/>
          <a:cs typeface="+mn-cs"/>
        </a:defRPr>
      </a:lvl4pPr>
      <a:lvl5pPr marL="1956602" indent="-195661" algn="l" defTabSz="414339"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5pPr>
      <a:lvl6pPr marL="2370943" indent="-195661" algn="l" defTabSz="414339"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6pPr>
      <a:lvl7pPr marL="2785280" indent="-195661" algn="l" defTabSz="414339"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7pPr>
      <a:lvl8pPr marL="3199619" indent="-195661" algn="l" defTabSz="414339"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8pPr>
      <a:lvl9pPr marL="3613959" indent="-195661" algn="l" defTabSz="414339"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9pPr>
    </p:bodyStyle>
    <p:otherStyle>
      <a:defPPr>
        <a:defRPr lang="en-US"/>
      </a:defPPr>
      <a:lvl1pPr marL="0" algn="l" defTabSz="828678" rtl="0" eaLnBrk="1" latinLnBrk="0" hangingPunct="1">
        <a:defRPr sz="1600" kern="1200">
          <a:solidFill>
            <a:schemeClr val="tx1"/>
          </a:solidFill>
          <a:latin typeface="+mn-lt"/>
          <a:ea typeface="+mn-ea"/>
          <a:cs typeface="+mn-cs"/>
        </a:defRPr>
      </a:lvl1pPr>
      <a:lvl2pPr marL="414339" algn="l" defTabSz="828678" rtl="0" eaLnBrk="1" latinLnBrk="0" hangingPunct="1">
        <a:defRPr sz="1600" kern="1200">
          <a:solidFill>
            <a:schemeClr val="tx1"/>
          </a:solidFill>
          <a:latin typeface="+mn-lt"/>
          <a:ea typeface="+mn-ea"/>
          <a:cs typeface="+mn-cs"/>
        </a:defRPr>
      </a:lvl2pPr>
      <a:lvl3pPr marL="828678" algn="l" defTabSz="828678" rtl="0" eaLnBrk="1" latinLnBrk="0" hangingPunct="1">
        <a:defRPr sz="1600" kern="1200">
          <a:solidFill>
            <a:schemeClr val="tx1"/>
          </a:solidFill>
          <a:latin typeface="+mn-lt"/>
          <a:ea typeface="+mn-ea"/>
          <a:cs typeface="+mn-cs"/>
        </a:defRPr>
      </a:lvl3pPr>
      <a:lvl4pPr marL="1243017" algn="l" defTabSz="828678" rtl="0" eaLnBrk="1" latinLnBrk="0" hangingPunct="1">
        <a:defRPr sz="1600" kern="1200">
          <a:solidFill>
            <a:schemeClr val="tx1"/>
          </a:solidFill>
          <a:latin typeface="+mn-lt"/>
          <a:ea typeface="+mn-ea"/>
          <a:cs typeface="+mn-cs"/>
        </a:defRPr>
      </a:lvl4pPr>
      <a:lvl5pPr marL="1657356" algn="l" defTabSz="828678" rtl="0" eaLnBrk="1" latinLnBrk="0" hangingPunct="1">
        <a:defRPr sz="1600" kern="1200">
          <a:solidFill>
            <a:schemeClr val="tx1"/>
          </a:solidFill>
          <a:latin typeface="+mn-lt"/>
          <a:ea typeface="+mn-ea"/>
          <a:cs typeface="+mn-cs"/>
        </a:defRPr>
      </a:lvl5pPr>
      <a:lvl6pPr marL="2071696" algn="l" defTabSz="828678" rtl="0" eaLnBrk="1" latinLnBrk="0" hangingPunct="1">
        <a:defRPr sz="1600" kern="1200">
          <a:solidFill>
            <a:schemeClr val="tx1"/>
          </a:solidFill>
          <a:latin typeface="+mn-lt"/>
          <a:ea typeface="+mn-ea"/>
          <a:cs typeface="+mn-cs"/>
        </a:defRPr>
      </a:lvl6pPr>
      <a:lvl7pPr marL="2486036" algn="l" defTabSz="828678" rtl="0" eaLnBrk="1" latinLnBrk="0" hangingPunct="1">
        <a:defRPr sz="1600" kern="1200">
          <a:solidFill>
            <a:schemeClr val="tx1"/>
          </a:solidFill>
          <a:latin typeface="+mn-lt"/>
          <a:ea typeface="+mn-ea"/>
          <a:cs typeface="+mn-cs"/>
        </a:defRPr>
      </a:lvl7pPr>
      <a:lvl8pPr marL="2900375" algn="l" defTabSz="828678" rtl="0" eaLnBrk="1" latinLnBrk="0" hangingPunct="1">
        <a:defRPr sz="1600" kern="1200">
          <a:solidFill>
            <a:schemeClr val="tx1"/>
          </a:solidFill>
          <a:latin typeface="+mn-lt"/>
          <a:ea typeface="+mn-ea"/>
          <a:cs typeface="+mn-cs"/>
        </a:defRPr>
      </a:lvl8pPr>
      <a:lvl9pPr marL="3314716" algn="l" defTabSz="828678"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71040" y="568862"/>
            <a:ext cx="7806240" cy="114348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71040" y="1906761"/>
            <a:ext cx="7806240" cy="431901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414468" rtl="0" fontAlgn="base" hangingPunct="0">
        <a:lnSpc>
          <a:spcPct val="97000"/>
        </a:lnSpc>
        <a:spcBef>
          <a:spcPct val="0"/>
        </a:spcBef>
        <a:spcAft>
          <a:spcPct val="0"/>
        </a:spcAft>
        <a:buClr>
          <a:srgbClr val="FFFFFF"/>
        </a:buClr>
        <a:buSzPct val="45000"/>
        <a:buFont typeface="StarSymbol" charset="0"/>
        <a:defRPr sz="2500" b="1">
          <a:solidFill>
            <a:srgbClr val="FFFFFF"/>
          </a:solidFill>
          <a:latin typeface="+mj-lt"/>
          <a:ea typeface="+mj-ea"/>
          <a:cs typeface="+mj-cs"/>
        </a:defRPr>
      </a:lvl1pPr>
      <a:lvl2pPr marL="391443" indent="-195723" algn="l" defTabSz="414468"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2pPr>
      <a:lvl3pPr marL="587163" indent="-195723" algn="l" defTabSz="414468"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3pPr>
      <a:lvl4pPr marL="782884" indent="-195723" algn="l" defTabSz="414468"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4pPr>
      <a:lvl5pPr marL="978605" indent="-195723" algn="l" defTabSz="414468"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5pPr>
      <a:lvl6pPr marL="1393073" indent="-195723" algn="l" defTabSz="414468"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6pPr>
      <a:lvl7pPr marL="1807543" indent="-195723" algn="l" defTabSz="414468"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7pPr>
      <a:lvl8pPr marL="2222009" indent="-195723" algn="l" defTabSz="414468"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8pPr>
      <a:lvl9pPr marL="2636481" indent="-195723" algn="l" defTabSz="414468"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9pPr>
    </p:titleStyle>
    <p:bodyStyle>
      <a:lvl1pPr marL="391443" indent="-293583" algn="l" defTabSz="414468" rtl="0" fontAlgn="base" hangingPunct="0">
        <a:lnSpc>
          <a:spcPct val="97000"/>
        </a:lnSpc>
        <a:spcBef>
          <a:spcPct val="0"/>
        </a:spcBef>
        <a:spcAft>
          <a:spcPts val="806"/>
        </a:spcAft>
        <a:buClr>
          <a:srgbClr val="FFFFFF"/>
        </a:buClr>
        <a:buSzPct val="100000"/>
        <a:buFont typeface="Arial" charset="0"/>
        <a:buChar char="•"/>
        <a:defRPr sz="1800">
          <a:solidFill>
            <a:srgbClr val="FFFFFF"/>
          </a:solidFill>
          <a:latin typeface="+mn-lt"/>
          <a:ea typeface="+mn-ea"/>
          <a:cs typeface="+mn-cs"/>
        </a:defRPr>
      </a:lvl1pPr>
      <a:lvl2pPr marL="782884" indent="-260482" algn="l" defTabSz="414468" rtl="0" fontAlgn="base" hangingPunct="0">
        <a:lnSpc>
          <a:spcPct val="97000"/>
        </a:lnSpc>
        <a:spcBef>
          <a:spcPct val="0"/>
        </a:spcBef>
        <a:spcAft>
          <a:spcPts val="1032"/>
        </a:spcAft>
        <a:buClr>
          <a:srgbClr val="FFFFFF"/>
        </a:buClr>
        <a:buSzPct val="75000"/>
        <a:buFont typeface="StarSymbol" charset="0"/>
        <a:buChar char="–"/>
        <a:defRPr sz="2400">
          <a:solidFill>
            <a:srgbClr val="FFFFFF"/>
          </a:solidFill>
          <a:latin typeface="+mn-lt"/>
          <a:ea typeface="+mn-ea"/>
          <a:cs typeface="+mn-cs"/>
        </a:defRPr>
      </a:lvl2pPr>
      <a:lvl3pPr marL="1174325" indent="-195723" algn="l" defTabSz="414468" rtl="0" fontAlgn="base" hangingPunct="0">
        <a:lnSpc>
          <a:spcPct val="97000"/>
        </a:lnSpc>
        <a:spcBef>
          <a:spcPct val="0"/>
        </a:spcBef>
        <a:spcAft>
          <a:spcPts val="771"/>
        </a:spcAft>
        <a:buClr>
          <a:srgbClr val="FFFFFF"/>
        </a:buClr>
        <a:buSzPct val="45000"/>
        <a:buFont typeface="StarSymbol" charset="0"/>
        <a:buChar char="●"/>
        <a:defRPr sz="2200">
          <a:solidFill>
            <a:srgbClr val="FFFFFF"/>
          </a:solidFill>
          <a:latin typeface="+mn-lt"/>
          <a:ea typeface="+mn-ea"/>
          <a:cs typeface="+mn-cs"/>
        </a:defRPr>
      </a:lvl3pPr>
      <a:lvl4pPr marL="1565769" indent="-195723" algn="l" defTabSz="414468" rtl="0" fontAlgn="base" hangingPunct="0">
        <a:lnSpc>
          <a:spcPct val="97000"/>
        </a:lnSpc>
        <a:spcBef>
          <a:spcPct val="0"/>
        </a:spcBef>
        <a:spcAft>
          <a:spcPts val="522"/>
        </a:spcAft>
        <a:buClr>
          <a:srgbClr val="FFFFFF"/>
        </a:buClr>
        <a:buSzPct val="75000"/>
        <a:buFont typeface="StarSymbol" charset="0"/>
        <a:buChar char="–"/>
        <a:defRPr sz="1800">
          <a:solidFill>
            <a:srgbClr val="FFFFFF"/>
          </a:solidFill>
          <a:latin typeface="+mn-lt"/>
          <a:ea typeface="+mn-ea"/>
          <a:cs typeface="+mn-cs"/>
        </a:defRPr>
      </a:lvl4pPr>
      <a:lvl5pPr marL="1957211" indent="-195723" algn="l" defTabSz="414468"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5pPr>
      <a:lvl6pPr marL="2371679" indent="-195723" algn="l" defTabSz="414468"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6pPr>
      <a:lvl7pPr marL="2786147" indent="-195723" algn="l" defTabSz="414468"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7pPr>
      <a:lvl8pPr marL="3200615" indent="-195723" algn="l" defTabSz="414468"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8pPr>
      <a:lvl9pPr marL="3615083" indent="-195723" algn="l" defTabSz="414468"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9pPr>
    </p:bodyStyle>
    <p:otherStyle>
      <a:defPPr>
        <a:defRPr lang="en-US"/>
      </a:defPPr>
      <a:lvl1pPr marL="0" algn="l" defTabSz="828936" rtl="0" eaLnBrk="1" latinLnBrk="0" hangingPunct="1">
        <a:defRPr sz="1600" kern="1200">
          <a:solidFill>
            <a:schemeClr val="tx1"/>
          </a:solidFill>
          <a:latin typeface="+mn-lt"/>
          <a:ea typeface="+mn-ea"/>
          <a:cs typeface="+mn-cs"/>
        </a:defRPr>
      </a:lvl1pPr>
      <a:lvl2pPr marL="414468" algn="l" defTabSz="828936" rtl="0" eaLnBrk="1" latinLnBrk="0" hangingPunct="1">
        <a:defRPr sz="1600" kern="1200">
          <a:solidFill>
            <a:schemeClr val="tx1"/>
          </a:solidFill>
          <a:latin typeface="+mn-lt"/>
          <a:ea typeface="+mn-ea"/>
          <a:cs typeface="+mn-cs"/>
        </a:defRPr>
      </a:lvl2pPr>
      <a:lvl3pPr marL="828936" algn="l" defTabSz="828936" rtl="0" eaLnBrk="1" latinLnBrk="0" hangingPunct="1">
        <a:defRPr sz="1600" kern="1200">
          <a:solidFill>
            <a:schemeClr val="tx1"/>
          </a:solidFill>
          <a:latin typeface="+mn-lt"/>
          <a:ea typeface="+mn-ea"/>
          <a:cs typeface="+mn-cs"/>
        </a:defRPr>
      </a:lvl3pPr>
      <a:lvl4pPr marL="1243404" algn="l" defTabSz="828936" rtl="0" eaLnBrk="1" latinLnBrk="0" hangingPunct="1">
        <a:defRPr sz="1600" kern="1200">
          <a:solidFill>
            <a:schemeClr val="tx1"/>
          </a:solidFill>
          <a:latin typeface="+mn-lt"/>
          <a:ea typeface="+mn-ea"/>
          <a:cs typeface="+mn-cs"/>
        </a:defRPr>
      </a:lvl4pPr>
      <a:lvl5pPr marL="1657872" algn="l" defTabSz="828936" rtl="0" eaLnBrk="1" latinLnBrk="0" hangingPunct="1">
        <a:defRPr sz="1600" kern="1200">
          <a:solidFill>
            <a:schemeClr val="tx1"/>
          </a:solidFill>
          <a:latin typeface="+mn-lt"/>
          <a:ea typeface="+mn-ea"/>
          <a:cs typeface="+mn-cs"/>
        </a:defRPr>
      </a:lvl5pPr>
      <a:lvl6pPr marL="2072341" algn="l" defTabSz="828936" rtl="0" eaLnBrk="1" latinLnBrk="0" hangingPunct="1">
        <a:defRPr sz="1600" kern="1200">
          <a:solidFill>
            <a:schemeClr val="tx1"/>
          </a:solidFill>
          <a:latin typeface="+mn-lt"/>
          <a:ea typeface="+mn-ea"/>
          <a:cs typeface="+mn-cs"/>
        </a:defRPr>
      </a:lvl6pPr>
      <a:lvl7pPr marL="2486809" algn="l" defTabSz="828936" rtl="0" eaLnBrk="1" latinLnBrk="0" hangingPunct="1">
        <a:defRPr sz="1600" kern="1200">
          <a:solidFill>
            <a:schemeClr val="tx1"/>
          </a:solidFill>
          <a:latin typeface="+mn-lt"/>
          <a:ea typeface="+mn-ea"/>
          <a:cs typeface="+mn-cs"/>
        </a:defRPr>
      </a:lvl7pPr>
      <a:lvl8pPr marL="2901277" algn="l" defTabSz="828936" rtl="0" eaLnBrk="1" latinLnBrk="0" hangingPunct="1">
        <a:defRPr sz="1600" kern="1200">
          <a:solidFill>
            <a:schemeClr val="tx1"/>
          </a:solidFill>
          <a:latin typeface="+mn-lt"/>
          <a:ea typeface="+mn-ea"/>
          <a:cs typeface="+mn-cs"/>
        </a:defRPr>
      </a:lvl8pPr>
      <a:lvl9pPr marL="3315745" algn="l" defTabSz="828936"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fld id="{BB9DEAC2-111B-FA49-BA1F-CF0F9EA6FD9D}" type="datetimeFigureOut">
              <a:rPr lang="es-ES" smtClean="0">
                <a:solidFill>
                  <a:prstClr val="black">
                    <a:tint val="75000"/>
                  </a:prstClr>
                </a:solidFill>
              </a:rPr>
              <a:pPr defTabSz="342900"/>
              <a:t>03/06/2015</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C4D87DE0-07CA-2549-8005-466D02A13608}" type="slidenum">
              <a:rPr lang="es-ES" smtClean="0">
                <a:solidFill>
                  <a:prstClr val="black">
                    <a:tint val="75000"/>
                  </a:prstClr>
                </a:solidFill>
              </a:rPr>
              <a:pPr defTabSz="342900"/>
              <a:t>‹Nº›</a:t>
            </a:fld>
            <a:endParaRPr lang="es-ES">
              <a:solidFill>
                <a:prstClr val="black">
                  <a:tint val="75000"/>
                </a:prstClr>
              </a:solidFill>
            </a:endParaRPr>
          </a:p>
        </p:txBody>
      </p:sp>
    </p:spTree>
    <p:extLst>
      <p:ext uri="{BB962C8B-B14F-4D97-AF65-F5344CB8AC3E}">
        <p14:creationId xmlns:p14="http://schemas.microsoft.com/office/powerpoint/2010/main" xmlns="" val="28421559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s-E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ángulo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 name="Rectángulo 6"/>
          <p:cNvSpPr/>
          <p:nvPr/>
        </p:nvSpPr>
        <p:spPr bwMode="ltGray">
          <a:xfrm>
            <a:off x="8" y="0"/>
            <a:ext cx="9143999" cy="1433734"/>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Marcador de título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s-ES_tradnl" smtClean="0"/>
              <a:t>Clic para editar título</a:t>
            </a:r>
            <a:endParaRPr kumimoji="0" lang="en-US"/>
          </a:p>
        </p:txBody>
      </p:sp>
      <p:sp>
        <p:nvSpPr>
          <p:cNvPr id="3" name="Marcador de texto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s-ES_tradnl" smtClean="0"/>
              <a:t>Haga clic para modificar el estilo de texto del patrón</a:t>
            </a:r>
          </a:p>
          <a:p>
            <a:pPr lvl="1" eaLnBrk="1" latinLnBrk="0" hangingPunct="1"/>
            <a:r>
              <a:rPr kumimoji="0" lang="es-ES_tradnl" smtClean="0"/>
              <a:t>Segundo nivel</a:t>
            </a:r>
          </a:p>
          <a:p>
            <a:pPr lvl="2" eaLnBrk="1" latinLnBrk="0" hangingPunct="1"/>
            <a:r>
              <a:rPr kumimoji="0" lang="es-ES_tradnl" smtClean="0"/>
              <a:t>Tercer nivel</a:t>
            </a:r>
          </a:p>
          <a:p>
            <a:pPr lvl="3" eaLnBrk="1" latinLnBrk="0" hangingPunct="1"/>
            <a:r>
              <a:rPr kumimoji="0" lang="es-ES_tradnl" smtClean="0"/>
              <a:t>Cuarto nivel</a:t>
            </a:r>
          </a:p>
          <a:p>
            <a:pPr lvl="4" eaLnBrk="1" latinLnBrk="0" hangingPunct="1"/>
            <a:r>
              <a:rPr kumimoji="0" lang="es-ES_tradnl" smtClean="0"/>
              <a:t>Quinto nivel</a:t>
            </a:r>
            <a:endParaRPr kumimoji="0" lang="en-US"/>
          </a:p>
        </p:txBody>
      </p:sp>
      <p:sp>
        <p:nvSpPr>
          <p:cNvPr id="4" name="Marcador de fecha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pPr defTabSz="914400"/>
            <a:fld id="{3AA0B2E9-94AF-47C6-A472-307F4DBB8B0D}" type="datetimeFigureOut">
              <a:rPr lang="es-MX" smtClean="0">
                <a:solidFill>
                  <a:prstClr val="black">
                    <a:tint val="95000"/>
                  </a:prstClr>
                </a:solidFill>
              </a:rPr>
              <a:pPr defTabSz="914400"/>
              <a:t>03/06/2015</a:t>
            </a:fld>
            <a:endParaRPr lang="es-MX">
              <a:solidFill>
                <a:prstClr val="black">
                  <a:tint val="95000"/>
                </a:prstClr>
              </a:solidFill>
            </a:endParaRPr>
          </a:p>
        </p:txBody>
      </p:sp>
      <p:sp>
        <p:nvSpPr>
          <p:cNvPr id="5" name="Marcador de pie de página 4"/>
          <p:cNvSpPr>
            <a:spLocks noGrp="1"/>
          </p:cNvSpPr>
          <p:nvPr>
            <p:ph type="ftr" sz="quarter" idx="3"/>
          </p:nvPr>
        </p:nvSpPr>
        <p:spPr>
          <a:xfrm>
            <a:off x="2640603"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pPr defTabSz="914400"/>
            <a:endParaRPr lang="es-MX">
              <a:solidFill>
                <a:prstClr val="black">
                  <a:tint val="95000"/>
                </a:prstClr>
              </a:solidFill>
            </a:endParaRPr>
          </a:p>
        </p:txBody>
      </p:sp>
      <p:sp>
        <p:nvSpPr>
          <p:cNvPr id="6" name="Marcador de número de diapositiva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pPr defTabSz="914400"/>
            <a:fld id="{B0E88650-9DA0-42B7-875C-F12CCD35CE10}" type="slidenum">
              <a:rPr lang="es-MX" smtClean="0">
                <a:solidFill>
                  <a:prstClr val="black">
                    <a:tint val="95000"/>
                  </a:prstClr>
                </a:solidFill>
              </a:rPr>
              <a:pPr defTabSz="914400"/>
              <a:t>‹Nº›</a:t>
            </a:fld>
            <a:endParaRPr lang="es-MX">
              <a:solidFill>
                <a:prstClr val="black">
                  <a:tint val="95000"/>
                </a:prstClr>
              </a:solidFill>
            </a:endParaRP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4251665B-C24A-4702-B522-6A4334602E03}" type="datetimeFigureOut">
              <a:rPr lang="en-US" smtClean="0">
                <a:solidFill>
                  <a:prstClr val="black">
                    <a:tint val="75000"/>
                  </a:prstClr>
                </a:solidFill>
              </a:rPr>
              <a:pPr defTabSz="914400"/>
              <a:t>6/3/2015</a:t>
            </a:fld>
            <a:endParaRPr lang="en-US">
              <a:solidFill>
                <a:prstClr val="black">
                  <a:tint val="75000"/>
                </a:prstClr>
              </a:solidFill>
            </a:endParaRPr>
          </a:p>
        </p:txBody>
      </p:sp>
      <p:sp>
        <p:nvSpPr>
          <p:cNvPr id="5" name="Marcador de pie de página 4"/>
          <p:cNvSpPr>
            <a:spLocks noGrp="1"/>
          </p:cNvSpPr>
          <p:nvPr>
            <p:ph type="ftr" sz="quarter" idx="3"/>
          </p:nvPr>
        </p:nvSpPr>
        <p:spPr>
          <a:xfrm>
            <a:off x="3124200" y="635635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Marcador de número de diapositiva 5"/>
          <p:cNvSpPr>
            <a:spLocks noGrp="1"/>
          </p:cNvSpPr>
          <p:nvPr>
            <p:ph type="sldNum" sz="quarter" idx="4"/>
          </p:nvPr>
        </p:nvSpPr>
        <p:spPr>
          <a:xfrm>
            <a:off x="6553200" y="635635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FD889E0-CAB2-4699-909D-B9A88D47ACBE}" type="slidenum">
              <a:rPr lang="en-US" smtClean="0">
                <a:solidFill>
                  <a:prstClr val="black">
                    <a:tint val="75000"/>
                  </a:prstClr>
                </a:solidFill>
              </a:rPr>
              <a:pPr defTabSz="914400"/>
              <a:t>‹Nº›</a:t>
            </a:fld>
            <a:endParaRPr lang="en-US">
              <a:solidFill>
                <a:prstClr val="black">
                  <a:tint val="75000"/>
                </a:prstClr>
              </a:solidFill>
            </a:endParaRPr>
          </a:p>
        </p:txBody>
      </p:sp>
    </p:spTree>
    <p:extLst>
      <p:ext uri="{BB962C8B-B14F-4D97-AF65-F5344CB8AC3E}">
        <p14:creationId xmlns="" xmlns:p14="http://schemas.microsoft.com/office/powerpoint/2010/main" val="3017084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4251665B-C24A-4702-B522-6A4334602E03}" type="datetimeFigureOut">
              <a:rPr lang="en-US" smtClean="0">
                <a:solidFill>
                  <a:prstClr val="black">
                    <a:tint val="75000"/>
                  </a:prstClr>
                </a:solidFill>
              </a:rPr>
              <a:pPr defTabSz="914400"/>
              <a:t>6/3/2015</a:t>
            </a:fld>
            <a:endParaRPr lang="en-US">
              <a:solidFill>
                <a:prstClr val="black">
                  <a:tint val="75000"/>
                </a:prstClr>
              </a:solidFill>
            </a:endParaRPr>
          </a:p>
        </p:txBody>
      </p:sp>
      <p:sp>
        <p:nvSpPr>
          <p:cNvPr id="5" name="Marcador de pie de página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Marcador de número de diapositiva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FD889E0-CAB2-4699-909D-B9A88D47ACBE}" type="slidenum">
              <a:rPr lang="en-US" smtClean="0">
                <a:solidFill>
                  <a:prstClr val="black">
                    <a:tint val="75000"/>
                  </a:prstClr>
                </a:solidFill>
              </a:rPr>
              <a:pPr defTabSz="914400"/>
              <a:t>‹Nº›</a:t>
            </a:fld>
            <a:endParaRPr lang="en-US">
              <a:solidFill>
                <a:prstClr val="black">
                  <a:tint val="75000"/>
                </a:prstClr>
              </a:solidFill>
            </a:endParaRPr>
          </a:p>
        </p:txBody>
      </p:sp>
    </p:spTree>
    <p:extLst>
      <p:ext uri="{BB962C8B-B14F-4D97-AF65-F5344CB8AC3E}">
        <p14:creationId xmlns="" xmlns:p14="http://schemas.microsoft.com/office/powerpoint/2010/main" val="30170841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openxmlformats.org/officeDocument/2006/relationships/hyperlink" Target="http://www.who.int/topics/tuberculosis/en/"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8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5.jpeg"/><Relationship Id="rId7" Type="http://schemas.openxmlformats.org/officeDocument/2006/relationships/image" Target="../media/image27.jpeg"/><Relationship Id="rId2" Type="http://schemas.openxmlformats.org/officeDocument/2006/relationships/image" Target="../media/image24.jpeg"/><Relationship Id="rId1" Type="http://schemas.openxmlformats.org/officeDocument/2006/relationships/slideLayout" Target="../slideLayouts/slideLayout52.xml"/><Relationship Id="rId6" Type="http://schemas.microsoft.com/office/2007/relationships/hdphoto" Target="../media/hdphoto3.wdp"/><Relationship Id="rId5" Type="http://schemas.microsoft.com/office/2007/relationships/hdphoto" Target="../media/hdphoto2.wdp"/><Relationship Id="rId10" Type="http://schemas.openxmlformats.org/officeDocument/2006/relationships/image" Target="../media/image30.jpeg"/><Relationship Id="rId4" Type="http://schemas.openxmlformats.org/officeDocument/2006/relationships/image" Target="../media/image26.jpeg"/><Relationship Id="rId9"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32.png"/><Relationship Id="rId4" Type="http://schemas.openxmlformats.org/officeDocument/2006/relationships/hyperlink" Target="http://www.plospathogens.org/article/info:doi/10.1371/journal.ppat.1003190"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www.plospathogens.org/article/info:doi/10.1371/journal.ppat.1003190" TargetMode="External"/><Relationship Id="rId2" Type="http://schemas.openxmlformats.org/officeDocument/2006/relationships/image" Target="../media/image34.png"/><Relationship Id="rId1" Type="http://schemas.openxmlformats.org/officeDocument/2006/relationships/slideLayout" Target="../slideLayouts/slideLayout18.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0.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0.xm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0.xml"/><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g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jpeg"/><Relationship Id="rId18" Type="http://schemas.openxmlformats.org/officeDocument/2006/relationships/image" Target="../media/image56.jpeg"/><Relationship Id="rId26" Type="http://schemas.openxmlformats.org/officeDocument/2006/relationships/image" Target="../media/image61.png"/><Relationship Id="rId39" Type="http://schemas.openxmlformats.org/officeDocument/2006/relationships/image" Target="../media/image71.jpeg"/><Relationship Id="rId3" Type="http://schemas.openxmlformats.org/officeDocument/2006/relationships/image" Target="../media/image41.jpeg"/><Relationship Id="rId21" Type="http://schemas.microsoft.com/office/2007/relationships/hdphoto" Target="../media/hdphoto1.wdp"/><Relationship Id="rId34" Type="http://schemas.openxmlformats.org/officeDocument/2006/relationships/image" Target="../media/image69.jpeg"/><Relationship Id="rId42" Type="http://schemas.openxmlformats.org/officeDocument/2006/relationships/image" Target="../media/image74.jpeg"/><Relationship Id="rId7" Type="http://schemas.openxmlformats.org/officeDocument/2006/relationships/image" Target="../media/image45.jpeg"/><Relationship Id="rId12" Type="http://schemas.openxmlformats.org/officeDocument/2006/relationships/image" Target="../media/image50.jpeg"/><Relationship Id="rId17" Type="http://schemas.openxmlformats.org/officeDocument/2006/relationships/image" Target="../media/image55.jpeg"/><Relationship Id="rId25" Type="http://schemas.openxmlformats.org/officeDocument/2006/relationships/image" Target="../media/image60.png"/><Relationship Id="rId33" Type="http://schemas.openxmlformats.org/officeDocument/2006/relationships/image" Target="../media/image68.png"/><Relationship Id="rId38" Type="http://schemas.microsoft.com/office/2007/relationships/hdphoto" Target="../media/hdphoto3.wdp"/><Relationship Id="rId2" Type="http://schemas.openxmlformats.org/officeDocument/2006/relationships/image" Target="../media/image40.jpeg"/><Relationship Id="rId16" Type="http://schemas.openxmlformats.org/officeDocument/2006/relationships/image" Target="../media/image54.jpeg"/><Relationship Id="rId20" Type="http://schemas.openxmlformats.org/officeDocument/2006/relationships/image" Target="../media/image58.png"/><Relationship Id="rId29" Type="http://schemas.openxmlformats.org/officeDocument/2006/relationships/image" Target="../media/image64.png"/><Relationship Id="rId41" Type="http://schemas.openxmlformats.org/officeDocument/2006/relationships/image" Target="../media/image73.jpeg"/><Relationship Id="rId1" Type="http://schemas.openxmlformats.org/officeDocument/2006/relationships/slideLayout" Target="../slideLayouts/slideLayout1.xml"/><Relationship Id="rId6" Type="http://schemas.openxmlformats.org/officeDocument/2006/relationships/image" Target="../media/image44.jpeg"/><Relationship Id="rId11" Type="http://schemas.openxmlformats.org/officeDocument/2006/relationships/image" Target="../media/image49.jpeg"/><Relationship Id="rId24" Type="http://schemas.openxmlformats.org/officeDocument/2006/relationships/image" Target="../media/image59.png"/><Relationship Id="rId32" Type="http://schemas.openxmlformats.org/officeDocument/2006/relationships/image" Target="../media/image67.gif"/><Relationship Id="rId37" Type="http://schemas.microsoft.com/office/2007/relationships/hdphoto" Target="../media/hdphoto2.wdp"/><Relationship Id="rId40" Type="http://schemas.openxmlformats.org/officeDocument/2006/relationships/image" Target="../media/image72.jpeg"/><Relationship Id="rId5" Type="http://schemas.openxmlformats.org/officeDocument/2006/relationships/image" Target="../media/image43.jpeg"/><Relationship Id="rId15" Type="http://schemas.openxmlformats.org/officeDocument/2006/relationships/image" Target="../media/image53.jpeg"/><Relationship Id="rId23" Type="http://schemas.openxmlformats.org/officeDocument/2006/relationships/hyperlink" Target="mailto:ejuarez@iner.gob.mx" TargetMode="External"/><Relationship Id="rId28" Type="http://schemas.openxmlformats.org/officeDocument/2006/relationships/image" Target="../media/image63.png"/><Relationship Id="rId36" Type="http://schemas.openxmlformats.org/officeDocument/2006/relationships/image" Target="../media/image26.jpeg"/><Relationship Id="rId10" Type="http://schemas.openxmlformats.org/officeDocument/2006/relationships/image" Target="../media/image48.jpeg"/><Relationship Id="rId19" Type="http://schemas.openxmlformats.org/officeDocument/2006/relationships/image" Target="../media/image57.jpeg"/><Relationship Id="rId31" Type="http://schemas.openxmlformats.org/officeDocument/2006/relationships/image" Target="../media/image66.png"/><Relationship Id="rId44" Type="http://schemas.openxmlformats.org/officeDocument/2006/relationships/image" Target="../media/image76.png"/><Relationship Id="rId4" Type="http://schemas.openxmlformats.org/officeDocument/2006/relationships/image" Target="../media/image42.jpeg"/><Relationship Id="rId9" Type="http://schemas.openxmlformats.org/officeDocument/2006/relationships/image" Target="../media/image47.jpeg"/><Relationship Id="rId14" Type="http://schemas.openxmlformats.org/officeDocument/2006/relationships/image" Target="../media/image52.jpeg"/><Relationship Id="rId22" Type="http://schemas.openxmlformats.org/officeDocument/2006/relationships/hyperlink" Target="mailto:eduardosadadiaz@yahoo.com" TargetMode="External"/><Relationship Id="rId27" Type="http://schemas.openxmlformats.org/officeDocument/2006/relationships/image" Target="../media/image62.png"/><Relationship Id="rId30" Type="http://schemas.openxmlformats.org/officeDocument/2006/relationships/image" Target="../media/image65.png"/><Relationship Id="rId35" Type="http://schemas.openxmlformats.org/officeDocument/2006/relationships/image" Target="../media/image70.jpeg"/><Relationship Id="rId43" Type="http://schemas.openxmlformats.org/officeDocument/2006/relationships/image" Target="../media/image75.png"/></Relationships>
</file>

<file path=ppt/slides/_rels/slide38.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78.jpeg"/><Relationship Id="rId7" Type="http://schemas.openxmlformats.org/officeDocument/2006/relationships/image" Target="../media/image82.jpeg"/><Relationship Id="rId2" Type="http://schemas.openxmlformats.org/officeDocument/2006/relationships/image" Target="../media/image77.jpeg"/><Relationship Id="rId1" Type="http://schemas.openxmlformats.org/officeDocument/2006/relationships/slideLayout" Target="../slideLayouts/slideLayout46.xml"/><Relationship Id="rId6" Type="http://schemas.openxmlformats.org/officeDocument/2006/relationships/image" Target="../media/image81.jpeg"/><Relationship Id="rId11" Type="http://schemas.openxmlformats.org/officeDocument/2006/relationships/image" Target="../media/image86.png"/><Relationship Id="rId5" Type="http://schemas.openxmlformats.org/officeDocument/2006/relationships/image" Target="../media/image80.jpeg"/><Relationship Id="rId10" Type="http://schemas.openxmlformats.org/officeDocument/2006/relationships/image" Target="../media/image85.png"/><Relationship Id="rId4" Type="http://schemas.openxmlformats.org/officeDocument/2006/relationships/image" Target="../media/image79.jpeg"/><Relationship Id="rId9" Type="http://schemas.openxmlformats.org/officeDocument/2006/relationships/image" Target="../media/image84.jpeg"/></Relationships>
</file>

<file path=ppt/slides/_rels/slide39.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S" dirty="0" smtClean="0"/>
              <a:t>Tuberculosis Nuevos Tratamientos</a:t>
            </a:r>
            <a:br>
              <a:rPr lang="es-ES" dirty="0" smtClean="0"/>
            </a:br>
            <a:r>
              <a:rPr lang="es-ES" dirty="0" smtClean="0"/>
              <a:t>en Tuberculosis </a:t>
            </a:r>
            <a:r>
              <a:rPr lang="es-ES" dirty="0" err="1" smtClean="0"/>
              <a:t>Multidrogoresistente</a:t>
            </a:r>
            <a:r>
              <a:rPr lang="es-ES" dirty="0" smtClean="0"/>
              <a:t> </a:t>
            </a:r>
            <a:endParaRPr lang="es-ES" dirty="0"/>
          </a:p>
        </p:txBody>
      </p:sp>
      <p:sp>
        <p:nvSpPr>
          <p:cNvPr id="5" name="4 Subtítulo"/>
          <p:cNvSpPr>
            <a:spLocks noGrp="1"/>
          </p:cNvSpPr>
          <p:nvPr>
            <p:ph type="subTitle" idx="1"/>
          </p:nvPr>
        </p:nvSpPr>
        <p:spPr/>
        <p:txBody>
          <a:bodyPr/>
          <a:lstStyle/>
          <a:p>
            <a:r>
              <a:rPr lang="es-ES" dirty="0" err="1" smtClean="0"/>
              <a:t>Dr</a:t>
            </a:r>
            <a:r>
              <a:rPr lang="es-ES" dirty="0" smtClean="0"/>
              <a:t> Eduardo Sada </a:t>
            </a:r>
            <a:r>
              <a:rPr lang="es-ES" dirty="0" err="1" smtClean="0"/>
              <a:t>Diaz</a:t>
            </a:r>
            <a:r>
              <a:rPr lang="es-ES" dirty="0" smtClean="0"/>
              <a:t> </a:t>
            </a:r>
          </a:p>
          <a:p>
            <a:endParaRPr lang="es-ES" dirty="0" smtClean="0"/>
          </a:p>
          <a:p>
            <a:r>
              <a:rPr lang="es-ES" dirty="0" smtClean="0"/>
              <a:t>Instituto Nacional de Enfermedades Respiratorias </a:t>
            </a:r>
          </a:p>
          <a:p>
            <a:r>
              <a:rPr lang="es-ES" dirty="0" smtClean="0"/>
              <a:t>Junio 2015</a:t>
            </a:r>
          </a:p>
        </p:txBody>
      </p:sp>
      <p:pic>
        <p:nvPicPr>
          <p:cNvPr id="6" name="Picture 6" descr="image.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4838092"/>
            <a:ext cx="16510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pic>
      <p:pic>
        <p:nvPicPr>
          <p:cNvPr id="7" name="Picture 6" descr="image.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00808" y="2065081"/>
            <a:ext cx="16510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93688"/>
            <a:ext cx="6508750" cy="1143000"/>
          </a:xfrm>
        </p:spPr>
        <p:txBody>
          <a:bodyPr/>
          <a:lstStyle/>
          <a:p>
            <a:endParaRPr lang="en-US" dirty="0"/>
          </a:p>
        </p:txBody>
      </p:sp>
      <p:pic>
        <p:nvPicPr>
          <p:cNvPr id="4" name="Picture 3" descr="Rxtx1.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2273" y="1653945"/>
            <a:ext cx="7785318" cy="5154668"/>
          </a:xfrm>
          <a:prstGeom prst="rect">
            <a:avLst/>
          </a:prstGeom>
          <a:ln w="15875">
            <a:solidFill>
              <a:schemeClr val="tx1"/>
            </a:solidFill>
          </a:ln>
          <a:effectLst>
            <a:outerShdw blurRad="50800" dist="38100" dir="2700000" algn="tl" rotWithShape="0">
              <a:srgbClr val="000000">
                <a:alpha val="43000"/>
              </a:srgbClr>
            </a:outerShdw>
          </a:effectLst>
        </p:spPr>
      </p:pic>
      <p:pic>
        <p:nvPicPr>
          <p:cNvPr id="5" name="Picture 4" descr="RxTx2.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2273" y="1674203"/>
            <a:ext cx="7785318" cy="5133664"/>
          </a:xfrm>
          <a:prstGeom prst="rect">
            <a:avLst/>
          </a:prstGeom>
          <a:ln w="15875">
            <a:solidFill>
              <a:schemeClr val="tx1"/>
            </a:solidFill>
          </a:ln>
          <a:effectLst>
            <a:outerShdw blurRad="50800" dist="38100" dir="2700000" algn="tl" rotWithShape="0">
              <a:srgbClr val="000000">
                <a:alpha val="43000"/>
              </a:srgbClr>
            </a:outerShdw>
          </a:effectLst>
        </p:spPr>
      </p:pic>
      <p:grpSp>
        <p:nvGrpSpPr>
          <p:cNvPr id="3" name="Group 9"/>
          <p:cNvGrpSpPr/>
          <p:nvPr/>
        </p:nvGrpSpPr>
        <p:grpSpPr>
          <a:xfrm>
            <a:off x="-167090" y="1674203"/>
            <a:ext cx="4745356" cy="5214124"/>
            <a:chOff x="-3241545" y="671063"/>
            <a:chExt cx="4578266" cy="5214123"/>
          </a:xfrm>
        </p:grpSpPr>
        <p:pic>
          <p:nvPicPr>
            <p:cNvPr id="7" name="Picture 6" descr="rxtx1.1.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41545" y="671063"/>
              <a:ext cx="4578266" cy="5214123"/>
            </a:xfrm>
            <a:prstGeom prst="rect">
              <a:avLst/>
            </a:prstGeom>
          </p:spPr>
        </p:pic>
        <p:sp>
          <p:nvSpPr>
            <p:cNvPr id="9" name="TextBox 8"/>
            <p:cNvSpPr txBox="1"/>
            <p:nvPr/>
          </p:nvSpPr>
          <p:spPr>
            <a:xfrm>
              <a:off x="-3241545" y="5414547"/>
              <a:ext cx="4578266" cy="461665"/>
            </a:xfrm>
            <a:prstGeom prst="rect">
              <a:avLst/>
            </a:prstGeom>
            <a:noFill/>
          </p:spPr>
          <p:txBody>
            <a:bodyPr wrap="square" rtlCol="0">
              <a:spAutoFit/>
            </a:bodyPr>
            <a:lstStyle/>
            <a:p>
              <a:pPr algn="ctr"/>
              <a:r>
                <a:rPr lang="en-US" sz="2400" b="1" dirty="0" smtClean="0"/>
                <a:t>INICIAL</a:t>
              </a:r>
              <a:endParaRPr lang="en-US" sz="2400" b="1" dirty="0"/>
            </a:p>
          </p:txBody>
        </p:sp>
      </p:grpSp>
      <p:grpSp>
        <p:nvGrpSpPr>
          <p:cNvPr id="6" name="Group 11"/>
          <p:cNvGrpSpPr/>
          <p:nvPr/>
        </p:nvGrpSpPr>
        <p:grpSpPr>
          <a:xfrm>
            <a:off x="4565734" y="1674206"/>
            <a:ext cx="4724470" cy="5214507"/>
            <a:chOff x="7184871" y="988704"/>
            <a:chExt cx="4578266" cy="5214507"/>
          </a:xfrm>
        </p:grpSpPr>
        <p:pic>
          <p:nvPicPr>
            <p:cNvPr id="8" name="Picture 7" descr="rxtx2.2.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184871" y="988704"/>
              <a:ext cx="4565733" cy="5214507"/>
            </a:xfrm>
            <a:prstGeom prst="rect">
              <a:avLst/>
            </a:prstGeom>
          </p:spPr>
        </p:pic>
        <p:sp>
          <p:nvSpPr>
            <p:cNvPr id="11" name="TextBox 10"/>
            <p:cNvSpPr txBox="1"/>
            <p:nvPr/>
          </p:nvSpPr>
          <p:spPr>
            <a:xfrm>
              <a:off x="7184871" y="5741546"/>
              <a:ext cx="4578266" cy="461665"/>
            </a:xfrm>
            <a:prstGeom prst="rect">
              <a:avLst/>
            </a:prstGeom>
            <a:noFill/>
          </p:spPr>
          <p:txBody>
            <a:bodyPr wrap="square" rtlCol="0">
              <a:spAutoFit/>
            </a:bodyPr>
            <a:lstStyle/>
            <a:p>
              <a:pPr algn="ctr"/>
              <a:r>
                <a:rPr lang="en-US" sz="2400" b="1" dirty="0" smtClean="0"/>
                <a:t>1 AÑO DESPUES</a:t>
              </a:r>
              <a:endParaRPr lang="en-US" sz="2400" b="1" dirty="0"/>
            </a:p>
          </p:txBody>
        </p:sp>
      </p:grpSp>
      <p:pic>
        <p:nvPicPr>
          <p:cNvPr id="12" name="Picture 6" descr="image.png"/>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493004" y="63872"/>
            <a:ext cx="1337142" cy="12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pic>
    </p:spTree>
    <p:extLst>
      <p:ext uri="{BB962C8B-B14F-4D97-AF65-F5344CB8AC3E}">
        <p14:creationId xmlns:p14="http://schemas.microsoft.com/office/powerpoint/2010/main" xmlns="" val="210629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xit" presetSubtype="8" fill="hold" nodeType="clickEffect">
                                  <p:stCondLst>
                                    <p:cond delay="0"/>
                                  </p:stCondLst>
                                  <p:childTnLst>
                                    <p:anim calcmode="lin" valueType="num">
                                      <p:cBhvr additive="base">
                                        <p:cTn id="16" dur="2000"/>
                                        <p:tgtEl>
                                          <p:spTgt spid="4"/>
                                        </p:tgtEl>
                                        <p:attrNameLst>
                                          <p:attrName>ppt_x</p:attrName>
                                        </p:attrNameLst>
                                      </p:cBhvr>
                                      <p:tavLst>
                                        <p:tav tm="0">
                                          <p:val>
                                            <p:strVal val="#ppt_x"/>
                                          </p:val>
                                        </p:tav>
                                        <p:tav tm="100000">
                                          <p:val>
                                            <p:strVal val="#ppt_x-#ppt_w*1.125000"/>
                                          </p:val>
                                        </p:tav>
                                      </p:tavLst>
                                    </p:anim>
                                    <p:animEffect transition="out" filter="wipe(left)">
                                      <p:cBhvr>
                                        <p:cTn id="17" dur="2000"/>
                                        <p:tgtEl>
                                          <p:spTgt spid="4"/>
                                        </p:tgtEl>
                                      </p:cBhvr>
                                    </p:animEffect>
                                    <p:set>
                                      <p:cBhvr>
                                        <p:cTn id="18" dur="1" fill="hold">
                                          <p:stCondLst>
                                            <p:cond delay="1999"/>
                                          </p:stCondLst>
                                        </p:cTn>
                                        <p:tgtEl>
                                          <p:spTgt spid="4"/>
                                        </p:tgtEl>
                                        <p:attrNameLst>
                                          <p:attrName>style.visibility</p:attrName>
                                        </p:attrNameLst>
                                      </p:cBhvr>
                                      <p:to>
                                        <p:strVal val="hidden"/>
                                      </p:to>
                                    </p:set>
                                  </p:childTnLst>
                                </p:cTn>
                              </p:par>
                              <p:par>
                                <p:cTn id="19" presetID="12" presetClass="exit" presetSubtype="2" fill="hold" nodeType="withEffect">
                                  <p:stCondLst>
                                    <p:cond delay="0"/>
                                  </p:stCondLst>
                                  <p:childTnLst>
                                    <p:anim calcmode="lin" valueType="num">
                                      <p:cBhvr additive="base">
                                        <p:cTn id="20" dur="2000"/>
                                        <p:tgtEl>
                                          <p:spTgt spid="5"/>
                                        </p:tgtEl>
                                        <p:attrNameLst>
                                          <p:attrName>ppt_x</p:attrName>
                                        </p:attrNameLst>
                                      </p:cBhvr>
                                      <p:tavLst>
                                        <p:tav tm="0">
                                          <p:val>
                                            <p:strVal val="#ppt_x"/>
                                          </p:val>
                                        </p:tav>
                                        <p:tav tm="100000">
                                          <p:val>
                                            <p:strVal val="#ppt_x+#ppt_w*1.125000"/>
                                          </p:val>
                                        </p:tav>
                                      </p:tavLst>
                                    </p:anim>
                                    <p:animEffect transition="out" filter="wipe(right)">
                                      <p:cBhvr>
                                        <p:cTn id="21" dur="2000"/>
                                        <p:tgtEl>
                                          <p:spTgt spid="5"/>
                                        </p:tgtEl>
                                      </p:cBhvr>
                                    </p:animEffect>
                                    <p:set>
                                      <p:cBhvr>
                                        <p:cTn id="22" dur="1" fill="hold">
                                          <p:stCondLst>
                                            <p:cond delay="1999"/>
                                          </p:stCondLst>
                                        </p:cTn>
                                        <p:tgtEl>
                                          <p:spTgt spid="5"/>
                                        </p:tgtEl>
                                        <p:attrNameLst>
                                          <p:attrName>style.visibility</p:attrName>
                                        </p:attrNameLst>
                                      </p:cBhvr>
                                      <p:to>
                                        <p:strVal val="hidden"/>
                                      </p:to>
                                    </p:set>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2000" fill="hold"/>
                                        <p:tgtEl>
                                          <p:spTgt spid="3"/>
                                        </p:tgtEl>
                                        <p:attrNameLst>
                                          <p:attrName>ppt_x</p:attrName>
                                        </p:attrNameLst>
                                      </p:cBhvr>
                                      <p:tavLst>
                                        <p:tav tm="0">
                                          <p:val>
                                            <p:strVal val="0-#ppt_w/2"/>
                                          </p:val>
                                        </p:tav>
                                        <p:tav tm="100000">
                                          <p:val>
                                            <p:strVal val="#ppt_x"/>
                                          </p:val>
                                        </p:tav>
                                      </p:tavLst>
                                    </p:anim>
                                    <p:anim calcmode="lin" valueType="num">
                                      <p:cBhvr additive="base">
                                        <p:cTn id="27" dur="2000" fill="hold"/>
                                        <p:tgtEl>
                                          <p:spTgt spid="3"/>
                                        </p:tgtEl>
                                        <p:attrNameLst>
                                          <p:attrName>ppt_y</p:attrName>
                                        </p:attrNameLst>
                                      </p:cBhvr>
                                      <p:tavLst>
                                        <p:tav tm="0">
                                          <p:val>
                                            <p:strVal val="#ppt_y"/>
                                          </p:val>
                                        </p:tav>
                                        <p:tav tm="100000">
                                          <p:val>
                                            <p:strVal val="#ppt_y"/>
                                          </p:val>
                                        </p:tav>
                                      </p:tavLst>
                                    </p:anim>
                                  </p:childTnLst>
                                </p:cTn>
                              </p:par>
                              <p:par>
                                <p:cTn id="28" presetID="12" presetClass="entr" presetSubtype="2"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2000"/>
                                        <p:tgtEl>
                                          <p:spTgt spid="6"/>
                                        </p:tgtEl>
                                        <p:attrNameLst>
                                          <p:attrName>ppt_x</p:attrName>
                                        </p:attrNameLst>
                                      </p:cBhvr>
                                      <p:tavLst>
                                        <p:tav tm="0">
                                          <p:val>
                                            <p:strVal val="#ppt_x+#ppt_w*1.125000"/>
                                          </p:val>
                                        </p:tav>
                                        <p:tav tm="100000">
                                          <p:val>
                                            <p:strVal val="#ppt_x"/>
                                          </p:val>
                                        </p:tav>
                                      </p:tavLst>
                                    </p:anim>
                                    <p:animEffect transition="in" filter="wipe(left)">
                                      <p:cBhvr>
                                        <p:cTn id="31" dur="2000"/>
                                        <p:tgtEl>
                                          <p:spTgt spid="6"/>
                                        </p:tgtEl>
                                      </p:cBhvr>
                                    </p:animEffect>
                                  </p:childTnLst>
                                </p:cTn>
                              </p:par>
                              <p:par>
                                <p:cTn id="32" presetID="45"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000"/>
                                        <p:tgtEl>
                                          <p:spTgt spid="12"/>
                                        </p:tgtEl>
                                      </p:cBhvr>
                                    </p:animEffect>
                                    <p:anim calcmode="lin" valueType="num">
                                      <p:cBhvr>
                                        <p:cTn id="35" dur="2000" fill="hold"/>
                                        <p:tgtEl>
                                          <p:spTgt spid="12"/>
                                        </p:tgtEl>
                                        <p:attrNameLst>
                                          <p:attrName>ppt_w</p:attrName>
                                        </p:attrNameLst>
                                      </p:cBhvr>
                                      <p:tavLst>
                                        <p:tav tm="0" fmla="#ppt_w*sin(2.5*pi*$)">
                                          <p:val>
                                            <p:fltVal val="0"/>
                                          </p:val>
                                        </p:tav>
                                        <p:tav tm="100000">
                                          <p:val>
                                            <p:fltVal val="1"/>
                                          </p:val>
                                        </p:tav>
                                      </p:tavLst>
                                    </p:anim>
                                    <p:anim calcmode="lin" valueType="num">
                                      <p:cBhvr>
                                        <p:cTn id="36"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3857620" y="500048"/>
            <a:ext cx="1428760" cy="408623"/>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914400"/>
            <a:r>
              <a:rPr lang="es-MX" b="1" dirty="0" smtClean="0">
                <a:solidFill>
                  <a:prstClr val="black"/>
                </a:solidFill>
              </a:rPr>
              <a:t>TBP MDR</a:t>
            </a:r>
            <a:endParaRPr lang="es-MX" b="1" dirty="0">
              <a:solidFill>
                <a:prstClr val="black"/>
              </a:solidFill>
            </a:endParaRPr>
          </a:p>
        </p:txBody>
      </p:sp>
      <p:sp>
        <p:nvSpPr>
          <p:cNvPr id="5" name="4 Rectángulo redondeado"/>
          <p:cNvSpPr/>
          <p:nvPr/>
        </p:nvSpPr>
        <p:spPr>
          <a:xfrm>
            <a:off x="3143240" y="1285867"/>
            <a:ext cx="2857520" cy="40862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914400"/>
            <a:r>
              <a:rPr lang="es-MX" dirty="0" smtClean="0">
                <a:solidFill>
                  <a:prstClr val="black"/>
                </a:solidFill>
              </a:rPr>
              <a:t>Diseñar esquema de </a:t>
            </a:r>
            <a:r>
              <a:rPr lang="es-MX" dirty="0" err="1" smtClean="0">
                <a:solidFill>
                  <a:prstClr val="black"/>
                </a:solidFill>
              </a:rPr>
              <a:t>Tx</a:t>
            </a:r>
            <a:endParaRPr lang="es-MX" dirty="0">
              <a:solidFill>
                <a:prstClr val="black"/>
              </a:solidFill>
            </a:endParaRPr>
          </a:p>
        </p:txBody>
      </p:sp>
      <p:sp>
        <p:nvSpPr>
          <p:cNvPr id="6" name="5 Rectángulo redondeado"/>
          <p:cNvSpPr/>
          <p:nvPr/>
        </p:nvSpPr>
        <p:spPr>
          <a:xfrm>
            <a:off x="3643306" y="2643188"/>
            <a:ext cx="1857388" cy="40862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defTabSz="914400"/>
            <a:r>
              <a:rPr lang="es-MX" dirty="0" smtClean="0">
                <a:solidFill>
                  <a:prstClr val="black"/>
                </a:solidFill>
              </a:rPr>
              <a:t>HOSPITALIZACION</a:t>
            </a:r>
            <a:endParaRPr lang="es-MX" dirty="0">
              <a:solidFill>
                <a:prstClr val="black"/>
              </a:solidFill>
            </a:endParaRPr>
          </a:p>
        </p:txBody>
      </p:sp>
      <p:sp>
        <p:nvSpPr>
          <p:cNvPr id="7" name="6 Rectángulo redondeado"/>
          <p:cNvSpPr/>
          <p:nvPr/>
        </p:nvSpPr>
        <p:spPr>
          <a:xfrm>
            <a:off x="3857620" y="2091689"/>
            <a:ext cx="1428760" cy="408623"/>
          </a:xfrm>
          <a:prstGeom prst="roundRect">
            <a:avLst/>
          </a:prstGeom>
          <a:ln w="38100" cmpd="dbl">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defTabSz="914400"/>
            <a:r>
              <a:rPr lang="es-MX" b="1" dirty="0" smtClean="0">
                <a:solidFill>
                  <a:prstClr val="black"/>
                </a:solidFill>
              </a:rPr>
              <a:t>CONSENTIMIENTO</a:t>
            </a:r>
            <a:endParaRPr lang="es-MX" b="1" dirty="0">
              <a:solidFill>
                <a:prstClr val="black"/>
              </a:solidFill>
            </a:endParaRPr>
          </a:p>
        </p:txBody>
      </p:sp>
      <p:sp>
        <p:nvSpPr>
          <p:cNvPr id="9" name="8 Rectángulo redondeado"/>
          <p:cNvSpPr/>
          <p:nvPr/>
        </p:nvSpPr>
        <p:spPr>
          <a:xfrm>
            <a:off x="428596" y="3408995"/>
            <a:ext cx="1357322" cy="42862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defTabSz="914400"/>
            <a:r>
              <a:rPr lang="es-MX" dirty="0" smtClean="0">
                <a:solidFill>
                  <a:prstClr val="black"/>
                </a:solidFill>
              </a:rPr>
              <a:t>Laboratorios</a:t>
            </a:r>
            <a:endParaRPr lang="es-MX" dirty="0">
              <a:solidFill>
                <a:prstClr val="black"/>
              </a:solidFill>
            </a:endParaRPr>
          </a:p>
        </p:txBody>
      </p:sp>
      <p:sp>
        <p:nvSpPr>
          <p:cNvPr id="13" name="12 Rectángulo redondeado"/>
          <p:cNvSpPr/>
          <p:nvPr/>
        </p:nvSpPr>
        <p:spPr>
          <a:xfrm>
            <a:off x="2143108" y="3408995"/>
            <a:ext cx="1357322" cy="42862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914400"/>
            <a:r>
              <a:rPr lang="es-MX" dirty="0" smtClean="0">
                <a:solidFill>
                  <a:prstClr val="black"/>
                </a:solidFill>
              </a:rPr>
              <a:t>Audiología </a:t>
            </a:r>
            <a:endParaRPr lang="es-MX" dirty="0">
              <a:solidFill>
                <a:prstClr val="black"/>
              </a:solidFill>
            </a:endParaRPr>
          </a:p>
        </p:txBody>
      </p:sp>
      <p:sp>
        <p:nvSpPr>
          <p:cNvPr id="14" name="13 Rectángulo redondeado"/>
          <p:cNvSpPr/>
          <p:nvPr/>
        </p:nvSpPr>
        <p:spPr>
          <a:xfrm>
            <a:off x="3857620" y="3408995"/>
            <a:ext cx="1357322" cy="42862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914400"/>
            <a:r>
              <a:rPr lang="es-MX" dirty="0" smtClean="0">
                <a:solidFill>
                  <a:prstClr val="black"/>
                </a:solidFill>
              </a:rPr>
              <a:t>Psiquiatría</a:t>
            </a:r>
            <a:endParaRPr lang="es-MX" dirty="0">
              <a:solidFill>
                <a:prstClr val="black"/>
              </a:solidFill>
            </a:endParaRPr>
          </a:p>
        </p:txBody>
      </p:sp>
      <p:sp>
        <p:nvSpPr>
          <p:cNvPr id="15" name="14 Rectángulo redondeado"/>
          <p:cNvSpPr/>
          <p:nvPr/>
        </p:nvSpPr>
        <p:spPr>
          <a:xfrm>
            <a:off x="5572132" y="3408995"/>
            <a:ext cx="1357322" cy="42862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914400"/>
            <a:r>
              <a:rPr lang="es-MX" dirty="0" smtClean="0">
                <a:solidFill>
                  <a:prstClr val="black"/>
                </a:solidFill>
              </a:rPr>
              <a:t>Cirugía</a:t>
            </a:r>
            <a:endParaRPr lang="es-MX" dirty="0">
              <a:solidFill>
                <a:prstClr val="black"/>
              </a:solidFill>
            </a:endParaRPr>
          </a:p>
        </p:txBody>
      </p:sp>
      <p:sp>
        <p:nvSpPr>
          <p:cNvPr id="16" name="15 Rectángulo redondeado"/>
          <p:cNvSpPr/>
          <p:nvPr/>
        </p:nvSpPr>
        <p:spPr>
          <a:xfrm>
            <a:off x="7286644" y="3408995"/>
            <a:ext cx="1357322" cy="42862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r>
              <a:rPr lang="es-MX" sz="1200" dirty="0" smtClean="0">
                <a:solidFill>
                  <a:prstClr val="black"/>
                </a:solidFill>
              </a:rPr>
              <a:t>Nefrología</a:t>
            </a:r>
          </a:p>
          <a:p>
            <a:pPr algn="ctr" defTabSz="914400"/>
            <a:r>
              <a:rPr lang="es-MX" sz="1200" dirty="0" smtClean="0">
                <a:solidFill>
                  <a:prstClr val="black"/>
                </a:solidFill>
              </a:rPr>
              <a:t>Sd. Metabólico</a:t>
            </a:r>
            <a:endParaRPr lang="es-MX" sz="1200" dirty="0">
              <a:solidFill>
                <a:prstClr val="black"/>
              </a:solidFill>
            </a:endParaRPr>
          </a:p>
        </p:txBody>
      </p:sp>
      <p:sp>
        <p:nvSpPr>
          <p:cNvPr id="20" name="19 Rectángulo redondeado"/>
          <p:cNvSpPr/>
          <p:nvPr/>
        </p:nvSpPr>
        <p:spPr>
          <a:xfrm>
            <a:off x="3643306" y="4234829"/>
            <a:ext cx="1857388" cy="40862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defTabSz="914400"/>
            <a:r>
              <a:rPr lang="es-MX" dirty="0" smtClean="0">
                <a:solidFill>
                  <a:prstClr val="black"/>
                </a:solidFill>
              </a:rPr>
              <a:t>TX ESCALONADO</a:t>
            </a:r>
            <a:endParaRPr lang="es-MX" dirty="0">
              <a:solidFill>
                <a:prstClr val="black"/>
              </a:solidFill>
            </a:endParaRPr>
          </a:p>
        </p:txBody>
      </p:sp>
      <p:sp>
        <p:nvSpPr>
          <p:cNvPr id="21" name="20 Rectángulo redondeado"/>
          <p:cNvSpPr/>
          <p:nvPr/>
        </p:nvSpPr>
        <p:spPr>
          <a:xfrm>
            <a:off x="3857620" y="5123507"/>
            <a:ext cx="1357322" cy="42862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defTabSz="914400"/>
            <a:r>
              <a:rPr lang="es-MX" dirty="0" smtClean="0">
                <a:solidFill>
                  <a:prstClr val="black"/>
                </a:solidFill>
              </a:rPr>
              <a:t>CENTRO DE SALUD</a:t>
            </a:r>
            <a:endParaRPr lang="es-MX" dirty="0">
              <a:solidFill>
                <a:prstClr val="black"/>
              </a:solidFill>
            </a:endParaRPr>
          </a:p>
        </p:txBody>
      </p:sp>
      <p:sp>
        <p:nvSpPr>
          <p:cNvPr id="23" name="22 Rectángulo redondeado"/>
          <p:cNvSpPr/>
          <p:nvPr/>
        </p:nvSpPr>
        <p:spPr>
          <a:xfrm>
            <a:off x="1785918" y="6072206"/>
            <a:ext cx="1357322" cy="42862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914400"/>
            <a:r>
              <a:rPr lang="es-MX" dirty="0" smtClean="0">
                <a:solidFill>
                  <a:prstClr val="black"/>
                </a:solidFill>
              </a:rPr>
              <a:t>Clínico</a:t>
            </a:r>
            <a:endParaRPr lang="es-MX" dirty="0">
              <a:solidFill>
                <a:prstClr val="black"/>
              </a:solidFill>
            </a:endParaRPr>
          </a:p>
        </p:txBody>
      </p:sp>
      <p:sp>
        <p:nvSpPr>
          <p:cNvPr id="24" name="23 Rectángulo redondeado"/>
          <p:cNvSpPr/>
          <p:nvPr/>
        </p:nvSpPr>
        <p:spPr>
          <a:xfrm>
            <a:off x="3929058" y="6072206"/>
            <a:ext cx="1357322" cy="42862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914400"/>
            <a:r>
              <a:rPr lang="es-MX" dirty="0" smtClean="0">
                <a:solidFill>
                  <a:prstClr val="black"/>
                </a:solidFill>
              </a:rPr>
              <a:t>Microbiológico</a:t>
            </a:r>
            <a:endParaRPr lang="es-MX" dirty="0">
              <a:solidFill>
                <a:prstClr val="black"/>
              </a:solidFill>
            </a:endParaRPr>
          </a:p>
        </p:txBody>
      </p:sp>
      <p:sp>
        <p:nvSpPr>
          <p:cNvPr id="25" name="24 Rectángulo redondeado"/>
          <p:cNvSpPr/>
          <p:nvPr/>
        </p:nvSpPr>
        <p:spPr>
          <a:xfrm>
            <a:off x="6072198" y="6072206"/>
            <a:ext cx="1357322" cy="42862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914400"/>
            <a:r>
              <a:rPr lang="es-MX" dirty="0" smtClean="0">
                <a:solidFill>
                  <a:prstClr val="black"/>
                </a:solidFill>
              </a:rPr>
              <a:t>Radiológico</a:t>
            </a:r>
            <a:endParaRPr lang="es-MX" dirty="0">
              <a:solidFill>
                <a:prstClr val="black"/>
              </a:solidFill>
            </a:endParaRPr>
          </a:p>
        </p:txBody>
      </p:sp>
      <p:sp>
        <p:nvSpPr>
          <p:cNvPr id="26" name="25 Flecha abajo"/>
          <p:cNvSpPr/>
          <p:nvPr/>
        </p:nvSpPr>
        <p:spPr>
          <a:xfrm>
            <a:off x="4500562" y="1000108"/>
            <a:ext cx="142876" cy="214314"/>
          </a:xfrm>
          <a:prstGeom prst="downArrow">
            <a:avLst/>
          </a:prstGeom>
          <a:solidFill>
            <a:schemeClr val="tx1"/>
          </a:solidFill>
          <a:ln w="57150" cmpd="thickThin">
            <a:solidFill>
              <a:schemeClr val="tx1"/>
            </a:solidFill>
          </a:ln>
          <a:effectLst>
            <a:outerShdw blurRad="50800" dist="38100" dir="2700000" algn="tl" rotWithShape="0">
              <a:schemeClr val="bg2">
                <a:lumMod val="9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MX">
              <a:solidFill>
                <a:prstClr val="white"/>
              </a:solidFill>
            </a:endParaRPr>
          </a:p>
        </p:txBody>
      </p:sp>
      <p:sp>
        <p:nvSpPr>
          <p:cNvPr id="27" name="26 Flecha abajo"/>
          <p:cNvSpPr/>
          <p:nvPr/>
        </p:nvSpPr>
        <p:spPr>
          <a:xfrm>
            <a:off x="4500562" y="1785928"/>
            <a:ext cx="142876" cy="214314"/>
          </a:xfrm>
          <a:prstGeom prst="downArrow">
            <a:avLst/>
          </a:prstGeom>
          <a:solidFill>
            <a:schemeClr val="tx1"/>
          </a:solidFill>
          <a:ln>
            <a:solidFill>
              <a:schemeClr val="tx1"/>
            </a:solidFill>
          </a:ln>
          <a:effectLst>
            <a:outerShdw blurRad="50800" dist="38100" dir="2700000" algn="tl" rotWithShape="0">
              <a:schemeClr val="bg2">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MX">
              <a:solidFill>
                <a:prstClr val="white"/>
              </a:solidFill>
            </a:endParaRPr>
          </a:p>
        </p:txBody>
      </p:sp>
      <p:cxnSp>
        <p:nvCxnSpPr>
          <p:cNvPr id="29" name="28 Conector angular"/>
          <p:cNvCxnSpPr>
            <a:stCxn id="6" idx="2"/>
            <a:endCxn id="9" idx="0"/>
          </p:cNvCxnSpPr>
          <p:nvPr/>
        </p:nvCxnSpPr>
        <p:spPr>
          <a:xfrm rot="5400000">
            <a:off x="2661034" y="1498035"/>
            <a:ext cx="357190" cy="3464743"/>
          </a:xfrm>
          <a:prstGeom prst="bentConnector3">
            <a:avLst>
              <a:gd name="adj1" fmla="val 50000"/>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30 Conector angular"/>
          <p:cNvCxnSpPr>
            <a:stCxn id="6" idx="2"/>
            <a:endCxn id="13" idx="0"/>
          </p:cNvCxnSpPr>
          <p:nvPr/>
        </p:nvCxnSpPr>
        <p:spPr>
          <a:xfrm rot="5400000">
            <a:off x="3518290" y="2355291"/>
            <a:ext cx="357190" cy="1750231"/>
          </a:xfrm>
          <a:prstGeom prst="bentConnector3">
            <a:avLst>
              <a:gd name="adj1" fmla="val 50000"/>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34 Conector angular"/>
          <p:cNvCxnSpPr>
            <a:stCxn id="6" idx="2"/>
            <a:endCxn id="15" idx="0"/>
          </p:cNvCxnSpPr>
          <p:nvPr/>
        </p:nvCxnSpPr>
        <p:spPr>
          <a:xfrm rot="16200000" flipH="1">
            <a:off x="5232801" y="2391010"/>
            <a:ext cx="357190" cy="1678793"/>
          </a:xfrm>
          <a:prstGeom prst="bentConnector3">
            <a:avLst>
              <a:gd name="adj1" fmla="val 50000"/>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38 Conector angular"/>
          <p:cNvCxnSpPr>
            <a:stCxn id="6" idx="2"/>
            <a:endCxn id="16" idx="0"/>
          </p:cNvCxnSpPr>
          <p:nvPr/>
        </p:nvCxnSpPr>
        <p:spPr>
          <a:xfrm rot="16200000" flipH="1">
            <a:off x="6090057" y="1533754"/>
            <a:ext cx="357190" cy="3393305"/>
          </a:xfrm>
          <a:prstGeom prst="bentConnector3">
            <a:avLst>
              <a:gd name="adj1" fmla="val 50000"/>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p:nvPr/>
        </p:nvCxnSpPr>
        <p:spPr>
          <a:xfrm rot="5400000">
            <a:off x="4428330" y="3285330"/>
            <a:ext cx="286546" cy="79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46 CuadroTexto"/>
          <p:cNvSpPr txBox="1"/>
          <p:nvPr/>
        </p:nvSpPr>
        <p:spPr>
          <a:xfrm>
            <a:off x="6500826" y="1118700"/>
            <a:ext cx="2143140" cy="738664"/>
          </a:xfrm>
          <a:prstGeom prst="rect">
            <a:avLst/>
          </a:prstGeom>
          <a:noFill/>
        </p:spPr>
        <p:txBody>
          <a:bodyPr wrap="square" rtlCol="0">
            <a:spAutoFit/>
          </a:bodyPr>
          <a:lstStyle/>
          <a:p>
            <a:pPr defTabSz="914400">
              <a:buFont typeface="Wingdings" pitchFamily="2" charset="2"/>
              <a:buChar char="§"/>
            </a:pPr>
            <a:r>
              <a:rPr lang="es-MX" sz="1400" dirty="0" smtClean="0">
                <a:solidFill>
                  <a:prstClr val="black"/>
                </a:solidFill>
              </a:rPr>
              <a:t>Cultivo y PFS</a:t>
            </a:r>
          </a:p>
          <a:p>
            <a:pPr defTabSz="914400">
              <a:buFont typeface="Wingdings" pitchFamily="2" charset="2"/>
              <a:buChar char="§"/>
            </a:pPr>
            <a:r>
              <a:rPr lang="es-MX" sz="1400" dirty="0" smtClean="0">
                <a:solidFill>
                  <a:prstClr val="black"/>
                </a:solidFill>
              </a:rPr>
              <a:t>Historial farmacológico</a:t>
            </a:r>
          </a:p>
          <a:p>
            <a:pPr defTabSz="914400">
              <a:buFont typeface="Wingdings" pitchFamily="2" charset="2"/>
              <a:buChar char="§"/>
            </a:pPr>
            <a:r>
              <a:rPr lang="es-MX" sz="1400" dirty="0" smtClean="0">
                <a:solidFill>
                  <a:prstClr val="black"/>
                </a:solidFill>
              </a:rPr>
              <a:t>Abasto de fármacos</a:t>
            </a:r>
            <a:endParaRPr lang="es-MX" sz="1400" dirty="0">
              <a:solidFill>
                <a:prstClr val="black"/>
              </a:solidFill>
            </a:endParaRPr>
          </a:p>
        </p:txBody>
      </p:sp>
      <p:sp>
        <p:nvSpPr>
          <p:cNvPr id="48" name="47 CuadroTexto"/>
          <p:cNvSpPr txBox="1"/>
          <p:nvPr/>
        </p:nvSpPr>
        <p:spPr>
          <a:xfrm>
            <a:off x="285720" y="2071679"/>
            <a:ext cx="2714644" cy="738664"/>
          </a:xfrm>
          <a:prstGeom prst="rect">
            <a:avLst/>
          </a:prstGeom>
          <a:noFill/>
        </p:spPr>
        <p:txBody>
          <a:bodyPr wrap="square" rtlCol="0">
            <a:spAutoFit/>
          </a:bodyPr>
          <a:lstStyle/>
          <a:p>
            <a:pPr defTabSz="914400">
              <a:buFont typeface="Wingdings" pitchFamily="2" charset="2"/>
              <a:buChar char="§"/>
            </a:pPr>
            <a:r>
              <a:rPr lang="es-MX" sz="1400" dirty="0" smtClean="0">
                <a:solidFill>
                  <a:prstClr val="black"/>
                </a:solidFill>
              </a:rPr>
              <a:t>Numero de fármacos a recibir</a:t>
            </a:r>
          </a:p>
          <a:p>
            <a:pPr defTabSz="914400">
              <a:buFont typeface="Wingdings" pitchFamily="2" charset="2"/>
              <a:buChar char="§"/>
            </a:pPr>
            <a:r>
              <a:rPr lang="es-MX" sz="1400" dirty="0" smtClean="0">
                <a:solidFill>
                  <a:prstClr val="black"/>
                </a:solidFill>
              </a:rPr>
              <a:t>Efectos adversos</a:t>
            </a:r>
          </a:p>
          <a:p>
            <a:pPr defTabSz="914400">
              <a:buFont typeface="Wingdings" pitchFamily="2" charset="2"/>
              <a:buChar char="§"/>
            </a:pPr>
            <a:r>
              <a:rPr lang="es-MX" sz="1400" dirty="0" smtClean="0">
                <a:solidFill>
                  <a:prstClr val="black"/>
                </a:solidFill>
              </a:rPr>
              <a:t>Probabilidades de curación</a:t>
            </a:r>
            <a:endParaRPr lang="es-MX" sz="1400" dirty="0">
              <a:solidFill>
                <a:prstClr val="black"/>
              </a:solidFill>
            </a:endParaRPr>
          </a:p>
        </p:txBody>
      </p:sp>
      <p:sp>
        <p:nvSpPr>
          <p:cNvPr id="49" name="48 Flecha abajo"/>
          <p:cNvSpPr/>
          <p:nvPr/>
        </p:nvSpPr>
        <p:spPr>
          <a:xfrm>
            <a:off x="4500562" y="3929068"/>
            <a:ext cx="142876" cy="21431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MX">
              <a:solidFill>
                <a:prstClr val="white"/>
              </a:solidFill>
            </a:endParaRPr>
          </a:p>
        </p:txBody>
      </p:sp>
      <p:sp>
        <p:nvSpPr>
          <p:cNvPr id="50" name="49 Flecha abajo"/>
          <p:cNvSpPr/>
          <p:nvPr/>
        </p:nvSpPr>
        <p:spPr>
          <a:xfrm>
            <a:off x="4500562" y="4786324"/>
            <a:ext cx="142876" cy="21431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MX">
              <a:solidFill>
                <a:prstClr val="white"/>
              </a:solidFill>
            </a:endParaRPr>
          </a:p>
        </p:txBody>
      </p:sp>
      <p:sp>
        <p:nvSpPr>
          <p:cNvPr id="51" name="50 CuadroTexto"/>
          <p:cNvSpPr txBox="1"/>
          <p:nvPr/>
        </p:nvSpPr>
        <p:spPr>
          <a:xfrm>
            <a:off x="5715008" y="4286261"/>
            <a:ext cx="3143272" cy="1384995"/>
          </a:xfrm>
          <a:prstGeom prst="rect">
            <a:avLst/>
          </a:prstGeom>
          <a:noFill/>
        </p:spPr>
        <p:txBody>
          <a:bodyPr wrap="square" rtlCol="0">
            <a:spAutoFit/>
          </a:bodyPr>
          <a:lstStyle/>
          <a:p>
            <a:pPr defTabSz="914400">
              <a:buFont typeface="Wingdings" pitchFamily="2" charset="2"/>
              <a:buChar char="§"/>
            </a:pPr>
            <a:r>
              <a:rPr lang="es-MX" sz="1400" dirty="0" smtClean="0">
                <a:solidFill>
                  <a:prstClr val="black"/>
                </a:solidFill>
              </a:rPr>
              <a:t>Valorar tolerancia</a:t>
            </a:r>
          </a:p>
          <a:p>
            <a:pPr defTabSz="914400">
              <a:buFont typeface="Wingdings" pitchFamily="2" charset="2"/>
              <a:buChar char="§"/>
            </a:pPr>
            <a:r>
              <a:rPr lang="es-MX" sz="1400" dirty="0" smtClean="0">
                <a:solidFill>
                  <a:prstClr val="black"/>
                </a:solidFill>
              </a:rPr>
              <a:t>Monitorizar efectos adversos y reacciones alérgicas</a:t>
            </a:r>
          </a:p>
          <a:p>
            <a:pPr defTabSz="914400">
              <a:buFont typeface="Wingdings" pitchFamily="2" charset="2"/>
              <a:buChar char="§"/>
            </a:pPr>
            <a:r>
              <a:rPr lang="es-MX" sz="1400" dirty="0" smtClean="0">
                <a:solidFill>
                  <a:prstClr val="black"/>
                </a:solidFill>
              </a:rPr>
              <a:t>Preparar al personal de salud</a:t>
            </a:r>
          </a:p>
          <a:p>
            <a:pPr defTabSz="914400">
              <a:buFont typeface="Wingdings" pitchFamily="2" charset="2"/>
              <a:buChar char="§"/>
            </a:pPr>
            <a:r>
              <a:rPr lang="es-MX" sz="1400" dirty="0" smtClean="0">
                <a:solidFill>
                  <a:prstClr val="black"/>
                </a:solidFill>
              </a:rPr>
              <a:t>Corroborar el abastecimiento de fármacos</a:t>
            </a:r>
            <a:endParaRPr lang="es-MX" sz="1400" dirty="0">
              <a:solidFill>
                <a:prstClr val="black"/>
              </a:solidFill>
            </a:endParaRPr>
          </a:p>
        </p:txBody>
      </p:sp>
      <p:cxnSp>
        <p:nvCxnSpPr>
          <p:cNvPr id="53" name="52 Conector recto de flecha"/>
          <p:cNvCxnSpPr>
            <a:stCxn id="21" idx="2"/>
            <a:endCxn id="23" idx="0"/>
          </p:cNvCxnSpPr>
          <p:nvPr/>
        </p:nvCxnSpPr>
        <p:spPr>
          <a:xfrm rot="5400000">
            <a:off x="3240400" y="4776319"/>
            <a:ext cx="520072" cy="2071702"/>
          </a:xfrm>
          <a:prstGeom prst="straightConnector1">
            <a:avLst/>
          </a:prstGeom>
          <a:ln w="22225" cap="rnd">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54 Conector recto de flecha"/>
          <p:cNvCxnSpPr>
            <a:stCxn id="21" idx="2"/>
            <a:endCxn id="25" idx="0"/>
          </p:cNvCxnSpPr>
          <p:nvPr/>
        </p:nvCxnSpPr>
        <p:spPr>
          <a:xfrm rot="16200000" flipH="1">
            <a:off x="5383536" y="4704881"/>
            <a:ext cx="520072" cy="221457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55 Conector recto de flecha"/>
          <p:cNvCxnSpPr/>
          <p:nvPr/>
        </p:nvCxnSpPr>
        <p:spPr>
          <a:xfrm rot="5400000">
            <a:off x="4321173" y="5821379"/>
            <a:ext cx="500066"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MX" sz="3600" dirty="0" smtClean="0"/>
              <a:t>Programa de TBP farmaco-resistente </a:t>
            </a:r>
            <a:br>
              <a:rPr lang="es-MX" sz="3600" dirty="0" smtClean="0"/>
            </a:br>
            <a:r>
              <a:rPr lang="es-MX" sz="3600" dirty="0" smtClean="0"/>
              <a:t>en el INER</a:t>
            </a:r>
            <a:endParaRPr lang="es-MX" sz="3600" dirty="0"/>
          </a:p>
        </p:txBody>
      </p:sp>
      <p:sp>
        <p:nvSpPr>
          <p:cNvPr id="5" name="4 Marcador de contenido"/>
          <p:cNvSpPr>
            <a:spLocks noGrp="1"/>
          </p:cNvSpPr>
          <p:nvPr>
            <p:ph sz="half" idx="1"/>
          </p:nvPr>
        </p:nvSpPr>
        <p:spPr>
          <a:xfrm>
            <a:off x="381000" y="2071679"/>
            <a:ext cx="3929090" cy="2714644"/>
          </a:xfrm>
        </p:spPr>
        <p:txBody>
          <a:bodyPr>
            <a:normAutofit fontScale="92500"/>
          </a:bodyPr>
          <a:lstStyle/>
          <a:p>
            <a:r>
              <a:rPr lang="es-MX" dirty="0" smtClean="0"/>
              <a:t>Período 2010 – 2012</a:t>
            </a:r>
          </a:p>
          <a:p>
            <a:r>
              <a:rPr lang="es-MX" dirty="0" smtClean="0"/>
              <a:t>Edad Promedio 44años</a:t>
            </a:r>
          </a:p>
          <a:p>
            <a:pPr lvl="1">
              <a:lnSpc>
                <a:spcPct val="150000"/>
              </a:lnSpc>
            </a:pPr>
            <a:r>
              <a:rPr lang="es-MX" dirty="0" smtClean="0"/>
              <a:t>43 MDR       </a:t>
            </a:r>
            <a:r>
              <a:rPr lang="es-MX" dirty="0" err="1" smtClean="0"/>
              <a:t>Relaciòn</a:t>
            </a:r>
            <a:r>
              <a:rPr lang="es-MX" dirty="0" smtClean="0"/>
              <a:t> H/M </a:t>
            </a:r>
          </a:p>
          <a:p>
            <a:pPr lvl="1">
              <a:lnSpc>
                <a:spcPct val="150000"/>
              </a:lnSpc>
            </a:pPr>
            <a:r>
              <a:rPr lang="es-MX" dirty="0" smtClean="0"/>
              <a:t>1 XDR</a:t>
            </a:r>
            <a:endParaRPr lang="es-MX" dirty="0"/>
          </a:p>
        </p:txBody>
      </p:sp>
      <p:sp>
        <p:nvSpPr>
          <p:cNvPr id="8" name="7 CuadroTexto"/>
          <p:cNvSpPr txBox="1"/>
          <p:nvPr/>
        </p:nvSpPr>
        <p:spPr>
          <a:xfrm>
            <a:off x="5057756" y="3352800"/>
            <a:ext cx="3400444" cy="400110"/>
          </a:xfrm>
          <a:prstGeom prst="rect">
            <a:avLst/>
          </a:prstGeom>
          <a:noFill/>
        </p:spPr>
        <p:txBody>
          <a:bodyPr wrap="square" rtlCol="0">
            <a:spAutoFit/>
          </a:bodyPr>
          <a:lstStyle/>
          <a:p>
            <a:r>
              <a:rPr lang="es-MX" sz="2000" dirty="0" smtClean="0"/>
              <a:t>Promedio de edad: 44.96 años</a:t>
            </a:r>
            <a:endParaRPr lang="es-MX" sz="2000" dirty="0"/>
          </a:p>
        </p:txBody>
      </p:sp>
      <p:sp>
        <p:nvSpPr>
          <p:cNvPr id="9" name="8 CuadroTexto"/>
          <p:cNvSpPr txBox="1"/>
          <p:nvPr/>
        </p:nvSpPr>
        <p:spPr>
          <a:xfrm>
            <a:off x="5057756" y="4950023"/>
            <a:ext cx="3629044" cy="400110"/>
          </a:xfrm>
          <a:prstGeom prst="rect">
            <a:avLst/>
          </a:prstGeom>
          <a:noFill/>
        </p:spPr>
        <p:txBody>
          <a:bodyPr wrap="square" rtlCol="0">
            <a:spAutoFit/>
          </a:bodyPr>
          <a:lstStyle/>
          <a:p>
            <a:r>
              <a:rPr lang="es-MX" sz="2000" dirty="0" smtClean="0"/>
              <a:t>Promedio de edad: 42.45 años</a:t>
            </a:r>
            <a:endParaRPr lang="es-MX" sz="2000" dirty="0"/>
          </a:p>
        </p:txBody>
      </p:sp>
      <p:graphicFrame>
        <p:nvGraphicFramePr>
          <p:cNvPr id="11" name="Gráfico 10"/>
          <p:cNvGraphicFramePr/>
          <p:nvPr/>
        </p:nvGraphicFramePr>
        <p:xfrm>
          <a:off x="4038600" y="1916971"/>
          <a:ext cx="4648200" cy="367187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1"/>
          <p:cNvSpPr txBox="1">
            <a:spLocks noChangeArrowheads="1"/>
          </p:cNvSpPr>
          <p:nvPr/>
        </p:nvSpPr>
        <p:spPr bwMode="auto">
          <a:xfrm>
            <a:off x="228600" y="228600"/>
            <a:ext cx="8770138" cy="584765"/>
          </a:xfrm>
          <a:prstGeom prst="rect">
            <a:avLst/>
          </a:prstGeom>
          <a:noFill/>
          <a:ln w="9525">
            <a:noFill/>
            <a:miter lim="800000"/>
            <a:headEnd/>
            <a:tailEnd/>
          </a:ln>
        </p:spPr>
        <p:txBody>
          <a:bodyPr wrap="none" lIns="91430" tIns="45715" rIns="91430" bIns="45715">
            <a:prstTxWarp prst="textNoShape">
              <a:avLst/>
            </a:prstTxWarp>
            <a:spAutoFit/>
          </a:bodyPr>
          <a:lstStyle/>
          <a:p>
            <a:r>
              <a:rPr lang="en-US" sz="3200" dirty="0">
                <a:solidFill>
                  <a:srgbClr val="5A6378"/>
                </a:solidFill>
                <a:latin typeface="Arial" pitchFamily="-103" charset="0"/>
                <a:ea typeface="Arial" pitchFamily="-103" charset="0"/>
                <a:cs typeface="Arial" pitchFamily="-103" charset="0"/>
              </a:rPr>
              <a:t>A 9-month regimen for </a:t>
            </a:r>
            <a:r>
              <a:rPr lang="en-US" sz="3200" dirty="0" smtClean="0">
                <a:solidFill>
                  <a:srgbClr val="5A6378"/>
                </a:solidFill>
                <a:latin typeface="Arial" pitchFamily="-103" charset="0"/>
                <a:ea typeface="Arial" pitchFamily="-103" charset="0"/>
                <a:cs typeface="Arial" pitchFamily="-103" charset="0"/>
              </a:rPr>
              <a:t>MDR-TB in Bangladesh </a:t>
            </a:r>
            <a:endParaRPr lang="en-US" sz="3200" dirty="0">
              <a:solidFill>
                <a:srgbClr val="5A6378"/>
              </a:solidFill>
              <a:latin typeface="Arial" pitchFamily="-103" charset="0"/>
              <a:ea typeface="Arial" pitchFamily="-103" charset="0"/>
              <a:cs typeface="Arial" pitchFamily="-103" charset="0"/>
            </a:endParaRPr>
          </a:p>
        </p:txBody>
      </p:sp>
      <p:grpSp>
        <p:nvGrpSpPr>
          <p:cNvPr id="9" name="Group 34"/>
          <p:cNvGrpSpPr>
            <a:grpSpLocks/>
          </p:cNvGrpSpPr>
          <p:nvPr/>
        </p:nvGrpSpPr>
        <p:grpSpPr bwMode="auto">
          <a:xfrm>
            <a:off x="228601" y="1143000"/>
            <a:ext cx="8767078" cy="4724400"/>
            <a:chOff x="163284" y="1153886"/>
            <a:chExt cx="8767542" cy="4724400"/>
          </a:xfrm>
        </p:grpSpPr>
        <p:sp>
          <p:nvSpPr>
            <p:cNvPr id="2" name="Rectangle 1"/>
            <p:cNvSpPr>
              <a:spLocks noChangeArrowheads="1"/>
            </p:cNvSpPr>
            <p:nvPr/>
          </p:nvSpPr>
          <p:spPr bwMode="auto">
            <a:xfrm>
              <a:off x="163284" y="3320824"/>
              <a:ext cx="2689367" cy="466725"/>
            </a:xfrm>
            <a:prstGeom prst="rect">
              <a:avLst/>
            </a:prstGeom>
            <a:solidFill>
              <a:srgbClr val="9BBB59">
                <a:alpha val="97000"/>
              </a:srgbClr>
            </a:solidFill>
            <a:ln w="25400" algn="ctr">
              <a:solidFill>
                <a:srgbClr val="9BBB59"/>
              </a:solidFill>
              <a:miter lim="800000"/>
              <a:headEnd/>
              <a:tailEnd/>
            </a:ln>
          </p:spPr>
          <p:txBody>
            <a:bodyPr anchor="ctr"/>
            <a:lstStyle/>
            <a:p>
              <a:pPr>
                <a:defRPr/>
              </a:pPr>
              <a:r>
                <a:rPr lang="en-US" dirty="0" err="1" smtClean="0">
                  <a:solidFill>
                    <a:prstClr val="black"/>
                  </a:solidFill>
                </a:rPr>
                <a:t>Gatifloxacina</a:t>
              </a:r>
              <a:endParaRPr lang="en-US" dirty="0">
                <a:solidFill>
                  <a:prstClr val="black"/>
                </a:solidFill>
              </a:endParaRPr>
            </a:p>
          </p:txBody>
        </p:sp>
        <p:sp>
          <p:nvSpPr>
            <p:cNvPr id="3" name="Rectangle 2"/>
            <p:cNvSpPr>
              <a:spLocks noChangeArrowheads="1"/>
            </p:cNvSpPr>
            <p:nvPr/>
          </p:nvSpPr>
          <p:spPr bwMode="auto">
            <a:xfrm>
              <a:off x="163284" y="3995511"/>
              <a:ext cx="2698892" cy="468313"/>
            </a:xfrm>
            <a:prstGeom prst="rect">
              <a:avLst/>
            </a:prstGeom>
            <a:solidFill>
              <a:srgbClr val="8064A2">
                <a:alpha val="97000"/>
              </a:srgbClr>
            </a:solidFill>
            <a:ln w="25400" algn="ctr">
              <a:solidFill>
                <a:srgbClr val="8064A2"/>
              </a:solidFill>
              <a:miter lim="800000"/>
              <a:headEnd/>
              <a:tailEnd/>
            </a:ln>
          </p:spPr>
          <p:txBody>
            <a:bodyPr anchor="ctr"/>
            <a:lstStyle/>
            <a:p>
              <a:pPr>
                <a:defRPr/>
              </a:pPr>
              <a:r>
                <a:rPr lang="en-US" dirty="0" err="1" smtClean="0">
                  <a:solidFill>
                    <a:prstClr val="black"/>
                  </a:solidFill>
                </a:rPr>
                <a:t>Etambutol</a:t>
              </a:r>
              <a:endParaRPr lang="en-US" dirty="0">
                <a:solidFill>
                  <a:prstClr val="black"/>
                </a:solidFill>
              </a:endParaRPr>
            </a:p>
          </p:txBody>
        </p:sp>
        <p:sp>
          <p:nvSpPr>
            <p:cNvPr id="4" name="Rectangle 3"/>
            <p:cNvSpPr>
              <a:spLocks noChangeArrowheads="1"/>
            </p:cNvSpPr>
            <p:nvPr/>
          </p:nvSpPr>
          <p:spPr bwMode="auto">
            <a:xfrm>
              <a:off x="174398" y="4692424"/>
              <a:ext cx="2687779" cy="466725"/>
            </a:xfrm>
            <a:prstGeom prst="rect">
              <a:avLst/>
            </a:prstGeom>
            <a:solidFill>
              <a:srgbClr val="4BACC6">
                <a:alpha val="97000"/>
              </a:srgbClr>
            </a:solidFill>
            <a:ln w="25400" algn="ctr">
              <a:solidFill>
                <a:srgbClr val="4BACC6"/>
              </a:solidFill>
              <a:miter lim="800000"/>
              <a:headEnd/>
              <a:tailEnd/>
            </a:ln>
          </p:spPr>
          <p:txBody>
            <a:bodyPr anchor="ctr"/>
            <a:lstStyle/>
            <a:p>
              <a:pPr>
                <a:defRPr/>
              </a:pPr>
              <a:r>
                <a:rPr lang="en-US" dirty="0" err="1" smtClean="0">
                  <a:solidFill>
                    <a:prstClr val="black"/>
                  </a:solidFill>
                </a:rPr>
                <a:t>Pyrazinamida</a:t>
              </a:r>
              <a:endParaRPr lang="en-US" dirty="0">
                <a:solidFill>
                  <a:prstClr val="black"/>
                </a:solidFill>
              </a:endParaRPr>
            </a:p>
          </p:txBody>
        </p:sp>
        <p:sp>
          <p:nvSpPr>
            <p:cNvPr id="5" name="Rectangle 4"/>
            <p:cNvSpPr>
              <a:spLocks noChangeArrowheads="1"/>
            </p:cNvSpPr>
            <p:nvPr/>
          </p:nvSpPr>
          <p:spPr bwMode="auto">
            <a:xfrm>
              <a:off x="174398" y="5409974"/>
              <a:ext cx="2687779" cy="468312"/>
            </a:xfrm>
            <a:prstGeom prst="rect">
              <a:avLst/>
            </a:prstGeom>
            <a:solidFill>
              <a:srgbClr val="F79646">
                <a:alpha val="97000"/>
              </a:srgbClr>
            </a:solidFill>
            <a:ln w="25400" algn="ctr">
              <a:solidFill>
                <a:srgbClr val="F79646"/>
              </a:solidFill>
              <a:miter lim="800000"/>
              <a:headEnd/>
              <a:tailEnd/>
            </a:ln>
          </p:spPr>
          <p:txBody>
            <a:bodyPr anchor="ctr"/>
            <a:lstStyle/>
            <a:p>
              <a:pPr>
                <a:defRPr/>
              </a:pPr>
              <a:r>
                <a:rPr lang="en-US" dirty="0" err="1" smtClean="0">
                  <a:solidFill>
                    <a:prstClr val="black"/>
                  </a:solidFill>
                </a:rPr>
                <a:t>Clofazimina</a:t>
              </a:r>
              <a:endParaRPr lang="en-US" dirty="0">
                <a:solidFill>
                  <a:prstClr val="black"/>
                </a:solidFill>
              </a:endParaRPr>
            </a:p>
          </p:txBody>
        </p:sp>
        <p:sp>
          <p:nvSpPr>
            <p:cNvPr id="6" name="Rectangle 5"/>
            <p:cNvSpPr>
              <a:spLocks noChangeArrowheads="1"/>
            </p:cNvSpPr>
            <p:nvPr/>
          </p:nvSpPr>
          <p:spPr bwMode="auto">
            <a:xfrm>
              <a:off x="163284" y="1153886"/>
              <a:ext cx="2667141" cy="468313"/>
            </a:xfrm>
            <a:prstGeom prst="rect">
              <a:avLst/>
            </a:prstGeom>
            <a:solidFill>
              <a:schemeClr val="tx1">
                <a:alpha val="97000"/>
              </a:schemeClr>
            </a:solidFill>
            <a:ln w="25400" algn="ctr">
              <a:solidFill>
                <a:schemeClr val="tx1"/>
              </a:solidFill>
              <a:miter lim="800000"/>
              <a:headEnd/>
              <a:tailEnd/>
            </a:ln>
          </p:spPr>
          <p:txBody>
            <a:bodyPr anchor="ctr"/>
            <a:lstStyle/>
            <a:p>
              <a:pPr>
                <a:defRPr/>
              </a:pPr>
              <a:r>
                <a:rPr lang="en-US" dirty="0" err="1" smtClean="0">
                  <a:solidFill>
                    <a:prstClr val="white"/>
                  </a:solidFill>
                </a:rPr>
                <a:t>Kanamycina</a:t>
              </a:r>
              <a:endParaRPr lang="en-US" dirty="0">
                <a:solidFill>
                  <a:prstClr val="white"/>
                </a:solidFill>
              </a:endParaRPr>
            </a:p>
          </p:txBody>
        </p:sp>
        <p:sp>
          <p:nvSpPr>
            <p:cNvPr id="7" name="Rectangle 6"/>
            <p:cNvSpPr>
              <a:spLocks noChangeArrowheads="1"/>
            </p:cNvSpPr>
            <p:nvPr/>
          </p:nvSpPr>
          <p:spPr bwMode="auto">
            <a:xfrm>
              <a:off x="163284" y="1882549"/>
              <a:ext cx="2678254" cy="468312"/>
            </a:xfrm>
            <a:prstGeom prst="rect">
              <a:avLst/>
            </a:prstGeom>
            <a:solidFill>
              <a:schemeClr val="accent1">
                <a:alpha val="97000"/>
              </a:schemeClr>
            </a:solidFill>
            <a:ln w="25400" algn="ctr">
              <a:solidFill>
                <a:schemeClr val="accent1"/>
              </a:solidFill>
              <a:miter lim="800000"/>
              <a:headEnd/>
              <a:tailEnd/>
            </a:ln>
          </p:spPr>
          <p:txBody>
            <a:bodyPr anchor="ctr"/>
            <a:lstStyle/>
            <a:p>
              <a:pPr>
                <a:defRPr/>
              </a:pPr>
              <a:r>
                <a:rPr lang="en-US" dirty="0" err="1" smtClean="0">
                  <a:solidFill>
                    <a:prstClr val="white"/>
                  </a:solidFill>
                </a:rPr>
                <a:t>Protionamida</a:t>
              </a:r>
              <a:endParaRPr lang="en-US" dirty="0">
                <a:solidFill>
                  <a:prstClr val="white"/>
                </a:solidFill>
              </a:endParaRPr>
            </a:p>
          </p:txBody>
        </p:sp>
        <p:sp>
          <p:nvSpPr>
            <p:cNvPr id="8" name="Rectangle 7"/>
            <p:cNvSpPr>
              <a:spLocks noChangeArrowheads="1"/>
            </p:cNvSpPr>
            <p:nvPr/>
          </p:nvSpPr>
          <p:spPr bwMode="auto">
            <a:xfrm>
              <a:off x="163284" y="2612799"/>
              <a:ext cx="2678254" cy="468312"/>
            </a:xfrm>
            <a:prstGeom prst="rect">
              <a:avLst/>
            </a:prstGeom>
            <a:solidFill>
              <a:schemeClr val="accent2">
                <a:alpha val="97000"/>
              </a:schemeClr>
            </a:solidFill>
            <a:ln w="25400" algn="ctr">
              <a:solidFill>
                <a:schemeClr val="accent2"/>
              </a:solidFill>
              <a:miter lim="800000"/>
              <a:headEnd/>
              <a:tailEnd/>
            </a:ln>
          </p:spPr>
          <p:txBody>
            <a:bodyPr anchor="ctr"/>
            <a:lstStyle/>
            <a:p>
              <a:pPr>
                <a:defRPr/>
              </a:pPr>
              <a:r>
                <a:rPr lang="en-US" dirty="0" err="1" smtClean="0">
                  <a:solidFill>
                    <a:prstClr val="black"/>
                  </a:solidFill>
                </a:rPr>
                <a:t>Isoniazida</a:t>
              </a:r>
              <a:endParaRPr lang="en-US" dirty="0">
                <a:solidFill>
                  <a:prstClr val="black"/>
                </a:solidFill>
              </a:endParaRPr>
            </a:p>
          </p:txBody>
        </p:sp>
        <p:sp>
          <p:nvSpPr>
            <p:cNvPr id="21516" name="Rectangle 12"/>
            <p:cNvSpPr>
              <a:spLocks noChangeArrowheads="1"/>
            </p:cNvSpPr>
            <p:nvPr/>
          </p:nvSpPr>
          <p:spPr bwMode="auto">
            <a:xfrm>
              <a:off x="2841171" y="1153886"/>
              <a:ext cx="653143" cy="468086"/>
            </a:xfrm>
            <a:prstGeom prst="rect">
              <a:avLst/>
            </a:prstGeom>
            <a:solidFill>
              <a:schemeClr val="tx1">
                <a:alpha val="96861"/>
              </a:schemeClr>
            </a:solidFill>
            <a:ln w="25400">
              <a:solidFill>
                <a:schemeClr val="tx1"/>
              </a:solidFill>
              <a:prstDash val="sysDash"/>
              <a:miter lim="800000"/>
              <a:headEnd/>
              <a:tailEnd/>
            </a:ln>
          </p:spPr>
          <p:txBody>
            <a:bodyPr anchor="ctr">
              <a:prstTxWarp prst="textNoShape">
                <a:avLst/>
              </a:prstTxWarp>
            </a:bodyPr>
            <a:lstStyle/>
            <a:p>
              <a:pPr algn="ctr"/>
              <a:endParaRPr lang="en-US">
                <a:solidFill>
                  <a:srgbClr val="000000"/>
                </a:solidFill>
                <a:latin typeface="Calibri" pitchFamily="-103" charset="0"/>
                <a:ea typeface="Arial" pitchFamily="-103" charset="0"/>
                <a:cs typeface="Arial" pitchFamily="-103" charset="0"/>
              </a:endParaRPr>
            </a:p>
          </p:txBody>
        </p:sp>
        <p:sp>
          <p:nvSpPr>
            <p:cNvPr id="21517" name="Rectangle 13"/>
            <p:cNvSpPr>
              <a:spLocks noChangeArrowheads="1"/>
            </p:cNvSpPr>
            <p:nvPr/>
          </p:nvSpPr>
          <p:spPr bwMode="auto">
            <a:xfrm>
              <a:off x="2852057" y="1883229"/>
              <a:ext cx="653143" cy="468086"/>
            </a:xfrm>
            <a:prstGeom prst="rect">
              <a:avLst/>
            </a:prstGeom>
            <a:solidFill>
              <a:schemeClr val="accent1">
                <a:alpha val="96861"/>
              </a:schemeClr>
            </a:solidFill>
            <a:ln w="25400">
              <a:solidFill>
                <a:schemeClr val="accent1"/>
              </a:solidFill>
              <a:prstDash val="sysDash"/>
              <a:miter lim="800000"/>
              <a:headEnd/>
              <a:tailEnd/>
            </a:ln>
          </p:spPr>
          <p:txBody>
            <a:bodyPr anchor="ctr">
              <a:prstTxWarp prst="textNoShape">
                <a:avLst/>
              </a:prstTxWarp>
            </a:bodyPr>
            <a:lstStyle/>
            <a:p>
              <a:pPr algn="ctr"/>
              <a:endParaRPr lang="en-US">
                <a:solidFill>
                  <a:srgbClr val="000000"/>
                </a:solidFill>
                <a:latin typeface="Calibri" pitchFamily="-103" charset="0"/>
                <a:ea typeface="Arial" pitchFamily="-103" charset="0"/>
                <a:cs typeface="Arial" pitchFamily="-103" charset="0"/>
              </a:endParaRPr>
            </a:p>
          </p:txBody>
        </p:sp>
        <p:sp>
          <p:nvSpPr>
            <p:cNvPr id="21518" name="Rectangle 14"/>
            <p:cNvSpPr>
              <a:spLocks noChangeArrowheads="1"/>
            </p:cNvSpPr>
            <p:nvPr/>
          </p:nvSpPr>
          <p:spPr bwMode="auto">
            <a:xfrm>
              <a:off x="2852057" y="2612572"/>
              <a:ext cx="653143" cy="468086"/>
            </a:xfrm>
            <a:prstGeom prst="rect">
              <a:avLst/>
            </a:prstGeom>
            <a:solidFill>
              <a:schemeClr val="accent2">
                <a:alpha val="96861"/>
              </a:schemeClr>
            </a:solidFill>
            <a:ln w="25400">
              <a:solidFill>
                <a:schemeClr val="accent2"/>
              </a:solidFill>
              <a:prstDash val="sysDash"/>
              <a:miter lim="800000"/>
              <a:headEnd/>
              <a:tailEnd/>
            </a:ln>
          </p:spPr>
          <p:txBody>
            <a:bodyPr anchor="ctr">
              <a:prstTxWarp prst="textNoShape">
                <a:avLst/>
              </a:prstTxWarp>
            </a:bodyPr>
            <a:lstStyle/>
            <a:p>
              <a:pPr algn="ctr"/>
              <a:endParaRPr lang="en-US">
                <a:solidFill>
                  <a:srgbClr val="000000"/>
                </a:solidFill>
                <a:latin typeface="Calibri" pitchFamily="-103" charset="0"/>
                <a:ea typeface="Arial" pitchFamily="-103" charset="0"/>
                <a:cs typeface="Arial" pitchFamily="-103" charset="0"/>
              </a:endParaRPr>
            </a:p>
          </p:txBody>
        </p:sp>
        <p:sp>
          <p:nvSpPr>
            <p:cNvPr id="21519" name="Rectangle 16"/>
            <p:cNvSpPr>
              <a:spLocks noChangeArrowheads="1"/>
            </p:cNvSpPr>
            <p:nvPr/>
          </p:nvSpPr>
          <p:spPr bwMode="auto">
            <a:xfrm>
              <a:off x="2852055" y="3320144"/>
              <a:ext cx="653143" cy="468086"/>
            </a:xfrm>
            <a:prstGeom prst="rect">
              <a:avLst/>
            </a:prstGeom>
            <a:solidFill>
              <a:srgbClr val="9BBB59">
                <a:alpha val="96861"/>
              </a:srgbClr>
            </a:solidFill>
            <a:ln w="25400">
              <a:solidFill>
                <a:srgbClr val="9BBB59"/>
              </a:solidFill>
              <a:prstDash val="sysDash"/>
              <a:miter lim="800000"/>
              <a:headEnd/>
              <a:tailEnd/>
            </a:ln>
          </p:spPr>
          <p:txBody>
            <a:bodyPr anchor="ctr">
              <a:prstTxWarp prst="textNoShape">
                <a:avLst/>
              </a:prstTxWarp>
            </a:bodyPr>
            <a:lstStyle/>
            <a:p>
              <a:pPr algn="ctr"/>
              <a:endParaRPr lang="en-US">
                <a:solidFill>
                  <a:srgbClr val="000000"/>
                </a:solidFill>
                <a:latin typeface="Calibri" pitchFamily="-103" charset="0"/>
                <a:ea typeface="Arial" pitchFamily="-103" charset="0"/>
                <a:cs typeface="Arial" pitchFamily="-103" charset="0"/>
              </a:endParaRPr>
            </a:p>
          </p:txBody>
        </p:sp>
        <p:sp>
          <p:nvSpPr>
            <p:cNvPr id="21520" name="Rectangle 17"/>
            <p:cNvSpPr>
              <a:spLocks noChangeArrowheads="1"/>
            </p:cNvSpPr>
            <p:nvPr/>
          </p:nvSpPr>
          <p:spPr bwMode="auto">
            <a:xfrm>
              <a:off x="2862942" y="3995058"/>
              <a:ext cx="653143" cy="468086"/>
            </a:xfrm>
            <a:prstGeom prst="rect">
              <a:avLst/>
            </a:prstGeom>
            <a:solidFill>
              <a:srgbClr val="8064A2">
                <a:alpha val="96861"/>
              </a:srgbClr>
            </a:solidFill>
            <a:ln w="25400">
              <a:solidFill>
                <a:srgbClr val="8064A2"/>
              </a:solidFill>
              <a:prstDash val="sysDash"/>
              <a:miter lim="800000"/>
              <a:headEnd/>
              <a:tailEnd/>
            </a:ln>
          </p:spPr>
          <p:txBody>
            <a:bodyPr anchor="ctr">
              <a:prstTxWarp prst="textNoShape">
                <a:avLst/>
              </a:prstTxWarp>
            </a:bodyPr>
            <a:lstStyle/>
            <a:p>
              <a:pPr algn="ctr"/>
              <a:endParaRPr lang="en-US">
                <a:solidFill>
                  <a:srgbClr val="000000"/>
                </a:solidFill>
                <a:latin typeface="Calibri" pitchFamily="-103" charset="0"/>
                <a:ea typeface="Arial" pitchFamily="-103" charset="0"/>
                <a:cs typeface="Arial" pitchFamily="-103" charset="0"/>
              </a:endParaRPr>
            </a:p>
          </p:txBody>
        </p:sp>
        <p:sp>
          <p:nvSpPr>
            <p:cNvPr id="21521" name="Rectangle 18"/>
            <p:cNvSpPr>
              <a:spLocks noChangeArrowheads="1"/>
            </p:cNvSpPr>
            <p:nvPr/>
          </p:nvSpPr>
          <p:spPr bwMode="auto">
            <a:xfrm>
              <a:off x="2862942" y="4691743"/>
              <a:ext cx="653143" cy="468086"/>
            </a:xfrm>
            <a:prstGeom prst="rect">
              <a:avLst/>
            </a:prstGeom>
            <a:solidFill>
              <a:srgbClr val="4BACC6">
                <a:alpha val="96861"/>
              </a:srgbClr>
            </a:solidFill>
            <a:ln w="25400">
              <a:solidFill>
                <a:srgbClr val="4BACC6"/>
              </a:solidFill>
              <a:prstDash val="sysDash"/>
              <a:miter lim="800000"/>
              <a:headEnd/>
              <a:tailEnd/>
            </a:ln>
          </p:spPr>
          <p:txBody>
            <a:bodyPr anchor="ctr">
              <a:prstTxWarp prst="textNoShape">
                <a:avLst/>
              </a:prstTxWarp>
            </a:bodyPr>
            <a:lstStyle/>
            <a:p>
              <a:pPr algn="ctr"/>
              <a:endParaRPr lang="en-US">
                <a:solidFill>
                  <a:srgbClr val="000000"/>
                </a:solidFill>
                <a:latin typeface="Calibri" pitchFamily="-103" charset="0"/>
                <a:ea typeface="Arial" pitchFamily="-103" charset="0"/>
                <a:cs typeface="Arial" pitchFamily="-103" charset="0"/>
              </a:endParaRPr>
            </a:p>
          </p:txBody>
        </p:sp>
        <p:sp>
          <p:nvSpPr>
            <p:cNvPr id="21522" name="Rectangle 19"/>
            <p:cNvSpPr>
              <a:spLocks noChangeArrowheads="1"/>
            </p:cNvSpPr>
            <p:nvPr/>
          </p:nvSpPr>
          <p:spPr bwMode="auto">
            <a:xfrm>
              <a:off x="2862941" y="5410199"/>
              <a:ext cx="653143" cy="468086"/>
            </a:xfrm>
            <a:prstGeom prst="rect">
              <a:avLst/>
            </a:prstGeom>
            <a:solidFill>
              <a:srgbClr val="F79646">
                <a:alpha val="96861"/>
              </a:srgbClr>
            </a:solidFill>
            <a:ln w="25400">
              <a:solidFill>
                <a:srgbClr val="F79646"/>
              </a:solidFill>
              <a:prstDash val="sysDash"/>
              <a:miter lim="800000"/>
              <a:headEnd/>
              <a:tailEnd/>
            </a:ln>
          </p:spPr>
          <p:txBody>
            <a:bodyPr anchor="ctr">
              <a:prstTxWarp prst="textNoShape">
                <a:avLst/>
              </a:prstTxWarp>
            </a:bodyPr>
            <a:lstStyle/>
            <a:p>
              <a:pPr algn="ctr"/>
              <a:endParaRPr lang="en-US">
                <a:solidFill>
                  <a:srgbClr val="000000"/>
                </a:solidFill>
                <a:latin typeface="Calibri" pitchFamily="-103" charset="0"/>
                <a:ea typeface="Arial" pitchFamily="-103" charset="0"/>
                <a:cs typeface="Arial" pitchFamily="-103" charset="0"/>
              </a:endParaRPr>
            </a:p>
          </p:txBody>
        </p:sp>
        <p:sp>
          <p:nvSpPr>
            <p:cNvPr id="21523" name="TextBox 20"/>
            <p:cNvSpPr txBox="1">
              <a:spLocks noChangeArrowheads="1"/>
            </p:cNvSpPr>
            <p:nvPr/>
          </p:nvSpPr>
          <p:spPr bwMode="auto">
            <a:xfrm>
              <a:off x="3953924" y="1501549"/>
              <a:ext cx="4976902" cy="923330"/>
            </a:xfrm>
            <a:prstGeom prst="rect">
              <a:avLst/>
            </a:prstGeom>
            <a:noFill/>
            <a:ln w="9525">
              <a:noFill/>
              <a:miter lim="800000"/>
              <a:headEnd/>
              <a:tailEnd/>
            </a:ln>
          </p:spPr>
          <p:txBody>
            <a:bodyPr wrap="square">
              <a:prstTxWarp prst="textNoShape">
                <a:avLst/>
              </a:prstTxWarp>
              <a:spAutoFit/>
            </a:bodyPr>
            <a:lstStyle/>
            <a:p>
              <a:r>
                <a:rPr lang="en-US" i="1" dirty="0">
                  <a:solidFill>
                    <a:srgbClr val="1F497D"/>
                  </a:solidFill>
                  <a:latin typeface="Arial" pitchFamily="-103" charset="0"/>
                  <a:ea typeface="Arial" pitchFamily="-103" charset="0"/>
                  <a:cs typeface="Arial" pitchFamily="-103" charset="0"/>
                </a:rPr>
                <a:t>4</a:t>
              </a:r>
              <a:r>
                <a:rPr lang="en-US" i="1" dirty="0" smtClean="0">
                  <a:solidFill>
                    <a:srgbClr val="1F497D"/>
                  </a:solidFill>
                  <a:latin typeface="Arial" pitchFamily="-103" charset="0"/>
                  <a:ea typeface="Arial" pitchFamily="-103" charset="0"/>
                  <a:cs typeface="Arial" pitchFamily="-103" charset="0"/>
                </a:rPr>
                <a:t>-meses </a:t>
              </a:r>
              <a:r>
                <a:rPr lang="en-US" i="1" dirty="0" err="1" smtClean="0">
                  <a:solidFill>
                    <a:srgbClr val="1F497D"/>
                  </a:solidFill>
                  <a:latin typeface="Arial" pitchFamily="-103" charset="0"/>
                  <a:ea typeface="Arial" pitchFamily="-103" charset="0"/>
                  <a:cs typeface="Arial" pitchFamily="-103" charset="0"/>
                </a:rPr>
                <a:t>fase</a:t>
              </a:r>
              <a:r>
                <a:rPr lang="en-US" i="1" dirty="0" smtClean="0">
                  <a:solidFill>
                    <a:srgbClr val="1F497D"/>
                  </a:solidFill>
                  <a:latin typeface="Arial" pitchFamily="-103" charset="0"/>
                  <a:ea typeface="Arial" pitchFamily="-103" charset="0"/>
                  <a:cs typeface="Arial" pitchFamily="-103" charset="0"/>
                </a:rPr>
                <a:t> </a:t>
              </a:r>
              <a:r>
                <a:rPr lang="en-US" i="1" dirty="0" err="1" smtClean="0">
                  <a:solidFill>
                    <a:srgbClr val="1F497D"/>
                  </a:solidFill>
                  <a:latin typeface="Arial" pitchFamily="-103" charset="0"/>
                  <a:ea typeface="Arial" pitchFamily="-103" charset="0"/>
                  <a:cs typeface="Arial" pitchFamily="-103" charset="0"/>
                </a:rPr>
                <a:t>intensiva</a:t>
              </a:r>
              <a:r>
                <a:rPr lang="en-US" i="1" dirty="0" smtClean="0">
                  <a:solidFill>
                    <a:srgbClr val="1F497D"/>
                  </a:solidFill>
                  <a:latin typeface="Arial" pitchFamily="-103" charset="0"/>
                  <a:ea typeface="Arial" pitchFamily="-103" charset="0"/>
                  <a:cs typeface="Arial" pitchFamily="-103" charset="0"/>
                </a:rPr>
                <a:t> y </a:t>
              </a:r>
              <a:r>
                <a:rPr lang="en-US" i="1" dirty="0" err="1" smtClean="0">
                  <a:solidFill>
                    <a:srgbClr val="1F497D"/>
                  </a:solidFill>
                  <a:latin typeface="Arial" pitchFamily="-103" charset="0"/>
                  <a:ea typeface="Arial" pitchFamily="-103" charset="0"/>
                  <a:cs typeface="Arial" pitchFamily="-103" charset="0"/>
                </a:rPr>
                <a:t>prolongable</a:t>
              </a:r>
              <a:r>
                <a:rPr lang="en-US" i="1" dirty="0" smtClean="0">
                  <a:solidFill>
                    <a:srgbClr val="1F497D"/>
                  </a:solidFill>
                  <a:latin typeface="Arial" pitchFamily="-103" charset="0"/>
                  <a:ea typeface="Arial" pitchFamily="-103" charset="0"/>
                  <a:cs typeface="Arial" pitchFamily="-103" charset="0"/>
                </a:rPr>
                <a:t> </a:t>
              </a:r>
              <a:r>
                <a:rPr lang="en-US" i="1" dirty="0" err="1" smtClean="0">
                  <a:solidFill>
                    <a:srgbClr val="1F497D"/>
                  </a:solidFill>
                  <a:latin typeface="Arial" pitchFamily="-103" charset="0"/>
                  <a:ea typeface="Arial" pitchFamily="-103" charset="0"/>
                  <a:cs typeface="Arial" pitchFamily="-103" charset="0"/>
                </a:rPr>
                <a:t>si</a:t>
              </a:r>
              <a:r>
                <a:rPr lang="en-US" i="1" dirty="0" smtClean="0">
                  <a:solidFill>
                    <a:srgbClr val="1F497D"/>
                  </a:solidFill>
                  <a:latin typeface="Arial" pitchFamily="-103" charset="0"/>
                  <a:ea typeface="Arial" pitchFamily="-103" charset="0"/>
                  <a:cs typeface="Arial" pitchFamily="-103" charset="0"/>
                </a:rPr>
                <a:t> el </a:t>
              </a:r>
              <a:r>
                <a:rPr lang="en-US" i="1" dirty="0" err="1" smtClean="0">
                  <a:solidFill>
                    <a:srgbClr val="1F497D"/>
                  </a:solidFill>
                  <a:latin typeface="Arial" pitchFamily="-103" charset="0"/>
                  <a:ea typeface="Arial" pitchFamily="-103" charset="0"/>
                  <a:cs typeface="Arial" pitchFamily="-103" charset="0"/>
                </a:rPr>
                <a:t>cultivo</a:t>
              </a:r>
              <a:r>
                <a:rPr lang="en-US" i="1" dirty="0" smtClean="0">
                  <a:solidFill>
                    <a:srgbClr val="1F497D"/>
                  </a:solidFill>
                  <a:latin typeface="Arial" pitchFamily="-103" charset="0"/>
                  <a:ea typeface="Arial" pitchFamily="-103" charset="0"/>
                  <a:cs typeface="Arial" pitchFamily="-103" charset="0"/>
                </a:rPr>
                <a:t> </a:t>
              </a:r>
              <a:r>
                <a:rPr lang="en-US" i="1" dirty="0" err="1" smtClean="0">
                  <a:solidFill>
                    <a:srgbClr val="1F497D"/>
                  </a:solidFill>
                  <a:latin typeface="Arial" pitchFamily="-103" charset="0"/>
                  <a:ea typeface="Arial" pitchFamily="-103" charset="0"/>
                  <a:cs typeface="Arial" pitchFamily="-103" charset="0"/>
                </a:rPr>
                <a:t>seguia</a:t>
              </a:r>
              <a:r>
                <a:rPr lang="en-US" i="1" dirty="0" smtClean="0">
                  <a:solidFill>
                    <a:srgbClr val="1F497D"/>
                  </a:solidFill>
                  <a:latin typeface="Arial" pitchFamily="-103" charset="0"/>
                  <a:ea typeface="Arial" pitchFamily="-103" charset="0"/>
                  <a:cs typeface="Arial" pitchFamily="-103" charset="0"/>
                </a:rPr>
                <a:t> + </a:t>
              </a:r>
              <a:r>
                <a:rPr lang="en-US" i="1" smtClean="0">
                  <a:solidFill>
                    <a:srgbClr val="1F497D"/>
                  </a:solidFill>
                  <a:latin typeface="Arial" pitchFamily="-103" charset="0"/>
                  <a:ea typeface="Arial" pitchFamily="-103" charset="0"/>
                  <a:cs typeface="Arial" pitchFamily="-103" charset="0"/>
                </a:rPr>
                <a:t>al </a:t>
              </a:r>
              <a:r>
                <a:rPr lang="en-US" i="1" smtClean="0">
                  <a:solidFill>
                    <a:srgbClr val="1F497D"/>
                  </a:solidFill>
                  <a:latin typeface="Arial" pitchFamily="-103" charset="0"/>
                  <a:ea typeface="Arial" pitchFamily="-103" charset="0"/>
                  <a:cs typeface="Arial" pitchFamily="-103" charset="0"/>
                </a:rPr>
                <a:t>4 </a:t>
              </a:r>
              <a:r>
                <a:rPr lang="en-US" i="1" dirty="0" err="1" smtClean="0">
                  <a:solidFill>
                    <a:srgbClr val="1F497D"/>
                  </a:solidFill>
                  <a:latin typeface="Arial" pitchFamily="-103" charset="0"/>
                  <a:ea typeface="Arial" pitchFamily="-103" charset="0"/>
                  <a:cs typeface="Arial" pitchFamily="-103" charset="0"/>
                </a:rPr>
                <a:t>mes</a:t>
              </a:r>
              <a:r>
                <a:rPr lang="en-US" i="1" dirty="0" smtClean="0">
                  <a:solidFill>
                    <a:srgbClr val="1F497D"/>
                  </a:solidFill>
                  <a:latin typeface="Arial" pitchFamily="-103" charset="0"/>
                  <a:ea typeface="Arial" pitchFamily="-103" charset="0"/>
                  <a:cs typeface="Arial" pitchFamily="-103" charset="0"/>
                </a:rPr>
                <a:t>. </a:t>
              </a:r>
              <a:endParaRPr lang="en-US" i="1" dirty="0">
                <a:solidFill>
                  <a:srgbClr val="1F497D"/>
                </a:solidFill>
                <a:latin typeface="Arial" pitchFamily="-103" charset="0"/>
                <a:ea typeface="Arial" pitchFamily="-103" charset="0"/>
                <a:cs typeface="Arial" pitchFamily="-103" charset="0"/>
              </a:endParaRPr>
            </a:p>
            <a:p>
              <a:r>
                <a:rPr lang="en-US" i="1" dirty="0" err="1" smtClean="0">
                  <a:solidFill>
                    <a:srgbClr val="1F497D"/>
                  </a:solidFill>
                  <a:latin typeface="Arial" pitchFamily="-103" charset="0"/>
                  <a:ea typeface="Arial" pitchFamily="-103" charset="0"/>
                  <a:cs typeface="Arial" pitchFamily="-103" charset="0"/>
                </a:rPr>
                <a:t>Fase</a:t>
              </a:r>
              <a:r>
                <a:rPr lang="en-US" i="1" dirty="0" smtClean="0">
                  <a:solidFill>
                    <a:srgbClr val="1F497D"/>
                  </a:solidFill>
                  <a:latin typeface="Arial" pitchFamily="-103" charset="0"/>
                  <a:ea typeface="Arial" pitchFamily="-103" charset="0"/>
                  <a:cs typeface="Arial" pitchFamily="-103" charset="0"/>
                </a:rPr>
                <a:t> de </a:t>
              </a:r>
              <a:r>
                <a:rPr lang="en-US" i="1" dirty="0" err="1" smtClean="0">
                  <a:solidFill>
                    <a:srgbClr val="1F497D"/>
                  </a:solidFill>
                  <a:latin typeface="Arial" pitchFamily="-103" charset="0"/>
                  <a:ea typeface="Arial" pitchFamily="-103" charset="0"/>
                  <a:cs typeface="Arial" pitchFamily="-103" charset="0"/>
                </a:rPr>
                <a:t>continuacion</a:t>
              </a:r>
              <a:r>
                <a:rPr lang="en-US" i="1" dirty="0" smtClean="0">
                  <a:solidFill>
                    <a:srgbClr val="1F497D"/>
                  </a:solidFill>
                  <a:latin typeface="Arial" pitchFamily="-103" charset="0"/>
                  <a:ea typeface="Arial" pitchFamily="-103" charset="0"/>
                  <a:cs typeface="Arial" pitchFamily="-103" charset="0"/>
                </a:rPr>
                <a:t> 5 </a:t>
              </a:r>
              <a:r>
                <a:rPr lang="en-US" i="1" dirty="0" err="1" smtClean="0">
                  <a:solidFill>
                    <a:srgbClr val="1F497D"/>
                  </a:solidFill>
                  <a:latin typeface="Arial" pitchFamily="-103" charset="0"/>
                  <a:ea typeface="Arial" pitchFamily="-103" charset="0"/>
                  <a:cs typeface="Arial" pitchFamily="-103" charset="0"/>
                </a:rPr>
                <a:t>meses</a:t>
              </a:r>
              <a:endParaRPr lang="en-US" i="1" dirty="0">
                <a:solidFill>
                  <a:srgbClr val="1F497D"/>
                </a:solidFill>
                <a:latin typeface="Arial" pitchFamily="-103" charset="0"/>
                <a:ea typeface="Arial" pitchFamily="-103" charset="0"/>
                <a:cs typeface="Arial" pitchFamily="-103" charset="0"/>
              </a:endParaRPr>
            </a:p>
          </p:txBody>
        </p:sp>
        <p:sp>
          <p:nvSpPr>
            <p:cNvPr id="21524" name="Rectangle 21"/>
            <p:cNvSpPr>
              <a:spLocks noChangeArrowheads="1"/>
            </p:cNvSpPr>
            <p:nvPr/>
          </p:nvSpPr>
          <p:spPr bwMode="auto">
            <a:xfrm>
              <a:off x="3516086" y="3320144"/>
              <a:ext cx="5290457" cy="468086"/>
            </a:xfrm>
            <a:prstGeom prst="rect">
              <a:avLst/>
            </a:prstGeom>
            <a:solidFill>
              <a:srgbClr val="9BBB59">
                <a:alpha val="96861"/>
              </a:srgbClr>
            </a:solidFill>
            <a:ln w="25400">
              <a:solidFill>
                <a:srgbClr val="9BBB59"/>
              </a:solidFill>
              <a:miter lim="800000"/>
              <a:headEnd/>
              <a:tailEnd/>
            </a:ln>
          </p:spPr>
          <p:txBody>
            <a:bodyPr anchor="ctr">
              <a:prstTxWarp prst="textNoShape">
                <a:avLst/>
              </a:prstTxWarp>
            </a:bodyPr>
            <a:lstStyle/>
            <a:p>
              <a:pPr algn="ctr"/>
              <a:endParaRPr lang="en-US">
                <a:solidFill>
                  <a:srgbClr val="000000"/>
                </a:solidFill>
                <a:latin typeface="Calibri" pitchFamily="-103" charset="0"/>
                <a:ea typeface="Arial" pitchFamily="-103" charset="0"/>
                <a:cs typeface="Arial" pitchFamily="-103" charset="0"/>
              </a:endParaRPr>
            </a:p>
          </p:txBody>
        </p:sp>
        <p:sp>
          <p:nvSpPr>
            <p:cNvPr id="21525" name="Rectangle 22"/>
            <p:cNvSpPr>
              <a:spLocks noChangeArrowheads="1"/>
            </p:cNvSpPr>
            <p:nvPr/>
          </p:nvSpPr>
          <p:spPr bwMode="auto">
            <a:xfrm>
              <a:off x="3526972" y="3995058"/>
              <a:ext cx="5301344" cy="468086"/>
            </a:xfrm>
            <a:prstGeom prst="rect">
              <a:avLst/>
            </a:prstGeom>
            <a:solidFill>
              <a:srgbClr val="8064A2">
                <a:alpha val="96861"/>
              </a:srgbClr>
            </a:solidFill>
            <a:ln w="25400">
              <a:solidFill>
                <a:srgbClr val="8064A2"/>
              </a:solidFill>
              <a:miter lim="800000"/>
              <a:headEnd/>
              <a:tailEnd/>
            </a:ln>
          </p:spPr>
          <p:txBody>
            <a:bodyPr anchor="ctr">
              <a:prstTxWarp prst="textNoShape">
                <a:avLst/>
              </a:prstTxWarp>
            </a:bodyPr>
            <a:lstStyle/>
            <a:p>
              <a:pPr algn="ctr"/>
              <a:endParaRPr lang="en-US">
                <a:solidFill>
                  <a:srgbClr val="000000"/>
                </a:solidFill>
                <a:latin typeface="Calibri" pitchFamily="-103" charset="0"/>
                <a:ea typeface="Arial" pitchFamily="-103" charset="0"/>
                <a:cs typeface="Arial" pitchFamily="-103" charset="0"/>
              </a:endParaRPr>
            </a:p>
          </p:txBody>
        </p:sp>
        <p:sp>
          <p:nvSpPr>
            <p:cNvPr id="21526" name="Rectangle 23"/>
            <p:cNvSpPr>
              <a:spLocks noChangeArrowheads="1"/>
            </p:cNvSpPr>
            <p:nvPr/>
          </p:nvSpPr>
          <p:spPr bwMode="auto">
            <a:xfrm>
              <a:off x="3516086" y="4691743"/>
              <a:ext cx="5290457" cy="468086"/>
            </a:xfrm>
            <a:prstGeom prst="rect">
              <a:avLst/>
            </a:prstGeom>
            <a:solidFill>
              <a:srgbClr val="4BACC6">
                <a:alpha val="96861"/>
              </a:srgbClr>
            </a:solidFill>
            <a:ln w="25400">
              <a:solidFill>
                <a:srgbClr val="4BACC6"/>
              </a:solidFill>
              <a:miter lim="800000"/>
              <a:headEnd/>
              <a:tailEnd/>
            </a:ln>
          </p:spPr>
          <p:txBody>
            <a:bodyPr anchor="ctr">
              <a:prstTxWarp prst="textNoShape">
                <a:avLst/>
              </a:prstTxWarp>
            </a:bodyPr>
            <a:lstStyle/>
            <a:p>
              <a:pPr algn="ctr"/>
              <a:endParaRPr lang="en-US">
                <a:solidFill>
                  <a:srgbClr val="000000"/>
                </a:solidFill>
                <a:latin typeface="Calibri" pitchFamily="-103" charset="0"/>
                <a:ea typeface="Arial" pitchFamily="-103" charset="0"/>
                <a:cs typeface="Arial" pitchFamily="-103" charset="0"/>
              </a:endParaRPr>
            </a:p>
          </p:txBody>
        </p:sp>
        <p:sp>
          <p:nvSpPr>
            <p:cNvPr id="21527" name="Rectangle 24"/>
            <p:cNvSpPr>
              <a:spLocks noChangeArrowheads="1"/>
            </p:cNvSpPr>
            <p:nvPr/>
          </p:nvSpPr>
          <p:spPr bwMode="auto">
            <a:xfrm>
              <a:off x="3526971" y="5410200"/>
              <a:ext cx="5290457" cy="468086"/>
            </a:xfrm>
            <a:prstGeom prst="rect">
              <a:avLst/>
            </a:prstGeom>
            <a:solidFill>
              <a:srgbClr val="F79646">
                <a:alpha val="96861"/>
              </a:srgbClr>
            </a:solidFill>
            <a:ln w="25400">
              <a:solidFill>
                <a:srgbClr val="F79646"/>
              </a:solidFill>
              <a:miter lim="800000"/>
              <a:headEnd/>
              <a:tailEnd/>
            </a:ln>
          </p:spPr>
          <p:txBody>
            <a:bodyPr anchor="ctr">
              <a:prstTxWarp prst="textNoShape">
                <a:avLst/>
              </a:prstTxWarp>
            </a:bodyPr>
            <a:lstStyle/>
            <a:p>
              <a:pPr algn="ctr"/>
              <a:endParaRPr lang="en-US">
                <a:solidFill>
                  <a:srgbClr val="000000"/>
                </a:solidFill>
                <a:latin typeface="Calibri" pitchFamily="-103" charset="0"/>
                <a:ea typeface="Arial" pitchFamily="-103" charset="0"/>
                <a:cs typeface="Arial" pitchFamily="-103" charset="0"/>
              </a:endParaRPr>
            </a:p>
          </p:txBody>
        </p:sp>
        <p:cxnSp>
          <p:nvCxnSpPr>
            <p:cNvPr id="27" name="Straight Arrow Connector 26"/>
            <p:cNvCxnSpPr/>
            <p:nvPr/>
          </p:nvCxnSpPr>
          <p:spPr>
            <a:xfrm>
              <a:off x="2960607" y="1382486"/>
              <a:ext cx="446112"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960607" y="2122261"/>
              <a:ext cx="446112" cy="1588"/>
            </a:xfrm>
            <a:prstGeom prst="straightConnector1">
              <a:avLst/>
            </a:prstGeom>
            <a:ln w="254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971720" y="2841399"/>
              <a:ext cx="446111" cy="1587"/>
            </a:xfrm>
            <a:prstGeom prst="straightConnector1">
              <a:avLst/>
            </a:prstGeom>
            <a:ln w="254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971720" y="4921024"/>
              <a:ext cx="446111" cy="1587"/>
            </a:xfrm>
            <a:prstGeom prst="straightConnector1">
              <a:avLst/>
            </a:prstGeom>
            <a:ln w="25400">
              <a:solidFill>
                <a:schemeClr val="accent5"/>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993946" y="5649686"/>
              <a:ext cx="446111" cy="1588"/>
            </a:xfrm>
            <a:prstGeom prst="straightConnector1">
              <a:avLst/>
            </a:prstGeom>
            <a:ln w="2540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971720" y="3558949"/>
              <a:ext cx="446111" cy="1587"/>
            </a:xfrm>
            <a:prstGeom prst="straightConnector1">
              <a:avLst/>
            </a:prstGeom>
            <a:ln w="25400">
              <a:solidFill>
                <a:schemeClr val="accent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971720" y="4235224"/>
              <a:ext cx="446111" cy="1587"/>
            </a:xfrm>
            <a:prstGeom prst="straightConnector1">
              <a:avLst/>
            </a:prstGeom>
            <a:ln w="25400">
              <a:solidFill>
                <a:schemeClr val="accent4"/>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1508" name="Text Box 30"/>
          <p:cNvSpPr txBox="1">
            <a:spLocks noChangeArrowheads="1"/>
          </p:cNvSpPr>
          <p:nvPr/>
        </p:nvSpPr>
        <p:spPr bwMode="auto">
          <a:xfrm>
            <a:off x="5401440" y="6056313"/>
            <a:ext cx="3018755" cy="369322"/>
          </a:xfrm>
          <a:prstGeom prst="rect">
            <a:avLst/>
          </a:prstGeom>
          <a:noFill/>
          <a:ln w="9525">
            <a:noFill/>
            <a:miter lim="800000"/>
            <a:headEnd/>
            <a:tailEnd/>
          </a:ln>
        </p:spPr>
        <p:txBody>
          <a:bodyPr wrap="none" lIns="91430" tIns="45715" rIns="91430" bIns="45715">
            <a:prstTxWarp prst="textNoShape">
              <a:avLst/>
            </a:prstTxWarp>
            <a:spAutoFit/>
          </a:bodyPr>
          <a:lstStyle/>
          <a:p>
            <a:r>
              <a:rPr lang="en-US" dirty="0">
                <a:solidFill>
                  <a:prstClr val="black"/>
                </a:solidFill>
                <a:latin typeface="Arial" pitchFamily="-103" charset="0"/>
              </a:rPr>
              <a:t>AJRCCM 2010:182:684-92 </a:t>
            </a:r>
          </a:p>
        </p:txBody>
      </p:sp>
    </p:spTree>
    <p:extLst>
      <p:ext uri="{BB962C8B-B14F-4D97-AF65-F5344CB8AC3E}">
        <p14:creationId xmlns:p14="http://schemas.microsoft.com/office/powerpoint/2010/main" xmlns="" val="33238328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2" y="274638"/>
            <a:ext cx="8229600" cy="1143000"/>
          </a:xfrm>
        </p:spPr>
        <p:txBody>
          <a:bodyPr/>
          <a:lstStyle/>
          <a:p>
            <a:r>
              <a:rPr lang="es-ES" dirty="0" smtClean="0"/>
              <a:t>Perspectivas Históricas </a:t>
            </a:r>
            <a:endParaRPr lang="es-ES" dirty="0"/>
          </a:p>
        </p:txBody>
      </p:sp>
      <p:sp>
        <p:nvSpPr>
          <p:cNvPr id="3" name="2 CuadroTexto"/>
          <p:cNvSpPr txBox="1"/>
          <p:nvPr/>
        </p:nvSpPr>
        <p:spPr>
          <a:xfrm>
            <a:off x="684092" y="1124745"/>
            <a:ext cx="7560840" cy="5632196"/>
          </a:xfrm>
          <a:prstGeom prst="rect">
            <a:avLst/>
          </a:prstGeom>
          <a:noFill/>
        </p:spPr>
        <p:txBody>
          <a:bodyPr wrap="square" lIns="91320" tIns="45663" rIns="91320" bIns="45663" rtlCol="0">
            <a:spAutoFit/>
          </a:bodyPr>
          <a:lstStyle/>
          <a:p>
            <a:r>
              <a:rPr lang="es-ES" sz="2400" dirty="0">
                <a:solidFill>
                  <a:srgbClr val="FFFFFF"/>
                </a:solidFill>
              </a:rPr>
              <a:t>1940 Tratamiento paliativo </a:t>
            </a:r>
          </a:p>
          <a:p>
            <a:r>
              <a:rPr lang="es-ES" sz="2400" dirty="0">
                <a:solidFill>
                  <a:srgbClr val="FFFFFF"/>
                </a:solidFill>
              </a:rPr>
              <a:t>( Inmunoterapia- Ambiental -Nutricional )Mortalidad 50%</a:t>
            </a:r>
          </a:p>
          <a:p>
            <a:endParaRPr lang="es-ES" sz="2400" dirty="0">
              <a:solidFill>
                <a:srgbClr val="FFFFFF"/>
              </a:solidFill>
            </a:endParaRPr>
          </a:p>
          <a:p>
            <a:r>
              <a:rPr lang="es-ES" sz="2400" dirty="0">
                <a:solidFill>
                  <a:srgbClr val="FFFFFF"/>
                </a:solidFill>
              </a:rPr>
              <a:t>1944  Introducción de Estreptomicina y PAS </a:t>
            </a:r>
          </a:p>
          <a:p>
            <a:endParaRPr lang="es-ES" sz="2400" dirty="0">
              <a:solidFill>
                <a:srgbClr val="FFFFFF"/>
              </a:solidFill>
            </a:endParaRPr>
          </a:p>
          <a:p>
            <a:r>
              <a:rPr lang="es-ES" sz="2400" dirty="0">
                <a:solidFill>
                  <a:srgbClr val="FFFFFF"/>
                </a:solidFill>
              </a:rPr>
              <a:t>1952  Introducción de </a:t>
            </a:r>
            <a:r>
              <a:rPr lang="es-ES" sz="2400" dirty="0" err="1">
                <a:solidFill>
                  <a:srgbClr val="FFFFFF"/>
                </a:solidFill>
              </a:rPr>
              <a:t>Isoniazida</a:t>
            </a:r>
            <a:r>
              <a:rPr lang="es-ES" sz="2400" dirty="0">
                <a:solidFill>
                  <a:srgbClr val="FFFFFF"/>
                </a:solidFill>
              </a:rPr>
              <a:t> </a:t>
            </a:r>
          </a:p>
          <a:p>
            <a:endParaRPr lang="es-ES" sz="2400" dirty="0">
              <a:solidFill>
                <a:srgbClr val="FFFFFF"/>
              </a:solidFill>
            </a:endParaRPr>
          </a:p>
          <a:p>
            <a:r>
              <a:rPr lang="es-ES" sz="2400" dirty="0">
                <a:solidFill>
                  <a:srgbClr val="FFFFFF"/>
                </a:solidFill>
              </a:rPr>
              <a:t>1970  </a:t>
            </a:r>
            <a:r>
              <a:rPr lang="es-ES" sz="2400" dirty="0" err="1">
                <a:solidFill>
                  <a:srgbClr val="FFFFFF"/>
                </a:solidFill>
              </a:rPr>
              <a:t>Regimenes</a:t>
            </a:r>
            <a:r>
              <a:rPr lang="es-ES" sz="2400" dirty="0">
                <a:solidFill>
                  <a:srgbClr val="FFFFFF"/>
                </a:solidFill>
              </a:rPr>
              <a:t> combinados 18 meses </a:t>
            </a:r>
          </a:p>
          <a:p>
            <a:endParaRPr lang="es-ES" sz="2400" dirty="0">
              <a:solidFill>
                <a:srgbClr val="FFFFFF"/>
              </a:solidFill>
            </a:endParaRPr>
          </a:p>
          <a:p>
            <a:pPr marL="456819" indent="-456819">
              <a:buFontTx/>
              <a:buAutoNum type="arabicPlain" startAt="1980"/>
            </a:pPr>
            <a:r>
              <a:rPr lang="es-ES" sz="2400" dirty="0">
                <a:solidFill>
                  <a:srgbClr val="FFFFFF"/>
                </a:solidFill>
              </a:rPr>
              <a:t>  </a:t>
            </a:r>
            <a:r>
              <a:rPr lang="es-ES" sz="2400" dirty="0" err="1">
                <a:solidFill>
                  <a:srgbClr val="FFFFFF"/>
                </a:solidFill>
              </a:rPr>
              <a:t>Regimenes</a:t>
            </a:r>
            <a:r>
              <a:rPr lang="es-ES" sz="2400" dirty="0">
                <a:solidFill>
                  <a:srgbClr val="FFFFFF"/>
                </a:solidFill>
              </a:rPr>
              <a:t> Acortados RHZE  (BMC ) </a:t>
            </a:r>
            <a:r>
              <a:rPr lang="es-ES" sz="2400" dirty="0" smtClean="0">
                <a:solidFill>
                  <a:srgbClr val="FFFFFF"/>
                </a:solidFill>
              </a:rPr>
              <a:t>2RHZE</a:t>
            </a:r>
          </a:p>
          <a:p>
            <a:endParaRPr lang="es-ES" sz="2400" dirty="0" smtClean="0">
              <a:solidFill>
                <a:srgbClr val="FFFFFF"/>
              </a:solidFill>
            </a:endParaRPr>
          </a:p>
          <a:p>
            <a:r>
              <a:rPr lang="es-ES" sz="2400" dirty="0" smtClean="0">
                <a:solidFill>
                  <a:srgbClr val="FFFFFF"/>
                </a:solidFill>
              </a:rPr>
              <a:t>2010-2014  Desarrollo de Nuevas drogas para TB  MDR</a:t>
            </a:r>
          </a:p>
          <a:p>
            <a:endParaRPr lang="es-ES" sz="2400" dirty="0">
              <a:solidFill>
                <a:srgbClr val="FFFFFF"/>
              </a:solidFill>
            </a:endParaRPr>
          </a:p>
          <a:p>
            <a:r>
              <a:rPr lang="es-ES" sz="2400" dirty="0" smtClean="0">
                <a:solidFill>
                  <a:srgbClr val="000000"/>
                </a:solidFill>
              </a:rPr>
              <a:t> /</a:t>
            </a:r>
          </a:p>
          <a:p>
            <a:pPr marL="456819" indent="-456819">
              <a:buFontTx/>
              <a:buAutoNum type="arabicPlain" startAt="1980"/>
            </a:pPr>
            <a:endParaRPr lang="es-ES" sz="2400" dirty="0">
              <a:solidFill>
                <a:srgbClr val="000000"/>
              </a:solidFill>
            </a:endParaRPr>
          </a:p>
        </p:txBody>
      </p:sp>
      <p:pic>
        <p:nvPicPr>
          <p:cNvPr id="4" name="Picture 6" descr="image.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03569" y="269870"/>
            <a:ext cx="1225713" cy="118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4267042" y="6149774"/>
            <a:ext cx="2042325" cy="461588"/>
          </a:xfrm>
          <a:prstGeom prst="rect">
            <a:avLst/>
          </a:prstGeom>
          <a:gradFill flip="none" rotWithShape="1">
            <a:gsLst>
              <a:gs pos="100000">
                <a:srgbClr val="00FFFF"/>
              </a:gs>
              <a:gs pos="0">
                <a:srgbClr val="FFFFFF"/>
              </a:gs>
            </a:gsLst>
            <a:path path="circle">
              <a:fillToRect l="50000" t="50000" r="50000" b="50000"/>
            </a:path>
            <a:tileRect/>
          </a:gradFill>
          <a:ln w="9525" cmpd="sng">
            <a:solidFill>
              <a:schemeClr val="tx1"/>
            </a:solidFill>
          </a:ln>
          <a:effectLst>
            <a:outerShdw blurRad="50800" dist="38100" dir="2700000" algn="tl" rotWithShape="0">
              <a:srgbClr val="000000">
                <a:alpha val="43000"/>
              </a:srgbClr>
            </a:outerShdw>
          </a:effectLst>
        </p:spPr>
        <p:txBody>
          <a:bodyPr wrap="square" lIns="91360" tIns="45682" rIns="91360" bIns="45682" rtlCol="0">
            <a:spAutoFit/>
          </a:bodyPr>
          <a:lstStyle/>
          <a:p>
            <a:pPr algn="ctr" defTabSz="913642"/>
            <a:r>
              <a:rPr lang="en-US" sz="1400" dirty="0" err="1">
                <a:solidFill>
                  <a:prstClr val="black"/>
                </a:solidFill>
              </a:rPr>
              <a:t>Sutezolid</a:t>
            </a:r>
            <a:r>
              <a:rPr lang="en-US" sz="1400" dirty="0">
                <a:solidFill>
                  <a:prstClr val="black"/>
                </a:solidFill>
              </a:rPr>
              <a:t> </a:t>
            </a:r>
            <a:r>
              <a:rPr lang="en-US" sz="1000" dirty="0">
                <a:solidFill>
                  <a:prstClr val="black"/>
                </a:solidFill>
              </a:rPr>
              <a:t>(PNU-100480)</a:t>
            </a:r>
          </a:p>
          <a:p>
            <a:pPr algn="ctr" defTabSz="913642"/>
            <a:r>
              <a:rPr lang="en-US" sz="1000" dirty="0" err="1">
                <a:solidFill>
                  <a:prstClr val="black"/>
                </a:solidFill>
              </a:rPr>
              <a:t>Oxazolidinona</a:t>
            </a:r>
            <a:endParaRPr lang="en-US" sz="1000" dirty="0">
              <a:solidFill>
                <a:prstClr val="black"/>
              </a:solidFill>
            </a:endParaRPr>
          </a:p>
        </p:txBody>
      </p:sp>
      <p:grpSp>
        <p:nvGrpSpPr>
          <p:cNvPr id="3" name="Group 40"/>
          <p:cNvGrpSpPr/>
          <p:nvPr/>
        </p:nvGrpSpPr>
        <p:grpSpPr>
          <a:xfrm>
            <a:off x="107504" y="188643"/>
            <a:ext cx="8774028" cy="5718245"/>
            <a:chOff x="133673" y="324239"/>
            <a:chExt cx="8774028" cy="5718242"/>
          </a:xfrm>
        </p:grpSpPr>
        <p:sp>
          <p:nvSpPr>
            <p:cNvPr id="5" name="Pentagon 4"/>
            <p:cNvSpPr/>
            <p:nvPr/>
          </p:nvSpPr>
          <p:spPr>
            <a:xfrm>
              <a:off x="133673" y="1066020"/>
              <a:ext cx="1764156" cy="802154"/>
            </a:xfrm>
            <a:prstGeom prst="homePlate">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3642"/>
              <a:r>
                <a:rPr lang="en-US" sz="1600" dirty="0" err="1">
                  <a:ln w="18415" cmpd="sng">
                    <a:solidFill>
                      <a:srgbClr val="FFFFFF"/>
                    </a:solidFill>
                    <a:prstDash val="solid"/>
                  </a:ln>
                  <a:solidFill>
                    <a:schemeClr val="tx1">
                      <a:lumMod val="75000"/>
                      <a:lumOff val="25000"/>
                    </a:schemeClr>
                  </a:solidFill>
                  <a:effectLst>
                    <a:outerShdw blurRad="63500" dir="3600000" algn="tl" rotWithShape="0">
                      <a:srgbClr val="000000">
                        <a:alpha val="70000"/>
                      </a:srgbClr>
                    </a:outerShdw>
                  </a:effectLst>
                </a:rPr>
                <a:t>Desarrollo</a:t>
              </a:r>
              <a:r>
                <a:rPr lang="en-US" sz="1600" dirty="0">
                  <a:ln w="18415" cmpd="sng">
                    <a:solidFill>
                      <a:srgbClr val="FFFFFF"/>
                    </a:solidFill>
                    <a:prstDash val="solid"/>
                  </a:ln>
                  <a:solidFill>
                    <a:schemeClr val="tx1">
                      <a:lumMod val="75000"/>
                      <a:lumOff val="25000"/>
                    </a:schemeClr>
                  </a:solidFill>
                  <a:effectLst>
                    <a:outerShdw blurRad="63500" dir="3600000" algn="tl" rotWithShape="0">
                      <a:srgbClr val="000000">
                        <a:alpha val="70000"/>
                      </a:srgbClr>
                    </a:outerShdw>
                  </a:effectLst>
                </a:rPr>
                <a:t> </a:t>
              </a:r>
              <a:r>
                <a:rPr lang="en-US" sz="1600" dirty="0" err="1">
                  <a:ln w="18415" cmpd="sng">
                    <a:solidFill>
                      <a:srgbClr val="FFFFFF"/>
                    </a:solidFill>
                    <a:prstDash val="solid"/>
                  </a:ln>
                  <a:solidFill>
                    <a:schemeClr val="tx1">
                      <a:lumMod val="75000"/>
                      <a:lumOff val="25000"/>
                    </a:schemeClr>
                  </a:solidFill>
                  <a:effectLst>
                    <a:outerShdw blurRad="63500" dir="3600000" algn="tl" rotWithShape="0">
                      <a:srgbClr val="000000">
                        <a:alpha val="70000"/>
                      </a:srgbClr>
                    </a:outerShdw>
                  </a:effectLst>
                </a:rPr>
                <a:t>preclínico</a:t>
              </a:r>
              <a:endParaRPr lang="en-US" sz="1600" dirty="0">
                <a:ln w="18415" cmpd="sng">
                  <a:solidFill>
                    <a:srgbClr val="FFFFFF"/>
                  </a:solidFill>
                  <a:prstDash val="solid"/>
                </a:ln>
                <a:solidFill>
                  <a:schemeClr val="tx1">
                    <a:lumMod val="75000"/>
                    <a:lumOff val="25000"/>
                  </a:schemeClr>
                </a:solidFill>
                <a:effectLst>
                  <a:outerShdw blurRad="63500" dir="3600000" algn="tl" rotWithShape="0">
                    <a:srgbClr val="000000">
                      <a:alpha val="70000"/>
                    </a:srgbClr>
                  </a:outerShdw>
                </a:effectLst>
              </a:endParaRPr>
            </a:p>
          </p:txBody>
        </p:sp>
        <p:sp>
          <p:nvSpPr>
            <p:cNvPr id="9" name="Chevron 8"/>
            <p:cNvSpPr/>
            <p:nvPr/>
          </p:nvSpPr>
          <p:spPr>
            <a:xfrm>
              <a:off x="1547430" y="1066020"/>
              <a:ext cx="1708874" cy="802154"/>
            </a:xfrm>
            <a:prstGeom prst="chevron">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3642"/>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rPr>
                <a:t>GLP </a:t>
              </a:r>
              <a:endParaRPr lang="en-US" sz="1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defTabSz="913642"/>
              <a:r>
                <a:rPr lang="en-US" sz="1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Toxicologia</a:t>
              </a:r>
              <a:r>
                <a:rPr lang="en-US" sz="1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p:txBody>
        </p:sp>
        <p:sp>
          <p:nvSpPr>
            <p:cNvPr id="10" name="TextBox 9"/>
            <p:cNvSpPr txBox="1"/>
            <p:nvPr/>
          </p:nvSpPr>
          <p:spPr>
            <a:xfrm>
              <a:off x="322841" y="1958521"/>
              <a:ext cx="1119502" cy="307777"/>
            </a:xfrm>
            <a:prstGeom prst="rect">
              <a:avLst/>
            </a:prstGeom>
            <a:gradFill flip="none" rotWithShape="1">
              <a:gsLst>
                <a:gs pos="100000">
                  <a:srgbClr val="A6A6A6"/>
                </a:gs>
                <a:gs pos="0">
                  <a:srgbClr val="FFFFFF"/>
                </a:gs>
              </a:gsLst>
              <a:path path="circle">
                <a:fillToRect l="50000" t="50000" r="50000" b="50000"/>
              </a:path>
              <a:tileRect/>
            </a:gra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defTabSz="913642"/>
              <a:r>
                <a:rPr lang="en-US" sz="1400" dirty="0">
                  <a:solidFill>
                    <a:prstClr val="black"/>
                  </a:solidFill>
                </a:rPr>
                <a:t>CPZEN-45</a:t>
              </a:r>
            </a:p>
          </p:txBody>
        </p:sp>
        <p:sp>
          <p:nvSpPr>
            <p:cNvPr id="11" name="Chevron 10"/>
            <p:cNvSpPr/>
            <p:nvPr/>
          </p:nvSpPr>
          <p:spPr>
            <a:xfrm>
              <a:off x="2882248" y="1066020"/>
              <a:ext cx="1756765" cy="802154"/>
            </a:xfrm>
            <a:prstGeom prst="chevron">
              <a:avLst/>
            </a:prstGeom>
            <a:gradFill flip="none" rotWithShape="1">
              <a:gsLst>
                <a:gs pos="50000">
                  <a:srgbClr val="0080FF"/>
                </a:gs>
                <a:gs pos="0">
                  <a:srgbClr val="FFFFFF"/>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3642"/>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FASE I</a:t>
              </a:r>
            </a:p>
          </p:txBody>
        </p:sp>
        <p:sp>
          <p:nvSpPr>
            <p:cNvPr id="12" name="TextBox 11"/>
            <p:cNvSpPr txBox="1"/>
            <p:nvPr/>
          </p:nvSpPr>
          <p:spPr>
            <a:xfrm>
              <a:off x="324860" y="2302085"/>
              <a:ext cx="1119502" cy="307777"/>
            </a:xfrm>
            <a:prstGeom prst="rect">
              <a:avLst/>
            </a:prstGeom>
            <a:gradFill flip="none" rotWithShape="1">
              <a:gsLst>
                <a:gs pos="100000">
                  <a:srgbClr val="FF3333"/>
                </a:gs>
                <a:gs pos="0">
                  <a:srgbClr val="FFFFFF"/>
                </a:gs>
              </a:gsLst>
              <a:path path="circle">
                <a:fillToRect l="50000" t="50000" r="50000" b="50000"/>
              </a:path>
              <a:tileRect/>
            </a:gra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defTabSz="913642"/>
              <a:r>
                <a:rPr lang="en-US" sz="1400" dirty="0">
                  <a:solidFill>
                    <a:prstClr val="black"/>
                  </a:solidFill>
                </a:rPr>
                <a:t>DC-159a</a:t>
              </a:r>
            </a:p>
          </p:txBody>
        </p:sp>
        <p:sp>
          <p:nvSpPr>
            <p:cNvPr id="13" name="TextBox 12"/>
            <p:cNvSpPr txBox="1"/>
            <p:nvPr/>
          </p:nvSpPr>
          <p:spPr>
            <a:xfrm>
              <a:off x="318271" y="2645971"/>
              <a:ext cx="1119502" cy="307777"/>
            </a:xfrm>
            <a:prstGeom prst="rect">
              <a:avLst/>
            </a:prstGeom>
            <a:gradFill flip="none" rotWithShape="1">
              <a:gsLst>
                <a:gs pos="100000">
                  <a:srgbClr val="A6A6A6"/>
                </a:gs>
                <a:gs pos="0">
                  <a:srgbClr val="FFFFFF"/>
                </a:gs>
              </a:gsLst>
              <a:path path="circle">
                <a:fillToRect l="50000" t="50000" r="50000" b="50000"/>
              </a:path>
              <a:tileRect/>
            </a:gra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defTabSz="913642"/>
              <a:r>
                <a:rPr lang="en-US" sz="1400" dirty="0">
                  <a:solidFill>
                    <a:prstClr val="black"/>
                  </a:solidFill>
                </a:rPr>
                <a:t>Q-201</a:t>
              </a:r>
            </a:p>
          </p:txBody>
        </p:sp>
        <p:sp>
          <p:nvSpPr>
            <p:cNvPr id="14" name="TextBox 13"/>
            <p:cNvSpPr txBox="1"/>
            <p:nvPr/>
          </p:nvSpPr>
          <p:spPr>
            <a:xfrm>
              <a:off x="320836" y="2998123"/>
              <a:ext cx="1119502" cy="307777"/>
            </a:xfrm>
            <a:prstGeom prst="rect">
              <a:avLst/>
            </a:prstGeom>
            <a:gradFill flip="none" rotWithShape="1">
              <a:gsLst>
                <a:gs pos="100000">
                  <a:srgbClr val="A6A6A6"/>
                </a:gs>
                <a:gs pos="0">
                  <a:srgbClr val="FFFFFF"/>
                </a:gs>
              </a:gsLst>
              <a:path path="circle">
                <a:fillToRect l="50000" t="50000" r="50000" b="50000"/>
              </a:path>
              <a:tileRect/>
            </a:gra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defTabSz="913642"/>
              <a:r>
                <a:rPr lang="en-US" sz="1400" dirty="0">
                  <a:solidFill>
                    <a:prstClr val="black"/>
                  </a:solidFill>
                </a:rPr>
                <a:t>SPR-10199</a:t>
              </a:r>
            </a:p>
          </p:txBody>
        </p:sp>
        <p:sp>
          <p:nvSpPr>
            <p:cNvPr id="15" name="TextBox 14"/>
            <p:cNvSpPr txBox="1"/>
            <p:nvPr/>
          </p:nvSpPr>
          <p:spPr>
            <a:xfrm>
              <a:off x="323401" y="3343141"/>
              <a:ext cx="1119502" cy="307777"/>
            </a:xfrm>
            <a:prstGeom prst="rect">
              <a:avLst/>
            </a:prstGeom>
            <a:gradFill flip="none" rotWithShape="1">
              <a:gsLst>
                <a:gs pos="100000">
                  <a:srgbClr val="A6A6A6"/>
                </a:gs>
                <a:gs pos="0">
                  <a:srgbClr val="FFFFFF"/>
                </a:gs>
              </a:gsLst>
              <a:path path="circle">
                <a:fillToRect l="50000" t="50000" r="50000" b="50000"/>
              </a:path>
              <a:tileRect/>
            </a:gra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defTabSz="913642"/>
              <a:r>
                <a:rPr lang="en-US" sz="1400" dirty="0">
                  <a:solidFill>
                    <a:prstClr val="black"/>
                  </a:solidFill>
                </a:rPr>
                <a:t>SQ-609</a:t>
              </a:r>
            </a:p>
          </p:txBody>
        </p:sp>
        <p:sp>
          <p:nvSpPr>
            <p:cNvPr id="16" name="TextBox 15"/>
            <p:cNvSpPr txBox="1"/>
            <p:nvPr/>
          </p:nvSpPr>
          <p:spPr>
            <a:xfrm>
              <a:off x="318831" y="3695293"/>
              <a:ext cx="1119502" cy="307777"/>
            </a:xfrm>
            <a:prstGeom prst="rect">
              <a:avLst/>
            </a:prstGeom>
            <a:gradFill flip="none" rotWithShape="1">
              <a:gsLst>
                <a:gs pos="100000">
                  <a:srgbClr val="A6A6A6"/>
                </a:gs>
                <a:gs pos="0">
                  <a:srgbClr val="FFFFFF"/>
                </a:gs>
              </a:gsLst>
              <a:path path="circle">
                <a:fillToRect l="50000" t="50000" r="50000" b="50000"/>
              </a:path>
              <a:tileRect/>
            </a:gra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defTabSz="913642"/>
              <a:r>
                <a:rPr lang="en-US" sz="1400" dirty="0">
                  <a:solidFill>
                    <a:prstClr val="black"/>
                  </a:solidFill>
                </a:rPr>
                <a:t>SQ-609</a:t>
              </a:r>
            </a:p>
          </p:txBody>
        </p:sp>
        <p:sp>
          <p:nvSpPr>
            <p:cNvPr id="17" name="TextBox 16"/>
            <p:cNvSpPr txBox="1"/>
            <p:nvPr/>
          </p:nvSpPr>
          <p:spPr>
            <a:xfrm>
              <a:off x="321396" y="4047445"/>
              <a:ext cx="1119502" cy="307777"/>
            </a:xfrm>
            <a:prstGeom prst="rect">
              <a:avLst/>
            </a:prstGeom>
            <a:gradFill flip="none" rotWithShape="1">
              <a:gsLst>
                <a:gs pos="100000">
                  <a:srgbClr val="A6A6A6"/>
                </a:gs>
                <a:gs pos="0">
                  <a:srgbClr val="FFFFFF"/>
                </a:gs>
              </a:gsLst>
              <a:path path="circle">
                <a:fillToRect l="50000" t="50000" r="50000" b="50000"/>
              </a:path>
              <a:tileRect/>
            </a:gra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defTabSz="913642"/>
              <a:r>
                <a:rPr lang="en-US" sz="1400" dirty="0">
                  <a:solidFill>
                    <a:prstClr val="black"/>
                  </a:solidFill>
                </a:rPr>
                <a:t>SQ-641</a:t>
              </a:r>
            </a:p>
          </p:txBody>
        </p:sp>
        <p:sp>
          <p:nvSpPr>
            <p:cNvPr id="18" name="TextBox 17"/>
            <p:cNvSpPr txBox="1"/>
            <p:nvPr/>
          </p:nvSpPr>
          <p:spPr>
            <a:xfrm>
              <a:off x="1706003" y="1947597"/>
              <a:ext cx="1119502" cy="307777"/>
            </a:xfrm>
            <a:prstGeom prst="rect">
              <a:avLst/>
            </a:prstGeom>
            <a:gradFill flip="none" rotWithShape="1">
              <a:gsLst>
                <a:gs pos="100000">
                  <a:schemeClr val="accent2">
                    <a:lumMod val="40000"/>
                    <a:lumOff val="60000"/>
                  </a:schemeClr>
                </a:gs>
                <a:gs pos="0">
                  <a:srgbClr val="FFFFFF"/>
                </a:gs>
              </a:gsLst>
              <a:path path="circle">
                <a:fillToRect l="50000" t="50000" r="50000" b="50000"/>
              </a:path>
              <a:tileRect/>
            </a:gra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defTabSz="913642"/>
              <a:r>
                <a:rPr lang="en-US" sz="1400" dirty="0">
                  <a:solidFill>
                    <a:prstClr val="black"/>
                  </a:solidFill>
                </a:rPr>
                <a:t>BTZ043</a:t>
              </a:r>
            </a:p>
          </p:txBody>
        </p:sp>
        <p:sp>
          <p:nvSpPr>
            <p:cNvPr id="19" name="TextBox 18"/>
            <p:cNvSpPr txBox="1"/>
            <p:nvPr/>
          </p:nvSpPr>
          <p:spPr>
            <a:xfrm>
              <a:off x="1708568" y="2292615"/>
              <a:ext cx="1119502" cy="307777"/>
            </a:xfrm>
            <a:prstGeom prst="rect">
              <a:avLst/>
            </a:prstGeom>
            <a:gradFill flip="none" rotWithShape="1">
              <a:gsLst>
                <a:gs pos="100000">
                  <a:schemeClr val="accent2">
                    <a:lumMod val="75000"/>
                  </a:schemeClr>
                </a:gs>
                <a:gs pos="0">
                  <a:srgbClr val="FFFFFF"/>
                </a:gs>
              </a:gsLst>
              <a:path path="circle">
                <a:fillToRect l="50000" t="50000" r="50000" b="50000"/>
              </a:path>
              <a:tileRect/>
            </a:gra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defTabSz="913642"/>
              <a:r>
                <a:rPr lang="en-US" sz="1400" dirty="0">
                  <a:solidFill>
                    <a:prstClr val="black"/>
                  </a:solidFill>
                </a:rPr>
                <a:t>TBA-354</a:t>
              </a:r>
            </a:p>
          </p:txBody>
        </p:sp>
        <p:sp>
          <p:nvSpPr>
            <p:cNvPr id="20" name="Chevron 19"/>
            <p:cNvSpPr/>
            <p:nvPr/>
          </p:nvSpPr>
          <p:spPr>
            <a:xfrm>
              <a:off x="4274189" y="1066020"/>
              <a:ext cx="2491099" cy="802154"/>
            </a:xfrm>
            <a:prstGeom prst="chevron">
              <a:avLst/>
            </a:prstGeom>
            <a:gradFill flip="none" rotWithShape="1">
              <a:gsLst>
                <a:gs pos="50000">
                  <a:srgbClr val="0080FF"/>
                </a:gs>
                <a:gs pos="0">
                  <a:srgbClr val="FFFFFF"/>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3642"/>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FASE II</a:t>
              </a:r>
            </a:p>
          </p:txBody>
        </p:sp>
        <p:sp>
          <p:nvSpPr>
            <p:cNvPr id="21" name="Chevron 20"/>
            <p:cNvSpPr/>
            <p:nvPr/>
          </p:nvSpPr>
          <p:spPr>
            <a:xfrm>
              <a:off x="6416602" y="1061472"/>
              <a:ext cx="2491099" cy="802154"/>
            </a:xfrm>
            <a:prstGeom prst="chevron">
              <a:avLst/>
            </a:prstGeom>
            <a:gradFill flip="none" rotWithShape="1">
              <a:gsLst>
                <a:gs pos="50000">
                  <a:srgbClr val="0080FF"/>
                </a:gs>
                <a:gs pos="0">
                  <a:srgbClr val="FFFFFF"/>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3642"/>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FASE III</a:t>
              </a:r>
            </a:p>
          </p:txBody>
        </p:sp>
        <p:sp>
          <p:nvSpPr>
            <p:cNvPr id="22" name="TextBox 21"/>
            <p:cNvSpPr txBox="1"/>
            <p:nvPr/>
          </p:nvSpPr>
          <p:spPr>
            <a:xfrm>
              <a:off x="4274188" y="1929539"/>
              <a:ext cx="2042325" cy="461665"/>
            </a:xfrm>
            <a:prstGeom prst="rect">
              <a:avLst/>
            </a:prstGeom>
            <a:gradFill flip="none" rotWithShape="1">
              <a:gsLst>
                <a:gs pos="100000">
                  <a:srgbClr val="00FFFF"/>
                </a:gs>
                <a:gs pos="0">
                  <a:srgbClr val="FFFFFF"/>
                </a:gs>
              </a:gsLst>
              <a:path path="circle">
                <a:fillToRect l="50000" t="50000" r="50000" b="50000"/>
              </a:path>
              <a:tileRect/>
            </a:gra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algn="ctr" defTabSz="913642"/>
              <a:r>
                <a:rPr lang="en-US" sz="1400" dirty="0">
                  <a:solidFill>
                    <a:prstClr val="black"/>
                  </a:solidFill>
                </a:rPr>
                <a:t>AZD5847</a:t>
              </a:r>
            </a:p>
            <a:p>
              <a:pPr algn="ctr" defTabSz="913642"/>
              <a:r>
                <a:rPr lang="en-US" sz="1000" dirty="0" err="1">
                  <a:solidFill>
                    <a:prstClr val="black"/>
                  </a:solidFill>
                </a:rPr>
                <a:t>Oxazolidinona</a:t>
              </a:r>
              <a:endParaRPr lang="en-US" sz="1000" dirty="0">
                <a:solidFill>
                  <a:prstClr val="black"/>
                </a:solidFill>
              </a:endParaRPr>
            </a:p>
          </p:txBody>
        </p:sp>
        <p:sp>
          <p:nvSpPr>
            <p:cNvPr id="23" name="TextBox 22"/>
            <p:cNvSpPr txBox="1"/>
            <p:nvPr/>
          </p:nvSpPr>
          <p:spPr>
            <a:xfrm>
              <a:off x="6519220" y="5087046"/>
              <a:ext cx="2033646" cy="615553"/>
            </a:xfrm>
            <a:prstGeom prst="rect">
              <a:avLst/>
            </a:prstGeom>
            <a:gradFill flip="none" rotWithShape="1">
              <a:gsLst>
                <a:gs pos="100000">
                  <a:schemeClr val="accent6">
                    <a:lumMod val="60000"/>
                    <a:lumOff val="40000"/>
                  </a:schemeClr>
                </a:gs>
                <a:gs pos="0">
                  <a:srgbClr val="FFFFFF"/>
                </a:gs>
              </a:gsLst>
              <a:path path="circle">
                <a:fillToRect l="50000" t="50000" r="50000" b="50000"/>
              </a:path>
              <a:tileRect/>
            </a:gra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algn="ctr" defTabSz="913642"/>
              <a:r>
                <a:rPr lang="en-US" sz="1200" dirty="0">
                  <a:solidFill>
                    <a:srgbClr val="000000"/>
                  </a:solidFill>
                </a:rPr>
                <a:t>BEDAQUILINE </a:t>
              </a:r>
              <a:r>
                <a:rPr lang="en-US" sz="1200" dirty="0">
                  <a:solidFill>
                    <a:prstClr val="black"/>
                  </a:solidFill>
                </a:rPr>
                <a:t>(TMC207) TB-MDR y TB-DS</a:t>
              </a:r>
            </a:p>
            <a:p>
              <a:pPr algn="ctr" defTabSz="913642"/>
              <a:r>
                <a:rPr lang="en-US" sz="1000" dirty="0" err="1">
                  <a:solidFill>
                    <a:prstClr val="black"/>
                  </a:solidFill>
                </a:rPr>
                <a:t>Diarylquinolina</a:t>
              </a:r>
              <a:r>
                <a:rPr lang="en-US" sz="1000" dirty="0">
                  <a:solidFill>
                    <a:prstClr val="black"/>
                  </a:solidFill>
                </a:rPr>
                <a:t> </a:t>
              </a:r>
            </a:p>
          </p:txBody>
        </p:sp>
        <p:sp>
          <p:nvSpPr>
            <p:cNvPr id="24" name="TextBox 23"/>
            <p:cNvSpPr txBox="1"/>
            <p:nvPr/>
          </p:nvSpPr>
          <p:spPr>
            <a:xfrm>
              <a:off x="4307441" y="2544430"/>
              <a:ext cx="2042325" cy="461665"/>
            </a:xfrm>
            <a:prstGeom prst="rect">
              <a:avLst/>
            </a:prstGeom>
            <a:gradFill flip="none" rotWithShape="1">
              <a:gsLst>
                <a:gs pos="100000">
                  <a:srgbClr val="00FFFF"/>
                </a:gs>
                <a:gs pos="0">
                  <a:srgbClr val="FFFFFF"/>
                </a:gs>
              </a:gsLst>
              <a:path path="circle">
                <a:fillToRect l="50000" t="50000" r="50000" b="50000"/>
              </a:path>
              <a:tileRect/>
            </a:gra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algn="ctr" defTabSz="913642"/>
              <a:r>
                <a:rPr lang="en-US" sz="1400" dirty="0">
                  <a:solidFill>
                    <a:prstClr val="black"/>
                  </a:solidFill>
                </a:rPr>
                <a:t>Linezolid </a:t>
              </a:r>
              <a:r>
                <a:rPr lang="en-US" sz="1000" dirty="0" err="1">
                  <a:solidFill>
                    <a:prstClr val="black"/>
                  </a:solidFill>
                </a:rPr>
                <a:t>para</a:t>
              </a:r>
              <a:r>
                <a:rPr lang="en-US" sz="1000" dirty="0">
                  <a:solidFill>
                    <a:prstClr val="black"/>
                  </a:solidFill>
                </a:rPr>
                <a:t> MDR-TB</a:t>
              </a:r>
            </a:p>
            <a:p>
              <a:pPr algn="ctr" defTabSz="913642"/>
              <a:r>
                <a:rPr lang="en-US" sz="1000" dirty="0" err="1">
                  <a:solidFill>
                    <a:prstClr val="black"/>
                  </a:solidFill>
                </a:rPr>
                <a:t>Oxazolidinona</a:t>
              </a:r>
              <a:endParaRPr lang="en-US" sz="1000" dirty="0">
                <a:solidFill>
                  <a:prstClr val="black"/>
                </a:solidFill>
              </a:endParaRPr>
            </a:p>
          </p:txBody>
        </p:sp>
        <p:sp>
          <p:nvSpPr>
            <p:cNvPr id="25" name="TextBox 24"/>
            <p:cNvSpPr txBox="1"/>
            <p:nvPr/>
          </p:nvSpPr>
          <p:spPr>
            <a:xfrm>
              <a:off x="4374277" y="3304669"/>
              <a:ext cx="2042325" cy="553998"/>
            </a:xfrm>
            <a:prstGeom prst="rect">
              <a:avLst/>
            </a:prstGeom>
            <a:gradFill flip="none" rotWithShape="1">
              <a:gsLst>
                <a:gs pos="98000">
                  <a:schemeClr val="bg1">
                    <a:lumMod val="75000"/>
                  </a:schemeClr>
                </a:gs>
                <a:gs pos="30000">
                  <a:srgbClr val="FFFFFF"/>
                </a:gs>
              </a:gsLst>
              <a:path path="circle">
                <a:fillToRect l="50000" t="50000" r="50000" b="50000"/>
              </a:path>
              <a:tileRect/>
            </a:gra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algn="ctr" defTabSz="913642"/>
              <a:r>
                <a:rPr lang="en-US" sz="1200" dirty="0" err="1">
                  <a:solidFill>
                    <a:prstClr val="black"/>
                  </a:solidFill>
                </a:rPr>
                <a:t>Nuevos</a:t>
              </a:r>
              <a:r>
                <a:rPr lang="en-US" sz="1200" dirty="0">
                  <a:solidFill>
                    <a:prstClr val="black"/>
                  </a:solidFill>
                </a:rPr>
                <a:t> </a:t>
              </a:r>
              <a:r>
                <a:rPr lang="en-US" sz="1200" dirty="0" err="1">
                  <a:solidFill>
                    <a:prstClr val="black"/>
                  </a:solidFill>
                </a:rPr>
                <a:t>Regímenes</a:t>
              </a:r>
              <a:endParaRPr lang="en-US" sz="1200" dirty="0">
                <a:solidFill>
                  <a:prstClr val="black"/>
                </a:solidFill>
              </a:endParaRPr>
            </a:p>
            <a:p>
              <a:pPr algn="ctr" defTabSz="913642"/>
              <a:r>
                <a:rPr lang="en-US" sz="900" dirty="0" err="1">
                  <a:solidFill>
                    <a:prstClr val="black"/>
                  </a:solidFill>
                </a:rPr>
                <a:t>Nitroimidazol-oxazina</a:t>
              </a:r>
              <a:r>
                <a:rPr lang="en-US" sz="900" dirty="0">
                  <a:solidFill>
                    <a:prstClr val="black"/>
                  </a:solidFill>
                </a:rPr>
                <a:t>, </a:t>
              </a:r>
              <a:r>
                <a:rPr lang="en-US" sz="900" dirty="0" err="1">
                  <a:solidFill>
                    <a:prstClr val="black"/>
                  </a:solidFill>
                </a:rPr>
                <a:t>diarylquinolina</a:t>
              </a:r>
              <a:r>
                <a:rPr lang="en-US" sz="900" dirty="0">
                  <a:solidFill>
                    <a:prstClr val="black"/>
                  </a:solidFill>
                </a:rPr>
                <a:t>, </a:t>
              </a:r>
              <a:r>
                <a:rPr lang="en-US" sz="900" dirty="0" err="1">
                  <a:solidFill>
                    <a:prstClr val="black"/>
                  </a:solidFill>
                </a:rPr>
                <a:t>FQ,Derivados</a:t>
              </a:r>
              <a:r>
                <a:rPr lang="en-US" sz="900" dirty="0">
                  <a:solidFill>
                    <a:prstClr val="black"/>
                  </a:solidFill>
                </a:rPr>
                <a:t> del Ac. </a:t>
              </a:r>
              <a:r>
                <a:rPr lang="en-US" sz="900" dirty="0" err="1">
                  <a:solidFill>
                    <a:prstClr val="black"/>
                  </a:solidFill>
                </a:rPr>
                <a:t>Nicotínico</a:t>
              </a:r>
              <a:endParaRPr lang="en-US" sz="900" dirty="0">
                <a:solidFill>
                  <a:prstClr val="black"/>
                </a:solidFill>
              </a:endParaRPr>
            </a:p>
          </p:txBody>
        </p:sp>
        <p:sp>
          <p:nvSpPr>
            <p:cNvPr id="26" name="TextBox 25"/>
            <p:cNvSpPr txBox="1"/>
            <p:nvPr/>
          </p:nvSpPr>
          <p:spPr>
            <a:xfrm>
              <a:off x="4307441" y="4932026"/>
              <a:ext cx="2042325" cy="523220"/>
            </a:xfrm>
            <a:prstGeom prst="rect">
              <a:avLst/>
            </a:prstGeom>
            <a:solidFill>
              <a:schemeClr val="accent4">
                <a:lumMod val="60000"/>
                <a:lumOff val="40000"/>
              </a:schemeClr>
            </a:soli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algn="ctr" defTabSz="913642"/>
              <a:r>
                <a:rPr lang="en-US" sz="1400" dirty="0">
                  <a:solidFill>
                    <a:prstClr val="black"/>
                  </a:solidFill>
                </a:rPr>
                <a:t>RIFAPENTINA </a:t>
              </a:r>
            </a:p>
            <a:p>
              <a:pPr algn="ctr" defTabSz="913642"/>
              <a:r>
                <a:rPr lang="en-US" sz="1400" dirty="0">
                  <a:solidFill>
                    <a:prstClr val="black"/>
                  </a:solidFill>
                </a:rPr>
                <a:t>(DS-TB)</a:t>
              </a:r>
            </a:p>
          </p:txBody>
        </p:sp>
        <p:sp>
          <p:nvSpPr>
            <p:cNvPr id="27" name="TextBox 26"/>
            <p:cNvSpPr txBox="1"/>
            <p:nvPr/>
          </p:nvSpPr>
          <p:spPr>
            <a:xfrm>
              <a:off x="4238129" y="5580816"/>
              <a:ext cx="2042325" cy="461665"/>
            </a:xfrm>
            <a:prstGeom prst="rect">
              <a:avLst/>
            </a:prstGeom>
            <a:gradFill flip="none" rotWithShape="1">
              <a:gsLst>
                <a:gs pos="100000">
                  <a:schemeClr val="bg1">
                    <a:lumMod val="50000"/>
                  </a:schemeClr>
                </a:gs>
                <a:gs pos="0">
                  <a:srgbClr val="FFFFFF"/>
                </a:gs>
              </a:gsLst>
              <a:path path="circle">
                <a:fillToRect l="50000" t="50000" r="50000" b="50000"/>
              </a:path>
              <a:tileRect/>
            </a:gra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algn="ctr" defTabSz="913642"/>
              <a:r>
                <a:rPr lang="en-US" sz="1400" dirty="0">
                  <a:solidFill>
                    <a:prstClr val="black"/>
                  </a:solidFill>
                </a:rPr>
                <a:t>SQ-109</a:t>
              </a:r>
            </a:p>
            <a:p>
              <a:pPr algn="ctr" defTabSz="913642"/>
              <a:r>
                <a:rPr lang="en-US" sz="1000" dirty="0" err="1">
                  <a:solidFill>
                    <a:prstClr val="black"/>
                  </a:solidFill>
                </a:rPr>
                <a:t>Etilenediamina</a:t>
              </a:r>
              <a:endParaRPr lang="en-US" sz="1000" dirty="0">
                <a:solidFill>
                  <a:prstClr val="black"/>
                </a:solidFill>
              </a:endParaRPr>
            </a:p>
          </p:txBody>
        </p:sp>
        <p:sp>
          <p:nvSpPr>
            <p:cNvPr id="29" name="TextBox 28"/>
            <p:cNvSpPr txBox="1"/>
            <p:nvPr/>
          </p:nvSpPr>
          <p:spPr>
            <a:xfrm>
              <a:off x="4374277" y="4215579"/>
              <a:ext cx="2042325" cy="461665"/>
            </a:xfrm>
            <a:prstGeom prst="rect">
              <a:avLst/>
            </a:prstGeom>
            <a:gradFill flip="none" rotWithShape="1">
              <a:gsLst>
                <a:gs pos="100000">
                  <a:schemeClr val="accent2">
                    <a:lumMod val="75000"/>
                  </a:schemeClr>
                </a:gs>
                <a:gs pos="0">
                  <a:srgbClr val="FFFFFF"/>
                </a:gs>
              </a:gsLst>
              <a:path path="circle">
                <a:fillToRect l="50000" t="50000" r="50000" b="50000"/>
              </a:path>
              <a:tileRect/>
            </a:gra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algn="ctr" defTabSz="913642"/>
              <a:r>
                <a:rPr lang="en-US" sz="1400" dirty="0">
                  <a:solidFill>
                    <a:prstClr val="black"/>
                  </a:solidFill>
                </a:rPr>
                <a:t>PA-824</a:t>
              </a:r>
            </a:p>
            <a:p>
              <a:pPr algn="ctr" defTabSz="913642"/>
              <a:r>
                <a:rPr lang="en-US" sz="1000" dirty="0" err="1">
                  <a:solidFill>
                    <a:prstClr val="black"/>
                  </a:solidFill>
                </a:rPr>
                <a:t>Nitroimidazol-oxazina</a:t>
              </a:r>
              <a:endParaRPr lang="en-US" sz="1000" dirty="0">
                <a:solidFill>
                  <a:prstClr val="black"/>
                </a:solidFill>
              </a:endParaRPr>
            </a:p>
          </p:txBody>
        </p:sp>
        <p:sp>
          <p:nvSpPr>
            <p:cNvPr id="30" name="TextBox 29"/>
            <p:cNvSpPr txBox="1"/>
            <p:nvPr/>
          </p:nvSpPr>
          <p:spPr>
            <a:xfrm>
              <a:off x="6470377" y="2844519"/>
              <a:ext cx="2042339" cy="523220"/>
            </a:xfrm>
            <a:prstGeom prst="rect">
              <a:avLst/>
            </a:prstGeom>
            <a:gradFill flip="none" rotWithShape="1">
              <a:gsLst>
                <a:gs pos="100000">
                  <a:srgbClr val="FF3333"/>
                </a:gs>
                <a:gs pos="0">
                  <a:srgbClr val="FFFFFF"/>
                </a:gs>
              </a:gsLst>
              <a:path path="circle">
                <a:fillToRect l="50000" t="50000" r="50000" b="50000"/>
              </a:path>
              <a:tileRect/>
            </a:gra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algn="ctr" defTabSz="913642"/>
              <a:r>
                <a:rPr lang="en-US" sz="1400" dirty="0">
                  <a:solidFill>
                    <a:prstClr val="black"/>
                  </a:solidFill>
                </a:rPr>
                <a:t>GATIFLOXACINO </a:t>
              </a:r>
            </a:p>
            <a:p>
              <a:pPr algn="ctr" defTabSz="913642"/>
              <a:r>
                <a:rPr lang="en-US" sz="1400" dirty="0" err="1">
                  <a:solidFill>
                    <a:prstClr val="black"/>
                  </a:solidFill>
                </a:rPr>
                <a:t>para</a:t>
              </a:r>
              <a:r>
                <a:rPr lang="en-US" sz="1400" dirty="0">
                  <a:solidFill>
                    <a:prstClr val="black"/>
                  </a:solidFill>
                </a:rPr>
                <a:t> DS-TB</a:t>
              </a:r>
              <a:endParaRPr lang="en-US" sz="1000" dirty="0">
                <a:solidFill>
                  <a:prstClr val="black"/>
                </a:solidFill>
              </a:endParaRPr>
            </a:p>
          </p:txBody>
        </p:sp>
        <p:sp>
          <p:nvSpPr>
            <p:cNvPr id="31" name="TextBox 30"/>
            <p:cNvSpPr txBox="1"/>
            <p:nvPr/>
          </p:nvSpPr>
          <p:spPr>
            <a:xfrm>
              <a:off x="6542385" y="3492592"/>
              <a:ext cx="2042339" cy="523220"/>
            </a:xfrm>
            <a:prstGeom prst="rect">
              <a:avLst/>
            </a:prstGeom>
            <a:gradFill flip="none" rotWithShape="1">
              <a:gsLst>
                <a:gs pos="100000">
                  <a:srgbClr val="FF3333"/>
                </a:gs>
                <a:gs pos="0">
                  <a:srgbClr val="FFFFFF"/>
                </a:gs>
              </a:gsLst>
              <a:path path="circle">
                <a:fillToRect l="50000" t="50000" r="50000" b="50000"/>
              </a:path>
              <a:tileRect/>
            </a:gra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algn="ctr" defTabSz="913642"/>
              <a:r>
                <a:rPr lang="en-US" sz="1400" dirty="0">
                  <a:solidFill>
                    <a:prstClr val="black"/>
                  </a:solidFill>
                </a:rPr>
                <a:t>MOXIFLOXACINO </a:t>
              </a:r>
            </a:p>
            <a:p>
              <a:pPr algn="ctr" defTabSz="913642"/>
              <a:r>
                <a:rPr lang="en-US" sz="1400" dirty="0" err="1">
                  <a:solidFill>
                    <a:prstClr val="black"/>
                  </a:solidFill>
                </a:rPr>
                <a:t>para</a:t>
              </a:r>
              <a:r>
                <a:rPr lang="en-US" sz="1400" dirty="0">
                  <a:solidFill>
                    <a:prstClr val="black"/>
                  </a:solidFill>
                </a:rPr>
                <a:t> DS-TB</a:t>
              </a:r>
              <a:endParaRPr lang="en-US" sz="1000" dirty="0">
                <a:solidFill>
                  <a:prstClr val="black"/>
                </a:solidFill>
              </a:endParaRPr>
            </a:p>
          </p:txBody>
        </p:sp>
        <p:sp>
          <p:nvSpPr>
            <p:cNvPr id="32" name="TextBox 31"/>
            <p:cNvSpPr txBox="1"/>
            <p:nvPr/>
          </p:nvSpPr>
          <p:spPr>
            <a:xfrm>
              <a:off x="6542385" y="4140663"/>
              <a:ext cx="2042339" cy="523220"/>
            </a:xfrm>
            <a:prstGeom prst="rect">
              <a:avLst/>
            </a:prstGeom>
            <a:solidFill>
              <a:schemeClr val="accent4">
                <a:lumMod val="60000"/>
                <a:lumOff val="40000"/>
              </a:schemeClr>
            </a:soli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algn="ctr" defTabSz="913642"/>
              <a:r>
                <a:rPr lang="en-US" sz="1400" dirty="0">
                  <a:solidFill>
                    <a:prstClr val="black"/>
                  </a:solidFill>
                </a:rPr>
                <a:t>RIFAPENTINA</a:t>
              </a:r>
            </a:p>
            <a:p>
              <a:pPr algn="ctr" defTabSz="913642"/>
              <a:r>
                <a:rPr lang="en-US" sz="1400" dirty="0">
                  <a:solidFill>
                    <a:prstClr val="black"/>
                  </a:solidFill>
                </a:rPr>
                <a:t> TB </a:t>
              </a:r>
              <a:r>
                <a:rPr lang="en-US" sz="1400" dirty="0" err="1">
                  <a:solidFill>
                    <a:prstClr val="black"/>
                  </a:solidFill>
                </a:rPr>
                <a:t>latente</a:t>
              </a:r>
              <a:endParaRPr lang="en-US" sz="1000" dirty="0">
                <a:solidFill>
                  <a:prstClr val="black"/>
                </a:solidFill>
              </a:endParaRPr>
            </a:p>
          </p:txBody>
        </p:sp>
        <p:sp>
          <p:nvSpPr>
            <p:cNvPr id="33" name="TextBox 32"/>
            <p:cNvSpPr txBox="1"/>
            <p:nvPr/>
          </p:nvSpPr>
          <p:spPr>
            <a:xfrm>
              <a:off x="6510527" y="1931888"/>
              <a:ext cx="2042339" cy="615553"/>
            </a:xfrm>
            <a:prstGeom prst="rect">
              <a:avLst/>
            </a:prstGeom>
            <a:gradFill flip="none" rotWithShape="1">
              <a:gsLst>
                <a:gs pos="100000">
                  <a:schemeClr val="accent2">
                    <a:lumMod val="75000"/>
                  </a:schemeClr>
                </a:gs>
                <a:gs pos="0">
                  <a:srgbClr val="FFFFFF"/>
                </a:gs>
              </a:gsLst>
              <a:path path="circle">
                <a:fillToRect l="50000" t="50000" r="50000" b="50000"/>
              </a:path>
              <a:tileRect/>
            </a:gra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algn="ctr" defTabSz="913642"/>
              <a:r>
                <a:rPr lang="en-US" sz="1400" dirty="0">
                  <a:solidFill>
                    <a:prstClr val="black"/>
                  </a:solidFill>
                </a:rPr>
                <a:t>DELAMANID </a:t>
              </a:r>
              <a:r>
                <a:rPr lang="en-US" sz="1000" dirty="0">
                  <a:solidFill>
                    <a:prstClr val="black"/>
                  </a:solidFill>
                </a:rPr>
                <a:t>(OPC67683)</a:t>
              </a:r>
            </a:p>
            <a:p>
              <a:pPr algn="ctr" defTabSz="913642"/>
              <a:r>
                <a:rPr lang="en-US" sz="1000" dirty="0">
                  <a:solidFill>
                    <a:prstClr val="black"/>
                  </a:solidFill>
                </a:rPr>
                <a:t>TB MDR </a:t>
              </a:r>
            </a:p>
            <a:p>
              <a:pPr algn="ctr" defTabSz="913642"/>
              <a:r>
                <a:rPr lang="en-US" sz="1000" dirty="0">
                  <a:solidFill>
                    <a:prstClr val="black"/>
                  </a:solidFill>
                </a:rPr>
                <a:t>Nitro-</a:t>
              </a:r>
              <a:r>
                <a:rPr lang="en-US" sz="1000" dirty="0" err="1">
                  <a:solidFill>
                    <a:prstClr val="black"/>
                  </a:solidFill>
                </a:rPr>
                <a:t>dihidro</a:t>
              </a:r>
              <a:r>
                <a:rPr lang="en-US" sz="1000" dirty="0">
                  <a:solidFill>
                    <a:prstClr val="black"/>
                  </a:solidFill>
                </a:rPr>
                <a:t>-</a:t>
              </a:r>
              <a:r>
                <a:rPr lang="en-US" sz="1000" dirty="0" err="1">
                  <a:solidFill>
                    <a:prstClr val="black"/>
                  </a:solidFill>
                </a:rPr>
                <a:t>imidazooxazole</a:t>
              </a:r>
              <a:endParaRPr lang="en-US" sz="1000" dirty="0">
                <a:solidFill>
                  <a:prstClr val="black"/>
                </a:solidFill>
              </a:endParaRPr>
            </a:p>
          </p:txBody>
        </p:sp>
        <p:sp>
          <p:nvSpPr>
            <p:cNvPr id="36" name="Right Brace 35"/>
            <p:cNvSpPr/>
            <p:nvPr/>
          </p:nvSpPr>
          <p:spPr>
            <a:xfrm rot="16200000">
              <a:off x="5582457" y="-1862586"/>
              <a:ext cx="243179" cy="5562525"/>
            </a:xfrm>
            <a:prstGeom prst="rightBrace">
              <a:avLst/>
            </a:prstGeom>
            <a:ln w="19050">
              <a:solidFill>
                <a:schemeClr val="tx1"/>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3642"/>
              <a:endParaRPr lang="en-US" dirty="0">
                <a:solidFill>
                  <a:prstClr val="black"/>
                </a:solidFill>
              </a:endParaRPr>
            </a:p>
          </p:txBody>
        </p:sp>
        <p:sp>
          <p:nvSpPr>
            <p:cNvPr id="37" name="Right Brace 36"/>
            <p:cNvSpPr/>
            <p:nvPr/>
          </p:nvSpPr>
          <p:spPr>
            <a:xfrm rot="16200000">
              <a:off x="1384187" y="-453428"/>
              <a:ext cx="243180" cy="2744207"/>
            </a:xfrm>
            <a:prstGeom prst="rightBrace">
              <a:avLst/>
            </a:prstGeom>
            <a:ln w="19050">
              <a:solidFill>
                <a:schemeClr val="tx1"/>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3642"/>
              <a:endParaRPr lang="en-US" dirty="0">
                <a:solidFill>
                  <a:prstClr val="black"/>
                </a:solidFill>
              </a:endParaRPr>
            </a:p>
          </p:txBody>
        </p:sp>
        <p:sp>
          <p:nvSpPr>
            <p:cNvPr id="38" name="TextBox 37"/>
            <p:cNvSpPr txBox="1"/>
            <p:nvPr/>
          </p:nvSpPr>
          <p:spPr>
            <a:xfrm>
              <a:off x="133673" y="324239"/>
              <a:ext cx="2998167" cy="400110"/>
            </a:xfrm>
            <a:prstGeom prst="rect">
              <a:avLst/>
            </a:prstGeom>
            <a:noFill/>
          </p:spPr>
          <p:txBody>
            <a:bodyPr wrap="square" rtlCol="0">
              <a:spAutoFit/>
            </a:bodyPr>
            <a:lstStyle/>
            <a:p>
              <a:pPr algn="ctr" defTabSz="913642"/>
              <a:r>
                <a:rPr lang="en-US" sz="2000" b="1" dirty="0" err="1">
                  <a:solidFill>
                    <a:schemeClr val="bg1"/>
                  </a:solidFill>
                </a:rPr>
                <a:t>Desarrollo</a:t>
              </a:r>
              <a:r>
                <a:rPr lang="en-US" sz="2000" b="1" dirty="0">
                  <a:solidFill>
                    <a:schemeClr val="bg1"/>
                  </a:solidFill>
                </a:rPr>
                <a:t> Pre-</a:t>
              </a:r>
              <a:r>
                <a:rPr lang="en-US" sz="2000" b="1" dirty="0" err="1">
                  <a:solidFill>
                    <a:schemeClr val="bg1"/>
                  </a:solidFill>
                </a:rPr>
                <a:t>Clínico</a:t>
              </a:r>
              <a:endParaRPr lang="en-US" sz="2000" b="1" dirty="0">
                <a:solidFill>
                  <a:schemeClr val="bg1"/>
                </a:solidFill>
              </a:endParaRPr>
            </a:p>
          </p:txBody>
        </p:sp>
        <p:sp>
          <p:nvSpPr>
            <p:cNvPr id="39" name="TextBox 38"/>
            <p:cNvSpPr txBox="1"/>
            <p:nvPr/>
          </p:nvSpPr>
          <p:spPr>
            <a:xfrm>
              <a:off x="4449679" y="324239"/>
              <a:ext cx="2503210" cy="400110"/>
            </a:xfrm>
            <a:prstGeom prst="rect">
              <a:avLst/>
            </a:prstGeom>
            <a:noFill/>
          </p:spPr>
          <p:txBody>
            <a:bodyPr wrap="square" rtlCol="0">
              <a:spAutoFit/>
            </a:bodyPr>
            <a:lstStyle/>
            <a:p>
              <a:pPr algn="ctr" defTabSz="913642"/>
              <a:r>
                <a:rPr lang="en-US" sz="2000" b="1" dirty="0" err="1">
                  <a:solidFill>
                    <a:schemeClr val="bg1"/>
                  </a:solidFill>
                </a:rPr>
                <a:t>Desarrollo</a:t>
              </a:r>
              <a:r>
                <a:rPr lang="en-US" sz="2000" b="1" dirty="0">
                  <a:solidFill>
                    <a:schemeClr val="bg1"/>
                  </a:solidFill>
                </a:rPr>
                <a:t> </a:t>
              </a:r>
              <a:r>
                <a:rPr lang="en-US" sz="2000" b="1" dirty="0" err="1">
                  <a:solidFill>
                    <a:schemeClr val="bg1"/>
                  </a:solidFill>
                </a:rPr>
                <a:t>Clínico</a:t>
              </a:r>
              <a:endParaRPr lang="en-US" sz="2000" b="1" dirty="0">
                <a:solidFill>
                  <a:schemeClr val="bg1"/>
                </a:solidFill>
              </a:endParaRPr>
            </a:p>
          </p:txBody>
        </p:sp>
      </p:grpSp>
      <p:sp>
        <p:nvSpPr>
          <p:cNvPr id="2" name="Oval 1"/>
          <p:cNvSpPr/>
          <p:nvPr/>
        </p:nvSpPr>
        <p:spPr>
          <a:xfrm>
            <a:off x="6372200" y="4653142"/>
            <a:ext cx="2356480" cy="1039602"/>
          </a:xfrm>
          <a:prstGeom prst="ellipse">
            <a:avLst/>
          </a:prstGeom>
          <a:noFill/>
          <a:ln w="25400">
            <a:solidFill>
              <a:srgbClr val="800000"/>
            </a:solidFill>
          </a:ln>
        </p:spPr>
        <p:style>
          <a:lnRef idx="1">
            <a:schemeClr val="accent1"/>
          </a:lnRef>
          <a:fillRef idx="3">
            <a:schemeClr val="accent1"/>
          </a:fillRef>
          <a:effectRef idx="2">
            <a:schemeClr val="accent1"/>
          </a:effectRef>
          <a:fontRef idx="minor">
            <a:schemeClr val="lt1"/>
          </a:fontRef>
        </p:style>
        <p:txBody>
          <a:bodyPr lIns="91360" tIns="45682" rIns="91360" bIns="45682" rtlCol="0" anchor="ctr"/>
          <a:lstStyle/>
          <a:p>
            <a:pPr algn="ctr" defTabSz="913642"/>
            <a:endParaRPr lang="en-US" dirty="0">
              <a:solidFill>
                <a:prstClr val="white"/>
              </a:solidFill>
            </a:endParaRPr>
          </a:p>
        </p:txBody>
      </p:sp>
      <p:sp>
        <p:nvSpPr>
          <p:cNvPr id="35" name="Oval 34"/>
          <p:cNvSpPr/>
          <p:nvPr/>
        </p:nvSpPr>
        <p:spPr>
          <a:xfrm>
            <a:off x="6349766" y="1601884"/>
            <a:ext cx="2356480" cy="1039602"/>
          </a:xfrm>
          <a:prstGeom prst="ellipse">
            <a:avLst/>
          </a:prstGeom>
          <a:noFill/>
          <a:ln w="25400">
            <a:solidFill>
              <a:srgbClr val="800000"/>
            </a:solidFill>
          </a:ln>
        </p:spPr>
        <p:style>
          <a:lnRef idx="1">
            <a:schemeClr val="accent1"/>
          </a:lnRef>
          <a:fillRef idx="3">
            <a:schemeClr val="accent1"/>
          </a:fillRef>
          <a:effectRef idx="2">
            <a:schemeClr val="accent1"/>
          </a:effectRef>
          <a:fontRef idx="minor">
            <a:schemeClr val="lt1"/>
          </a:fontRef>
        </p:style>
        <p:txBody>
          <a:bodyPr lIns="91360" tIns="45682" rIns="91360" bIns="45682" rtlCol="0" anchor="ctr"/>
          <a:lstStyle/>
          <a:p>
            <a:pPr algn="ctr" defTabSz="913642"/>
            <a:endParaRPr lang="en-US" dirty="0">
              <a:solidFill>
                <a:prstClr val="white"/>
              </a:solidFill>
            </a:endParaRPr>
          </a:p>
        </p:txBody>
      </p:sp>
      <p:sp>
        <p:nvSpPr>
          <p:cNvPr id="40" name="39 CuadroTexto"/>
          <p:cNvSpPr txBox="1"/>
          <p:nvPr/>
        </p:nvSpPr>
        <p:spPr>
          <a:xfrm>
            <a:off x="611563" y="4869168"/>
            <a:ext cx="1729799" cy="1200252"/>
          </a:xfrm>
          <a:prstGeom prst="rect">
            <a:avLst/>
          </a:prstGeom>
        </p:spPr>
        <p:style>
          <a:lnRef idx="2">
            <a:schemeClr val="accent2"/>
          </a:lnRef>
          <a:fillRef idx="1">
            <a:schemeClr val="lt1"/>
          </a:fillRef>
          <a:effectRef idx="0">
            <a:schemeClr val="accent2"/>
          </a:effectRef>
          <a:fontRef idx="minor">
            <a:schemeClr val="dk1"/>
          </a:fontRef>
        </p:style>
        <p:txBody>
          <a:bodyPr wrap="none" lIns="91360" tIns="45682" rIns="91360" bIns="45682" rtlCol="0">
            <a:spAutoFit/>
          </a:bodyPr>
          <a:lstStyle/>
          <a:p>
            <a:r>
              <a:rPr lang="es-ES" dirty="0" err="1" smtClean="0">
                <a:solidFill>
                  <a:srgbClr val="FF0000"/>
                </a:solidFill>
              </a:rPr>
              <a:t>Quinolonas</a:t>
            </a:r>
            <a:r>
              <a:rPr lang="es-ES" dirty="0" smtClean="0">
                <a:solidFill>
                  <a:srgbClr val="FF0000"/>
                </a:solidFill>
              </a:rPr>
              <a:t> </a:t>
            </a:r>
          </a:p>
          <a:p>
            <a:r>
              <a:rPr lang="es-ES" dirty="0" err="1" smtClean="0">
                <a:solidFill>
                  <a:schemeClr val="accent4">
                    <a:lumMod val="60000"/>
                    <a:lumOff val="40000"/>
                  </a:schemeClr>
                </a:solidFill>
              </a:rPr>
              <a:t>Oxazolidinona</a:t>
            </a:r>
            <a:r>
              <a:rPr lang="es-ES" dirty="0" smtClean="0"/>
              <a:t> </a:t>
            </a:r>
          </a:p>
          <a:p>
            <a:r>
              <a:rPr lang="es-ES" dirty="0" err="1" smtClean="0">
                <a:solidFill>
                  <a:schemeClr val="accent2">
                    <a:lumMod val="75000"/>
                  </a:schemeClr>
                </a:solidFill>
              </a:rPr>
              <a:t>Nitroimidazoles</a:t>
            </a:r>
            <a:r>
              <a:rPr lang="es-ES" dirty="0" smtClean="0">
                <a:solidFill>
                  <a:schemeClr val="accent2">
                    <a:lumMod val="75000"/>
                  </a:schemeClr>
                </a:solidFill>
              </a:rPr>
              <a:t> </a:t>
            </a:r>
          </a:p>
          <a:p>
            <a:r>
              <a:rPr lang="es-ES" dirty="0" err="1" smtClean="0">
                <a:solidFill>
                  <a:srgbClr val="00B050"/>
                </a:solidFill>
              </a:rPr>
              <a:t>Rifampicinas</a:t>
            </a:r>
            <a:r>
              <a:rPr lang="es-ES" dirty="0" smtClean="0">
                <a:solidFill>
                  <a:srgbClr val="00B050"/>
                </a:solidFill>
              </a:rPr>
              <a:t> </a:t>
            </a:r>
            <a:endParaRPr lang="es-ES" dirty="0">
              <a:solidFill>
                <a:srgbClr val="00B050"/>
              </a:solidFill>
            </a:endParaRPr>
          </a:p>
        </p:txBody>
      </p:sp>
    </p:spTree>
    <p:extLst>
      <p:ext uri="{BB962C8B-B14F-4D97-AF65-F5344CB8AC3E}">
        <p14:creationId xmlns:p14="http://schemas.microsoft.com/office/powerpoint/2010/main" xmlns="" val="83977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circle(in)">
                                      <p:cBhvr>
                                        <p:cTn id="11"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bwMode="auto">
          <a:xfrm>
            <a:off x="304800" y="342902"/>
            <a:ext cx="8534400" cy="609600"/>
          </a:xfrm>
          <a:prstGeom prst="rect">
            <a:avLst/>
          </a:prstGeom>
          <a:solidFill>
            <a:srgbClr val="FFFFFF"/>
          </a:solidFill>
          <a:ln>
            <a:miter lim="800000"/>
            <a:headEnd/>
            <a:tailEnd/>
          </a:ln>
        </p:spPr>
        <p:txBody>
          <a:bodyPr/>
          <a:lstStyle/>
          <a:p>
            <a:pPr>
              <a:defRPr/>
            </a:pPr>
            <a:r>
              <a:rPr lang="en-US" sz="4000" dirty="0" err="1">
                <a:solidFill>
                  <a:schemeClr val="tx2"/>
                </a:solidFill>
              </a:rPr>
              <a:t>Mecanismo</a:t>
            </a:r>
            <a:r>
              <a:rPr lang="en-US" sz="4000" dirty="0">
                <a:solidFill>
                  <a:schemeClr val="tx2"/>
                </a:solidFill>
              </a:rPr>
              <a:t> de </a:t>
            </a:r>
            <a:r>
              <a:rPr lang="en-US" sz="4000" dirty="0" smtClean="0">
                <a:solidFill>
                  <a:schemeClr val="tx2"/>
                </a:solidFill>
              </a:rPr>
              <a:t>Acción</a:t>
            </a:r>
            <a:endParaRPr lang="en-US" sz="4000" dirty="0">
              <a:solidFill>
                <a:schemeClr val="tx2"/>
              </a:solidFill>
              <a:latin typeface="+mn-lt"/>
            </a:endParaRPr>
          </a:p>
        </p:txBody>
      </p:sp>
      <p:sp>
        <p:nvSpPr>
          <p:cNvPr id="12291" name="TextBox 12"/>
          <p:cNvSpPr txBox="1">
            <a:spLocks noChangeArrowheads="1"/>
          </p:cNvSpPr>
          <p:nvPr/>
        </p:nvSpPr>
        <p:spPr bwMode="auto">
          <a:xfrm>
            <a:off x="685810" y="5743588"/>
            <a:ext cx="184549" cy="338467"/>
          </a:xfrm>
          <a:prstGeom prst="rect">
            <a:avLst/>
          </a:prstGeom>
          <a:noFill/>
          <a:ln w="9525">
            <a:noFill/>
            <a:miter lim="800000"/>
            <a:headEnd/>
            <a:tailEnd/>
          </a:ln>
        </p:spPr>
        <p:txBody>
          <a:bodyPr wrap="none" lIns="91350" tIns="45677" rIns="91350" bIns="45677">
            <a:prstTxWarp prst="textNoShape">
              <a:avLst/>
            </a:prstTxWarp>
            <a:spAutoFit/>
          </a:bodyPr>
          <a:lstStyle/>
          <a:p>
            <a:endParaRPr lang="en-US" sz="1600" dirty="0"/>
          </a:p>
        </p:txBody>
      </p:sp>
      <p:sp>
        <p:nvSpPr>
          <p:cNvPr id="16" name="Rectangle 15"/>
          <p:cNvSpPr/>
          <p:nvPr/>
        </p:nvSpPr>
        <p:spPr>
          <a:xfrm>
            <a:off x="838200" y="1219200"/>
            <a:ext cx="7467600" cy="43767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50" tIns="45677" rIns="91350" bIns="45677" anchor="ctr"/>
          <a:lstStyle/>
          <a:p>
            <a:pPr algn="ctr">
              <a:defRPr/>
            </a:pPr>
            <a:endParaRPr lang="en-US"/>
          </a:p>
        </p:txBody>
      </p:sp>
      <p:grpSp>
        <p:nvGrpSpPr>
          <p:cNvPr id="2" name="Group 46"/>
          <p:cNvGrpSpPr>
            <a:grpSpLocks/>
          </p:cNvGrpSpPr>
          <p:nvPr/>
        </p:nvGrpSpPr>
        <p:grpSpPr bwMode="auto">
          <a:xfrm>
            <a:off x="1047754" y="1286053"/>
            <a:ext cx="7671450" cy="4352746"/>
            <a:chOff x="971550" y="1133654"/>
            <a:chExt cx="7671450" cy="4352746"/>
          </a:xfrm>
        </p:grpSpPr>
        <p:sp>
          <p:nvSpPr>
            <p:cNvPr id="12294" name="AutoShape 5"/>
            <p:cNvSpPr>
              <a:spLocks noChangeArrowheads="1"/>
            </p:cNvSpPr>
            <p:nvPr/>
          </p:nvSpPr>
          <p:spPr bwMode="auto">
            <a:xfrm>
              <a:off x="2935288" y="2220913"/>
              <a:ext cx="3251200" cy="2127250"/>
            </a:xfrm>
            <a:prstGeom prst="roundRect">
              <a:avLst>
                <a:gd name="adj" fmla="val 16667"/>
              </a:avLst>
            </a:prstGeom>
            <a:solidFill>
              <a:srgbClr val="FFFFFF"/>
            </a:solidFill>
            <a:ln w="76200">
              <a:solidFill>
                <a:schemeClr val="tx1"/>
              </a:solidFill>
              <a:round/>
              <a:headEnd/>
              <a:tailEnd/>
            </a:ln>
          </p:spPr>
          <p:txBody>
            <a:bodyPr anchor="ctr">
              <a:prstTxWarp prst="textNoShape">
                <a:avLst/>
              </a:prstTxWarp>
            </a:bodyPr>
            <a:lstStyle/>
            <a:p>
              <a:pPr algn="ctr" eaLnBrk="0" hangingPunct="0"/>
              <a:endParaRPr lang="en-US">
                <a:ea typeface="ＭＳ Ｐゴシック" pitchFamily="-103" charset="-128"/>
                <a:cs typeface="ＭＳ Ｐゴシック" pitchFamily="-103" charset="-128"/>
              </a:endParaRPr>
            </a:p>
          </p:txBody>
        </p:sp>
        <p:sp>
          <p:nvSpPr>
            <p:cNvPr id="12295" name="Freeform 6"/>
            <p:cNvSpPr>
              <a:spLocks/>
            </p:cNvSpPr>
            <p:nvPr/>
          </p:nvSpPr>
          <p:spPr bwMode="auto">
            <a:xfrm>
              <a:off x="4170363" y="2500313"/>
              <a:ext cx="1311275" cy="746125"/>
            </a:xfrm>
            <a:custGeom>
              <a:avLst/>
              <a:gdLst>
                <a:gd name="T0" fmla="*/ 0 w 968"/>
                <a:gd name="T1" fmla="*/ 2147483647 h 576"/>
                <a:gd name="T2" fmla="*/ 2147483647 w 968"/>
                <a:gd name="T3" fmla="*/ 0 h 576"/>
                <a:gd name="T4" fmla="*/ 2147483647 w 968"/>
                <a:gd name="T5" fmla="*/ 2147483647 h 576"/>
                <a:gd name="T6" fmla="*/ 2147483647 w 968"/>
                <a:gd name="T7" fmla="*/ 0 h 576"/>
                <a:gd name="T8" fmla="*/ 2147483647 w 968"/>
                <a:gd name="T9" fmla="*/ 2147483647 h 576"/>
                <a:gd name="T10" fmla="*/ 2147483647 w 968"/>
                <a:gd name="T11" fmla="*/ 0 h 576"/>
                <a:gd name="T12" fmla="*/ 2147483647 w 968"/>
                <a:gd name="T13" fmla="*/ 2147483647 h 576"/>
                <a:gd name="T14" fmla="*/ 2147483647 w 968"/>
                <a:gd name="T15" fmla="*/ 2147483647 h 576"/>
                <a:gd name="T16" fmla="*/ 2147483647 w 968"/>
                <a:gd name="T17" fmla="*/ 2147483647 h 576"/>
                <a:gd name="T18" fmla="*/ 2147483647 w 968"/>
                <a:gd name="T19" fmla="*/ 2147483647 h 576"/>
                <a:gd name="T20" fmla="*/ 2147483647 w 968"/>
                <a:gd name="T21" fmla="*/ 2147483647 h 576"/>
                <a:gd name="T22" fmla="*/ 2147483647 w 968"/>
                <a:gd name="T23" fmla="*/ 2147483647 h 576"/>
                <a:gd name="T24" fmla="*/ 2147483647 w 968"/>
                <a:gd name="T25" fmla="*/ 2147483647 h 576"/>
                <a:gd name="T26" fmla="*/ 2147483647 w 968"/>
                <a:gd name="T27" fmla="*/ 2147483647 h 576"/>
                <a:gd name="T28" fmla="*/ 2147483647 w 968"/>
                <a:gd name="T29" fmla="*/ 2147483647 h 5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68"/>
                <a:gd name="T46" fmla="*/ 0 h 576"/>
                <a:gd name="T47" fmla="*/ 968 w 968"/>
                <a:gd name="T48" fmla="*/ 576 h 5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68" h="576">
                  <a:moveTo>
                    <a:pt x="0" y="96"/>
                  </a:moveTo>
                  <a:cubicBezTo>
                    <a:pt x="32" y="48"/>
                    <a:pt x="64" y="0"/>
                    <a:pt x="96" y="0"/>
                  </a:cubicBezTo>
                  <a:cubicBezTo>
                    <a:pt x="128" y="0"/>
                    <a:pt x="160" y="96"/>
                    <a:pt x="192" y="96"/>
                  </a:cubicBezTo>
                  <a:cubicBezTo>
                    <a:pt x="224" y="96"/>
                    <a:pt x="256" y="0"/>
                    <a:pt x="288" y="0"/>
                  </a:cubicBezTo>
                  <a:cubicBezTo>
                    <a:pt x="320" y="0"/>
                    <a:pt x="352" y="96"/>
                    <a:pt x="384" y="96"/>
                  </a:cubicBezTo>
                  <a:cubicBezTo>
                    <a:pt x="416" y="96"/>
                    <a:pt x="448" y="0"/>
                    <a:pt x="480" y="0"/>
                  </a:cubicBezTo>
                  <a:cubicBezTo>
                    <a:pt x="512" y="0"/>
                    <a:pt x="544" y="88"/>
                    <a:pt x="576" y="96"/>
                  </a:cubicBezTo>
                  <a:cubicBezTo>
                    <a:pt x="608" y="104"/>
                    <a:pt x="656" y="32"/>
                    <a:pt x="672" y="48"/>
                  </a:cubicBezTo>
                  <a:cubicBezTo>
                    <a:pt x="688" y="64"/>
                    <a:pt x="648" y="176"/>
                    <a:pt x="672" y="192"/>
                  </a:cubicBezTo>
                  <a:cubicBezTo>
                    <a:pt x="696" y="208"/>
                    <a:pt x="800" y="128"/>
                    <a:pt x="816" y="144"/>
                  </a:cubicBezTo>
                  <a:cubicBezTo>
                    <a:pt x="832" y="160"/>
                    <a:pt x="752" y="264"/>
                    <a:pt x="768" y="288"/>
                  </a:cubicBezTo>
                  <a:cubicBezTo>
                    <a:pt x="784" y="312"/>
                    <a:pt x="904" y="264"/>
                    <a:pt x="912" y="288"/>
                  </a:cubicBezTo>
                  <a:cubicBezTo>
                    <a:pt x="920" y="312"/>
                    <a:pt x="808" y="408"/>
                    <a:pt x="816" y="432"/>
                  </a:cubicBezTo>
                  <a:cubicBezTo>
                    <a:pt x="824" y="456"/>
                    <a:pt x="952" y="408"/>
                    <a:pt x="960" y="432"/>
                  </a:cubicBezTo>
                  <a:cubicBezTo>
                    <a:pt x="968" y="456"/>
                    <a:pt x="916" y="516"/>
                    <a:pt x="864" y="576"/>
                  </a:cubicBezTo>
                </a:path>
              </a:pathLst>
            </a:custGeom>
            <a:noFill/>
            <a:ln w="38100">
              <a:solidFill>
                <a:srgbClr val="3333CC"/>
              </a:solidFill>
              <a:round/>
              <a:headEnd/>
              <a:tailEnd/>
            </a:ln>
          </p:spPr>
          <p:txBody>
            <a:bodyPr>
              <a:prstTxWarp prst="textNoShape">
                <a:avLst/>
              </a:prstTxWarp>
            </a:bodyPr>
            <a:lstStyle/>
            <a:p>
              <a:endParaRPr lang="en-US"/>
            </a:p>
          </p:txBody>
        </p:sp>
        <p:sp>
          <p:nvSpPr>
            <p:cNvPr id="12296" name="Freeform 7"/>
            <p:cNvSpPr>
              <a:spLocks/>
            </p:cNvSpPr>
            <p:nvPr/>
          </p:nvSpPr>
          <p:spPr bwMode="auto">
            <a:xfrm>
              <a:off x="4302125" y="2436813"/>
              <a:ext cx="1495425" cy="198437"/>
            </a:xfrm>
            <a:custGeom>
              <a:avLst/>
              <a:gdLst>
                <a:gd name="T0" fmla="*/ 0 w 1104"/>
                <a:gd name="T1" fmla="*/ 2147483647 h 152"/>
                <a:gd name="T2" fmla="*/ 2147483647 w 1104"/>
                <a:gd name="T3" fmla="*/ 2147483647 h 152"/>
                <a:gd name="T4" fmla="*/ 2147483647 w 1104"/>
                <a:gd name="T5" fmla="*/ 2147483647 h 152"/>
                <a:gd name="T6" fmla="*/ 2147483647 w 1104"/>
                <a:gd name="T7" fmla="*/ 2147483647 h 152"/>
                <a:gd name="T8" fmla="*/ 2147483647 w 1104"/>
                <a:gd name="T9" fmla="*/ 2147483647 h 152"/>
                <a:gd name="T10" fmla="*/ 2147483647 w 1104"/>
                <a:gd name="T11" fmla="*/ 2147483647 h 152"/>
                <a:gd name="T12" fmla="*/ 2147483647 w 1104"/>
                <a:gd name="T13" fmla="*/ 2147483647 h 152"/>
                <a:gd name="T14" fmla="*/ 2147483647 w 1104"/>
                <a:gd name="T15" fmla="*/ 2147483647 h 152"/>
                <a:gd name="T16" fmla="*/ 2147483647 w 1104"/>
                <a:gd name="T17" fmla="*/ 2147483647 h 152"/>
                <a:gd name="T18" fmla="*/ 2147483647 w 1104"/>
                <a:gd name="T19" fmla="*/ 0 h 152"/>
                <a:gd name="T20" fmla="*/ 2147483647 w 1104"/>
                <a:gd name="T21" fmla="*/ 2147483647 h 152"/>
                <a:gd name="T22" fmla="*/ 2147483647 w 1104"/>
                <a:gd name="T23" fmla="*/ 0 h 152"/>
                <a:gd name="T24" fmla="*/ 2147483647 w 1104"/>
                <a:gd name="T25" fmla="*/ 2147483647 h 152"/>
                <a:gd name="T26" fmla="*/ 2147483647 w 1104"/>
                <a:gd name="T27" fmla="*/ 0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4"/>
                <a:gd name="T43" fmla="*/ 0 h 152"/>
                <a:gd name="T44" fmla="*/ 1104 w 1104"/>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4" h="152">
                  <a:moveTo>
                    <a:pt x="0" y="144"/>
                  </a:moveTo>
                  <a:cubicBezTo>
                    <a:pt x="32" y="96"/>
                    <a:pt x="64" y="48"/>
                    <a:pt x="96" y="48"/>
                  </a:cubicBezTo>
                  <a:cubicBezTo>
                    <a:pt x="128" y="48"/>
                    <a:pt x="160" y="144"/>
                    <a:pt x="192" y="144"/>
                  </a:cubicBezTo>
                  <a:cubicBezTo>
                    <a:pt x="224" y="144"/>
                    <a:pt x="248" y="48"/>
                    <a:pt x="288" y="48"/>
                  </a:cubicBezTo>
                  <a:cubicBezTo>
                    <a:pt x="328" y="48"/>
                    <a:pt x="392" y="144"/>
                    <a:pt x="432" y="144"/>
                  </a:cubicBezTo>
                  <a:cubicBezTo>
                    <a:pt x="472" y="144"/>
                    <a:pt x="496" y="48"/>
                    <a:pt x="528" y="48"/>
                  </a:cubicBezTo>
                  <a:cubicBezTo>
                    <a:pt x="560" y="48"/>
                    <a:pt x="600" y="144"/>
                    <a:pt x="624" y="144"/>
                  </a:cubicBezTo>
                  <a:cubicBezTo>
                    <a:pt x="648" y="144"/>
                    <a:pt x="648" y="48"/>
                    <a:pt x="672" y="48"/>
                  </a:cubicBezTo>
                  <a:cubicBezTo>
                    <a:pt x="696" y="48"/>
                    <a:pt x="744" y="152"/>
                    <a:pt x="768" y="144"/>
                  </a:cubicBezTo>
                  <a:cubicBezTo>
                    <a:pt x="792" y="136"/>
                    <a:pt x="792" y="0"/>
                    <a:pt x="816" y="0"/>
                  </a:cubicBezTo>
                  <a:cubicBezTo>
                    <a:pt x="840" y="0"/>
                    <a:pt x="888" y="144"/>
                    <a:pt x="912" y="144"/>
                  </a:cubicBezTo>
                  <a:cubicBezTo>
                    <a:pt x="936" y="144"/>
                    <a:pt x="936" y="0"/>
                    <a:pt x="960" y="0"/>
                  </a:cubicBezTo>
                  <a:cubicBezTo>
                    <a:pt x="984" y="0"/>
                    <a:pt x="1032" y="144"/>
                    <a:pt x="1056" y="144"/>
                  </a:cubicBezTo>
                  <a:cubicBezTo>
                    <a:pt x="1080" y="144"/>
                    <a:pt x="1092" y="72"/>
                    <a:pt x="1104" y="0"/>
                  </a:cubicBezTo>
                </a:path>
              </a:pathLst>
            </a:custGeom>
            <a:noFill/>
            <a:ln w="38100">
              <a:solidFill>
                <a:srgbClr val="3333CC"/>
              </a:solidFill>
              <a:round/>
              <a:headEnd/>
              <a:tailEnd/>
            </a:ln>
          </p:spPr>
          <p:txBody>
            <a:bodyPr>
              <a:prstTxWarp prst="textNoShape">
                <a:avLst/>
              </a:prstTxWarp>
            </a:bodyPr>
            <a:lstStyle/>
            <a:p>
              <a:endParaRPr lang="en-US"/>
            </a:p>
          </p:txBody>
        </p:sp>
        <p:sp>
          <p:nvSpPr>
            <p:cNvPr id="12297" name="Oval 8"/>
            <p:cNvSpPr>
              <a:spLocks noChangeArrowheads="1"/>
            </p:cNvSpPr>
            <p:nvPr/>
          </p:nvSpPr>
          <p:spPr bwMode="auto">
            <a:xfrm rot="-2720010">
              <a:off x="5467350" y="3506788"/>
              <a:ext cx="250825" cy="390525"/>
            </a:xfrm>
            <a:prstGeom prst="ellipse">
              <a:avLst/>
            </a:prstGeom>
            <a:gradFill rotWithShape="1">
              <a:gsLst>
                <a:gs pos="0">
                  <a:srgbClr val="FFFFFF"/>
                </a:gs>
                <a:gs pos="100000">
                  <a:srgbClr val="006666"/>
                </a:gs>
              </a:gsLst>
              <a:path path="shape">
                <a:fillToRect l="50000" t="50000" r="50000" b="50000"/>
              </a:path>
            </a:gradFill>
            <a:ln w="38100">
              <a:noFill/>
              <a:round/>
              <a:headEnd/>
              <a:tailEnd/>
            </a:ln>
          </p:spPr>
          <p:txBody>
            <a:bodyPr anchor="ctr">
              <a:prstTxWarp prst="textNoShape">
                <a:avLst/>
              </a:prstTxWarp>
            </a:bodyPr>
            <a:lstStyle/>
            <a:p>
              <a:endParaRPr lang="en-US"/>
            </a:p>
          </p:txBody>
        </p:sp>
        <p:sp>
          <p:nvSpPr>
            <p:cNvPr id="12298" name="Text Box 9"/>
            <p:cNvSpPr txBox="1">
              <a:spLocks noChangeArrowheads="1"/>
            </p:cNvSpPr>
            <p:nvPr/>
          </p:nvSpPr>
          <p:spPr bwMode="auto">
            <a:xfrm>
              <a:off x="4122738" y="2724149"/>
              <a:ext cx="906462" cy="466725"/>
            </a:xfrm>
            <a:prstGeom prst="rect">
              <a:avLst/>
            </a:prstGeom>
            <a:noFill/>
            <a:ln w="9525">
              <a:noFill/>
              <a:miter lim="800000"/>
              <a:headEnd/>
              <a:tailEnd/>
            </a:ln>
          </p:spPr>
          <p:txBody>
            <a:bodyPr lIns="61265" tIns="30632" rIns="61265" bIns="30632">
              <a:prstTxWarp prst="textNoShape">
                <a:avLst/>
              </a:prstTxWarp>
            </a:bodyPr>
            <a:lstStyle/>
            <a:p>
              <a:pPr algn="ctr"/>
              <a:r>
                <a:rPr lang="en-US">
                  <a:solidFill>
                    <a:srgbClr val="000000"/>
                  </a:solidFill>
                  <a:ea typeface="ＭＳ Ｐゴシック" pitchFamily="-103" charset="-128"/>
                  <a:cs typeface="ＭＳ Ｐゴシック" pitchFamily="-103" charset="-128"/>
                </a:rPr>
                <a:t>DNA</a:t>
              </a:r>
              <a:endParaRPr lang="en-US">
                <a:ea typeface="ＭＳ Ｐゴシック" pitchFamily="-103" charset="-128"/>
                <a:cs typeface="ＭＳ Ｐゴシック" pitchFamily="-103" charset="-128"/>
              </a:endParaRPr>
            </a:p>
          </p:txBody>
        </p:sp>
        <p:sp>
          <p:nvSpPr>
            <p:cNvPr id="12299" name="Text Box 10"/>
            <p:cNvSpPr txBox="1">
              <a:spLocks noChangeArrowheads="1"/>
            </p:cNvSpPr>
            <p:nvPr/>
          </p:nvSpPr>
          <p:spPr bwMode="auto">
            <a:xfrm>
              <a:off x="4475162" y="3236913"/>
              <a:ext cx="915987" cy="458787"/>
            </a:xfrm>
            <a:prstGeom prst="rect">
              <a:avLst/>
            </a:prstGeom>
            <a:noFill/>
            <a:ln w="9525">
              <a:noFill/>
              <a:miter lim="800000"/>
              <a:headEnd/>
              <a:tailEnd/>
            </a:ln>
          </p:spPr>
          <p:txBody>
            <a:bodyPr lIns="61265" tIns="30632" rIns="61265" bIns="30632">
              <a:prstTxWarp prst="textNoShape">
                <a:avLst/>
              </a:prstTxWarp>
            </a:bodyPr>
            <a:lstStyle/>
            <a:p>
              <a:r>
                <a:rPr lang="en-US">
                  <a:solidFill>
                    <a:srgbClr val="000000"/>
                  </a:solidFill>
                  <a:ea typeface="ＭＳ Ｐゴシック" pitchFamily="-103" charset="-128"/>
                  <a:cs typeface="ＭＳ Ｐゴシック" pitchFamily="-103" charset="-128"/>
                </a:rPr>
                <a:t>mRNA</a:t>
              </a:r>
              <a:endParaRPr lang="en-US">
                <a:ea typeface="ＭＳ Ｐゴシック" pitchFamily="-103" charset="-128"/>
                <a:cs typeface="ＭＳ Ｐゴシック" pitchFamily="-103" charset="-128"/>
              </a:endParaRPr>
            </a:p>
          </p:txBody>
        </p:sp>
        <p:sp>
          <p:nvSpPr>
            <p:cNvPr id="12300" name="Text Box 11"/>
            <p:cNvSpPr txBox="1">
              <a:spLocks noChangeArrowheads="1"/>
            </p:cNvSpPr>
            <p:nvPr/>
          </p:nvSpPr>
          <p:spPr bwMode="auto">
            <a:xfrm>
              <a:off x="3019425" y="3009900"/>
              <a:ext cx="1619250" cy="441325"/>
            </a:xfrm>
            <a:prstGeom prst="rect">
              <a:avLst/>
            </a:prstGeom>
            <a:noFill/>
            <a:ln w="9525">
              <a:noFill/>
              <a:miter lim="800000"/>
              <a:headEnd/>
              <a:tailEnd/>
            </a:ln>
          </p:spPr>
          <p:txBody>
            <a:bodyPr lIns="61265" tIns="30632" rIns="61265" bIns="30632">
              <a:prstTxWarp prst="textNoShape">
                <a:avLst/>
              </a:prstTxWarp>
            </a:bodyPr>
            <a:lstStyle/>
            <a:p>
              <a:pPr algn="ctr"/>
              <a:r>
                <a:rPr lang="en-US">
                  <a:solidFill>
                    <a:srgbClr val="000000"/>
                  </a:solidFill>
                  <a:ea typeface="ＭＳ Ｐゴシック" pitchFamily="-103" charset="-128"/>
                  <a:cs typeface="ＭＳ Ｐゴシック" pitchFamily="-103" charset="-128"/>
                </a:rPr>
                <a:t>Reactive</a:t>
              </a:r>
            </a:p>
            <a:p>
              <a:pPr algn="ctr"/>
              <a:r>
                <a:rPr lang="en-US">
                  <a:solidFill>
                    <a:srgbClr val="000000"/>
                  </a:solidFill>
                  <a:ea typeface="ＭＳ Ｐゴシック" pitchFamily="-103" charset="-128"/>
                  <a:cs typeface="ＭＳ Ｐゴシック" pitchFamily="-103" charset="-128"/>
                </a:rPr>
                <a:t>Species</a:t>
              </a:r>
              <a:endParaRPr lang="en-US">
                <a:ea typeface="ＭＳ Ｐゴシック" pitchFamily="-103" charset="-128"/>
                <a:cs typeface="ＭＳ Ｐゴシック" pitchFamily="-103" charset="-128"/>
              </a:endParaRPr>
            </a:p>
          </p:txBody>
        </p:sp>
        <p:sp>
          <p:nvSpPr>
            <p:cNvPr id="12301" name="Freeform 12"/>
            <p:cNvSpPr>
              <a:spLocks/>
            </p:cNvSpPr>
            <p:nvPr/>
          </p:nvSpPr>
          <p:spPr bwMode="auto">
            <a:xfrm>
              <a:off x="5016500" y="2741613"/>
              <a:ext cx="909638" cy="1169987"/>
            </a:xfrm>
            <a:custGeom>
              <a:avLst/>
              <a:gdLst>
                <a:gd name="T0" fmla="*/ 0 w 672"/>
                <a:gd name="T1" fmla="*/ 2147483647 h 904"/>
                <a:gd name="T2" fmla="*/ 2147483647 w 672"/>
                <a:gd name="T3" fmla="*/ 2147483647 h 904"/>
                <a:gd name="T4" fmla="*/ 2147483647 w 672"/>
                <a:gd name="T5" fmla="*/ 2147483647 h 904"/>
                <a:gd name="T6" fmla="*/ 2147483647 w 672"/>
                <a:gd name="T7" fmla="*/ 2147483647 h 904"/>
                <a:gd name="T8" fmla="*/ 2147483647 w 672"/>
                <a:gd name="T9" fmla="*/ 2147483647 h 904"/>
                <a:gd name="T10" fmla="*/ 2147483647 w 672"/>
                <a:gd name="T11" fmla="*/ 2147483647 h 904"/>
                <a:gd name="T12" fmla="*/ 2147483647 w 672"/>
                <a:gd name="T13" fmla="*/ 2147483647 h 904"/>
                <a:gd name="T14" fmla="*/ 2147483647 w 672"/>
                <a:gd name="T15" fmla="*/ 2147483647 h 904"/>
                <a:gd name="T16" fmla="*/ 2147483647 w 672"/>
                <a:gd name="T17" fmla="*/ 2147483647 h 904"/>
                <a:gd name="T18" fmla="*/ 2147483647 w 672"/>
                <a:gd name="T19" fmla="*/ 2147483647 h 904"/>
                <a:gd name="T20" fmla="*/ 2147483647 w 672"/>
                <a:gd name="T21" fmla="*/ 2147483647 h 904"/>
                <a:gd name="T22" fmla="*/ 2147483647 w 672"/>
                <a:gd name="T23" fmla="*/ 2147483647 h 9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2"/>
                <a:gd name="T37" fmla="*/ 0 h 904"/>
                <a:gd name="T38" fmla="*/ 672 w 672"/>
                <a:gd name="T39" fmla="*/ 904 h 9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2" h="904">
                  <a:moveTo>
                    <a:pt x="0" y="64"/>
                  </a:moveTo>
                  <a:cubicBezTo>
                    <a:pt x="68" y="32"/>
                    <a:pt x="136" y="0"/>
                    <a:pt x="144" y="16"/>
                  </a:cubicBezTo>
                  <a:cubicBezTo>
                    <a:pt x="152" y="32"/>
                    <a:pt x="40" y="136"/>
                    <a:pt x="48" y="160"/>
                  </a:cubicBezTo>
                  <a:cubicBezTo>
                    <a:pt x="56" y="184"/>
                    <a:pt x="184" y="136"/>
                    <a:pt x="192" y="160"/>
                  </a:cubicBezTo>
                  <a:cubicBezTo>
                    <a:pt x="200" y="184"/>
                    <a:pt x="88" y="280"/>
                    <a:pt x="96" y="304"/>
                  </a:cubicBezTo>
                  <a:cubicBezTo>
                    <a:pt x="104" y="328"/>
                    <a:pt x="232" y="280"/>
                    <a:pt x="240" y="304"/>
                  </a:cubicBezTo>
                  <a:cubicBezTo>
                    <a:pt x="248" y="328"/>
                    <a:pt x="128" y="416"/>
                    <a:pt x="144" y="448"/>
                  </a:cubicBezTo>
                  <a:cubicBezTo>
                    <a:pt x="160" y="480"/>
                    <a:pt x="320" y="456"/>
                    <a:pt x="336" y="496"/>
                  </a:cubicBezTo>
                  <a:cubicBezTo>
                    <a:pt x="352" y="536"/>
                    <a:pt x="216" y="656"/>
                    <a:pt x="240" y="688"/>
                  </a:cubicBezTo>
                  <a:cubicBezTo>
                    <a:pt x="264" y="720"/>
                    <a:pt x="448" y="656"/>
                    <a:pt x="480" y="688"/>
                  </a:cubicBezTo>
                  <a:cubicBezTo>
                    <a:pt x="512" y="720"/>
                    <a:pt x="400" y="856"/>
                    <a:pt x="432" y="880"/>
                  </a:cubicBezTo>
                  <a:cubicBezTo>
                    <a:pt x="464" y="904"/>
                    <a:pt x="568" y="868"/>
                    <a:pt x="672" y="832"/>
                  </a:cubicBezTo>
                </a:path>
              </a:pathLst>
            </a:custGeom>
            <a:noFill/>
            <a:ln w="38100">
              <a:solidFill>
                <a:srgbClr val="FF0000"/>
              </a:solidFill>
              <a:round/>
              <a:headEnd/>
              <a:tailEnd/>
            </a:ln>
          </p:spPr>
          <p:txBody>
            <a:bodyPr>
              <a:prstTxWarp prst="textNoShape">
                <a:avLst/>
              </a:prstTxWarp>
            </a:bodyPr>
            <a:lstStyle/>
            <a:p>
              <a:endParaRPr lang="en-US"/>
            </a:p>
          </p:txBody>
        </p:sp>
        <p:sp>
          <p:nvSpPr>
            <p:cNvPr id="12302" name="Oval 13"/>
            <p:cNvSpPr>
              <a:spLocks noChangeArrowheads="1"/>
            </p:cNvSpPr>
            <p:nvPr/>
          </p:nvSpPr>
          <p:spPr bwMode="auto">
            <a:xfrm>
              <a:off x="5537200" y="3602038"/>
              <a:ext cx="130175" cy="122237"/>
            </a:xfrm>
            <a:prstGeom prst="ellipse">
              <a:avLst/>
            </a:prstGeom>
            <a:gradFill rotWithShape="1">
              <a:gsLst>
                <a:gs pos="0">
                  <a:srgbClr val="FFFFFF"/>
                </a:gs>
                <a:gs pos="100000">
                  <a:srgbClr val="660033"/>
                </a:gs>
              </a:gsLst>
              <a:path path="shape">
                <a:fillToRect l="50000" t="50000" r="50000" b="50000"/>
              </a:path>
            </a:gradFill>
            <a:ln w="9525">
              <a:noFill/>
              <a:round/>
              <a:headEnd/>
              <a:tailEnd/>
            </a:ln>
          </p:spPr>
          <p:txBody>
            <a:bodyPr anchor="ctr">
              <a:prstTxWarp prst="textNoShape">
                <a:avLst/>
              </a:prstTxWarp>
            </a:bodyPr>
            <a:lstStyle/>
            <a:p>
              <a:endParaRPr lang="en-US"/>
            </a:p>
          </p:txBody>
        </p:sp>
        <p:sp>
          <p:nvSpPr>
            <p:cNvPr id="12303" name="Oval 14"/>
            <p:cNvSpPr>
              <a:spLocks noChangeArrowheads="1"/>
            </p:cNvSpPr>
            <p:nvPr/>
          </p:nvSpPr>
          <p:spPr bwMode="auto">
            <a:xfrm>
              <a:off x="5470525" y="3663950"/>
              <a:ext cx="131763" cy="123825"/>
            </a:xfrm>
            <a:prstGeom prst="ellipse">
              <a:avLst/>
            </a:prstGeom>
            <a:gradFill rotWithShape="1">
              <a:gsLst>
                <a:gs pos="0">
                  <a:srgbClr val="FFFFFF"/>
                </a:gs>
                <a:gs pos="100000">
                  <a:srgbClr val="660033"/>
                </a:gs>
              </a:gsLst>
              <a:path path="shape">
                <a:fillToRect l="50000" t="50000" r="50000" b="50000"/>
              </a:path>
            </a:gradFill>
            <a:ln w="9525">
              <a:noFill/>
              <a:round/>
              <a:headEnd/>
              <a:tailEnd/>
            </a:ln>
          </p:spPr>
          <p:txBody>
            <a:bodyPr anchor="ctr">
              <a:prstTxWarp prst="textNoShape">
                <a:avLst/>
              </a:prstTxWarp>
            </a:bodyPr>
            <a:lstStyle/>
            <a:p>
              <a:endParaRPr lang="en-US"/>
            </a:p>
          </p:txBody>
        </p:sp>
        <p:sp>
          <p:nvSpPr>
            <p:cNvPr id="12304" name="Oval 15"/>
            <p:cNvSpPr>
              <a:spLocks noChangeArrowheads="1"/>
            </p:cNvSpPr>
            <p:nvPr/>
          </p:nvSpPr>
          <p:spPr bwMode="auto">
            <a:xfrm>
              <a:off x="5408613" y="3663950"/>
              <a:ext cx="128587" cy="123825"/>
            </a:xfrm>
            <a:prstGeom prst="ellipse">
              <a:avLst/>
            </a:prstGeom>
            <a:gradFill rotWithShape="1">
              <a:gsLst>
                <a:gs pos="0">
                  <a:srgbClr val="FFFFFF"/>
                </a:gs>
                <a:gs pos="100000">
                  <a:srgbClr val="660033"/>
                </a:gs>
              </a:gsLst>
              <a:path path="shape">
                <a:fillToRect l="50000" t="50000" r="50000" b="50000"/>
              </a:path>
            </a:gradFill>
            <a:ln w="9525">
              <a:noFill/>
              <a:round/>
              <a:headEnd/>
              <a:tailEnd/>
            </a:ln>
          </p:spPr>
          <p:txBody>
            <a:bodyPr anchor="ctr">
              <a:prstTxWarp prst="textNoShape">
                <a:avLst/>
              </a:prstTxWarp>
            </a:bodyPr>
            <a:lstStyle/>
            <a:p>
              <a:endParaRPr lang="en-US"/>
            </a:p>
          </p:txBody>
        </p:sp>
        <p:sp>
          <p:nvSpPr>
            <p:cNvPr id="12305" name="Oval 16"/>
            <p:cNvSpPr>
              <a:spLocks noChangeArrowheads="1"/>
            </p:cNvSpPr>
            <p:nvPr/>
          </p:nvSpPr>
          <p:spPr bwMode="auto">
            <a:xfrm>
              <a:off x="5341938" y="3724275"/>
              <a:ext cx="128587" cy="125413"/>
            </a:xfrm>
            <a:prstGeom prst="ellipse">
              <a:avLst/>
            </a:prstGeom>
            <a:gradFill rotWithShape="1">
              <a:gsLst>
                <a:gs pos="0">
                  <a:srgbClr val="FFFFFF"/>
                </a:gs>
                <a:gs pos="100000">
                  <a:srgbClr val="660033"/>
                </a:gs>
              </a:gsLst>
              <a:path path="shape">
                <a:fillToRect l="50000" t="50000" r="50000" b="50000"/>
              </a:path>
            </a:gradFill>
            <a:ln w="9525">
              <a:noFill/>
              <a:round/>
              <a:headEnd/>
              <a:tailEnd/>
            </a:ln>
          </p:spPr>
          <p:txBody>
            <a:bodyPr anchor="ctr">
              <a:prstTxWarp prst="textNoShape">
                <a:avLst/>
              </a:prstTxWarp>
            </a:bodyPr>
            <a:lstStyle/>
            <a:p>
              <a:endParaRPr lang="en-US"/>
            </a:p>
          </p:txBody>
        </p:sp>
        <p:sp>
          <p:nvSpPr>
            <p:cNvPr id="12306" name="Text Box 17"/>
            <p:cNvSpPr txBox="1">
              <a:spLocks noChangeArrowheads="1"/>
            </p:cNvSpPr>
            <p:nvPr/>
          </p:nvSpPr>
          <p:spPr bwMode="auto">
            <a:xfrm>
              <a:off x="4438650" y="3962400"/>
              <a:ext cx="1204913" cy="247650"/>
            </a:xfrm>
            <a:prstGeom prst="rect">
              <a:avLst/>
            </a:prstGeom>
            <a:noFill/>
            <a:ln w="9525">
              <a:noFill/>
              <a:miter lim="800000"/>
              <a:headEnd/>
              <a:tailEnd/>
            </a:ln>
          </p:spPr>
          <p:txBody>
            <a:bodyPr lIns="61265" tIns="30632" rIns="61265" bIns="30632">
              <a:prstTxWarp prst="textNoShape">
                <a:avLst/>
              </a:prstTxWarp>
            </a:bodyPr>
            <a:lstStyle/>
            <a:p>
              <a:r>
                <a:rPr lang="en-US">
                  <a:solidFill>
                    <a:srgbClr val="000000"/>
                  </a:solidFill>
                  <a:ea typeface="ＭＳ Ｐゴシック" pitchFamily="-103" charset="-128"/>
                  <a:cs typeface="ＭＳ Ｐゴシック" pitchFamily="-103" charset="-128"/>
                </a:rPr>
                <a:t>Peptide</a:t>
              </a:r>
              <a:endParaRPr lang="en-US">
                <a:ea typeface="ＭＳ Ｐゴシック" pitchFamily="-103" charset="-128"/>
                <a:cs typeface="ＭＳ Ｐゴシック" pitchFamily="-103" charset="-128"/>
              </a:endParaRPr>
            </a:p>
          </p:txBody>
        </p:sp>
        <p:sp>
          <p:nvSpPr>
            <p:cNvPr id="12307" name="Oval 18"/>
            <p:cNvSpPr>
              <a:spLocks noChangeArrowheads="1"/>
            </p:cNvSpPr>
            <p:nvPr/>
          </p:nvSpPr>
          <p:spPr bwMode="auto">
            <a:xfrm>
              <a:off x="5278438" y="3787775"/>
              <a:ext cx="130175" cy="123825"/>
            </a:xfrm>
            <a:prstGeom prst="ellipse">
              <a:avLst/>
            </a:prstGeom>
            <a:gradFill rotWithShape="1">
              <a:gsLst>
                <a:gs pos="0">
                  <a:srgbClr val="FFFFFF"/>
                </a:gs>
                <a:gs pos="100000">
                  <a:srgbClr val="660033"/>
                </a:gs>
              </a:gsLst>
              <a:path path="shape">
                <a:fillToRect l="50000" t="50000" r="50000" b="50000"/>
              </a:path>
            </a:gradFill>
            <a:ln w="9525">
              <a:noFill/>
              <a:round/>
              <a:headEnd/>
              <a:tailEnd/>
            </a:ln>
          </p:spPr>
          <p:txBody>
            <a:bodyPr anchor="ctr">
              <a:prstTxWarp prst="textNoShape">
                <a:avLst/>
              </a:prstTxWarp>
            </a:bodyPr>
            <a:lstStyle/>
            <a:p>
              <a:endParaRPr lang="en-US"/>
            </a:p>
          </p:txBody>
        </p:sp>
        <p:sp>
          <p:nvSpPr>
            <p:cNvPr id="12308" name="Oval 19"/>
            <p:cNvSpPr>
              <a:spLocks noChangeArrowheads="1"/>
            </p:cNvSpPr>
            <p:nvPr/>
          </p:nvSpPr>
          <p:spPr bwMode="auto">
            <a:xfrm>
              <a:off x="5278438" y="3849688"/>
              <a:ext cx="130175" cy="125412"/>
            </a:xfrm>
            <a:prstGeom prst="ellipse">
              <a:avLst/>
            </a:prstGeom>
            <a:gradFill rotWithShape="1">
              <a:gsLst>
                <a:gs pos="0">
                  <a:srgbClr val="FFFFFF"/>
                </a:gs>
                <a:gs pos="100000">
                  <a:srgbClr val="660033"/>
                </a:gs>
              </a:gsLst>
              <a:path path="shape">
                <a:fillToRect l="50000" t="50000" r="50000" b="50000"/>
              </a:path>
            </a:gradFill>
            <a:ln w="9525">
              <a:noFill/>
              <a:round/>
              <a:headEnd/>
              <a:tailEnd/>
            </a:ln>
          </p:spPr>
          <p:txBody>
            <a:bodyPr anchor="ctr">
              <a:prstTxWarp prst="textNoShape">
                <a:avLst/>
              </a:prstTxWarp>
            </a:bodyPr>
            <a:lstStyle/>
            <a:p>
              <a:endParaRPr lang="en-US"/>
            </a:p>
          </p:txBody>
        </p:sp>
        <p:sp>
          <p:nvSpPr>
            <p:cNvPr id="12309" name="Oval 20"/>
            <p:cNvSpPr>
              <a:spLocks noChangeArrowheads="1"/>
            </p:cNvSpPr>
            <p:nvPr/>
          </p:nvSpPr>
          <p:spPr bwMode="auto">
            <a:xfrm>
              <a:off x="5341938" y="3911600"/>
              <a:ext cx="128587" cy="125413"/>
            </a:xfrm>
            <a:prstGeom prst="ellipse">
              <a:avLst/>
            </a:prstGeom>
            <a:gradFill rotWithShape="1">
              <a:gsLst>
                <a:gs pos="0">
                  <a:srgbClr val="FFFFFF"/>
                </a:gs>
                <a:gs pos="100000">
                  <a:srgbClr val="660033"/>
                </a:gs>
              </a:gsLst>
              <a:path path="shape">
                <a:fillToRect l="50000" t="50000" r="50000" b="50000"/>
              </a:path>
            </a:gradFill>
            <a:ln w="9525">
              <a:noFill/>
              <a:round/>
              <a:headEnd/>
              <a:tailEnd/>
            </a:ln>
          </p:spPr>
          <p:txBody>
            <a:bodyPr anchor="ctr">
              <a:prstTxWarp prst="textNoShape">
                <a:avLst/>
              </a:prstTxWarp>
            </a:bodyPr>
            <a:lstStyle/>
            <a:p>
              <a:endParaRPr lang="en-US"/>
            </a:p>
          </p:txBody>
        </p:sp>
        <p:sp>
          <p:nvSpPr>
            <p:cNvPr id="12310" name="Oval 21"/>
            <p:cNvSpPr>
              <a:spLocks noChangeArrowheads="1"/>
            </p:cNvSpPr>
            <p:nvPr/>
          </p:nvSpPr>
          <p:spPr bwMode="auto">
            <a:xfrm rot="-1253372">
              <a:off x="4949825" y="2668588"/>
              <a:ext cx="479425" cy="312737"/>
            </a:xfrm>
            <a:prstGeom prst="ellipse">
              <a:avLst/>
            </a:prstGeom>
            <a:gradFill rotWithShape="1">
              <a:gsLst>
                <a:gs pos="0">
                  <a:srgbClr val="FFFFFF"/>
                </a:gs>
                <a:gs pos="100000">
                  <a:srgbClr val="FF6600"/>
                </a:gs>
              </a:gsLst>
              <a:path path="shape">
                <a:fillToRect l="50000" t="50000" r="50000" b="50000"/>
              </a:path>
            </a:gradFill>
            <a:ln w="38100">
              <a:noFill/>
              <a:round/>
              <a:headEnd/>
              <a:tailEnd/>
            </a:ln>
          </p:spPr>
          <p:txBody>
            <a:bodyPr lIns="61265" tIns="30632" rIns="61265" bIns="30632" anchor="ctr">
              <a:prstTxWarp prst="textNoShape">
                <a:avLst/>
              </a:prstTxWarp>
            </a:bodyPr>
            <a:lstStyle/>
            <a:p>
              <a:pPr algn="ctr"/>
              <a:endParaRPr lang="en-US">
                <a:ea typeface="ＭＳ Ｐゴシック" pitchFamily="-103" charset="-128"/>
                <a:cs typeface="ＭＳ Ｐゴシック" pitchFamily="-103" charset="-128"/>
              </a:endParaRPr>
            </a:p>
          </p:txBody>
        </p:sp>
        <p:sp>
          <p:nvSpPr>
            <p:cNvPr id="12311" name="Oval 22"/>
            <p:cNvSpPr>
              <a:spLocks noChangeArrowheads="1"/>
            </p:cNvSpPr>
            <p:nvPr/>
          </p:nvSpPr>
          <p:spPr bwMode="auto">
            <a:xfrm rot="-2720010">
              <a:off x="5545932" y="3358356"/>
              <a:ext cx="354012" cy="504825"/>
            </a:xfrm>
            <a:prstGeom prst="ellipse">
              <a:avLst/>
            </a:prstGeom>
            <a:gradFill rotWithShape="1">
              <a:gsLst>
                <a:gs pos="0">
                  <a:srgbClr val="FFFFFF"/>
                </a:gs>
                <a:gs pos="100000">
                  <a:srgbClr val="006666"/>
                </a:gs>
              </a:gsLst>
              <a:path path="shape">
                <a:fillToRect l="50000" t="50000" r="50000" b="50000"/>
              </a:path>
            </a:gradFill>
            <a:ln w="38100">
              <a:noFill/>
              <a:round/>
              <a:headEnd/>
              <a:tailEnd/>
            </a:ln>
          </p:spPr>
          <p:txBody>
            <a:bodyPr vert="eaVert" lIns="61265" tIns="30632" rIns="61265" bIns="30632" anchor="ctr">
              <a:prstTxWarp prst="textNoShape">
                <a:avLst/>
              </a:prstTxWarp>
            </a:bodyPr>
            <a:lstStyle/>
            <a:p>
              <a:pPr algn="ctr"/>
              <a:endParaRPr lang="en-US">
                <a:ea typeface="ＭＳ Ｐゴシック" pitchFamily="-103" charset="-128"/>
                <a:cs typeface="ＭＳ Ｐゴシック" pitchFamily="-103" charset="-128"/>
              </a:endParaRPr>
            </a:p>
          </p:txBody>
        </p:sp>
        <p:sp>
          <p:nvSpPr>
            <p:cNvPr id="12312" name="Oval 23"/>
            <p:cNvSpPr>
              <a:spLocks noChangeArrowheads="1"/>
            </p:cNvSpPr>
            <p:nvPr/>
          </p:nvSpPr>
          <p:spPr bwMode="auto">
            <a:xfrm>
              <a:off x="5408613" y="3975100"/>
              <a:ext cx="128587" cy="125413"/>
            </a:xfrm>
            <a:prstGeom prst="ellipse">
              <a:avLst/>
            </a:prstGeom>
            <a:gradFill rotWithShape="1">
              <a:gsLst>
                <a:gs pos="0">
                  <a:srgbClr val="FFFFFF"/>
                </a:gs>
                <a:gs pos="100000">
                  <a:srgbClr val="660033"/>
                </a:gs>
              </a:gsLst>
              <a:path path="shape">
                <a:fillToRect l="50000" t="50000" r="50000" b="50000"/>
              </a:path>
            </a:gradFill>
            <a:ln w="9525">
              <a:noFill/>
              <a:round/>
              <a:headEnd/>
              <a:tailEnd/>
            </a:ln>
          </p:spPr>
          <p:txBody>
            <a:bodyPr anchor="ctr">
              <a:prstTxWarp prst="textNoShape">
                <a:avLst/>
              </a:prstTxWarp>
            </a:bodyPr>
            <a:lstStyle/>
            <a:p>
              <a:endParaRPr lang="en-US"/>
            </a:p>
          </p:txBody>
        </p:sp>
        <p:sp>
          <p:nvSpPr>
            <p:cNvPr id="12313" name="Oval 24"/>
            <p:cNvSpPr>
              <a:spLocks noChangeArrowheads="1"/>
            </p:cNvSpPr>
            <p:nvPr/>
          </p:nvSpPr>
          <p:spPr bwMode="auto">
            <a:xfrm rot="-5547275">
              <a:off x="4506913" y="2413000"/>
              <a:ext cx="434975" cy="327025"/>
            </a:xfrm>
            <a:prstGeom prst="ellipse">
              <a:avLst/>
            </a:prstGeom>
            <a:gradFill rotWithShape="1">
              <a:gsLst>
                <a:gs pos="0">
                  <a:srgbClr val="FFFFFF"/>
                </a:gs>
                <a:gs pos="100000">
                  <a:srgbClr val="990099"/>
                </a:gs>
              </a:gsLst>
              <a:path path="shape">
                <a:fillToRect l="50000" t="50000" r="50000" b="50000"/>
              </a:path>
            </a:gradFill>
            <a:ln w="38100">
              <a:noFill/>
              <a:round/>
              <a:headEnd/>
              <a:tailEnd/>
            </a:ln>
          </p:spPr>
          <p:txBody>
            <a:bodyPr vert="eaVert" lIns="61265" tIns="30632" rIns="61265" bIns="30632" anchor="ctr">
              <a:prstTxWarp prst="textNoShape">
                <a:avLst/>
              </a:prstTxWarp>
            </a:bodyPr>
            <a:lstStyle/>
            <a:p>
              <a:pPr algn="ctr"/>
              <a:endParaRPr lang="en-US">
                <a:ea typeface="ＭＳ Ｐゴシック" pitchFamily="-103" charset="-128"/>
                <a:cs typeface="ＭＳ Ｐゴシック" pitchFamily="-103" charset="-128"/>
              </a:endParaRPr>
            </a:p>
          </p:txBody>
        </p:sp>
        <p:sp>
          <p:nvSpPr>
            <p:cNvPr id="12314" name="AutoShape 25"/>
            <p:cNvSpPr>
              <a:spLocks noChangeArrowheads="1"/>
            </p:cNvSpPr>
            <p:nvPr/>
          </p:nvSpPr>
          <p:spPr bwMode="auto">
            <a:xfrm>
              <a:off x="3524250" y="4235450"/>
              <a:ext cx="257175" cy="187325"/>
            </a:xfrm>
            <a:prstGeom prst="can">
              <a:avLst>
                <a:gd name="adj" fmla="val 25000"/>
              </a:avLst>
            </a:prstGeom>
            <a:gradFill rotWithShape="1">
              <a:gsLst>
                <a:gs pos="0">
                  <a:srgbClr val="3333CC"/>
                </a:gs>
                <a:gs pos="50000">
                  <a:srgbClr val="FFFFFF"/>
                </a:gs>
                <a:gs pos="100000">
                  <a:srgbClr val="3333CC"/>
                </a:gs>
              </a:gsLst>
              <a:lin ang="0" scaled="1"/>
            </a:gradFill>
            <a:ln w="9525">
              <a:solidFill>
                <a:schemeClr val="bg2"/>
              </a:solidFill>
              <a:round/>
              <a:headEnd/>
              <a:tailEnd/>
            </a:ln>
          </p:spPr>
          <p:txBody>
            <a:bodyPr anchor="ctr">
              <a:prstTxWarp prst="textNoShape">
                <a:avLst/>
              </a:prstTxWarp>
            </a:bodyPr>
            <a:lstStyle/>
            <a:p>
              <a:endParaRPr lang="en-US"/>
            </a:p>
          </p:txBody>
        </p:sp>
        <p:sp>
          <p:nvSpPr>
            <p:cNvPr id="12315" name="Oval 26"/>
            <p:cNvSpPr>
              <a:spLocks noChangeArrowheads="1"/>
            </p:cNvSpPr>
            <p:nvPr/>
          </p:nvSpPr>
          <p:spPr bwMode="auto">
            <a:xfrm>
              <a:off x="3392487" y="3924300"/>
              <a:ext cx="520700" cy="373063"/>
            </a:xfrm>
            <a:prstGeom prst="ellipse">
              <a:avLst/>
            </a:prstGeom>
            <a:gradFill rotWithShape="1">
              <a:gsLst>
                <a:gs pos="0">
                  <a:srgbClr val="FFFFFF"/>
                </a:gs>
                <a:gs pos="100000">
                  <a:srgbClr val="3333CC"/>
                </a:gs>
              </a:gsLst>
              <a:path path="shape">
                <a:fillToRect l="50000" t="50000" r="50000" b="50000"/>
              </a:path>
            </a:gradFill>
            <a:ln w="9525">
              <a:solidFill>
                <a:schemeClr val="bg2"/>
              </a:solidFill>
              <a:round/>
              <a:headEnd/>
              <a:tailEnd/>
            </a:ln>
          </p:spPr>
          <p:txBody>
            <a:bodyPr anchor="ctr">
              <a:prstTxWarp prst="textNoShape">
                <a:avLst/>
              </a:prstTxWarp>
            </a:bodyPr>
            <a:lstStyle/>
            <a:p>
              <a:endParaRPr lang="en-US"/>
            </a:p>
          </p:txBody>
        </p:sp>
        <p:sp>
          <p:nvSpPr>
            <p:cNvPr id="12316" name="Line 27"/>
            <p:cNvSpPr>
              <a:spLocks noChangeShapeType="1"/>
            </p:cNvSpPr>
            <p:nvPr/>
          </p:nvSpPr>
          <p:spPr bwMode="auto">
            <a:xfrm flipV="1">
              <a:off x="3652837" y="3800475"/>
              <a:ext cx="0" cy="682625"/>
            </a:xfrm>
            <a:prstGeom prst="line">
              <a:avLst/>
            </a:prstGeom>
            <a:noFill/>
            <a:ln w="28575">
              <a:solidFill>
                <a:srgbClr val="FF0000"/>
              </a:solidFill>
              <a:prstDash val="sysDot"/>
              <a:round/>
              <a:headEnd/>
              <a:tailEnd type="triangle" w="med" len="med"/>
            </a:ln>
          </p:spPr>
          <p:txBody>
            <a:bodyPr>
              <a:prstTxWarp prst="textNoShape">
                <a:avLst/>
              </a:prstTxWarp>
            </a:bodyPr>
            <a:lstStyle/>
            <a:p>
              <a:endParaRPr lang="en-US"/>
            </a:p>
          </p:txBody>
        </p:sp>
        <p:sp>
          <p:nvSpPr>
            <p:cNvPr id="12317" name="Text Box 28"/>
            <p:cNvSpPr txBox="1">
              <a:spLocks noChangeArrowheads="1"/>
            </p:cNvSpPr>
            <p:nvPr/>
          </p:nvSpPr>
          <p:spPr bwMode="auto">
            <a:xfrm>
              <a:off x="3495675" y="3546475"/>
              <a:ext cx="300037" cy="223838"/>
            </a:xfrm>
            <a:prstGeom prst="rect">
              <a:avLst/>
            </a:prstGeom>
            <a:noFill/>
            <a:ln w="9525">
              <a:noFill/>
              <a:miter lim="800000"/>
              <a:headEnd/>
              <a:tailEnd/>
            </a:ln>
          </p:spPr>
          <p:txBody>
            <a:bodyPr lIns="61265" tIns="30632" rIns="61265" bIns="30632">
              <a:prstTxWarp prst="textNoShape">
                <a:avLst/>
              </a:prstTxWarp>
            </a:bodyPr>
            <a:lstStyle/>
            <a:p>
              <a:pPr algn="ctr"/>
              <a:r>
                <a:rPr lang="en-US">
                  <a:solidFill>
                    <a:srgbClr val="000000"/>
                  </a:solidFill>
                  <a:ea typeface="ＭＳ Ｐゴシック" pitchFamily="-103" charset="-128"/>
                  <a:cs typeface="ＭＳ Ｐゴシック" pitchFamily="-103" charset="-128"/>
                </a:rPr>
                <a:t>H</a:t>
              </a:r>
              <a:r>
                <a:rPr lang="en-US" baseline="30000">
                  <a:solidFill>
                    <a:srgbClr val="000000"/>
                  </a:solidFill>
                  <a:ea typeface="ＭＳ Ｐゴシック" pitchFamily="-103" charset="-128"/>
                  <a:cs typeface="ＭＳ Ｐゴシック" pitchFamily="-103" charset="-128"/>
                </a:rPr>
                <a:t>+</a:t>
              </a:r>
              <a:endParaRPr lang="en-US">
                <a:ea typeface="ＭＳ Ｐゴシック" pitchFamily="-103" charset="-128"/>
                <a:cs typeface="ＭＳ Ｐゴシック" pitchFamily="-103" charset="-128"/>
              </a:endParaRPr>
            </a:p>
          </p:txBody>
        </p:sp>
        <p:sp>
          <p:nvSpPr>
            <p:cNvPr id="12318" name="Freeform 29"/>
            <p:cNvSpPr>
              <a:spLocks/>
            </p:cNvSpPr>
            <p:nvPr/>
          </p:nvSpPr>
          <p:spPr bwMode="auto">
            <a:xfrm>
              <a:off x="3327400" y="3924300"/>
              <a:ext cx="650875" cy="187325"/>
            </a:xfrm>
            <a:custGeom>
              <a:avLst/>
              <a:gdLst>
                <a:gd name="T0" fmla="*/ 0 w 480"/>
                <a:gd name="T1" fmla="*/ 0 h 144"/>
                <a:gd name="T2" fmla="*/ 2147483647 w 480"/>
                <a:gd name="T3" fmla="*/ 2147483647 h 144"/>
                <a:gd name="T4" fmla="*/ 2147483647 w 480"/>
                <a:gd name="T5" fmla="*/ 0 h 144"/>
                <a:gd name="T6" fmla="*/ 0 60000 65536"/>
                <a:gd name="T7" fmla="*/ 0 60000 65536"/>
                <a:gd name="T8" fmla="*/ 0 60000 65536"/>
                <a:gd name="T9" fmla="*/ 0 w 480"/>
                <a:gd name="T10" fmla="*/ 0 h 144"/>
                <a:gd name="T11" fmla="*/ 480 w 480"/>
                <a:gd name="T12" fmla="*/ 144 h 144"/>
              </a:gdLst>
              <a:ahLst/>
              <a:cxnLst>
                <a:cxn ang="T6">
                  <a:pos x="T0" y="T1"/>
                </a:cxn>
                <a:cxn ang="T7">
                  <a:pos x="T2" y="T3"/>
                </a:cxn>
                <a:cxn ang="T8">
                  <a:pos x="T4" y="T5"/>
                </a:cxn>
              </a:cxnLst>
              <a:rect l="T9" t="T10" r="T11" b="T12"/>
              <a:pathLst>
                <a:path w="480" h="144">
                  <a:moveTo>
                    <a:pt x="0" y="0"/>
                  </a:moveTo>
                  <a:cubicBezTo>
                    <a:pt x="80" y="72"/>
                    <a:pt x="160" y="144"/>
                    <a:pt x="240" y="144"/>
                  </a:cubicBezTo>
                  <a:cubicBezTo>
                    <a:pt x="320" y="144"/>
                    <a:pt x="400" y="72"/>
                    <a:pt x="480" y="0"/>
                  </a:cubicBezTo>
                </a:path>
              </a:pathLst>
            </a:custGeom>
            <a:noFill/>
            <a:ln w="28575">
              <a:solidFill>
                <a:srgbClr val="FF0000"/>
              </a:solidFill>
              <a:round/>
              <a:headEnd/>
              <a:tailEnd type="triangle" w="med" len="med"/>
            </a:ln>
          </p:spPr>
          <p:txBody>
            <a:bodyPr>
              <a:prstTxWarp prst="textNoShape">
                <a:avLst/>
              </a:prstTxWarp>
            </a:bodyPr>
            <a:lstStyle/>
            <a:p>
              <a:endParaRPr lang="en-US"/>
            </a:p>
          </p:txBody>
        </p:sp>
        <p:sp>
          <p:nvSpPr>
            <p:cNvPr id="12319" name="Text Box 30"/>
            <p:cNvSpPr txBox="1">
              <a:spLocks noChangeArrowheads="1"/>
            </p:cNvSpPr>
            <p:nvPr/>
          </p:nvSpPr>
          <p:spPr bwMode="auto">
            <a:xfrm>
              <a:off x="2838450" y="3686175"/>
              <a:ext cx="747712" cy="419100"/>
            </a:xfrm>
            <a:prstGeom prst="rect">
              <a:avLst/>
            </a:prstGeom>
            <a:noFill/>
            <a:ln w="9525">
              <a:noFill/>
              <a:miter lim="800000"/>
              <a:headEnd/>
              <a:tailEnd/>
            </a:ln>
          </p:spPr>
          <p:txBody>
            <a:bodyPr lIns="61265" tIns="30632" rIns="61265" bIns="30632">
              <a:prstTxWarp prst="textNoShape">
                <a:avLst/>
              </a:prstTxWarp>
            </a:bodyPr>
            <a:lstStyle/>
            <a:p>
              <a:pPr algn="ctr"/>
              <a:r>
                <a:rPr lang="en-US">
                  <a:solidFill>
                    <a:srgbClr val="000000"/>
                  </a:solidFill>
                  <a:ea typeface="ＭＳ Ｐゴシック" pitchFamily="-103" charset="-128"/>
                  <a:cs typeface="ＭＳ Ｐゴシック" pitchFamily="-103" charset="-128"/>
                </a:rPr>
                <a:t>ADP</a:t>
              </a:r>
              <a:endParaRPr lang="en-US">
                <a:ea typeface="ＭＳ Ｐゴシック" pitchFamily="-103" charset="-128"/>
                <a:cs typeface="ＭＳ Ｐゴシック" pitchFamily="-103" charset="-128"/>
              </a:endParaRPr>
            </a:p>
          </p:txBody>
        </p:sp>
        <p:sp>
          <p:nvSpPr>
            <p:cNvPr id="12320" name="Text Box 31"/>
            <p:cNvSpPr txBox="1">
              <a:spLocks noChangeArrowheads="1"/>
            </p:cNvSpPr>
            <p:nvPr/>
          </p:nvSpPr>
          <p:spPr bwMode="auto">
            <a:xfrm>
              <a:off x="3687762" y="3695701"/>
              <a:ext cx="969963" cy="238124"/>
            </a:xfrm>
            <a:prstGeom prst="rect">
              <a:avLst/>
            </a:prstGeom>
            <a:noFill/>
            <a:ln w="9525">
              <a:noFill/>
              <a:miter lim="800000"/>
              <a:headEnd/>
              <a:tailEnd/>
            </a:ln>
          </p:spPr>
          <p:txBody>
            <a:bodyPr lIns="61265" tIns="30632" rIns="61265" bIns="30632">
              <a:prstTxWarp prst="textNoShape">
                <a:avLst/>
              </a:prstTxWarp>
            </a:bodyPr>
            <a:lstStyle/>
            <a:p>
              <a:pPr algn="ctr"/>
              <a:r>
                <a:rPr lang="en-US">
                  <a:solidFill>
                    <a:srgbClr val="000000"/>
                  </a:solidFill>
                  <a:ea typeface="ＭＳ Ｐゴシック" pitchFamily="-103" charset="-128"/>
                  <a:cs typeface="ＭＳ Ｐゴシック" pitchFamily="-103" charset="-128"/>
                </a:rPr>
                <a:t>ATP</a:t>
              </a:r>
              <a:endParaRPr lang="en-US">
                <a:ea typeface="ＭＳ Ｐゴシック" pitchFamily="-103" charset="-128"/>
                <a:cs typeface="ＭＳ Ｐゴシック" pitchFamily="-103" charset="-128"/>
              </a:endParaRPr>
            </a:p>
          </p:txBody>
        </p:sp>
        <p:sp>
          <p:nvSpPr>
            <p:cNvPr id="12321" name="Oval 32"/>
            <p:cNvSpPr>
              <a:spLocks noChangeArrowheads="1"/>
            </p:cNvSpPr>
            <p:nvPr/>
          </p:nvSpPr>
          <p:spPr bwMode="auto">
            <a:xfrm>
              <a:off x="5410200" y="4086225"/>
              <a:ext cx="130175" cy="123825"/>
            </a:xfrm>
            <a:prstGeom prst="ellipse">
              <a:avLst/>
            </a:prstGeom>
            <a:gradFill rotWithShape="1">
              <a:gsLst>
                <a:gs pos="0">
                  <a:srgbClr val="FFFFFF"/>
                </a:gs>
                <a:gs pos="100000">
                  <a:srgbClr val="660033"/>
                </a:gs>
              </a:gsLst>
              <a:path path="shape">
                <a:fillToRect l="50000" t="50000" r="50000" b="50000"/>
              </a:path>
            </a:gradFill>
            <a:ln w="9525">
              <a:noFill/>
              <a:round/>
              <a:headEnd/>
              <a:tailEnd/>
            </a:ln>
          </p:spPr>
          <p:txBody>
            <a:bodyPr anchor="ctr">
              <a:prstTxWarp prst="textNoShape">
                <a:avLst/>
              </a:prstTxWarp>
            </a:bodyPr>
            <a:lstStyle/>
            <a:p>
              <a:endParaRPr lang="en-US"/>
            </a:p>
          </p:txBody>
        </p:sp>
        <p:sp>
          <p:nvSpPr>
            <p:cNvPr id="12322" name="Text Box 33"/>
            <p:cNvSpPr txBox="1">
              <a:spLocks noChangeArrowheads="1"/>
            </p:cNvSpPr>
            <p:nvPr/>
          </p:nvSpPr>
          <p:spPr bwMode="auto">
            <a:xfrm>
              <a:off x="2767621" y="2286000"/>
              <a:ext cx="1244339" cy="646331"/>
            </a:xfrm>
            <a:prstGeom prst="rect">
              <a:avLst/>
            </a:prstGeom>
            <a:noFill/>
            <a:ln w="9525">
              <a:noFill/>
              <a:miter lim="800000"/>
              <a:headEnd/>
              <a:tailEnd/>
            </a:ln>
          </p:spPr>
          <p:txBody>
            <a:bodyPr wrap="square">
              <a:prstTxWarp prst="textNoShape">
                <a:avLst/>
              </a:prstTxWarp>
              <a:spAutoFit/>
            </a:bodyPr>
            <a:lstStyle/>
            <a:p>
              <a:pPr algn="r" eaLnBrk="0" hangingPunct="0"/>
              <a:r>
                <a:rPr lang="en-US" dirty="0">
                  <a:ea typeface="ＭＳ Ｐゴシック" pitchFamily="-103" charset="-128"/>
                  <a:cs typeface="ＭＳ Ｐゴシック" pitchFamily="-103" charset="-128"/>
                </a:rPr>
                <a:t>Bio-</a:t>
              </a:r>
            </a:p>
            <a:p>
              <a:pPr algn="r" eaLnBrk="0" hangingPunct="0"/>
              <a:r>
                <a:rPr lang="en-US" dirty="0">
                  <a:ea typeface="ＭＳ Ｐゴシック" pitchFamily="-103" charset="-128"/>
                  <a:cs typeface="ＭＳ Ｐゴシック" pitchFamily="-103" charset="-128"/>
                </a:rPr>
                <a:t>reduction</a:t>
              </a:r>
            </a:p>
          </p:txBody>
        </p:sp>
        <p:sp>
          <p:nvSpPr>
            <p:cNvPr id="12323" name="Text Box 50"/>
            <p:cNvSpPr txBox="1">
              <a:spLocks noChangeArrowheads="1"/>
            </p:cNvSpPr>
            <p:nvPr/>
          </p:nvSpPr>
          <p:spPr bwMode="auto">
            <a:xfrm>
              <a:off x="3124200" y="1133654"/>
              <a:ext cx="1600200" cy="685800"/>
            </a:xfrm>
            <a:prstGeom prst="rect">
              <a:avLst/>
            </a:prstGeom>
            <a:noFill/>
            <a:ln w="9525">
              <a:noFill/>
              <a:miter lim="800000"/>
              <a:headEnd/>
              <a:tailEnd/>
            </a:ln>
          </p:spPr>
          <p:txBody>
            <a:bodyPr lIns="61265" tIns="30632" rIns="61265" bIns="30632">
              <a:prstTxWarp prst="textNoShape">
                <a:avLst/>
              </a:prstTxWarp>
            </a:bodyPr>
            <a:lstStyle/>
            <a:p>
              <a:pPr>
                <a:buClr>
                  <a:schemeClr val="folHlink"/>
                </a:buClr>
              </a:pPr>
              <a:r>
                <a:rPr lang="en-US" sz="1600" dirty="0" err="1">
                  <a:ea typeface="ＭＳ Ｐゴシック" pitchFamily="-103" charset="-128"/>
                  <a:cs typeface="ＭＳ Ｐゴシック" pitchFamily="-103" charset="-128"/>
                </a:rPr>
                <a:t>Diferentes</a:t>
              </a:r>
              <a:r>
                <a:rPr lang="en-US" sz="1600" dirty="0">
                  <a:ea typeface="ＭＳ Ｐゴシック" pitchFamily="-103" charset="-128"/>
                  <a:cs typeface="ＭＳ Ｐゴシック" pitchFamily="-103" charset="-128"/>
                </a:rPr>
                <a:t> </a:t>
              </a:r>
              <a:r>
                <a:rPr lang="en-US" sz="1600" dirty="0" err="1">
                  <a:ea typeface="ＭＳ Ｐゴシック" pitchFamily="-103" charset="-128"/>
                  <a:cs typeface="ＭＳ Ｐゴシック" pitchFamily="-103" charset="-128"/>
                </a:rPr>
                <a:t>dianas</a:t>
              </a:r>
              <a:endParaRPr lang="en-US" sz="1600" dirty="0">
                <a:ea typeface="ＭＳ Ｐゴシック" pitchFamily="-103" charset="-128"/>
                <a:cs typeface="ＭＳ Ｐゴシック" pitchFamily="-103" charset="-128"/>
              </a:endParaRPr>
            </a:p>
            <a:p>
              <a:pPr>
                <a:buClr>
                  <a:schemeClr val="folHlink"/>
                </a:buClr>
                <a:buFont typeface="Wingdings" pitchFamily="-103" charset="2"/>
                <a:buChar char="§"/>
              </a:pPr>
              <a:r>
                <a:rPr lang="en-US" sz="1600" dirty="0">
                  <a:solidFill>
                    <a:srgbClr val="FF0000"/>
                  </a:solidFill>
                  <a:ea typeface="ＭＳ Ｐゴシック" pitchFamily="-103" charset="-128"/>
                  <a:cs typeface="ＭＳ Ｐゴシック" pitchFamily="-103" charset="-128"/>
                </a:rPr>
                <a:t> PA-824</a:t>
              </a:r>
            </a:p>
            <a:p>
              <a:pPr>
                <a:buClr>
                  <a:schemeClr val="folHlink"/>
                </a:buClr>
                <a:buFont typeface="Wingdings" pitchFamily="-103" charset="2"/>
                <a:buChar char="§"/>
              </a:pPr>
              <a:r>
                <a:rPr lang="en-US" sz="1600" dirty="0">
                  <a:solidFill>
                    <a:srgbClr val="FF0000"/>
                  </a:solidFill>
                  <a:ea typeface="ＭＳ Ｐゴシック" pitchFamily="-103" charset="-128"/>
                  <a:cs typeface="ＭＳ Ｐゴシック" pitchFamily="-103" charset="-128"/>
                </a:rPr>
                <a:t> OPC-67683 (</a:t>
              </a:r>
              <a:r>
                <a:rPr lang="en-US" sz="1600" dirty="0" err="1">
                  <a:solidFill>
                    <a:srgbClr val="FF0000"/>
                  </a:solidFill>
                  <a:ea typeface="ＭＳ Ｐゴシック" pitchFamily="-103" charset="-128"/>
                  <a:cs typeface="ＭＳ Ｐゴシック" pitchFamily="-103" charset="-128"/>
                </a:rPr>
                <a:t>Delamanid</a:t>
              </a:r>
              <a:r>
                <a:rPr lang="en-US" sz="1600" dirty="0">
                  <a:solidFill>
                    <a:srgbClr val="FF0000"/>
                  </a:solidFill>
                  <a:ea typeface="ＭＳ Ｐゴシック" pitchFamily="-103" charset="-128"/>
                  <a:cs typeface="ＭＳ Ｐゴシック" pitchFamily="-103" charset="-128"/>
                </a:rPr>
                <a:t>)</a:t>
              </a:r>
            </a:p>
          </p:txBody>
        </p:sp>
        <p:sp>
          <p:nvSpPr>
            <p:cNvPr id="12324" name="Text Box 69"/>
            <p:cNvSpPr txBox="1">
              <a:spLocks noChangeArrowheads="1"/>
            </p:cNvSpPr>
            <p:nvPr/>
          </p:nvSpPr>
          <p:spPr bwMode="auto">
            <a:xfrm>
              <a:off x="5410200" y="1181100"/>
              <a:ext cx="1392237" cy="914400"/>
            </a:xfrm>
            <a:prstGeom prst="rect">
              <a:avLst/>
            </a:prstGeom>
            <a:noFill/>
            <a:ln w="9525">
              <a:noFill/>
              <a:miter lim="800000"/>
              <a:headEnd/>
              <a:tailEnd/>
            </a:ln>
          </p:spPr>
          <p:txBody>
            <a:bodyPr lIns="61265" tIns="30632" rIns="61265" bIns="30632">
              <a:prstTxWarp prst="textNoShape">
                <a:avLst/>
              </a:prstTxWarp>
            </a:bodyPr>
            <a:lstStyle/>
            <a:p>
              <a:pPr>
                <a:buClr>
                  <a:schemeClr val="folHlink"/>
                </a:buClr>
              </a:pPr>
              <a:r>
                <a:rPr lang="en-US" sz="1600" dirty="0">
                  <a:ea typeface="ＭＳ Ｐゴシック" pitchFamily="-103" charset="-128"/>
                  <a:cs typeface="ＭＳ Ｐゴシック" pitchFamily="-103" charset="-128"/>
                </a:rPr>
                <a:t>ADN </a:t>
              </a:r>
              <a:r>
                <a:rPr lang="en-US" sz="1600" dirty="0" err="1">
                  <a:ea typeface="ＭＳ Ｐゴシック" pitchFamily="-103" charset="-128"/>
                  <a:cs typeface="ＭＳ Ｐゴシック" pitchFamily="-103" charset="-128"/>
                </a:rPr>
                <a:t>Gyrasa</a:t>
              </a:r>
              <a:endParaRPr lang="en-US" sz="1600" dirty="0">
                <a:ea typeface="ＭＳ Ｐゴシック" pitchFamily="-103" charset="-128"/>
                <a:cs typeface="ＭＳ Ｐゴシック" pitchFamily="-103" charset="-128"/>
              </a:endParaRPr>
            </a:p>
            <a:p>
              <a:pPr>
                <a:buClr>
                  <a:schemeClr val="folHlink"/>
                </a:buClr>
                <a:buFont typeface="Wingdings" pitchFamily="-103" charset="2"/>
                <a:buChar char="§"/>
              </a:pPr>
              <a:r>
                <a:rPr lang="en-US" sz="1600" dirty="0">
                  <a:solidFill>
                    <a:srgbClr val="FF0000"/>
                  </a:solidFill>
                  <a:ea typeface="ＭＳ Ｐゴシック" pitchFamily="-103" charset="-128"/>
                  <a:cs typeface="ＭＳ Ｐゴシック" pitchFamily="-103" charset="-128"/>
                </a:rPr>
                <a:t> </a:t>
              </a:r>
              <a:r>
                <a:rPr lang="en-US" sz="1600" dirty="0" err="1">
                  <a:solidFill>
                    <a:srgbClr val="FF0000"/>
                  </a:solidFill>
                  <a:ea typeface="ＭＳ Ｐゴシック" pitchFamily="-103" charset="-128"/>
                  <a:cs typeface="ＭＳ Ｐゴシック" pitchFamily="-103" charset="-128"/>
                </a:rPr>
                <a:t>Gatifloxacin</a:t>
              </a:r>
              <a:endParaRPr lang="en-US" sz="1600" dirty="0">
                <a:solidFill>
                  <a:srgbClr val="FF0000"/>
                </a:solidFill>
                <a:ea typeface="ＭＳ Ｐゴシック" pitchFamily="-103" charset="-128"/>
                <a:cs typeface="ＭＳ Ｐゴシック" pitchFamily="-103" charset="-128"/>
              </a:endParaRPr>
            </a:p>
            <a:p>
              <a:pPr>
                <a:buClr>
                  <a:schemeClr val="folHlink"/>
                </a:buClr>
                <a:buFont typeface="Wingdings" pitchFamily="-103" charset="2"/>
                <a:buChar char="§"/>
              </a:pPr>
              <a:r>
                <a:rPr lang="en-US" sz="1600" dirty="0">
                  <a:solidFill>
                    <a:srgbClr val="FF0000"/>
                  </a:solidFill>
                  <a:ea typeface="ＭＳ Ｐゴシック" pitchFamily="-103" charset="-128"/>
                  <a:cs typeface="ＭＳ Ｐゴシック" pitchFamily="-103" charset="-128"/>
                </a:rPr>
                <a:t> </a:t>
              </a:r>
              <a:r>
                <a:rPr lang="en-US" sz="1600" dirty="0" err="1">
                  <a:solidFill>
                    <a:srgbClr val="FF0000"/>
                  </a:solidFill>
                  <a:ea typeface="ＭＳ Ｐゴシック" pitchFamily="-103" charset="-128"/>
                  <a:cs typeface="ＭＳ Ｐゴシック" pitchFamily="-103" charset="-128"/>
                </a:rPr>
                <a:t>Moxifloxacin</a:t>
              </a:r>
              <a:endParaRPr lang="en-US" sz="1600" dirty="0">
                <a:solidFill>
                  <a:srgbClr val="FF0000"/>
                </a:solidFill>
                <a:ea typeface="ＭＳ Ｐゴシック" pitchFamily="-103" charset="-128"/>
                <a:cs typeface="ＭＳ Ｐゴシック" pitchFamily="-103" charset="-128"/>
              </a:endParaRPr>
            </a:p>
            <a:p>
              <a:pPr>
                <a:buClr>
                  <a:schemeClr val="folHlink"/>
                </a:buClr>
                <a:buFont typeface="Wingdings" pitchFamily="-103" charset="2"/>
                <a:buChar char="§"/>
              </a:pPr>
              <a:endParaRPr lang="en-US" sz="1600" dirty="0">
                <a:solidFill>
                  <a:schemeClr val="accent2"/>
                </a:solidFill>
                <a:ea typeface="ＭＳ Ｐゴシック" pitchFamily="-103" charset="-128"/>
                <a:cs typeface="ＭＳ Ｐゴシック" pitchFamily="-103" charset="-128"/>
              </a:endParaRPr>
            </a:p>
          </p:txBody>
        </p:sp>
        <p:sp>
          <p:nvSpPr>
            <p:cNvPr id="12325" name="Text Box 70"/>
            <p:cNvSpPr txBox="1">
              <a:spLocks noChangeArrowheads="1"/>
            </p:cNvSpPr>
            <p:nvPr/>
          </p:nvSpPr>
          <p:spPr bwMode="auto">
            <a:xfrm>
              <a:off x="6400800" y="2552700"/>
              <a:ext cx="2171700" cy="457200"/>
            </a:xfrm>
            <a:prstGeom prst="rect">
              <a:avLst/>
            </a:prstGeom>
            <a:noFill/>
            <a:ln w="9525">
              <a:noFill/>
              <a:miter lim="800000"/>
              <a:headEnd/>
              <a:tailEnd/>
            </a:ln>
          </p:spPr>
          <p:txBody>
            <a:bodyPr lIns="61265" tIns="30632" rIns="61265" bIns="30632">
              <a:prstTxWarp prst="textNoShape">
                <a:avLst/>
              </a:prstTxWarp>
            </a:bodyPr>
            <a:lstStyle/>
            <a:p>
              <a:pPr>
                <a:buClr>
                  <a:schemeClr val="folHlink"/>
                </a:buClr>
              </a:pPr>
              <a:r>
                <a:rPr lang="en-US" sz="1600" dirty="0">
                  <a:ea typeface="ＭＳ Ｐゴシック" pitchFamily="-103" charset="-128"/>
                  <a:cs typeface="ＭＳ Ｐゴシック" pitchFamily="-103" charset="-128"/>
                </a:rPr>
                <a:t>ARN </a:t>
              </a:r>
              <a:r>
                <a:rPr lang="en-US" sz="1600" dirty="0" err="1">
                  <a:ea typeface="ＭＳ Ｐゴシック" pitchFamily="-103" charset="-128"/>
                  <a:cs typeface="ＭＳ Ｐゴシック" pitchFamily="-103" charset="-128"/>
                </a:rPr>
                <a:t>Polymerasa</a:t>
              </a:r>
              <a:endParaRPr lang="en-US" sz="1600" dirty="0">
                <a:ea typeface="ＭＳ Ｐゴシック" pitchFamily="-103" charset="-128"/>
                <a:cs typeface="ＭＳ Ｐゴシック" pitchFamily="-103" charset="-128"/>
              </a:endParaRPr>
            </a:p>
            <a:p>
              <a:pPr>
                <a:buClr>
                  <a:schemeClr val="folHlink"/>
                </a:buClr>
                <a:buFont typeface="Wingdings" pitchFamily="-103" charset="2"/>
                <a:buChar char="§"/>
              </a:pPr>
              <a:r>
                <a:rPr lang="en-US" sz="1600" dirty="0">
                  <a:solidFill>
                    <a:srgbClr val="FF0000"/>
                  </a:solidFill>
                  <a:ea typeface="ＭＳ Ｐゴシック" pitchFamily="-103" charset="-128"/>
                  <a:cs typeface="ＭＳ Ｐゴシック" pitchFamily="-103" charset="-128"/>
                </a:rPr>
                <a:t> </a:t>
              </a:r>
              <a:r>
                <a:rPr lang="en-US" sz="1600" dirty="0" err="1">
                  <a:solidFill>
                    <a:srgbClr val="FF0000"/>
                  </a:solidFill>
                  <a:ea typeface="ＭＳ Ｐゴシック" pitchFamily="-103" charset="-128"/>
                  <a:cs typeface="ＭＳ Ｐゴシック" pitchFamily="-103" charset="-128"/>
                </a:rPr>
                <a:t>Rifapentina</a:t>
              </a:r>
              <a:endParaRPr lang="en-US" sz="1600" dirty="0">
                <a:solidFill>
                  <a:srgbClr val="FF0000"/>
                </a:solidFill>
                <a:ea typeface="ＭＳ Ｐゴシック" pitchFamily="-103" charset="-128"/>
                <a:cs typeface="ＭＳ Ｐゴシック" pitchFamily="-103" charset="-128"/>
              </a:endParaRPr>
            </a:p>
          </p:txBody>
        </p:sp>
        <p:sp>
          <p:nvSpPr>
            <p:cNvPr id="12326" name="Text Box 73"/>
            <p:cNvSpPr txBox="1">
              <a:spLocks noChangeArrowheads="1"/>
            </p:cNvSpPr>
            <p:nvPr/>
          </p:nvSpPr>
          <p:spPr bwMode="auto">
            <a:xfrm>
              <a:off x="6019800" y="4419600"/>
              <a:ext cx="2623200" cy="1066800"/>
            </a:xfrm>
            <a:prstGeom prst="rect">
              <a:avLst/>
            </a:prstGeom>
            <a:noFill/>
            <a:ln w="9525">
              <a:noFill/>
              <a:miter lim="800000"/>
              <a:headEnd/>
              <a:tailEnd/>
            </a:ln>
          </p:spPr>
          <p:txBody>
            <a:bodyPr lIns="61265" tIns="30632" rIns="61265" bIns="30632">
              <a:prstTxWarp prst="textNoShape">
                <a:avLst/>
              </a:prstTxWarp>
            </a:bodyPr>
            <a:lstStyle/>
            <a:p>
              <a:pPr>
                <a:buClr>
                  <a:schemeClr val="folHlink"/>
                </a:buClr>
              </a:pPr>
              <a:r>
                <a:rPr lang="en-US" sz="1600" dirty="0" err="1">
                  <a:ea typeface="ＭＳ Ｐゴシック" pitchFamily="-103" charset="-128"/>
                  <a:cs typeface="ＭＳ Ｐゴシック" pitchFamily="-103" charset="-128"/>
                </a:rPr>
                <a:t>Ribosoma</a:t>
              </a:r>
              <a:endParaRPr lang="en-US" sz="1600" dirty="0">
                <a:solidFill>
                  <a:srgbClr val="FF0000"/>
                </a:solidFill>
                <a:ea typeface="ＭＳ Ｐゴシック" pitchFamily="-103" charset="-128"/>
                <a:cs typeface="ＭＳ Ｐゴシック" pitchFamily="-103" charset="-128"/>
              </a:endParaRPr>
            </a:p>
            <a:p>
              <a:pPr>
                <a:buClr>
                  <a:schemeClr val="folHlink"/>
                </a:buClr>
                <a:buFont typeface="Wingdings" pitchFamily="-103" charset="2"/>
                <a:buChar char="§"/>
              </a:pPr>
              <a:r>
                <a:rPr lang="en-US" sz="1600" dirty="0">
                  <a:solidFill>
                    <a:srgbClr val="FF0000"/>
                  </a:solidFill>
                  <a:ea typeface="ＭＳ Ｐゴシック" pitchFamily="-103" charset="-128"/>
                  <a:cs typeface="ＭＳ Ｐゴシック" pitchFamily="-103" charset="-128"/>
                </a:rPr>
                <a:t> PNU-100480 (</a:t>
              </a:r>
              <a:r>
                <a:rPr lang="en-US" sz="1600" dirty="0" err="1">
                  <a:solidFill>
                    <a:srgbClr val="FF0000"/>
                  </a:solidFill>
                  <a:ea typeface="ＭＳ Ｐゴシック" pitchFamily="-103" charset="-128"/>
                  <a:cs typeface="ＭＳ Ｐゴシック" pitchFamily="-103" charset="-128"/>
                </a:rPr>
                <a:t>Sutezolid</a:t>
              </a:r>
              <a:r>
                <a:rPr lang="en-US" sz="1600" dirty="0">
                  <a:solidFill>
                    <a:srgbClr val="FF0000"/>
                  </a:solidFill>
                  <a:ea typeface="ＭＳ Ｐゴシック" pitchFamily="-103" charset="-128"/>
                  <a:cs typeface="ＭＳ Ｐゴシック" pitchFamily="-103" charset="-128"/>
                </a:rPr>
                <a:t>)</a:t>
              </a:r>
            </a:p>
            <a:p>
              <a:pPr>
                <a:buClr>
                  <a:schemeClr val="folHlink"/>
                </a:buClr>
                <a:buFont typeface="Wingdings" pitchFamily="-103" charset="2"/>
                <a:buChar char="§"/>
              </a:pPr>
              <a:r>
                <a:rPr lang="en-US" sz="1600" dirty="0">
                  <a:solidFill>
                    <a:srgbClr val="003366"/>
                  </a:solidFill>
                  <a:ea typeface="ＭＳ Ｐゴシック" pitchFamily="-103" charset="-128"/>
                  <a:cs typeface="ＭＳ Ｐゴシック" pitchFamily="-103" charset="-128"/>
                </a:rPr>
                <a:t> </a:t>
              </a:r>
              <a:r>
                <a:rPr lang="en-US" sz="1600" dirty="0">
                  <a:solidFill>
                    <a:srgbClr val="FF0000"/>
                  </a:solidFill>
                  <a:ea typeface="ＭＳ Ｐゴシック" pitchFamily="-103" charset="-128"/>
                  <a:cs typeface="ＭＳ Ｐゴシック" pitchFamily="-103" charset="-128"/>
                </a:rPr>
                <a:t>AZD-5847</a:t>
              </a:r>
            </a:p>
          </p:txBody>
        </p:sp>
        <p:sp>
          <p:nvSpPr>
            <p:cNvPr id="12327" name="Text Box 79"/>
            <p:cNvSpPr txBox="1">
              <a:spLocks noChangeArrowheads="1"/>
            </p:cNvSpPr>
            <p:nvPr/>
          </p:nvSpPr>
          <p:spPr bwMode="auto">
            <a:xfrm>
              <a:off x="2209798" y="4572000"/>
              <a:ext cx="2700721" cy="457200"/>
            </a:xfrm>
            <a:prstGeom prst="rect">
              <a:avLst/>
            </a:prstGeom>
            <a:noFill/>
            <a:ln w="9525">
              <a:noFill/>
              <a:miter lim="800000"/>
              <a:headEnd/>
              <a:tailEnd/>
            </a:ln>
          </p:spPr>
          <p:txBody>
            <a:bodyPr lIns="61265" tIns="30632" rIns="61265" bIns="30632">
              <a:prstTxWarp prst="textNoShape">
                <a:avLst/>
              </a:prstTxWarp>
            </a:bodyPr>
            <a:lstStyle/>
            <a:p>
              <a:pPr>
                <a:buClr>
                  <a:schemeClr val="folHlink"/>
                </a:buClr>
              </a:pPr>
              <a:r>
                <a:rPr lang="en-US" sz="1600" dirty="0">
                  <a:ea typeface="ＭＳ Ｐゴシック" pitchFamily="-103" charset="-128"/>
                  <a:cs typeface="ＭＳ Ｐゴシック" pitchFamily="-103" charset="-128"/>
                </a:rPr>
                <a:t>ATP </a:t>
              </a:r>
              <a:r>
                <a:rPr lang="en-US" sz="1600" dirty="0" err="1">
                  <a:ea typeface="ＭＳ Ｐゴシック" pitchFamily="-103" charset="-128"/>
                  <a:cs typeface="ＭＳ Ｐゴシック" pitchFamily="-103" charset="-128"/>
                </a:rPr>
                <a:t>Synthase</a:t>
              </a:r>
              <a:endParaRPr lang="en-US" sz="1600" dirty="0">
                <a:ea typeface="ＭＳ Ｐゴシック" pitchFamily="-103" charset="-128"/>
                <a:cs typeface="ＭＳ Ｐゴシック" pitchFamily="-103" charset="-128"/>
              </a:endParaRPr>
            </a:p>
            <a:p>
              <a:pPr>
                <a:buClr>
                  <a:schemeClr val="folHlink"/>
                </a:buClr>
                <a:buFont typeface="Wingdings" pitchFamily="-103" charset="2"/>
                <a:buChar char="§"/>
              </a:pPr>
              <a:r>
                <a:rPr lang="en-US" sz="1600" dirty="0">
                  <a:solidFill>
                    <a:srgbClr val="FF0000"/>
                  </a:solidFill>
                  <a:ea typeface="ＭＳ Ｐゴシック" pitchFamily="-103" charset="-128"/>
                  <a:cs typeface="ＭＳ Ｐゴシック" pitchFamily="-103" charset="-128"/>
                </a:rPr>
                <a:t> TMC-207 (</a:t>
              </a:r>
              <a:r>
                <a:rPr lang="en-US" sz="1600" dirty="0" err="1"/>
                <a:t>bedaquiline</a:t>
              </a:r>
              <a:r>
                <a:rPr lang="en-US" sz="1600" dirty="0"/>
                <a:t>) </a:t>
              </a:r>
            </a:p>
            <a:p>
              <a:pPr>
                <a:buClr>
                  <a:schemeClr val="folHlink"/>
                </a:buClr>
                <a:buFont typeface="Wingdings" pitchFamily="-103" charset="2"/>
                <a:buChar char="§"/>
              </a:pPr>
              <a:endParaRPr lang="en-US" sz="1600" dirty="0">
                <a:solidFill>
                  <a:srgbClr val="FF0000"/>
                </a:solidFill>
                <a:ea typeface="ＭＳ Ｐゴシック" pitchFamily="-103" charset="-128"/>
                <a:cs typeface="ＭＳ Ｐゴシック" pitchFamily="-103" charset="-128"/>
              </a:endParaRPr>
            </a:p>
          </p:txBody>
        </p:sp>
        <p:sp>
          <p:nvSpPr>
            <p:cNvPr id="55" name="Text Box 87"/>
            <p:cNvSpPr txBox="1">
              <a:spLocks noChangeArrowheads="1"/>
            </p:cNvSpPr>
            <p:nvPr/>
          </p:nvSpPr>
          <p:spPr bwMode="auto">
            <a:xfrm>
              <a:off x="971550" y="2514600"/>
              <a:ext cx="1447800" cy="1524000"/>
            </a:xfrm>
            <a:prstGeom prst="rect">
              <a:avLst/>
            </a:prstGeom>
            <a:noFill/>
            <a:ln w="9525">
              <a:noFill/>
              <a:miter lim="800000"/>
              <a:headEnd/>
              <a:tailEnd/>
            </a:ln>
          </p:spPr>
          <p:txBody>
            <a:bodyPr lIns="61265" tIns="30632" rIns="61265" bIns="30632">
              <a:prstTxWarp prst="textNoShape">
                <a:avLst/>
              </a:prstTxWarp>
            </a:bodyPr>
            <a:lstStyle/>
            <a:p>
              <a:pPr marL="114193" indent="-114193">
                <a:buClr>
                  <a:schemeClr val="folHlink"/>
                </a:buClr>
              </a:pPr>
              <a:r>
                <a:rPr lang="en-US" sz="1600" dirty="0">
                  <a:ea typeface="ＭＳ Ｐゴシック" pitchFamily="-103" charset="-128"/>
                  <a:cs typeface="ＭＳ Ｐゴシック" pitchFamily="-103" charset="-128"/>
                </a:rPr>
                <a:t>Pared </a:t>
              </a:r>
              <a:r>
                <a:rPr lang="en-US" sz="1600" dirty="0" err="1">
                  <a:ea typeface="ＭＳ Ｐゴシック" pitchFamily="-103" charset="-128"/>
                  <a:cs typeface="ＭＳ Ｐゴシック" pitchFamily="-103" charset="-128"/>
                </a:rPr>
                <a:t>celular</a:t>
              </a:r>
              <a:endParaRPr lang="en-US" sz="1600" dirty="0">
                <a:ea typeface="ＭＳ Ｐゴシック" pitchFamily="-103" charset="-128"/>
                <a:cs typeface="ＭＳ Ｐゴシック" pitchFamily="-103" charset="-128"/>
              </a:endParaRPr>
            </a:p>
            <a:p>
              <a:pPr marL="114193" indent="-114193">
                <a:buClr>
                  <a:schemeClr val="folHlink"/>
                </a:buClr>
              </a:pPr>
              <a:r>
                <a:rPr lang="en-GB" sz="1600" dirty="0">
                  <a:solidFill>
                    <a:srgbClr val="FF0000"/>
                  </a:solidFill>
                </a:rPr>
                <a:t>SQ-109</a:t>
              </a:r>
            </a:p>
            <a:p>
              <a:pPr marL="114193" indent="-114193">
                <a:buClr>
                  <a:srgbClr val="7030A0"/>
                </a:buClr>
              </a:pPr>
              <a:endParaRPr lang="en-US" sz="1600" dirty="0">
                <a:solidFill>
                  <a:srgbClr val="FF0000"/>
                </a:solidFill>
                <a:ea typeface="ＭＳ Ｐゴシック" pitchFamily="-103" charset="-128"/>
                <a:cs typeface="ＭＳ Ｐゴシック" pitchFamily="-103" charset="-128"/>
              </a:endParaRPr>
            </a:p>
          </p:txBody>
        </p:sp>
        <p:cxnSp>
          <p:nvCxnSpPr>
            <p:cNvPr id="56" name="Straight Arrow Connector 55"/>
            <p:cNvCxnSpPr>
              <a:stCxn id="12325" idx="1"/>
            </p:cNvCxnSpPr>
            <p:nvPr/>
          </p:nvCxnSpPr>
          <p:spPr>
            <a:xfrm rot="10800000">
              <a:off x="5638800" y="2781300"/>
              <a:ext cx="762000" cy="158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a:off x="4887119" y="1915319"/>
              <a:ext cx="457200" cy="43656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3409950" y="2543175"/>
              <a:ext cx="1123950" cy="3810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flipH="1" flipV="1">
              <a:off x="2971800" y="4191000"/>
              <a:ext cx="381000" cy="38100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6200000" flipV="1">
              <a:off x="5943600" y="3886200"/>
              <a:ext cx="457200" cy="45720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5" idx="3"/>
              <a:endCxn id="12294" idx="1"/>
            </p:cNvCxnSpPr>
            <p:nvPr/>
          </p:nvCxnSpPr>
          <p:spPr>
            <a:xfrm>
              <a:off x="2419350" y="3276600"/>
              <a:ext cx="515938" cy="793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730625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683568" y="260648"/>
            <a:ext cx="7804800" cy="1144921"/>
          </a:xfrm>
          <a:prstGeom prst="rect">
            <a:avLst/>
          </a:prstGeom>
          <a:noFill/>
          <a:ln w="9525">
            <a:noFill/>
            <a:miter lim="800000"/>
            <a:headEnd/>
            <a:tailEnd/>
          </a:ln>
        </p:spPr>
        <p:txBody>
          <a:bodyPr lIns="0" tIns="0" rIns="0" bIns="0"/>
          <a:lstStyle/>
          <a:p>
            <a:pPr algn="ctr">
              <a:lnSpc>
                <a:spcPct val="97000"/>
              </a:lnSpc>
              <a:buClr>
                <a:srgbClr val="FFFFFF"/>
              </a:buClr>
              <a:buSzPct val="45000"/>
              <a:tabLst>
                <a:tab pos="656514" algn="l"/>
                <a:tab pos="1313025" algn="l"/>
                <a:tab pos="1969541" algn="l"/>
                <a:tab pos="2626055" algn="l"/>
                <a:tab pos="3282566" algn="l"/>
                <a:tab pos="3939082" algn="l"/>
                <a:tab pos="4595595" algn="l"/>
                <a:tab pos="5252108" algn="l"/>
                <a:tab pos="5908622" algn="l"/>
                <a:tab pos="6565136" algn="l"/>
                <a:tab pos="7221649" algn="l"/>
              </a:tabLst>
            </a:pPr>
            <a:r>
              <a:rPr lang="en-GB" sz="1600" b="1" dirty="0">
                <a:solidFill>
                  <a:srgbClr val="FF0000"/>
                </a:solidFill>
                <a:latin typeface="Arial" charset="0"/>
              </a:rPr>
              <a:t>Original Article</a:t>
            </a:r>
            <a:r>
              <a:rPr lang="en-GB" sz="2500" b="1" dirty="0">
                <a:solidFill>
                  <a:srgbClr val="FFFFFF"/>
                </a:solidFill>
                <a:latin typeface="Arial" charset="0"/>
              </a:rPr>
              <a:t> </a:t>
            </a:r>
            <a:br>
              <a:rPr lang="en-GB" sz="2500" b="1" dirty="0">
                <a:solidFill>
                  <a:srgbClr val="FFFFFF"/>
                </a:solidFill>
                <a:latin typeface="Arial" charset="0"/>
              </a:rPr>
            </a:br>
            <a:r>
              <a:rPr lang="en-GB" sz="2500" b="1" dirty="0">
                <a:solidFill>
                  <a:srgbClr val="FFFFFF"/>
                </a:solidFill>
                <a:latin typeface="Arial" charset="0"/>
              </a:rPr>
              <a:t>Delamanid for Multidrug-Resistant Pulmonary Tuberculosis</a:t>
            </a:r>
          </a:p>
        </p:txBody>
      </p:sp>
      <p:sp>
        <p:nvSpPr>
          <p:cNvPr id="3074" name="Text Box 2"/>
          <p:cNvSpPr txBox="1">
            <a:spLocks noChangeArrowheads="1"/>
          </p:cNvSpPr>
          <p:nvPr/>
        </p:nvSpPr>
        <p:spPr bwMode="auto">
          <a:xfrm>
            <a:off x="671040" y="2049344"/>
            <a:ext cx="7804800" cy="2740607"/>
          </a:xfrm>
          <a:prstGeom prst="rect">
            <a:avLst/>
          </a:prstGeom>
          <a:noFill/>
          <a:ln w="9525">
            <a:noFill/>
            <a:miter lim="800000"/>
            <a:headEnd/>
            <a:tailEnd/>
          </a:ln>
        </p:spPr>
        <p:txBody>
          <a:bodyPr lIns="0" tIns="0" rIns="0" bIns="0"/>
          <a:lstStyle/>
          <a:p>
            <a:pPr algn="ctr">
              <a:lnSpc>
                <a:spcPct val="97000"/>
              </a:lnSpc>
              <a:buClr>
                <a:srgbClr val="FFFFFF"/>
              </a:buClr>
              <a:buSzPct val="45000"/>
              <a:tabLst>
                <a:tab pos="656514" algn="l"/>
                <a:tab pos="1313025" algn="l"/>
                <a:tab pos="1969541" algn="l"/>
                <a:tab pos="2626055" algn="l"/>
                <a:tab pos="3282566" algn="l"/>
                <a:tab pos="3939082" algn="l"/>
                <a:tab pos="4595595" algn="l"/>
                <a:tab pos="5252108" algn="l"/>
                <a:tab pos="5908622" algn="l"/>
                <a:tab pos="6565136" algn="l"/>
                <a:tab pos="7221649" algn="l"/>
              </a:tabLst>
            </a:pPr>
            <a:endParaRPr lang="en-GB" sz="1600" dirty="0">
              <a:solidFill>
                <a:srgbClr val="FFFFFF"/>
              </a:solidFill>
              <a:latin typeface="Arial" charset="0"/>
            </a:endParaRPr>
          </a:p>
        </p:txBody>
      </p:sp>
      <p:sp>
        <p:nvSpPr>
          <p:cNvPr id="3075" name="Text Box 3"/>
          <p:cNvSpPr txBox="1">
            <a:spLocks noChangeArrowheads="1"/>
          </p:cNvSpPr>
          <p:nvPr/>
        </p:nvSpPr>
        <p:spPr bwMode="auto">
          <a:xfrm>
            <a:off x="0" y="6141457"/>
            <a:ext cx="7804800" cy="716543"/>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514" algn="l"/>
                <a:tab pos="1313025" algn="l"/>
                <a:tab pos="1969541" algn="l"/>
                <a:tab pos="2626055" algn="l"/>
                <a:tab pos="3282566" algn="l"/>
                <a:tab pos="3939082" algn="l"/>
                <a:tab pos="4595595" algn="l"/>
                <a:tab pos="5252108" algn="l"/>
                <a:tab pos="5908622" algn="l"/>
                <a:tab pos="6565136" algn="l"/>
                <a:tab pos="7221649" algn="l"/>
              </a:tabLst>
            </a:pPr>
            <a:r>
              <a:rPr lang="en-GB" sz="1600" dirty="0">
                <a:solidFill>
                  <a:srgbClr val="FFFFFF"/>
                </a:solidFill>
                <a:latin typeface="Arial" charset="0"/>
              </a:rPr>
              <a:t>N Engl J Med</a:t>
            </a:r>
          </a:p>
          <a:p>
            <a:pPr algn="ctr">
              <a:lnSpc>
                <a:spcPct val="97000"/>
              </a:lnSpc>
              <a:buClr>
                <a:srgbClr val="FFFFFF"/>
              </a:buClr>
              <a:buSzPct val="45000"/>
              <a:tabLst>
                <a:tab pos="656514" algn="l"/>
                <a:tab pos="1313025" algn="l"/>
                <a:tab pos="1969541" algn="l"/>
                <a:tab pos="2626055" algn="l"/>
                <a:tab pos="3282566" algn="l"/>
                <a:tab pos="3939082" algn="l"/>
                <a:tab pos="4595595" algn="l"/>
                <a:tab pos="5252108" algn="l"/>
                <a:tab pos="5908622" algn="l"/>
                <a:tab pos="6565136" algn="l"/>
                <a:tab pos="7221649" algn="l"/>
              </a:tabLst>
            </a:pPr>
            <a:r>
              <a:rPr lang="en-GB" sz="1600" dirty="0">
                <a:solidFill>
                  <a:srgbClr val="FFFFFF"/>
                </a:solidFill>
                <a:latin typeface="Arial" charset="0"/>
              </a:rPr>
              <a:t>Volume 366(23):2151-2160</a:t>
            </a:r>
          </a:p>
          <a:p>
            <a:pPr algn="ctr">
              <a:lnSpc>
                <a:spcPct val="97000"/>
              </a:lnSpc>
              <a:buClr>
                <a:srgbClr val="FFFFFF"/>
              </a:buClr>
              <a:buSzPct val="45000"/>
              <a:tabLst>
                <a:tab pos="656514" algn="l"/>
                <a:tab pos="1313025" algn="l"/>
                <a:tab pos="1969541" algn="l"/>
                <a:tab pos="2626055" algn="l"/>
                <a:tab pos="3282566" algn="l"/>
                <a:tab pos="3939082" algn="l"/>
                <a:tab pos="4595595" algn="l"/>
                <a:tab pos="5252108" algn="l"/>
                <a:tab pos="5908622" algn="l"/>
                <a:tab pos="6565136" algn="l"/>
                <a:tab pos="7221649" algn="l"/>
              </a:tabLst>
            </a:pPr>
            <a:r>
              <a:rPr lang="en-GB" sz="1600" dirty="0">
                <a:solidFill>
                  <a:srgbClr val="FFFFFF"/>
                </a:solidFill>
                <a:latin typeface="Arial" charset="0"/>
              </a:rPr>
              <a:t>June 7, 2012</a:t>
            </a:r>
          </a:p>
        </p:txBody>
      </p:sp>
      <p:pic>
        <p:nvPicPr>
          <p:cNvPr id="3076" name="Picture 4"/>
          <p:cNvPicPr>
            <a:picLocks noChangeAspect="1" noChangeArrowheads="1"/>
          </p:cNvPicPr>
          <p:nvPr/>
        </p:nvPicPr>
        <p:blipFill>
          <a:blip r:embed="rId3" cstate="print"/>
          <a:srcRect/>
          <a:stretch>
            <a:fillRect/>
          </a:stretch>
        </p:blipFill>
        <p:spPr bwMode="auto">
          <a:xfrm>
            <a:off x="6311523" y="6270419"/>
            <a:ext cx="2566080" cy="432046"/>
          </a:xfrm>
          <a:prstGeom prst="rect">
            <a:avLst/>
          </a:prstGeom>
          <a:noFill/>
        </p:spPr>
      </p:pic>
      <p:pic>
        <p:nvPicPr>
          <p:cNvPr id="6" name="Picture 5" descr="Image"/>
          <p:cNvPicPr>
            <a:picLocks noChangeAspect="1"/>
          </p:cNvPicPr>
          <p:nvPr/>
        </p:nvPicPr>
        <p:blipFill>
          <a:blip r:embed="rId4" cstate="print"/>
          <a:stretch>
            <a:fillRect/>
          </a:stretch>
        </p:blipFill>
        <p:spPr>
          <a:xfrm>
            <a:off x="2267744" y="1484784"/>
            <a:ext cx="3396826" cy="4356000"/>
          </a:xfrm>
          <a:prstGeom prst="rect">
            <a:avLst/>
          </a:prstGeom>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0" y="785136"/>
            <a:ext cx="7804800" cy="373179"/>
          </a:xfrm>
          <a:prstGeom prst="rect">
            <a:avLst/>
          </a:prstGeom>
          <a:noFill/>
          <a:ln w="9525">
            <a:noFill/>
            <a:miter lim="800000"/>
            <a:headEnd/>
            <a:tailEnd/>
          </a:ln>
        </p:spPr>
        <p:txBody>
          <a:bodyPr lIns="0" tIns="0" rIns="0" bIns="0" anchor="ctr">
            <a:spAutoFit/>
          </a:bodyPr>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500" b="1" dirty="0" err="1" smtClean="0">
                <a:solidFill>
                  <a:srgbClr val="FFFFFF"/>
                </a:solidFill>
                <a:latin typeface="Arial" charset="0"/>
              </a:rPr>
              <a:t>Conclusiones</a:t>
            </a:r>
            <a:endParaRPr lang="en-GB" sz="2500" b="1" dirty="0">
              <a:solidFill>
                <a:srgbClr val="FFFFFF"/>
              </a:solidFill>
              <a:latin typeface="Arial" charset="0"/>
            </a:endParaRPr>
          </a:p>
        </p:txBody>
      </p:sp>
      <p:sp>
        <p:nvSpPr>
          <p:cNvPr id="10242" name="Rectangle 2"/>
          <p:cNvSpPr>
            <a:spLocks noGrp="1" noChangeArrowheads="1"/>
          </p:cNvSpPr>
          <p:nvPr>
            <p:ph type="body"/>
          </p:nvPr>
        </p:nvSpPr>
        <p:spPr>
          <a:xfrm>
            <a:off x="671040" y="1405590"/>
            <a:ext cx="7807680" cy="4755379"/>
          </a:xfrm>
          <a:ln/>
        </p:spPr>
        <p:txBody>
          <a:bodyPr anchor="t"/>
          <a:lstStyle/>
          <a:p>
            <a:pPr marL="391686" indent="-293764" algn="l">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0" dirty="0" err="1" smtClean="0">
                <a:latin typeface="Arial" charset="0"/>
              </a:rPr>
              <a:t>Delamanid</a:t>
            </a:r>
            <a:r>
              <a:rPr lang="en-GB" sz="2000" b="0" dirty="0" smtClean="0">
                <a:latin typeface="Arial" charset="0"/>
              </a:rPr>
              <a:t> se </a:t>
            </a:r>
            <a:r>
              <a:rPr lang="en-GB" sz="2000" b="0" dirty="0" err="1" smtClean="0">
                <a:latin typeface="Arial" charset="0"/>
              </a:rPr>
              <a:t>asocio</a:t>
            </a:r>
            <a:r>
              <a:rPr lang="en-GB" sz="2000" b="0" dirty="0" smtClean="0">
                <a:latin typeface="Arial" charset="0"/>
              </a:rPr>
              <a:t> con un </a:t>
            </a:r>
            <a:r>
              <a:rPr lang="en-GB" sz="2000" b="0" dirty="0" err="1" smtClean="0">
                <a:latin typeface="Arial" charset="0"/>
              </a:rPr>
              <a:t>incremento</a:t>
            </a:r>
            <a:r>
              <a:rPr lang="en-GB" sz="2000" b="0" dirty="0" smtClean="0">
                <a:latin typeface="Arial" charset="0"/>
              </a:rPr>
              <a:t>  </a:t>
            </a:r>
            <a:r>
              <a:rPr lang="en-GB" sz="2000" b="0" dirty="0" err="1" smtClean="0">
                <a:latin typeface="Arial" charset="0"/>
              </a:rPr>
              <a:t>en</a:t>
            </a:r>
            <a:r>
              <a:rPr lang="en-GB" sz="2000" b="0" dirty="0" smtClean="0">
                <a:latin typeface="Arial" charset="0"/>
              </a:rPr>
              <a:t> la conversion a dos </a:t>
            </a:r>
            <a:r>
              <a:rPr lang="en-GB" sz="2000" b="0" dirty="0" err="1" smtClean="0">
                <a:latin typeface="Arial" charset="0"/>
              </a:rPr>
              <a:t>meses</a:t>
            </a:r>
            <a:r>
              <a:rPr lang="en-GB" sz="2000" b="0" dirty="0" smtClean="0">
                <a:latin typeface="Arial" charset="0"/>
              </a:rPr>
              <a:t> </a:t>
            </a:r>
            <a:r>
              <a:rPr lang="en-GB" sz="2000" b="0" dirty="0" err="1" smtClean="0">
                <a:latin typeface="Arial" charset="0"/>
              </a:rPr>
              <a:t>en</a:t>
            </a:r>
            <a:r>
              <a:rPr lang="en-GB" sz="2000" b="0" dirty="0" smtClean="0">
                <a:latin typeface="Arial" charset="0"/>
              </a:rPr>
              <a:t> </a:t>
            </a:r>
            <a:r>
              <a:rPr lang="en-GB" sz="2000" b="0" dirty="0" err="1" smtClean="0">
                <a:latin typeface="Arial" charset="0"/>
              </a:rPr>
              <a:t>pacientes</a:t>
            </a:r>
            <a:r>
              <a:rPr lang="en-GB" sz="2000" b="0" dirty="0" smtClean="0">
                <a:latin typeface="Arial" charset="0"/>
              </a:rPr>
              <a:t> con TB MDR.</a:t>
            </a:r>
          </a:p>
          <a:p>
            <a:pPr marL="391686" indent="-293764" algn="l">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2000" b="0" dirty="0" smtClean="0">
              <a:latin typeface="Arial" charset="0"/>
            </a:endParaRPr>
          </a:p>
          <a:p>
            <a:pPr marL="391686" indent="-293764" algn="l">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0" dirty="0" smtClean="0">
                <a:latin typeface="Arial" charset="0"/>
              </a:rPr>
              <a:t>Este </a:t>
            </a:r>
            <a:r>
              <a:rPr lang="en-GB" sz="2000" b="0" dirty="0" err="1" smtClean="0">
                <a:latin typeface="Arial" charset="0"/>
              </a:rPr>
              <a:t>resultado</a:t>
            </a:r>
            <a:r>
              <a:rPr lang="en-GB" sz="2000" b="0" dirty="0" smtClean="0">
                <a:latin typeface="Arial" charset="0"/>
              </a:rPr>
              <a:t> </a:t>
            </a:r>
            <a:r>
              <a:rPr lang="en-GB" sz="2000" b="0" dirty="0" err="1" smtClean="0">
                <a:latin typeface="Arial" charset="0"/>
              </a:rPr>
              <a:t>demuestra</a:t>
            </a:r>
            <a:r>
              <a:rPr lang="en-GB" sz="2000" b="0" dirty="0" smtClean="0">
                <a:latin typeface="Arial" charset="0"/>
              </a:rPr>
              <a:t> </a:t>
            </a:r>
            <a:r>
              <a:rPr lang="en-GB" sz="2000" b="0" dirty="0" err="1" smtClean="0">
                <a:latin typeface="Arial" charset="0"/>
              </a:rPr>
              <a:t>que</a:t>
            </a:r>
            <a:r>
              <a:rPr lang="en-GB" sz="2000" b="0" dirty="0" smtClean="0">
                <a:latin typeface="Arial" charset="0"/>
              </a:rPr>
              <a:t> </a:t>
            </a:r>
            <a:r>
              <a:rPr lang="en-GB" sz="2000" b="0" dirty="0" err="1" smtClean="0">
                <a:latin typeface="Arial" charset="0"/>
              </a:rPr>
              <a:t>Delamanid</a:t>
            </a:r>
            <a:r>
              <a:rPr lang="en-GB" sz="2000" b="0" dirty="0" smtClean="0">
                <a:latin typeface="Arial" charset="0"/>
              </a:rPr>
              <a:t> </a:t>
            </a:r>
            <a:r>
              <a:rPr lang="en-GB" sz="2000" b="0" dirty="0" err="1" smtClean="0">
                <a:latin typeface="Arial" charset="0"/>
              </a:rPr>
              <a:t>puede</a:t>
            </a:r>
            <a:r>
              <a:rPr lang="en-GB" sz="2000" b="0" dirty="0" smtClean="0">
                <a:latin typeface="Arial" charset="0"/>
              </a:rPr>
              <a:t> </a:t>
            </a:r>
            <a:r>
              <a:rPr lang="en-GB" sz="2000" b="0" dirty="0" err="1" smtClean="0">
                <a:latin typeface="Arial" charset="0"/>
              </a:rPr>
              <a:t>ser</a:t>
            </a:r>
            <a:r>
              <a:rPr lang="en-GB" sz="2000" b="0" dirty="0" smtClean="0">
                <a:latin typeface="Arial" charset="0"/>
              </a:rPr>
              <a:t> </a:t>
            </a:r>
            <a:r>
              <a:rPr lang="en-GB" sz="2000" b="0" dirty="0" err="1" smtClean="0">
                <a:latin typeface="Arial" charset="0"/>
              </a:rPr>
              <a:t>una</a:t>
            </a:r>
            <a:r>
              <a:rPr lang="en-GB" sz="2000" b="0" dirty="0" smtClean="0">
                <a:latin typeface="Arial" charset="0"/>
              </a:rPr>
              <a:t> </a:t>
            </a:r>
            <a:r>
              <a:rPr lang="en-GB" sz="2000" b="0" dirty="0" err="1" smtClean="0">
                <a:latin typeface="Arial" charset="0"/>
              </a:rPr>
              <a:t>opciòn</a:t>
            </a:r>
            <a:r>
              <a:rPr lang="en-GB" sz="2000" b="0" dirty="0" smtClean="0">
                <a:latin typeface="Arial" charset="0"/>
              </a:rPr>
              <a:t> para el </a:t>
            </a:r>
            <a:r>
              <a:rPr lang="en-GB" sz="2000" b="0" dirty="0" err="1" smtClean="0">
                <a:latin typeface="Arial" charset="0"/>
              </a:rPr>
              <a:t>tratamiento</a:t>
            </a:r>
            <a:r>
              <a:rPr lang="en-GB" sz="2000" b="0" dirty="0" smtClean="0">
                <a:latin typeface="Arial" charset="0"/>
              </a:rPr>
              <a:t> de </a:t>
            </a:r>
            <a:r>
              <a:rPr lang="en-GB" sz="2000" b="0" dirty="0" err="1" smtClean="0">
                <a:latin typeface="Arial" charset="0"/>
              </a:rPr>
              <a:t>pacientes</a:t>
            </a:r>
            <a:r>
              <a:rPr lang="en-GB" sz="2000" b="0" dirty="0" smtClean="0">
                <a:latin typeface="Arial" charset="0"/>
              </a:rPr>
              <a:t> con TB MDR .                                                                                                                                                                            </a:t>
            </a:r>
          </a:p>
        </p:txBody>
      </p:sp>
      <p:pic>
        <p:nvPicPr>
          <p:cNvPr id="10243" name="Picture 3"/>
          <p:cNvPicPr>
            <a:picLocks noChangeAspect="1" noChangeArrowheads="1"/>
          </p:cNvPicPr>
          <p:nvPr/>
        </p:nvPicPr>
        <p:blipFill>
          <a:blip r:embed="rId3" cstate="print"/>
          <a:srcRect/>
          <a:stretch>
            <a:fillRect/>
          </a:stretch>
        </p:blipFill>
        <p:spPr bwMode="auto">
          <a:xfrm>
            <a:off x="6311521" y="6270419"/>
            <a:ext cx="2566080" cy="432046"/>
          </a:xfrm>
          <a:prstGeom prst="rect">
            <a:avLst/>
          </a:prstGeom>
          <a:noFill/>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671040" y="573186"/>
            <a:ext cx="7804800" cy="1144921"/>
          </a:xfrm>
          <a:prstGeom prst="rect">
            <a:avLst/>
          </a:prstGeom>
          <a:noFill/>
          <a:ln w="9525">
            <a:noFill/>
            <a:miter lim="800000"/>
            <a:headEnd/>
            <a:tailEnd/>
          </a:ln>
        </p:spPr>
        <p:txBody>
          <a:bodyPr lIns="0" tIns="0" rIns="0" bIns="0"/>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1600" b="1" dirty="0">
                <a:solidFill>
                  <a:srgbClr val="FF0000"/>
                </a:solidFill>
                <a:latin typeface="Arial" pitchFamily="34" charset="0"/>
              </a:rPr>
              <a:t>Original Article</a:t>
            </a:r>
            <a:r>
              <a:rPr lang="en-GB" sz="2500" b="1" dirty="0">
                <a:solidFill>
                  <a:srgbClr val="FFFFFF"/>
                </a:solidFill>
                <a:latin typeface="Arial" pitchFamily="34" charset="0"/>
              </a:rPr>
              <a:t> </a:t>
            </a:r>
            <a:br>
              <a:rPr lang="en-GB" sz="2500" b="1" dirty="0">
                <a:solidFill>
                  <a:srgbClr val="FFFFFF"/>
                </a:solidFill>
                <a:latin typeface="Arial" pitchFamily="34" charset="0"/>
              </a:rPr>
            </a:br>
            <a:r>
              <a:rPr lang="en-GB" sz="2500" b="1" dirty="0">
                <a:solidFill>
                  <a:srgbClr val="FFFFFF"/>
                </a:solidFill>
                <a:latin typeface="Arial" pitchFamily="34" charset="0"/>
              </a:rPr>
              <a:t>The </a:t>
            </a:r>
            <a:r>
              <a:rPr lang="en-GB" sz="2500" b="1" dirty="0" err="1">
                <a:solidFill>
                  <a:srgbClr val="FFFFFF"/>
                </a:solidFill>
                <a:latin typeface="Arial" pitchFamily="34" charset="0"/>
              </a:rPr>
              <a:t>Diarylquinoline</a:t>
            </a:r>
            <a:r>
              <a:rPr lang="en-GB" sz="2500" b="1" dirty="0">
                <a:solidFill>
                  <a:srgbClr val="FFFFFF"/>
                </a:solidFill>
                <a:latin typeface="Arial" pitchFamily="34" charset="0"/>
              </a:rPr>
              <a:t> TMC207 for Multidrug-Resistant Tuberculosis</a:t>
            </a:r>
          </a:p>
        </p:txBody>
      </p:sp>
      <p:sp>
        <p:nvSpPr>
          <p:cNvPr id="3074" name="Text Box 2"/>
          <p:cNvSpPr txBox="1">
            <a:spLocks noChangeArrowheads="1"/>
          </p:cNvSpPr>
          <p:nvPr/>
        </p:nvSpPr>
        <p:spPr bwMode="auto">
          <a:xfrm>
            <a:off x="395536" y="188640"/>
            <a:ext cx="7804800" cy="2740607"/>
          </a:xfrm>
          <a:prstGeom prst="rect">
            <a:avLst/>
          </a:prstGeom>
          <a:noFill/>
          <a:ln w="9525">
            <a:noFill/>
            <a:miter lim="800000"/>
            <a:headEnd/>
            <a:tailEnd/>
          </a:ln>
        </p:spPr>
        <p:txBody>
          <a:bodyPr lIns="0" tIns="0" rIns="0" bIns="0"/>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1600" dirty="0" smtClean="0">
                <a:solidFill>
                  <a:srgbClr val="FFFFFF"/>
                </a:solidFill>
                <a:latin typeface="Arial" pitchFamily="34" charset="0"/>
              </a:rPr>
              <a:t>.</a:t>
            </a:r>
            <a:endParaRPr lang="en-GB" sz="1600" dirty="0">
              <a:solidFill>
                <a:srgbClr val="FFFFFF"/>
              </a:solidFill>
              <a:latin typeface="Arial" pitchFamily="34" charset="0"/>
            </a:endParaRPr>
          </a:p>
        </p:txBody>
      </p:sp>
      <p:sp>
        <p:nvSpPr>
          <p:cNvPr id="3075" name="Text Box 3"/>
          <p:cNvSpPr txBox="1">
            <a:spLocks noChangeArrowheads="1"/>
          </p:cNvSpPr>
          <p:nvPr/>
        </p:nvSpPr>
        <p:spPr bwMode="auto">
          <a:xfrm>
            <a:off x="395536" y="5733256"/>
            <a:ext cx="7804800" cy="716543"/>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1600" dirty="0">
                <a:solidFill>
                  <a:srgbClr val="FFFFFF"/>
                </a:solidFill>
                <a:latin typeface="Arial" pitchFamily="34" charset="0"/>
              </a:rPr>
              <a:t>N </a:t>
            </a:r>
            <a:r>
              <a:rPr lang="en-GB" sz="1600" dirty="0" err="1">
                <a:solidFill>
                  <a:srgbClr val="FFFFFF"/>
                </a:solidFill>
                <a:latin typeface="Arial" pitchFamily="34" charset="0"/>
              </a:rPr>
              <a:t>Engl</a:t>
            </a:r>
            <a:r>
              <a:rPr lang="en-GB" sz="1600" dirty="0">
                <a:solidFill>
                  <a:srgbClr val="FFFFFF"/>
                </a:solidFill>
                <a:latin typeface="Arial" pitchFamily="34" charset="0"/>
              </a:rPr>
              <a:t> J Med</a:t>
            </a:r>
          </a:p>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1600" dirty="0">
                <a:solidFill>
                  <a:srgbClr val="FFFFFF"/>
                </a:solidFill>
                <a:latin typeface="Arial" pitchFamily="34" charset="0"/>
              </a:rPr>
              <a:t>Volume 360(23):2397-2405</a:t>
            </a:r>
          </a:p>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1600" dirty="0">
                <a:solidFill>
                  <a:srgbClr val="FFFFFF"/>
                </a:solidFill>
                <a:latin typeface="Arial" pitchFamily="34" charset="0"/>
              </a:rPr>
              <a:t>June 4, 2009</a:t>
            </a:r>
          </a:p>
        </p:txBody>
      </p:sp>
      <p:pic>
        <p:nvPicPr>
          <p:cNvPr id="3076" name="Picture 4"/>
          <p:cNvPicPr>
            <a:picLocks noChangeAspect="1" noChangeArrowheads="1"/>
          </p:cNvPicPr>
          <p:nvPr/>
        </p:nvPicPr>
        <p:blipFill>
          <a:blip r:embed="rId3" cstate="print"/>
          <a:srcRect/>
          <a:stretch>
            <a:fillRect/>
          </a:stretch>
        </p:blipFill>
        <p:spPr bwMode="auto">
          <a:xfrm>
            <a:off x="6311521" y="6270418"/>
            <a:ext cx="2386080" cy="397482"/>
          </a:xfrm>
          <a:prstGeom prst="rect">
            <a:avLst/>
          </a:prstGeom>
          <a:noFill/>
        </p:spPr>
      </p:pic>
      <p:sp>
        <p:nvSpPr>
          <p:cNvPr id="6" name="5 CuadroTexto"/>
          <p:cNvSpPr txBox="1"/>
          <p:nvPr/>
        </p:nvSpPr>
        <p:spPr>
          <a:xfrm>
            <a:off x="2743120" y="1861222"/>
            <a:ext cx="167575" cy="360755"/>
          </a:xfrm>
          <a:prstGeom prst="rect">
            <a:avLst/>
          </a:prstGeom>
          <a:noFill/>
        </p:spPr>
        <p:txBody>
          <a:bodyPr wrap="none" lIns="82945" tIns="41473" rIns="82945" bIns="41473" rtlCol="0">
            <a:spAutoFit/>
          </a:bodyPr>
          <a:lstStyle/>
          <a:p>
            <a:endParaRPr lang="es-ES" dirty="0"/>
          </a:p>
        </p:txBody>
      </p:sp>
      <p:sp>
        <p:nvSpPr>
          <p:cNvPr id="7" name="6 CuadroTexto"/>
          <p:cNvSpPr txBox="1"/>
          <p:nvPr/>
        </p:nvSpPr>
        <p:spPr>
          <a:xfrm>
            <a:off x="179512" y="6237312"/>
            <a:ext cx="3694116" cy="514643"/>
          </a:xfrm>
          <a:prstGeom prst="rect">
            <a:avLst/>
          </a:prstGeom>
          <a:noFill/>
        </p:spPr>
        <p:txBody>
          <a:bodyPr wrap="none" lIns="82945" tIns="41473" rIns="82945" bIns="41473" rtlCol="0">
            <a:spAutoFit/>
          </a:bodyPr>
          <a:lstStyle/>
          <a:p>
            <a:r>
              <a:rPr lang="es-ES" sz="2800" dirty="0" smtClean="0">
                <a:solidFill>
                  <a:schemeClr val="bg1"/>
                </a:solidFill>
              </a:rPr>
              <a:t>TMC 207 - </a:t>
            </a:r>
            <a:r>
              <a:rPr lang="es-ES" sz="2800" dirty="0" err="1" smtClean="0">
                <a:solidFill>
                  <a:schemeClr val="bg1"/>
                </a:solidFill>
              </a:rPr>
              <a:t>Bedaquilina</a:t>
            </a:r>
            <a:r>
              <a:rPr lang="es-ES" sz="2800" dirty="0" smtClean="0">
                <a:solidFill>
                  <a:schemeClr val="bg1"/>
                </a:solidFill>
              </a:rPr>
              <a:t> </a:t>
            </a:r>
            <a:endParaRPr lang="es-ES" sz="2800" dirty="0">
              <a:solidFill>
                <a:schemeClr val="bg1"/>
              </a:solidFill>
            </a:endParaRPr>
          </a:p>
        </p:txBody>
      </p:sp>
      <p:pic>
        <p:nvPicPr>
          <p:cNvPr id="8" name="Picture 3"/>
          <p:cNvPicPr>
            <a:picLocks noChangeAspect="1" noChangeArrowheads="1"/>
          </p:cNvPicPr>
          <p:nvPr/>
        </p:nvPicPr>
        <p:blipFill>
          <a:blip r:embed="rId4" cstate="print"/>
          <a:srcRect/>
          <a:stretch>
            <a:fillRect/>
          </a:stretch>
        </p:blipFill>
        <p:spPr bwMode="auto">
          <a:xfrm>
            <a:off x="1763688" y="1844824"/>
            <a:ext cx="4920327" cy="3672000"/>
          </a:xfrm>
          <a:prstGeom prst="rect">
            <a:avLst/>
          </a:prstGeom>
          <a:noFill/>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nature.com/nm/journal/v19/n4/images/nm.3153-I1.jpg"/>
          <p:cNvPicPr>
            <a:picLocks noChangeAspect="1" noChangeArrowheads="1"/>
          </p:cNvPicPr>
          <p:nvPr/>
        </p:nvPicPr>
        <p:blipFill>
          <a:blip r:embed="rId2" cstate="print"/>
          <a:srcRect/>
          <a:stretch>
            <a:fillRect/>
          </a:stretch>
        </p:blipFill>
        <p:spPr bwMode="auto">
          <a:xfrm>
            <a:off x="1259632" y="1268766"/>
            <a:ext cx="5715000" cy="369570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671040" y="717833"/>
            <a:ext cx="7804800" cy="373179"/>
          </a:xfrm>
          <a:prstGeom prst="rect">
            <a:avLst/>
          </a:prstGeom>
          <a:noFill/>
          <a:ln w="9525">
            <a:noFill/>
            <a:miter lim="800000"/>
            <a:headEnd/>
            <a:tailEnd/>
          </a:ln>
        </p:spPr>
        <p:txBody>
          <a:bodyPr lIns="0" tIns="0" rIns="0" bIns="0" anchor="ctr">
            <a:spAutoFit/>
          </a:bodyPr>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500" b="1" dirty="0">
                <a:solidFill>
                  <a:srgbClr val="FFFFFF"/>
                </a:solidFill>
                <a:latin typeface="Arial" pitchFamily="34" charset="0"/>
              </a:rPr>
              <a:t>Conclusion</a:t>
            </a:r>
          </a:p>
        </p:txBody>
      </p:sp>
      <p:sp>
        <p:nvSpPr>
          <p:cNvPr id="10242" name="Rectangle 2"/>
          <p:cNvSpPr>
            <a:spLocks noGrp="1" noChangeArrowheads="1"/>
          </p:cNvSpPr>
          <p:nvPr>
            <p:ph type="body"/>
          </p:nvPr>
        </p:nvSpPr>
        <p:spPr>
          <a:xfrm>
            <a:off x="671040" y="2102622"/>
            <a:ext cx="7807680" cy="4755379"/>
          </a:xfrm>
          <a:ln/>
        </p:spPr>
        <p:txBody>
          <a:bodyPr anchor="t"/>
          <a:lstStyle/>
          <a:p>
            <a:pPr marL="391686" indent="-293764" algn="l">
              <a:lnSpc>
                <a:spcPct val="92000"/>
              </a:lnSpc>
              <a:spcAft>
                <a:spcPts val="806"/>
              </a:spcAft>
              <a:buSzPct val="100000"/>
              <a:buFont typeface="Arial" pitchFamily="34"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0" dirty="0" smtClean="0">
                <a:latin typeface="Arial" pitchFamily="34" charset="0"/>
              </a:rPr>
              <a:t>La </a:t>
            </a:r>
            <a:r>
              <a:rPr lang="en-GB" sz="2000" b="0" dirty="0" err="1" smtClean="0">
                <a:latin typeface="Arial" pitchFamily="34" charset="0"/>
              </a:rPr>
              <a:t>actividad</a:t>
            </a:r>
            <a:r>
              <a:rPr lang="en-GB" sz="2000" b="0" dirty="0" smtClean="0">
                <a:latin typeface="Arial" pitchFamily="34" charset="0"/>
              </a:rPr>
              <a:t> </a:t>
            </a:r>
            <a:r>
              <a:rPr lang="en-GB" sz="2000" b="0" dirty="0" err="1" smtClean="0">
                <a:latin typeface="Arial" pitchFamily="34" charset="0"/>
              </a:rPr>
              <a:t>clinica</a:t>
            </a:r>
            <a:r>
              <a:rPr lang="en-GB" sz="2000" b="0" dirty="0" smtClean="0">
                <a:latin typeface="Arial" pitchFamily="34" charset="0"/>
              </a:rPr>
              <a:t> de la </a:t>
            </a:r>
            <a:r>
              <a:rPr lang="en-GB" sz="2000" b="0" dirty="0" err="1" smtClean="0">
                <a:latin typeface="Arial" pitchFamily="34" charset="0"/>
              </a:rPr>
              <a:t>droga</a:t>
            </a:r>
            <a:r>
              <a:rPr lang="en-GB" sz="2000" b="0" dirty="0" smtClean="0">
                <a:latin typeface="Arial" pitchFamily="34" charset="0"/>
              </a:rPr>
              <a:t> TMC207  </a:t>
            </a:r>
            <a:r>
              <a:rPr lang="en-GB" sz="2000" b="0" dirty="0" err="1" smtClean="0">
                <a:latin typeface="Arial" pitchFamily="34" charset="0"/>
              </a:rPr>
              <a:t>demuestra</a:t>
            </a:r>
            <a:r>
              <a:rPr lang="en-GB" sz="2000" b="0" dirty="0" smtClean="0">
                <a:latin typeface="Arial" pitchFamily="34" charset="0"/>
              </a:rPr>
              <a:t> </a:t>
            </a:r>
            <a:r>
              <a:rPr lang="en-GB" sz="2000" b="0" dirty="0" err="1" smtClean="0">
                <a:latin typeface="Arial" pitchFamily="34" charset="0"/>
              </a:rPr>
              <a:t>que</a:t>
            </a:r>
            <a:r>
              <a:rPr lang="en-GB" sz="2000" b="0" dirty="0" smtClean="0">
                <a:latin typeface="Arial" pitchFamily="34" charset="0"/>
              </a:rPr>
              <a:t> </a:t>
            </a:r>
            <a:r>
              <a:rPr lang="en-GB" sz="2000" b="0" dirty="0" err="1" smtClean="0">
                <a:latin typeface="Arial" pitchFamily="34" charset="0"/>
              </a:rPr>
              <a:t>las</a:t>
            </a:r>
            <a:r>
              <a:rPr lang="en-GB" sz="2000" b="0" dirty="0" smtClean="0">
                <a:latin typeface="Arial" pitchFamily="34" charset="0"/>
              </a:rPr>
              <a:t> ATP </a:t>
            </a:r>
            <a:r>
              <a:rPr lang="en-GB" sz="2000" b="0" dirty="0" err="1" smtClean="0">
                <a:latin typeface="Arial" pitchFamily="34" charset="0"/>
              </a:rPr>
              <a:t>sintetasas</a:t>
            </a:r>
            <a:r>
              <a:rPr lang="en-GB" sz="2000" b="0" dirty="0" smtClean="0">
                <a:latin typeface="Arial" pitchFamily="34" charset="0"/>
              </a:rPr>
              <a:t>  de MTB MDR son </a:t>
            </a:r>
            <a:r>
              <a:rPr lang="en-GB" sz="2000" b="0" dirty="0" err="1" smtClean="0">
                <a:latin typeface="Arial" pitchFamily="34" charset="0"/>
              </a:rPr>
              <a:t>susceptibles</a:t>
            </a:r>
            <a:r>
              <a:rPr lang="en-GB" sz="2000" b="0" dirty="0" smtClean="0">
                <a:latin typeface="Arial" pitchFamily="34" charset="0"/>
              </a:rPr>
              <a:t> de </a:t>
            </a:r>
            <a:r>
              <a:rPr lang="en-GB" sz="2000" b="0" dirty="0" err="1" smtClean="0">
                <a:latin typeface="Arial" pitchFamily="34" charset="0"/>
              </a:rPr>
              <a:t>ser</a:t>
            </a:r>
            <a:r>
              <a:rPr lang="en-GB" sz="2000" b="0" dirty="0" smtClean="0">
                <a:latin typeface="Arial" pitchFamily="34" charset="0"/>
              </a:rPr>
              <a:t> </a:t>
            </a:r>
            <a:r>
              <a:rPr lang="en-GB" sz="2000" b="0" dirty="0" err="1" smtClean="0">
                <a:latin typeface="Arial" pitchFamily="34" charset="0"/>
              </a:rPr>
              <a:t>afectados</a:t>
            </a:r>
            <a:r>
              <a:rPr lang="en-GB" sz="2000" b="0" dirty="0" smtClean="0">
                <a:latin typeface="Arial" pitchFamily="34" charset="0"/>
              </a:rPr>
              <a:t> </a:t>
            </a:r>
            <a:r>
              <a:rPr lang="en-GB" sz="2000" b="0" dirty="0" err="1" smtClean="0">
                <a:latin typeface="Arial" pitchFamily="34" charset="0"/>
              </a:rPr>
              <a:t>por</a:t>
            </a:r>
            <a:r>
              <a:rPr lang="en-GB" sz="2000" b="0" dirty="0" smtClean="0">
                <a:latin typeface="Arial" pitchFamily="34" charset="0"/>
              </a:rPr>
              <a:t> </a:t>
            </a:r>
            <a:r>
              <a:rPr lang="en-GB" sz="2000" b="0" dirty="0" err="1" smtClean="0">
                <a:latin typeface="Arial" pitchFamily="34" charset="0"/>
              </a:rPr>
              <a:t>este</a:t>
            </a:r>
            <a:r>
              <a:rPr lang="en-GB" sz="2000" b="0" dirty="0" smtClean="0">
                <a:latin typeface="Arial" pitchFamily="34" charset="0"/>
              </a:rPr>
              <a:t> </a:t>
            </a:r>
            <a:r>
              <a:rPr lang="en-GB" sz="2000" b="0" dirty="0" err="1" smtClean="0">
                <a:latin typeface="Arial" pitchFamily="34" charset="0"/>
              </a:rPr>
              <a:t>grupo</a:t>
            </a:r>
            <a:r>
              <a:rPr lang="en-GB" sz="2000" b="0" dirty="0" smtClean="0">
                <a:latin typeface="Arial" pitchFamily="34" charset="0"/>
              </a:rPr>
              <a:t> de </a:t>
            </a:r>
            <a:r>
              <a:rPr lang="en-GB" sz="2000" b="0" dirty="0" err="1" smtClean="0">
                <a:latin typeface="Arial" pitchFamily="34" charset="0"/>
              </a:rPr>
              <a:t>medicamentos</a:t>
            </a:r>
            <a:r>
              <a:rPr lang="en-GB" sz="2000" b="0" dirty="0" smtClean="0">
                <a:latin typeface="Arial" pitchFamily="34" charset="0"/>
              </a:rPr>
              <a:t> y </a:t>
            </a:r>
            <a:r>
              <a:rPr lang="en-GB" sz="2000" b="0" dirty="0" err="1" smtClean="0">
                <a:latin typeface="Arial" pitchFamily="34" charset="0"/>
              </a:rPr>
              <a:t>por</a:t>
            </a:r>
            <a:r>
              <a:rPr lang="en-GB" sz="2000" b="0" dirty="0" smtClean="0">
                <a:latin typeface="Arial" pitchFamily="34" charset="0"/>
              </a:rPr>
              <a:t> lo </a:t>
            </a:r>
            <a:r>
              <a:rPr lang="en-GB" sz="2000" b="0" dirty="0" err="1" smtClean="0">
                <a:latin typeface="Arial" pitchFamily="34" charset="0"/>
              </a:rPr>
              <a:t>tanto</a:t>
            </a:r>
            <a:r>
              <a:rPr lang="en-GB" sz="2000" b="0" dirty="0" smtClean="0">
                <a:latin typeface="Arial" pitchFamily="34" charset="0"/>
              </a:rPr>
              <a:t> son </a:t>
            </a:r>
            <a:r>
              <a:rPr lang="en-GB" sz="2000" b="0" dirty="0" err="1" smtClean="0">
                <a:latin typeface="Arial" pitchFamily="34" charset="0"/>
              </a:rPr>
              <a:t>drogas</a:t>
            </a:r>
            <a:r>
              <a:rPr lang="en-GB" sz="2000" b="0" dirty="0" smtClean="0">
                <a:latin typeface="Arial" pitchFamily="34" charset="0"/>
              </a:rPr>
              <a:t> </a:t>
            </a:r>
            <a:r>
              <a:rPr lang="en-GB" sz="2000" b="0" dirty="0" err="1" smtClean="0">
                <a:latin typeface="Arial" pitchFamily="34" charset="0"/>
              </a:rPr>
              <a:t>utiles</a:t>
            </a:r>
            <a:r>
              <a:rPr lang="en-GB" sz="2000" b="0" dirty="0" smtClean="0">
                <a:latin typeface="Arial" pitchFamily="34" charset="0"/>
              </a:rPr>
              <a:t> para el </a:t>
            </a:r>
            <a:r>
              <a:rPr lang="en-GB" sz="2000" b="0" dirty="0" err="1" smtClean="0">
                <a:latin typeface="Arial" pitchFamily="34" charset="0"/>
              </a:rPr>
              <a:t>tratamiento</a:t>
            </a:r>
            <a:r>
              <a:rPr lang="en-GB" sz="2000" b="0" dirty="0" smtClean="0">
                <a:latin typeface="Arial" pitchFamily="34" charset="0"/>
              </a:rPr>
              <a:t> de TB MDR. </a:t>
            </a:r>
          </a:p>
        </p:txBody>
      </p:sp>
      <p:pic>
        <p:nvPicPr>
          <p:cNvPr id="10243" name="Picture 3"/>
          <p:cNvPicPr>
            <a:picLocks noChangeAspect="1" noChangeArrowheads="1"/>
          </p:cNvPicPr>
          <p:nvPr/>
        </p:nvPicPr>
        <p:blipFill>
          <a:blip r:embed="rId3" cstate="print"/>
          <a:srcRect/>
          <a:stretch>
            <a:fillRect/>
          </a:stretch>
        </p:blipFill>
        <p:spPr bwMode="auto">
          <a:xfrm>
            <a:off x="6311521" y="6270418"/>
            <a:ext cx="2386080" cy="397482"/>
          </a:xfrm>
          <a:prstGeom prst="rect">
            <a:avLst/>
          </a:prstGeom>
          <a:noFill/>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671040" y="573192"/>
            <a:ext cx="7804800" cy="1144921"/>
          </a:xfrm>
          <a:prstGeom prst="rect">
            <a:avLst/>
          </a:prstGeom>
          <a:noFill/>
          <a:ln w="9525">
            <a:noFill/>
            <a:miter lim="800000"/>
            <a:headEnd/>
            <a:tailEnd/>
          </a:ln>
        </p:spPr>
        <p:txBody>
          <a:bodyPr lIns="0" tIns="0" rIns="0" bIns="0"/>
          <a:lstStyle/>
          <a:p>
            <a:pPr algn="ctr">
              <a:lnSpc>
                <a:spcPct val="97000"/>
              </a:lnSpc>
              <a:buClr>
                <a:srgbClr val="FFFFFF"/>
              </a:buClr>
              <a:buSzPct val="45000"/>
              <a:tabLst>
                <a:tab pos="656310" algn="l"/>
                <a:tab pos="1312615" algn="l"/>
                <a:tab pos="1968929" algn="l"/>
                <a:tab pos="2625237" algn="l"/>
                <a:tab pos="3281546" algn="l"/>
                <a:tab pos="3937857" algn="l"/>
                <a:tab pos="4594166" algn="l"/>
                <a:tab pos="5250475" algn="l"/>
                <a:tab pos="5906784" algn="l"/>
                <a:tab pos="6563094" algn="l"/>
                <a:tab pos="7219404" algn="l"/>
              </a:tabLst>
            </a:pPr>
            <a:r>
              <a:rPr lang="en-GB" sz="1600" b="1" dirty="0">
                <a:solidFill>
                  <a:srgbClr val="FF0000"/>
                </a:solidFill>
                <a:latin typeface="Arial" charset="0"/>
              </a:rPr>
              <a:t>Original Article</a:t>
            </a:r>
            <a:r>
              <a:rPr lang="en-GB" sz="2500" b="1" dirty="0">
                <a:solidFill>
                  <a:srgbClr val="FFFFFF"/>
                </a:solidFill>
                <a:latin typeface="Arial" charset="0"/>
              </a:rPr>
              <a:t> </a:t>
            </a:r>
            <a:br>
              <a:rPr lang="en-GB" sz="2500" b="1" dirty="0">
                <a:solidFill>
                  <a:srgbClr val="FFFFFF"/>
                </a:solidFill>
                <a:latin typeface="Arial" charset="0"/>
              </a:rPr>
            </a:br>
            <a:r>
              <a:rPr lang="en-GB" sz="2500" b="1" dirty="0">
                <a:solidFill>
                  <a:srgbClr val="FFFFFF"/>
                </a:solidFill>
                <a:latin typeface="Arial" charset="0"/>
              </a:rPr>
              <a:t>Linezolid for Treatment of Chronic Extensively Drug-Resistant Tuberculosis</a:t>
            </a:r>
          </a:p>
        </p:txBody>
      </p:sp>
      <p:sp>
        <p:nvSpPr>
          <p:cNvPr id="3074" name="Text Box 2"/>
          <p:cNvSpPr txBox="1">
            <a:spLocks noChangeArrowheads="1"/>
          </p:cNvSpPr>
          <p:nvPr/>
        </p:nvSpPr>
        <p:spPr bwMode="auto">
          <a:xfrm>
            <a:off x="671040" y="2049344"/>
            <a:ext cx="7804800" cy="2740607"/>
          </a:xfrm>
          <a:prstGeom prst="rect">
            <a:avLst/>
          </a:prstGeom>
          <a:noFill/>
          <a:ln w="9525">
            <a:noFill/>
            <a:miter lim="800000"/>
            <a:headEnd/>
            <a:tailEnd/>
          </a:ln>
        </p:spPr>
        <p:txBody>
          <a:bodyPr lIns="0" tIns="0" rIns="0" bIns="0"/>
          <a:lstStyle/>
          <a:p>
            <a:pPr algn="ctr">
              <a:lnSpc>
                <a:spcPct val="97000"/>
              </a:lnSpc>
              <a:buClr>
                <a:srgbClr val="FFFFFF"/>
              </a:buClr>
              <a:buSzPct val="45000"/>
              <a:tabLst>
                <a:tab pos="656310" algn="l"/>
                <a:tab pos="1312615" algn="l"/>
                <a:tab pos="1968929" algn="l"/>
                <a:tab pos="2625237" algn="l"/>
                <a:tab pos="3281546" algn="l"/>
                <a:tab pos="3937857" algn="l"/>
                <a:tab pos="4594166" algn="l"/>
                <a:tab pos="5250475" algn="l"/>
                <a:tab pos="5906784" algn="l"/>
                <a:tab pos="6563094" algn="l"/>
                <a:tab pos="7219404" algn="l"/>
              </a:tabLst>
            </a:pPr>
            <a:r>
              <a:rPr lang="en-GB" sz="1600" dirty="0" err="1">
                <a:solidFill>
                  <a:srgbClr val="FFFFFF"/>
                </a:solidFill>
                <a:latin typeface="Arial" charset="0"/>
              </a:rPr>
              <a:t>Myungsun Lee, M.D., Jongseok Lee, Ph.D., Matthew W. Carroll, M.D., Hongjo Choi, M.D., Seonyeong Min, R.N., Taeksun Song, Ph.D., Laura E. Via, Ph.D., Lisa C. Goldfeder, C.C.R.P., Eunhwa Kang, M.Sc., Boyoung Jin, R.N., Hyeeun Park, R.N., Hyunkyung Kwak, B.S., Hyunchul Kim, Ph.D., Han-Seung Jeon, M.S., Ina Jeong, M.D., Joon Sung Joh, M.D., Ray Y. Chen, M.D., Kenneth N. Olivier, M.D., Pamela A. Shaw, Ph.D., Dean Follmann, Ph.D., Sun Dae Song, M.D., Ph.D., Jong-Koo Lee, M.D., Dukhyoung Lee, M.D., Cheon Tae Kim, M.D., Veronique Dartois, Ph.D., Seung-Kyu Park, M.D., Sang-Nae Cho, D.V.M., Ph.D., and Clifton E. Barry, III, Ph.D.</a:t>
            </a:r>
            <a:endParaRPr lang="en-GB" sz="1600" dirty="0">
              <a:solidFill>
                <a:srgbClr val="FFFFFF"/>
              </a:solidFill>
              <a:latin typeface="Arial" charset="0"/>
            </a:endParaRPr>
          </a:p>
        </p:txBody>
      </p:sp>
      <p:sp>
        <p:nvSpPr>
          <p:cNvPr id="3075" name="Text Box 3"/>
          <p:cNvSpPr txBox="1">
            <a:spLocks noChangeArrowheads="1"/>
          </p:cNvSpPr>
          <p:nvPr/>
        </p:nvSpPr>
        <p:spPr bwMode="auto">
          <a:xfrm>
            <a:off x="669600" y="5118304"/>
            <a:ext cx="7804800" cy="716543"/>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310" algn="l"/>
                <a:tab pos="1312615" algn="l"/>
                <a:tab pos="1968929" algn="l"/>
                <a:tab pos="2625237" algn="l"/>
                <a:tab pos="3281546" algn="l"/>
                <a:tab pos="3937857" algn="l"/>
                <a:tab pos="4594166" algn="l"/>
                <a:tab pos="5250475" algn="l"/>
                <a:tab pos="5906784" algn="l"/>
                <a:tab pos="6563094" algn="l"/>
                <a:tab pos="7219404" algn="l"/>
              </a:tabLst>
            </a:pPr>
            <a:r>
              <a:rPr lang="en-GB" sz="1600" dirty="0">
                <a:solidFill>
                  <a:srgbClr val="FFFFFF"/>
                </a:solidFill>
                <a:latin typeface="Arial" charset="0"/>
              </a:rPr>
              <a:t>N Engl J Med</a:t>
            </a:r>
          </a:p>
          <a:p>
            <a:pPr algn="ctr">
              <a:lnSpc>
                <a:spcPct val="97000"/>
              </a:lnSpc>
              <a:buClr>
                <a:srgbClr val="FFFFFF"/>
              </a:buClr>
              <a:buSzPct val="45000"/>
              <a:tabLst>
                <a:tab pos="656310" algn="l"/>
                <a:tab pos="1312615" algn="l"/>
                <a:tab pos="1968929" algn="l"/>
                <a:tab pos="2625237" algn="l"/>
                <a:tab pos="3281546" algn="l"/>
                <a:tab pos="3937857" algn="l"/>
                <a:tab pos="4594166" algn="l"/>
                <a:tab pos="5250475" algn="l"/>
                <a:tab pos="5906784" algn="l"/>
                <a:tab pos="6563094" algn="l"/>
                <a:tab pos="7219404" algn="l"/>
              </a:tabLst>
            </a:pPr>
            <a:r>
              <a:rPr lang="en-GB" sz="1600" dirty="0">
                <a:solidFill>
                  <a:srgbClr val="FFFFFF"/>
                </a:solidFill>
                <a:latin typeface="Arial" charset="0"/>
              </a:rPr>
              <a:t>Volume 367(16):1508-1518</a:t>
            </a:r>
          </a:p>
          <a:p>
            <a:pPr algn="ctr">
              <a:lnSpc>
                <a:spcPct val="97000"/>
              </a:lnSpc>
              <a:buClr>
                <a:srgbClr val="FFFFFF"/>
              </a:buClr>
              <a:buSzPct val="45000"/>
              <a:tabLst>
                <a:tab pos="656310" algn="l"/>
                <a:tab pos="1312615" algn="l"/>
                <a:tab pos="1968929" algn="l"/>
                <a:tab pos="2625237" algn="l"/>
                <a:tab pos="3281546" algn="l"/>
                <a:tab pos="3937857" algn="l"/>
                <a:tab pos="4594166" algn="l"/>
                <a:tab pos="5250475" algn="l"/>
                <a:tab pos="5906784" algn="l"/>
                <a:tab pos="6563094" algn="l"/>
                <a:tab pos="7219404" algn="l"/>
              </a:tabLst>
            </a:pPr>
            <a:r>
              <a:rPr lang="en-GB" sz="1600" dirty="0">
                <a:solidFill>
                  <a:srgbClr val="FFFFFF"/>
                </a:solidFill>
                <a:latin typeface="Arial" charset="0"/>
              </a:rPr>
              <a:t>October 18, 2012</a:t>
            </a:r>
          </a:p>
        </p:txBody>
      </p:sp>
      <p:pic>
        <p:nvPicPr>
          <p:cNvPr id="3076" name="Picture 4"/>
          <p:cNvPicPr>
            <a:picLocks noChangeAspect="1" noChangeArrowheads="1"/>
          </p:cNvPicPr>
          <p:nvPr/>
        </p:nvPicPr>
        <p:blipFill>
          <a:blip r:embed="rId3" cstate="print"/>
          <a:srcRect/>
          <a:stretch>
            <a:fillRect/>
          </a:stretch>
        </p:blipFill>
        <p:spPr bwMode="auto">
          <a:xfrm>
            <a:off x="6311525" y="6270419"/>
            <a:ext cx="2566080" cy="432046"/>
          </a:xfrm>
          <a:prstGeom prst="rect">
            <a:avLst/>
          </a:prstGeom>
          <a:noFill/>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 xmlns:p14="http://schemas.microsoft.com/office/powerpoint/2010/main" val="1913494685"/>
              </p:ext>
            </p:extLst>
          </p:nvPr>
        </p:nvGraphicFramePr>
        <p:xfrm>
          <a:off x="-524585" y="6"/>
          <a:ext cx="10187993" cy="6377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p:cNvSpPr txBox="1"/>
          <p:nvPr/>
        </p:nvSpPr>
        <p:spPr>
          <a:xfrm>
            <a:off x="2760562" y="2749879"/>
            <a:ext cx="3634328" cy="707886"/>
          </a:xfrm>
          <a:prstGeom prst="rect">
            <a:avLst/>
          </a:prstGeom>
          <a:noFill/>
        </p:spPr>
        <p:txBody>
          <a:bodyPr wrap="none" rtlCol="0">
            <a:spAutoFit/>
          </a:bodyPr>
          <a:lstStyle/>
          <a:p>
            <a:pPr algn="ctr" defTabSz="457200"/>
            <a:r>
              <a:rPr lang="es-ES" sz="2000" b="1" dirty="0" smtClean="0">
                <a:solidFill>
                  <a:prstClr val="black"/>
                </a:solidFill>
                <a:latin typeface="Helvetica Neue"/>
                <a:cs typeface="Helvetica Neue"/>
              </a:rPr>
              <a:t>Es necesario buscar nuevas</a:t>
            </a:r>
          </a:p>
          <a:p>
            <a:pPr algn="ctr" defTabSz="457200"/>
            <a:r>
              <a:rPr lang="es-ES" sz="2000" b="1" dirty="0">
                <a:solidFill>
                  <a:prstClr val="black"/>
                </a:solidFill>
                <a:latin typeface="Helvetica Neue"/>
                <a:cs typeface="Helvetica Neue"/>
              </a:rPr>
              <a:t>a</a:t>
            </a:r>
            <a:r>
              <a:rPr lang="es-ES" sz="2000" b="1" dirty="0" smtClean="0">
                <a:solidFill>
                  <a:prstClr val="black"/>
                </a:solidFill>
                <a:latin typeface="Helvetica Neue"/>
                <a:cs typeface="Helvetica Neue"/>
              </a:rPr>
              <a:t>lternativas terapéuticas</a:t>
            </a:r>
            <a:endParaRPr lang="es-ES" sz="2000" b="1" dirty="0">
              <a:solidFill>
                <a:prstClr val="black"/>
              </a:solidFill>
              <a:latin typeface="Helvetica Neue"/>
              <a:cs typeface="Helvetica Neue"/>
            </a:endParaRPr>
          </a:p>
        </p:txBody>
      </p:sp>
      <p:sp>
        <p:nvSpPr>
          <p:cNvPr id="5" name="Título 1"/>
          <p:cNvSpPr txBox="1">
            <a:spLocks/>
          </p:cNvSpPr>
          <p:nvPr/>
        </p:nvSpPr>
        <p:spPr>
          <a:xfrm>
            <a:off x="115473" y="0"/>
            <a:ext cx="8903453" cy="1143000"/>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S" sz="2400" dirty="0" smtClean="0">
                <a:solidFill>
                  <a:prstClr val="black"/>
                </a:solidFill>
                <a:latin typeface="Helvetica Neue"/>
                <a:cs typeface="Helvetica Neue"/>
              </a:rPr>
              <a:t>Justificación</a:t>
            </a:r>
            <a:endParaRPr lang="es-ES" sz="2400" dirty="0">
              <a:solidFill>
                <a:prstClr val="black"/>
              </a:solidFill>
              <a:latin typeface="Helvetica Neue"/>
              <a:cs typeface="Helvetica Neue"/>
            </a:endParaRPr>
          </a:p>
        </p:txBody>
      </p:sp>
      <p:sp>
        <p:nvSpPr>
          <p:cNvPr id="7" name="CuadroTexto 6"/>
          <p:cNvSpPr txBox="1"/>
          <p:nvPr/>
        </p:nvSpPr>
        <p:spPr>
          <a:xfrm>
            <a:off x="0" y="6238261"/>
            <a:ext cx="9144000" cy="523220"/>
          </a:xfrm>
          <a:prstGeom prst="rect">
            <a:avLst/>
          </a:prstGeom>
          <a:noFill/>
        </p:spPr>
        <p:txBody>
          <a:bodyPr wrap="square" rtlCol="0">
            <a:spAutoFit/>
          </a:bodyPr>
          <a:lstStyle/>
          <a:p>
            <a:pPr marL="228600" indent="-228600" algn="r" defTabSz="457200">
              <a:buFontTx/>
              <a:buAutoNum type="arabicPeriod"/>
            </a:pPr>
            <a:r>
              <a:rPr lang="en-GB" sz="1400" dirty="0" smtClean="0">
                <a:solidFill>
                  <a:prstClr val="black"/>
                </a:solidFill>
                <a:latin typeface="Helvetica Neue"/>
                <a:cs typeface="Helvetica Neue"/>
              </a:rPr>
              <a:t>WHO, 2014 </a:t>
            </a:r>
            <a:r>
              <a:rPr lang="en-GB" sz="1400" dirty="0" smtClean="0">
                <a:solidFill>
                  <a:srgbClr val="FFFF00"/>
                </a:solidFill>
                <a:latin typeface="Helvetica Neue"/>
                <a:cs typeface="Helvetica Neue"/>
                <a:hlinkClick r:id="rId8"/>
              </a:rPr>
              <a:t>http://www.who.int/topics/tuberculosis/en/</a:t>
            </a:r>
            <a:r>
              <a:rPr lang="en-GB" sz="1400" dirty="0" smtClean="0">
                <a:solidFill>
                  <a:srgbClr val="FFFF00"/>
                </a:solidFill>
                <a:latin typeface="Helvetica Neue"/>
                <a:cs typeface="Helvetica Neue"/>
              </a:rPr>
              <a:t>. </a:t>
            </a:r>
            <a:r>
              <a:rPr lang="en-GB" sz="1400" dirty="0" smtClean="0">
                <a:solidFill>
                  <a:srgbClr val="000000"/>
                </a:solidFill>
                <a:latin typeface="Helvetica Neue"/>
                <a:cs typeface="Helvetica Neue"/>
              </a:rPr>
              <a:t>2. </a:t>
            </a:r>
            <a:r>
              <a:rPr lang="en-GB" sz="1400" dirty="0" smtClean="0">
                <a:solidFill>
                  <a:prstClr val="black"/>
                </a:solidFill>
                <a:latin typeface="Helvetica Neue"/>
                <a:cs typeface="Helvetica Neue"/>
              </a:rPr>
              <a:t>Fine </a:t>
            </a:r>
            <a:r>
              <a:rPr lang="en-GB" sz="1400" dirty="0">
                <a:solidFill>
                  <a:prstClr val="black"/>
                </a:solidFill>
                <a:latin typeface="Helvetica Neue"/>
                <a:cs typeface="Helvetica Neue"/>
              </a:rPr>
              <a:t>PE, </a:t>
            </a:r>
            <a:r>
              <a:rPr lang="en-GB" sz="1400" i="1" dirty="0">
                <a:solidFill>
                  <a:prstClr val="black"/>
                </a:solidFill>
                <a:latin typeface="Helvetica Neue"/>
                <a:cs typeface="Helvetica Neue"/>
              </a:rPr>
              <a:t>The Lancet</a:t>
            </a:r>
            <a:r>
              <a:rPr lang="en-GB" sz="1400" dirty="0">
                <a:solidFill>
                  <a:prstClr val="black"/>
                </a:solidFill>
                <a:latin typeface="Helvetica Neue"/>
                <a:cs typeface="Helvetica Neue"/>
              </a:rPr>
              <a:t> </a:t>
            </a:r>
            <a:r>
              <a:rPr lang="en-GB" sz="1400" dirty="0" smtClean="0">
                <a:solidFill>
                  <a:prstClr val="black"/>
                </a:solidFill>
                <a:latin typeface="Helvetica Neue"/>
                <a:cs typeface="Helvetica Neue"/>
              </a:rPr>
              <a:t>1995. 3. WHO, Treatment Guidelines, 2010</a:t>
            </a:r>
          </a:p>
        </p:txBody>
      </p:sp>
    </p:spTree>
    <p:extLst>
      <p:ext uri="{BB962C8B-B14F-4D97-AF65-F5344CB8AC3E}">
        <p14:creationId xmlns="" xmlns:p14="http://schemas.microsoft.com/office/powerpoint/2010/main" val="39329153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cstate="print"/>
          <a:srcRect/>
          <a:stretch>
            <a:fillRect/>
          </a:stretch>
        </p:blipFill>
        <p:spPr bwMode="auto">
          <a:xfrm>
            <a:off x="6250432" y="6257088"/>
            <a:ext cx="2529897" cy="378199"/>
          </a:xfrm>
          <a:prstGeom prst="rect">
            <a:avLst/>
          </a:prstGeom>
          <a:noFill/>
          <a:ln w="9525">
            <a:noFill/>
            <a:round/>
            <a:headEnd/>
            <a:tailEnd/>
          </a:ln>
        </p:spPr>
      </p:pic>
      <p:pic>
        <p:nvPicPr>
          <p:cNvPr id="4099" name="Picture 2"/>
          <p:cNvPicPr>
            <a:picLocks noChangeAspect="1" noChangeArrowheads="1"/>
          </p:cNvPicPr>
          <p:nvPr/>
        </p:nvPicPr>
        <p:blipFill>
          <a:blip r:embed="rId4" cstate="print"/>
          <a:srcRect/>
          <a:stretch>
            <a:fillRect/>
          </a:stretch>
        </p:blipFill>
        <p:spPr bwMode="auto">
          <a:xfrm>
            <a:off x="513780" y="2386853"/>
            <a:ext cx="8116455" cy="2080092"/>
          </a:xfrm>
          <a:prstGeom prst="rect">
            <a:avLst/>
          </a:prstGeom>
          <a:noFill/>
          <a:ln w="9525">
            <a:noFill/>
            <a:round/>
            <a:headEnd/>
            <a:tailEnd/>
          </a:ln>
        </p:spPr>
      </p:pic>
      <p:sp>
        <p:nvSpPr>
          <p:cNvPr id="4100" name="AutoShape 3"/>
          <p:cNvSpPr>
            <a:spLocks noChangeArrowheads="1"/>
          </p:cNvSpPr>
          <p:nvPr/>
        </p:nvSpPr>
        <p:spPr bwMode="auto">
          <a:xfrm>
            <a:off x="179512" y="620688"/>
            <a:ext cx="8312727" cy="645739"/>
          </a:xfrm>
          <a:custGeom>
            <a:avLst/>
            <a:gdLst>
              <a:gd name="T0" fmla="*/ 2147483647 w 21600"/>
              <a:gd name="T1" fmla="*/ 12397827 h 21600"/>
              <a:gd name="T2" fmla="*/ 1935480147 w 21600"/>
              <a:gd name="T3" fmla="*/ 24795620 h 21600"/>
              <a:gd name="T4" fmla="*/ 0 w 21600"/>
              <a:gd name="T5" fmla="*/ 12397827 h 21600"/>
              <a:gd name="T6" fmla="*/ 1935480147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close/>
              </a:path>
            </a:pathLst>
          </a:custGeom>
          <a:noFill/>
          <a:ln w="9525">
            <a:noFill/>
            <a:round/>
            <a:headEnd/>
            <a:tailEnd/>
          </a:ln>
        </p:spPr>
        <p:txBody>
          <a:bodyPr lIns="0" tIns="0" rIns="0" bIns="0" anchor="ctr" anchorCtr="1"/>
          <a:lstStyle/>
          <a:p>
            <a:pPr algn="ctr">
              <a:lnSpc>
                <a:spcPct val="97000"/>
              </a:lnSpc>
              <a:buClr>
                <a:srgbClr val="000000"/>
              </a:buClr>
              <a:buSzPct val="100000"/>
              <a:tabLst>
                <a:tab pos="649628" algn="l"/>
                <a:tab pos="1299256" algn="l"/>
                <a:tab pos="1948884" algn="l"/>
                <a:tab pos="2598511" algn="l"/>
                <a:tab pos="3248139" algn="l"/>
                <a:tab pos="3897767" algn="l"/>
                <a:tab pos="4547395" algn="l"/>
                <a:tab pos="5197023" algn="l"/>
                <a:tab pos="5846651" algn="l"/>
                <a:tab pos="6496279" algn="l"/>
                <a:tab pos="7145906" algn="l"/>
                <a:tab pos="7795534" algn="l"/>
              </a:tabLst>
            </a:pPr>
            <a:r>
              <a:rPr lang="en-US" sz="3200" b="1" dirty="0" smtClean="0">
                <a:solidFill>
                  <a:srgbClr val="FFFFFF"/>
                </a:solidFill>
                <a:ea typeface="Arial Unicode MS" pitchFamily="34" charset="-128"/>
                <a:cs typeface="Arial Unicode MS" pitchFamily="34" charset="-128"/>
              </a:rPr>
              <a:t>AUTOFAGIA.</a:t>
            </a:r>
            <a:endParaRPr lang="en-US" sz="3200" b="1" dirty="0">
              <a:solidFill>
                <a:srgbClr val="FFFFFF"/>
              </a:solidFill>
              <a:ea typeface="Arial Unicode MS" pitchFamily="34" charset="-128"/>
              <a:cs typeface="Arial Unicode MS" pitchFamily="34" charset="-128"/>
            </a:endParaRPr>
          </a:p>
        </p:txBody>
      </p:sp>
      <p:sp>
        <p:nvSpPr>
          <p:cNvPr id="4101" name="Text Box 4"/>
          <p:cNvSpPr txBox="1">
            <a:spLocks noChangeArrowheads="1"/>
          </p:cNvSpPr>
          <p:nvPr/>
        </p:nvSpPr>
        <p:spPr bwMode="auto">
          <a:xfrm>
            <a:off x="513779" y="6013359"/>
            <a:ext cx="5950239" cy="320768"/>
          </a:xfrm>
          <a:prstGeom prst="rect">
            <a:avLst/>
          </a:prstGeom>
          <a:noFill/>
          <a:ln w="9525">
            <a:noFill/>
            <a:round/>
            <a:headEnd/>
            <a:tailEnd/>
          </a:ln>
        </p:spPr>
        <p:txBody>
          <a:bodyPr lIns="0" tIns="0" rIns="0" bIns="0" anchor="ctr"/>
          <a:lstStyle/>
          <a:p>
            <a:pPr>
              <a:lnSpc>
                <a:spcPct val="101000"/>
              </a:lnSpc>
              <a:buClr>
                <a:srgbClr val="000000"/>
              </a:buClr>
              <a:buSzPct val="100000"/>
              <a:tabLst>
                <a:tab pos="649628" algn="l"/>
                <a:tab pos="1299256" algn="l"/>
                <a:tab pos="1948884" algn="l"/>
                <a:tab pos="2598511" algn="l"/>
                <a:tab pos="3248139" algn="l"/>
                <a:tab pos="3897767" algn="l"/>
                <a:tab pos="4547395" algn="l"/>
                <a:tab pos="5197023" algn="l"/>
                <a:tab pos="5846651" algn="l"/>
              </a:tabLst>
            </a:pPr>
            <a:r>
              <a:rPr lang="en-US" sz="1100" b="1" dirty="0" err="1">
                <a:solidFill>
                  <a:srgbClr val="FFFFFF"/>
                </a:solidFill>
                <a:ea typeface="Arial Unicode MS" pitchFamily="34" charset="-128"/>
                <a:cs typeface="Arial Unicode MS" pitchFamily="34" charset="-128"/>
              </a:rPr>
              <a:t>Choi</a:t>
            </a:r>
            <a:r>
              <a:rPr lang="en-US" sz="1100" b="1" dirty="0">
                <a:solidFill>
                  <a:srgbClr val="FFFFFF"/>
                </a:solidFill>
                <a:ea typeface="Arial Unicode MS" pitchFamily="34" charset="-128"/>
                <a:cs typeface="Arial Unicode MS" pitchFamily="34" charset="-128"/>
              </a:rPr>
              <a:t> AM et al. N </a:t>
            </a:r>
            <a:r>
              <a:rPr lang="en-US" sz="1100" b="1" dirty="0" err="1">
                <a:solidFill>
                  <a:srgbClr val="FFFFFF"/>
                </a:solidFill>
                <a:ea typeface="Arial Unicode MS" pitchFamily="34" charset="-128"/>
                <a:cs typeface="Arial Unicode MS" pitchFamily="34" charset="-128"/>
              </a:rPr>
              <a:t>Engl</a:t>
            </a:r>
            <a:r>
              <a:rPr lang="en-US" sz="1100" b="1" dirty="0">
                <a:solidFill>
                  <a:srgbClr val="FFFFFF"/>
                </a:solidFill>
                <a:ea typeface="Arial Unicode MS" pitchFamily="34" charset="-128"/>
                <a:cs typeface="Arial Unicode MS" pitchFamily="34" charset="-128"/>
              </a:rPr>
              <a:t> J Med 2013;368:651-662.</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 y="0"/>
            <a:ext cx="9144000" cy="6858000"/>
          </a:xfrm>
          <a:prstGeom prst="rect">
            <a:avLst/>
          </a:prstGeom>
        </p:spPr>
      </p:pic>
    </p:spTree>
    <p:extLst>
      <p:ext uri="{BB962C8B-B14F-4D97-AF65-F5344CB8AC3E}">
        <p14:creationId xmlns="" xmlns:p14="http://schemas.microsoft.com/office/powerpoint/2010/main" val="219845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43608" y="35006"/>
            <a:ext cx="6408712" cy="646331"/>
          </a:xfrm>
          <a:prstGeom prst="rect">
            <a:avLst/>
          </a:prstGeom>
          <a:noFill/>
        </p:spPr>
        <p:txBody>
          <a:bodyPr wrap="square" rtlCol="0">
            <a:spAutoFit/>
          </a:bodyPr>
          <a:lstStyle/>
          <a:p>
            <a:pPr defTabSz="342900"/>
            <a:r>
              <a:rPr lang="es-ES" b="1" dirty="0" smtClean="0">
                <a:solidFill>
                  <a:prstClr val="black"/>
                </a:solidFill>
              </a:rPr>
              <a:t>		El </a:t>
            </a:r>
            <a:r>
              <a:rPr lang="es-ES" b="1" dirty="0">
                <a:solidFill>
                  <a:prstClr val="black"/>
                </a:solidFill>
              </a:rPr>
              <a:t>tratamiento con fármacos favorece el </a:t>
            </a:r>
            <a:r>
              <a:rPr lang="es-ES" b="1" dirty="0" smtClean="0">
                <a:solidFill>
                  <a:prstClr val="black"/>
                </a:solidFill>
              </a:rPr>
              <a:t>                    	reclutamiento </a:t>
            </a:r>
            <a:r>
              <a:rPr lang="es-ES" b="1" dirty="0">
                <a:solidFill>
                  <a:prstClr val="black"/>
                </a:solidFill>
              </a:rPr>
              <a:t>de Mtb dentro </a:t>
            </a:r>
            <a:r>
              <a:rPr lang="es-ES" b="1" dirty="0" smtClean="0">
                <a:solidFill>
                  <a:prstClr val="black"/>
                </a:solidFill>
              </a:rPr>
              <a:t> de </a:t>
            </a:r>
            <a:r>
              <a:rPr lang="es-ES" b="1" dirty="0" err="1" smtClean="0">
                <a:solidFill>
                  <a:prstClr val="black"/>
                </a:solidFill>
              </a:rPr>
              <a:t>Autofagosomas</a:t>
            </a:r>
            <a:r>
              <a:rPr lang="es-ES" b="1" dirty="0" smtClean="0">
                <a:solidFill>
                  <a:prstClr val="black"/>
                </a:solidFill>
              </a:rPr>
              <a:t> </a:t>
            </a:r>
            <a:endParaRPr lang="es-ES" b="1" dirty="0">
              <a:solidFill>
                <a:prstClr val="black"/>
              </a:solidFill>
            </a:endParaRPr>
          </a:p>
        </p:txBody>
      </p:sp>
      <p:pic>
        <p:nvPicPr>
          <p:cNvPr id="3" name="Imagen 2" descr="MDM-MTB+L-LC3-MERGE3-Image%20Export-20_c1+2+3.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25064" y="2046045"/>
            <a:ext cx="1831264" cy="1372129"/>
          </a:xfrm>
          <a:prstGeom prst="rect">
            <a:avLst/>
          </a:prstGeom>
        </p:spPr>
      </p:pic>
      <p:sp>
        <p:nvSpPr>
          <p:cNvPr id="4" name="CuadroTexto 3"/>
          <p:cNvSpPr txBox="1"/>
          <p:nvPr/>
        </p:nvSpPr>
        <p:spPr>
          <a:xfrm rot="16200000">
            <a:off x="1753777" y="2783677"/>
            <a:ext cx="670376" cy="300082"/>
          </a:xfrm>
          <a:prstGeom prst="rect">
            <a:avLst/>
          </a:prstGeom>
          <a:noFill/>
        </p:spPr>
        <p:txBody>
          <a:bodyPr wrap="none" rtlCol="0">
            <a:spAutoFit/>
          </a:bodyPr>
          <a:lstStyle/>
          <a:p>
            <a:pPr defTabSz="342900"/>
            <a:r>
              <a:rPr lang="es-ES" sz="1350" dirty="0">
                <a:solidFill>
                  <a:prstClr val="black"/>
                </a:solidFill>
              </a:rPr>
              <a:t>MTB+L</a:t>
            </a:r>
          </a:p>
        </p:txBody>
      </p:sp>
      <p:pic>
        <p:nvPicPr>
          <p:cNvPr id="5" name="Imagen 4" descr="C28-C-LC3-100X-MERGE-Image Export-108_c1+2+3.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20238" y="3433881"/>
            <a:ext cx="1831264" cy="1372129"/>
          </a:xfrm>
          <a:prstGeom prst="rect">
            <a:avLst/>
          </a:prstGeom>
        </p:spPr>
      </p:pic>
      <p:sp>
        <p:nvSpPr>
          <p:cNvPr id="6" name="CuadroTexto 5"/>
          <p:cNvSpPr txBox="1"/>
          <p:nvPr/>
        </p:nvSpPr>
        <p:spPr>
          <a:xfrm rot="16200000">
            <a:off x="1743358" y="4030260"/>
            <a:ext cx="691215" cy="300082"/>
          </a:xfrm>
          <a:prstGeom prst="rect">
            <a:avLst/>
          </a:prstGeom>
          <a:noFill/>
        </p:spPr>
        <p:txBody>
          <a:bodyPr wrap="none" rtlCol="0">
            <a:spAutoFit/>
          </a:bodyPr>
          <a:lstStyle/>
          <a:p>
            <a:pPr defTabSz="342900"/>
            <a:r>
              <a:rPr lang="es-ES" sz="1350" dirty="0">
                <a:solidFill>
                  <a:prstClr val="black"/>
                </a:solidFill>
              </a:rPr>
              <a:t>MTB+C</a:t>
            </a:r>
          </a:p>
        </p:txBody>
      </p:sp>
      <p:pic>
        <p:nvPicPr>
          <p:cNvPr id="7" name="Imagen 6" descr="C28-MTB-LC3-MERGE2-Image Export-41_c1+2+3.jpg"/>
          <p:cNvPicPr>
            <a:picLocks noChangeAspect="1"/>
          </p:cNvPicPr>
          <p:nvPr/>
        </p:nvPicPr>
        <p:blipFill rotWithShape="1">
          <a:blip r:embed="rId4" cstate="print">
            <a:extLst>
              <a:ext uri="{BEBA8EAE-BF5A-486C-A8C5-ECC9F3942E4B}">
                <a14:imgProps xmlns:a14="http://schemas.microsoft.com/office/drawing/2010/main" xmlns="">
                  <a14:imgLayer r:embed="rId5">
                    <a14:imgEffect>
                      <a14:brightnessContrast bright="20000"/>
                    </a14:imgEffect>
                  </a14:imgLayer>
                </a14:imgProps>
              </a:ext>
              <a:ext uri="{28A0092B-C50C-407E-A947-70E740481C1C}">
                <a14:useLocalDpi xmlns:a14="http://schemas.microsoft.com/office/drawing/2010/main" xmlns="" val="0"/>
              </a:ext>
            </a:extLst>
          </a:blip>
          <a:srcRect l="42322" t="29961" r="23318" b="33084"/>
          <a:stretch/>
        </p:blipFill>
        <p:spPr>
          <a:xfrm>
            <a:off x="2220249" y="667596"/>
            <a:ext cx="1831263" cy="1348459"/>
          </a:xfrm>
          <a:prstGeom prst="rect">
            <a:avLst/>
          </a:prstGeom>
        </p:spPr>
      </p:pic>
      <p:sp>
        <p:nvSpPr>
          <p:cNvPr id="8" name="CuadroTexto 7"/>
          <p:cNvSpPr txBox="1"/>
          <p:nvPr/>
        </p:nvSpPr>
        <p:spPr>
          <a:xfrm rot="16200000">
            <a:off x="1857143" y="1266223"/>
            <a:ext cx="511679" cy="300082"/>
          </a:xfrm>
          <a:prstGeom prst="rect">
            <a:avLst/>
          </a:prstGeom>
          <a:noFill/>
        </p:spPr>
        <p:txBody>
          <a:bodyPr wrap="none" rtlCol="0">
            <a:spAutoFit/>
          </a:bodyPr>
          <a:lstStyle/>
          <a:p>
            <a:pPr defTabSz="342900"/>
            <a:r>
              <a:rPr lang="es-ES" sz="1350" dirty="0">
                <a:solidFill>
                  <a:prstClr val="black"/>
                </a:solidFill>
              </a:rPr>
              <a:t>MTB</a:t>
            </a:r>
          </a:p>
        </p:txBody>
      </p:sp>
      <p:sp>
        <p:nvSpPr>
          <p:cNvPr id="9" name="CuadroTexto 8"/>
          <p:cNvSpPr txBox="1"/>
          <p:nvPr/>
        </p:nvSpPr>
        <p:spPr>
          <a:xfrm rot="16200000">
            <a:off x="1742551" y="5462163"/>
            <a:ext cx="692818" cy="300082"/>
          </a:xfrm>
          <a:prstGeom prst="rect">
            <a:avLst/>
          </a:prstGeom>
          <a:noFill/>
        </p:spPr>
        <p:txBody>
          <a:bodyPr wrap="none" rtlCol="0">
            <a:spAutoFit/>
          </a:bodyPr>
          <a:lstStyle/>
          <a:p>
            <a:pPr defTabSz="342900"/>
            <a:r>
              <a:rPr lang="es-ES" sz="1350" dirty="0">
                <a:solidFill>
                  <a:prstClr val="black"/>
                </a:solidFill>
              </a:rPr>
              <a:t>MTB+R</a:t>
            </a:r>
          </a:p>
        </p:txBody>
      </p:sp>
      <p:pic>
        <p:nvPicPr>
          <p:cNvPr id="10" name="Imagen 9" descr="C28-MTB-LC3-MERGE2-Image Export-41_c1+2+3.jpg"/>
          <p:cNvPicPr>
            <a:picLocks noChangeAspect="1"/>
          </p:cNvPicPr>
          <p:nvPr/>
        </p:nvPicPr>
        <p:blipFill rotWithShape="1">
          <a:blip r:embed="rId4" cstate="print">
            <a:extLst>
              <a:ext uri="{BEBA8EAE-BF5A-486C-A8C5-ECC9F3942E4B}">
                <a14:imgProps xmlns:a14="http://schemas.microsoft.com/office/drawing/2010/main" xmlns="">
                  <a14:imgLayer r:embed="rId6">
                    <a14:imgEffect>
                      <a14:brightnessContrast bright="20000"/>
                    </a14:imgEffect>
                  </a14:imgLayer>
                </a14:imgProps>
              </a:ext>
              <a:ext uri="{28A0092B-C50C-407E-A947-70E740481C1C}">
                <a14:useLocalDpi xmlns:a14="http://schemas.microsoft.com/office/drawing/2010/main" xmlns="" val="0"/>
              </a:ext>
            </a:extLst>
          </a:blip>
          <a:srcRect l="54253" t="50173" r="40834" b="43221"/>
          <a:stretch/>
        </p:blipFill>
        <p:spPr>
          <a:xfrm>
            <a:off x="4139952" y="980728"/>
            <a:ext cx="1168926" cy="1076153"/>
          </a:xfrm>
          <a:prstGeom prst="rect">
            <a:avLst/>
          </a:prstGeom>
        </p:spPr>
      </p:pic>
      <p:pic>
        <p:nvPicPr>
          <p:cNvPr id="11" name="Imagen 10" descr="MDM-MTB+L-LC3-MERGE3-Image%20Export-20_c1+2+3.jpg"/>
          <p:cNvPicPr>
            <a:picLocks noChangeAspect="1"/>
          </p:cNvPicPr>
          <p:nvPr/>
        </p:nvPicPr>
        <p:blipFill rotWithShape="1">
          <a:blip r:embed="rId7" cstate="print">
            <a:extLst>
              <a:ext uri="{28A0092B-C50C-407E-A947-70E740481C1C}">
                <a14:useLocalDpi xmlns:a14="http://schemas.microsoft.com/office/drawing/2010/main" xmlns="" val="0"/>
              </a:ext>
            </a:extLst>
          </a:blip>
          <a:srcRect l="65451" t="5986" r="16784" b="74795"/>
          <a:stretch/>
        </p:blipFill>
        <p:spPr>
          <a:xfrm>
            <a:off x="4134921" y="2345494"/>
            <a:ext cx="1138924" cy="1072679"/>
          </a:xfrm>
          <a:prstGeom prst="rect">
            <a:avLst/>
          </a:prstGeom>
        </p:spPr>
      </p:pic>
      <p:pic>
        <p:nvPicPr>
          <p:cNvPr id="12" name="Imagen 11" descr="C28-C-LC3-100X-MERGE-RECORTE-Image Export-105_c1+2+3.jpg"/>
          <p:cNvPicPr>
            <a:picLocks noChangeAspect="1"/>
          </p:cNvPicPr>
          <p:nvPr/>
        </p:nvPicPr>
        <p:blipFill rotWithShape="1">
          <a:blip r:embed="rId8" cstate="print">
            <a:extLst>
              <a:ext uri="{28A0092B-C50C-407E-A947-70E740481C1C}">
                <a14:useLocalDpi xmlns:a14="http://schemas.microsoft.com/office/drawing/2010/main" xmlns="" val="0"/>
              </a:ext>
            </a:extLst>
          </a:blip>
          <a:srcRect l="8186" t="20320" r="12070"/>
          <a:stretch/>
        </p:blipFill>
        <p:spPr>
          <a:xfrm>
            <a:off x="4112524" y="3733331"/>
            <a:ext cx="1138924" cy="1072679"/>
          </a:xfrm>
          <a:prstGeom prst="rect">
            <a:avLst/>
          </a:prstGeom>
        </p:spPr>
      </p:pic>
      <p:sp>
        <p:nvSpPr>
          <p:cNvPr id="13" name="CuadroTexto 12"/>
          <p:cNvSpPr txBox="1"/>
          <p:nvPr/>
        </p:nvSpPr>
        <p:spPr>
          <a:xfrm>
            <a:off x="5937250" y="2374888"/>
            <a:ext cx="908710" cy="923330"/>
          </a:xfrm>
          <a:prstGeom prst="rect">
            <a:avLst/>
          </a:prstGeom>
          <a:noFill/>
        </p:spPr>
        <p:txBody>
          <a:bodyPr wrap="none" rtlCol="0">
            <a:spAutoFit/>
          </a:bodyPr>
          <a:lstStyle/>
          <a:p>
            <a:pPr defTabSz="342900"/>
            <a:r>
              <a:rPr lang="es-ES" sz="1350" b="1" dirty="0">
                <a:solidFill>
                  <a:srgbClr val="3366FF"/>
                </a:solidFill>
              </a:rPr>
              <a:t>HOESCHT</a:t>
            </a:r>
          </a:p>
          <a:p>
            <a:pPr defTabSz="342900"/>
            <a:r>
              <a:rPr lang="es-ES" sz="1350" b="1" dirty="0">
                <a:solidFill>
                  <a:srgbClr val="00E900"/>
                </a:solidFill>
              </a:rPr>
              <a:t>LC3</a:t>
            </a:r>
          </a:p>
          <a:p>
            <a:pPr defTabSz="342900"/>
            <a:r>
              <a:rPr lang="es-ES" sz="1350" b="1" dirty="0">
                <a:solidFill>
                  <a:srgbClr val="FF0000"/>
                </a:solidFill>
              </a:rPr>
              <a:t>MTB</a:t>
            </a:r>
          </a:p>
          <a:p>
            <a:pPr defTabSz="342900"/>
            <a:r>
              <a:rPr lang="es-ES" sz="1350" b="1" dirty="0">
                <a:solidFill>
                  <a:srgbClr val="FFC113"/>
                </a:solidFill>
              </a:rPr>
              <a:t>MTB-LC3+</a:t>
            </a:r>
          </a:p>
        </p:txBody>
      </p:sp>
      <p:cxnSp>
        <p:nvCxnSpPr>
          <p:cNvPr id="14" name="Conector recto de flecha 13"/>
          <p:cNvCxnSpPr/>
          <p:nvPr/>
        </p:nvCxnSpPr>
        <p:spPr>
          <a:xfrm>
            <a:off x="3181360" y="1558852"/>
            <a:ext cx="1147060" cy="0"/>
          </a:xfrm>
          <a:prstGeom prst="straightConnector1">
            <a:avLst/>
          </a:prstGeom>
          <a:ln w="57150" cmpd="sng">
            <a:solidFill>
              <a:schemeClr val="accent4">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Conector recto de flecha 14"/>
          <p:cNvCxnSpPr/>
          <p:nvPr/>
        </p:nvCxnSpPr>
        <p:spPr>
          <a:xfrm>
            <a:off x="3621260" y="2473255"/>
            <a:ext cx="707163" cy="421169"/>
          </a:xfrm>
          <a:prstGeom prst="straightConnector1">
            <a:avLst/>
          </a:prstGeom>
          <a:ln w="57150" cmpd="sng">
            <a:solidFill>
              <a:srgbClr val="B3A2C7"/>
            </a:solidFill>
            <a:tailEnd type="arrow"/>
          </a:ln>
        </p:spPr>
        <p:style>
          <a:lnRef idx="2">
            <a:schemeClr val="accent1"/>
          </a:lnRef>
          <a:fillRef idx="0">
            <a:schemeClr val="accent1"/>
          </a:fillRef>
          <a:effectRef idx="1">
            <a:schemeClr val="accent1"/>
          </a:effectRef>
          <a:fontRef idx="minor">
            <a:schemeClr val="tx1"/>
          </a:fontRef>
        </p:style>
      </p:cxnSp>
      <p:cxnSp>
        <p:nvCxnSpPr>
          <p:cNvPr id="16" name="Conector recto de flecha 15"/>
          <p:cNvCxnSpPr/>
          <p:nvPr/>
        </p:nvCxnSpPr>
        <p:spPr>
          <a:xfrm>
            <a:off x="3181360" y="4005259"/>
            <a:ext cx="1147060" cy="114682"/>
          </a:xfrm>
          <a:prstGeom prst="straightConnector1">
            <a:avLst/>
          </a:prstGeom>
          <a:ln w="57150" cmpd="sng">
            <a:solidFill>
              <a:srgbClr val="B3A2C7"/>
            </a:solidFill>
            <a:tailEnd type="arrow"/>
          </a:ln>
        </p:spPr>
        <p:style>
          <a:lnRef idx="2">
            <a:schemeClr val="accent1"/>
          </a:lnRef>
          <a:fillRef idx="0">
            <a:schemeClr val="accent1"/>
          </a:fillRef>
          <a:effectRef idx="1">
            <a:schemeClr val="accent1"/>
          </a:effectRef>
          <a:fontRef idx="minor">
            <a:schemeClr val="tx1"/>
          </a:fontRef>
        </p:style>
      </p:cxnSp>
      <p:pic>
        <p:nvPicPr>
          <p:cNvPr id="17" name="Imagen 16" descr="C27-MTB-LC3-R-100X-MERGE3-Image%20Export-04_c1+2+3.jpg"/>
          <p:cNvPicPr>
            <a:picLocks noChangeAspect="1"/>
          </p:cNvPicPr>
          <p:nvPr/>
        </p:nvPicPr>
        <p:blipFill rotWithShape="1">
          <a:blip r:embed="rId9" cstate="print">
            <a:extLst>
              <a:ext uri="{28A0092B-C50C-407E-A947-70E740481C1C}">
                <a14:useLocalDpi xmlns:a14="http://schemas.microsoft.com/office/drawing/2010/main" xmlns="" val="0"/>
              </a:ext>
            </a:extLst>
          </a:blip>
          <a:srcRect t="44068" r="44198"/>
          <a:stretch/>
        </p:blipFill>
        <p:spPr>
          <a:xfrm>
            <a:off x="2220239" y="4830630"/>
            <a:ext cx="1837062" cy="1379659"/>
          </a:xfrm>
          <a:prstGeom prst="rect">
            <a:avLst/>
          </a:prstGeom>
        </p:spPr>
      </p:pic>
      <p:pic>
        <p:nvPicPr>
          <p:cNvPr id="18" name="Imagen 17" descr="C27-MTB-LC3-R-100X-MERGE3-Image%20Export-04_c1+2+3.jpg"/>
          <p:cNvPicPr>
            <a:picLocks noChangeAspect="1"/>
          </p:cNvPicPr>
          <p:nvPr/>
        </p:nvPicPr>
        <p:blipFill rotWithShape="1">
          <a:blip r:embed="rId10" cstate="print">
            <a:extLst>
              <a:ext uri="{28A0092B-C50C-407E-A947-70E740481C1C}">
                <a14:useLocalDpi xmlns:a14="http://schemas.microsoft.com/office/drawing/2010/main" xmlns="" val="0"/>
              </a:ext>
            </a:extLst>
          </a:blip>
          <a:srcRect l="8536" t="80099" r="78221" b="4023"/>
          <a:stretch/>
        </p:blipFill>
        <p:spPr>
          <a:xfrm>
            <a:off x="4102302" y="5137615"/>
            <a:ext cx="1138924" cy="1072679"/>
          </a:xfrm>
          <a:prstGeom prst="rect">
            <a:avLst/>
          </a:prstGeom>
        </p:spPr>
      </p:pic>
      <p:cxnSp>
        <p:nvCxnSpPr>
          <p:cNvPr id="19" name="Conector recto de flecha 18"/>
          <p:cNvCxnSpPr/>
          <p:nvPr/>
        </p:nvCxnSpPr>
        <p:spPr>
          <a:xfrm flipV="1">
            <a:off x="3076495" y="5936332"/>
            <a:ext cx="1251935" cy="55952"/>
          </a:xfrm>
          <a:prstGeom prst="straightConnector1">
            <a:avLst/>
          </a:prstGeom>
          <a:ln w="57150" cmpd="sng">
            <a:solidFill>
              <a:srgbClr val="B3A2C7"/>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830579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Conclusiòn</a:t>
            </a:r>
            <a:endParaRPr lang="es-ES" dirty="0"/>
          </a:p>
        </p:txBody>
      </p:sp>
      <p:sp>
        <p:nvSpPr>
          <p:cNvPr id="3" name="2 Marcador de contenido"/>
          <p:cNvSpPr>
            <a:spLocks noGrp="1"/>
          </p:cNvSpPr>
          <p:nvPr>
            <p:ph idx="1"/>
          </p:nvPr>
        </p:nvSpPr>
        <p:spPr/>
        <p:txBody>
          <a:bodyPr/>
          <a:lstStyle/>
          <a:p>
            <a:r>
              <a:rPr lang="es-ES" dirty="0" smtClean="0"/>
              <a:t>La TB MDR constituye un problema de salud o publica con un alto costo para los pacientes y para las instituciones de salud.</a:t>
            </a:r>
          </a:p>
          <a:p>
            <a:r>
              <a:rPr lang="es-ES" dirty="0" smtClean="0"/>
              <a:t>Existen nuevas drogas para el tratamiento de TB MDR lo que establece la posibilidad de una mejor manejo </a:t>
            </a:r>
            <a:r>
              <a:rPr lang="es-ES" dirty="0" err="1" smtClean="0"/>
              <a:t>terapeutico</a:t>
            </a:r>
            <a:r>
              <a:rPr lang="es-ES" dirty="0" smtClean="0"/>
              <a:t> de estos pacientes.</a:t>
            </a:r>
          </a:p>
          <a:p>
            <a:r>
              <a:rPr lang="es-ES" dirty="0" smtClean="0"/>
              <a:t>Se requieren nuevas ideas y alternativas </a:t>
            </a:r>
            <a:r>
              <a:rPr lang="es-ES" dirty="0" err="1" smtClean="0"/>
              <a:t>terapeuticas</a:t>
            </a:r>
            <a:r>
              <a:rPr lang="es-ES" dirty="0" smtClean="0"/>
              <a:t> en el tratamiento de Tuberculosis,. </a:t>
            </a:r>
            <a:endParaRPr lang="es-E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cstate="print"/>
          <a:srcRect/>
          <a:stretch>
            <a:fillRect/>
          </a:stretch>
        </p:blipFill>
        <p:spPr bwMode="auto">
          <a:xfrm>
            <a:off x="865909" y="762000"/>
            <a:ext cx="7400636" cy="4840942"/>
          </a:xfrm>
          <a:prstGeom prst="rect">
            <a:avLst/>
          </a:prstGeom>
          <a:noFill/>
          <a:ln w="9525">
            <a:noFill/>
            <a:miter lim="800000"/>
            <a:headEnd/>
            <a:tailEnd/>
          </a:ln>
        </p:spPr>
      </p:pic>
      <p:sp>
        <p:nvSpPr>
          <p:cNvPr id="61443" name="Rectangle 3"/>
          <p:cNvSpPr>
            <a:spLocks noGrp="1" noChangeArrowheads="1"/>
          </p:cNvSpPr>
          <p:nvPr>
            <p:ph type="body" idx="4294967295"/>
          </p:nvPr>
        </p:nvSpPr>
        <p:spPr>
          <a:xfrm>
            <a:off x="323273" y="246529"/>
            <a:ext cx="8509000" cy="208968"/>
          </a:xfrm>
          <a:noFill/>
        </p:spPr>
        <p:txBody>
          <a:bodyPr>
            <a:spAutoFit/>
          </a:bodyPr>
          <a:lstStyle/>
          <a:p>
            <a:pPr marL="0" indent="0" algn="ctr" hangingPunct="1">
              <a:buNone/>
            </a:pPr>
            <a:r>
              <a:rPr lang="en-US" sz="1400" b="1" dirty="0" smtClean="0">
                <a:solidFill>
                  <a:schemeClr val="tx2"/>
                </a:solidFill>
              </a:rPr>
              <a:t>Figure 8. Morphology of macrophage cell death in pulmonary TB.</a:t>
            </a:r>
          </a:p>
        </p:txBody>
      </p:sp>
      <p:sp>
        <p:nvSpPr>
          <p:cNvPr id="61444" name="Text Box 4"/>
          <p:cNvSpPr txBox="1">
            <a:spLocks noChangeArrowheads="1"/>
          </p:cNvSpPr>
          <p:nvPr/>
        </p:nvSpPr>
        <p:spPr bwMode="auto">
          <a:xfrm>
            <a:off x="404091" y="5748624"/>
            <a:ext cx="8347364" cy="590683"/>
          </a:xfrm>
          <a:prstGeom prst="rect">
            <a:avLst/>
          </a:prstGeom>
          <a:noFill/>
          <a:ln w="9525">
            <a:noFill/>
            <a:miter lim="800000"/>
            <a:headEnd/>
            <a:tailEnd/>
          </a:ln>
        </p:spPr>
        <p:txBody>
          <a:bodyPr lIns="82048" tIns="41025" rIns="82048" bIns="41025">
            <a:spAutoFit/>
          </a:bodyPr>
          <a:lstStyle/>
          <a:p>
            <a:pPr eaLnBrk="1" hangingPunct="1"/>
            <a:r>
              <a:rPr lang="en-US" sz="1100" dirty="0" err="1"/>
              <a:t>Repasy</a:t>
            </a:r>
            <a:r>
              <a:rPr lang="en-US" sz="1100" dirty="0"/>
              <a:t> T, Lee J, Marino S, Martinez N, et al. (2013) Intracellular Bacillary Burden Reflects a Burst Size for Mycobacterium tuberculosis In Vivo. </a:t>
            </a:r>
            <a:r>
              <a:rPr lang="en-US" sz="1100" dirty="0" err="1"/>
              <a:t>PLoS</a:t>
            </a:r>
            <a:r>
              <a:rPr lang="en-US" sz="1100" dirty="0"/>
              <a:t> </a:t>
            </a:r>
            <a:r>
              <a:rPr lang="en-US" sz="1100" dirty="0" err="1"/>
              <a:t>Pathog</a:t>
            </a:r>
            <a:r>
              <a:rPr lang="en-US" sz="1100" dirty="0"/>
              <a:t> 9(2): e1003190. doi:10.1371/journal.ppat.1003190</a:t>
            </a:r>
          </a:p>
          <a:p>
            <a:pPr eaLnBrk="1" hangingPunct="1"/>
            <a:r>
              <a:rPr lang="en-US" sz="1100" dirty="0">
                <a:hlinkClick r:id="rId4"/>
              </a:rPr>
              <a:t>http://www.plospathogens.org/article/info:doi/10.1371/journal.ppat.1003190</a:t>
            </a:r>
            <a:endParaRPr lang="en-US" sz="1100" dirty="0"/>
          </a:p>
        </p:txBody>
      </p:sp>
      <p:pic>
        <p:nvPicPr>
          <p:cNvPr id="61445" name="Picture 5"/>
          <p:cNvPicPr>
            <a:picLocks noChangeAspect="1" noChangeArrowheads="1"/>
          </p:cNvPicPr>
          <p:nvPr/>
        </p:nvPicPr>
        <p:blipFill>
          <a:blip r:embed="rId5" cstate="print"/>
          <a:srcRect/>
          <a:stretch>
            <a:fillRect/>
          </a:stretch>
        </p:blipFill>
        <p:spPr bwMode="auto">
          <a:xfrm>
            <a:off x="5345548" y="6342530"/>
            <a:ext cx="3740727" cy="45944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cstate="print"/>
          <a:srcRect/>
          <a:stretch>
            <a:fillRect/>
          </a:stretch>
        </p:blipFill>
        <p:spPr bwMode="auto">
          <a:xfrm>
            <a:off x="6250432" y="6257088"/>
            <a:ext cx="2529897" cy="378199"/>
          </a:xfrm>
          <a:prstGeom prst="rect">
            <a:avLst/>
          </a:prstGeom>
          <a:noFill/>
          <a:ln w="9525">
            <a:noFill/>
            <a:round/>
            <a:headEnd/>
            <a:tailEnd/>
          </a:ln>
        </p:spPr>
      </p:pic>
      <p:pic>
        <p:nvPicPr>
          <p:cNvPr id="5123" name="Picture 2"/>
          <p:cNvPicPr>
            <a:picLocks noChangeAspect="1" noChangeArrowheads="1"/>
          </p:cNvPicPr>
          <p:nvPr/>
        </p:nvPicPr>
        <p:blipFill>
          <a:blip r:embed="rId4" cstate="print"/>
          <a:srcRect/>
          <a:stretch>
            <a:fillRect/>
          </a:stretch>
        </p:blipFill>
        <p:spPr bwMode="auto">
          <a:xfrm>
            <a:off x="2070967" y="1012732"/>
            <a:ext cx="5002068" cy="4828334"/>
          </a:xfrm>
          <a:prstGeom prst="rect">
            <a:avLst/>
          </a:prstGeom>
          <a:noFill/>
          <a:ln w="9525">
            <a:noFill/>
            <a:round/>
            <a:headEnd/>
            <a:tailEnd/>
          </a:ln>
        </p:spPr>
      </p:pic>
      <p:sp>
        <p:nvSpPr>
          <p:cNvPr id="5124" name="AutoShape 3"/>
          <p:cNvSpPr>
            <a:spLocks noChangeArrowheads="1"/>
          </p:cNvSpPr>
          <p:nvPr/>
        </p:nvSpPr>
        <p:spPr bwMode="auto">
          <a:xfrm>
            <a:off x="415644" y="161088"/>
            <a:ext cx="8312727" cy="645739"/>
          </a:xfrm>
          <a:custGeom>
            <a:avLst/>
            <a:gdLst>
              <a:gd name="T0" fmla="*/ 2147483647 w 21600"/>
              <a:gd name="T1" fmla="*/ 12397827 h 21600"/>
              <a:gd name="T2" fmla="*/ 1935480147 w 21600"/>
              <a:gd name="T3" fmla="*/ 24795620 h 21600"/>
              <a:gd name="T4" fmla="*/ 0 w 21600"/>
              <a:gd name="T5" fmla="*/ 12397827 h 21600"/>
              <a:gd name="T6" fmla="*/ 1935480147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close/>
              </a:path>
            </a:pathLst>
          </a:custGeom>
          <a:noFill/>
          <a:ln w="9525">
            <a:noFill/>
            <a:round/>
            <a:headEnd/>
            <a:tailEnd/>
          </a:ln>
        </p:spPr>
        <p:txBody>
          <a:bodyPr lIns="0" tIns="0" rIns="0" bIns="0" anchor="ctr" anchorCtr="1"/>
          <a:lstStyle/>
          <a:p>
            <a:pPr algn="ctr">
              <a:lnSpc>
                <a:spcPct val="97000"/>
              </a:lnSpc>
              <a:buClr>
                <a:srgbClr val="000000"/>
              </a:buClr>
              <a:buSzPct val="100000"/>
              <a:tabLst>
                <a:tab pos="649628" algn="l"/>
                <a:tab pos="1299256" algn="l"/>
                <a:tab pos="1948884" algn="l"/>
                <a:tab pos="2598511" algn="l"/>
                <a:tab pos="3248139" algn="l"/>
                <a:tab pos="3897767" algn="l"/>
                <a:tab pos="4547395" algn="l"/>
                <a:tab pos="5197023" algn="l"/>
                <a:tab pos="5846651" algn="l"/>
                <a:tab pos="6496279" algn="l"/>
                <a:tab pos="7145906" algn="l"/>
                <a:tab pos="7795534" algn="l"/>
              </a:tabLst>
            </a:pPr>
            <a:r>
              <a:rPr lang="en-US" sz="1400" b="1" dirty="0">
                <a:solidFill>
                  <a:srgbClr val="FFFFFF"/>
                </a:solidFill>
                <a:ea typeface="Arial Unicode MS" pitchFamily="34" charset="-128"/>
                <a:cs typeface="Arial Unicode MS" pitchFamily="34" charset="-128"/>
              </a:rPr>
              <a:t>Effects of Autophagy on Disease Progression.</a:t>
            </a:r>
          </a:p>
        </p:txBody>
      </p:sp>
      <p:sp>
        <p:nvSpPr>
          <p:cNvPr id="5125" name="Text Box 4"/>
          <p:cNvSpPr txBox="1">
            <a:spLocks noChangeArrowheads="1"/>
          </p:cNvSpPr>
          <p:nvPr/>
        </p:nvSpPr>
        <p:spPr bwMode="auto">
          <a:xfrm>
            <a:off x="2070975" y="6013359"/>
            <a:ext cx="4393045" cy="320768"/>
          </a:xfrm>
          <a:prstGeom prst="rect">
            <a:avLst/>
          </a:prstGeom>
          <a:noFill/>
          <a:ln w="9525">
            <a:noFill/>
            <a:round/>
            <a:headEnd/>
            <a:tailEnd/>
          </a:ln>
        </p:spPr>
        <p:txBody>
          <a:bodyPr lIns="0" tIns="12211" rIns="0" bIns="0" anchor="ctr"/>
          <a:lstStyle/>
          <a:p>
            <a:pPr>
              <a:lnSpc>
                <a:spcPct val="93000"/>
              </a:lnSpc>
              <a:buClr>
                <a:srgbClr val="000000"/>
              </a:buClr>
              <a:buSzPct val="100000"/>
              <a:tabLst>
                <a:tab pos="649628" algn="l"/>
                <a:tab pos="1299256" algn="l"/>
                <a:tab pos="1948884" algn="l"/>
                <a:tab pos="2598511" algn="l"/>
                <a:tab pos="3248139" algn="l"/>
                <a:tab pos="3897767" algn="l"/>
              </a:tabLst>
            </a:pPr>
            <a:r>
              <a:rPr lang="en-US" sz="1100" b="1" dirty="0" err="1">
                <a:solidFill>
                  <a:srgbClr val="FFFFFF"/>
                </a:solidFill>
                <a:ea typeface="Arial Unicode MS" pitchFamily="34" charset="-128"/>
                <a:cs typeface="Arial Unicode MS" pitchFamily="34" charset="-128"/>
              </a:rPr>
              <a:t>Choi</a:t>
            </a:r>
            <a:r>
              <a:rPr lang="en-US" sz="1100" b="1" dirty="0">
                <a:solidFill>
                  <a:srgbClr val="FFFFFF"/>
                </a:solidFill>
                <a:ea typeface="Arial Unicode MS" pitchFamily="34" charset="-128"/>
                <a:cs typeface="Arial Unicode MS" pitchFamily="34" charset="-128"/>
              </a:rPr>
              <a:t> AM et al. N </a:t>
            </a:r>
            <a:r>
              <a:rPr lang="en-US" sz="1100" b="1" dirty="0" err="1">
                <a:solidFill>
                  <a:srgbClr val="FFFFFF"/>
                </a:solidFill>
                <a:ea typeface="Arial Unicode MS" pitchFamily="34" charset="-128"/>
                <a:cs typeface="Arial Unicode MS" pitchFamily="34" charset="-128"/>
              </a:rPr>
              <a:t>Engl</a:t>
            </a:r>
            <a:r>
              <a:rPr lang="en-US" sz="1100" b="1" dirty="0">
                <a:solidFill>
                  <a:srgbClr val="FFFFFF"/>
                </a:solidFill>
                <a:ea typeface="Arial Unicode MS" pitchFamily="34" charset="-128"/>
                <a:cs typeface="Arial Unicode MS" pitchFamily="34" charset="-128"/>
              </a:rPr>
              <a:t> J Med 2013;368:651-662.</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TUBERCULOSIS ANTECEDENTES </a:t>
            </a:r>
            <a:endParaRPr lang="es-ES" dirty="0"/>
          </a:p>
        </p:txBody>
      </p:sp>
      <p:sp>
        <p:nvSpPr>
          <p:cNvPr id="3" name="2 Marcador de contenido"/>
          <p:cNvSpPr>
            <a:spLocks noGrp="1"/>
          </p:cNvSpPr>
          <p:nvPr>
            <p:ph idx="1"/>
          </p:nvPr>
        </p:nvSpPr>
        <p:spPr/>
        <p:txBody>
          <a:bodyPr/>
          <a:lstStyle/>
          <a:p>
            <a:r>
              <a:rPr lang="es-ES" sz="2200" dirty="0" smtClean="0">
                <a:latin typeface="Arial Unicode MS" pitchFamily="34" charset="-128"/>
                <a:ea typeface="Arial Unicode MS" pitchFamily="34" charset="-128"/>
                <a:cs typeface="Arial Unicode MS" pitchFamily="34" charset="-128"/>
              </a:rPr>
              <a:t>En 2012 hubo 8.7 millones de nuevos casos de tuberculosis activa. </a:t>
            </a:r>
          </a:p>
          <a:p>
            <a:r>
              <a:rPr lang="en-GB" sz="2200" dirty="0" smtClean="0">
                <a:latin typeface="Arial" pitchFamily="34" charset="0"/>
                <a:cs typeface="Arial" pitchFamily="34" charset="0"/>
              </a:rPr>
              <a:t>Los </a:t>
            </a:r>
            <a:r>
              <a:rPr lang="en-GB" sz="2200" dirty="0" err="1" smtClean="0">
                <a:latin typeface="Arial" pitchFamily="34" charset="0"/>
                <a:cs typeface="Arial" pitchFamily="34" charset="0"/>
              </a:rPr>
              <a:t>avances</a:t>
            </a:r>
            <a:r>
              <a:rPr lang="en-GB" sz="2200" dirty="0" smtClean="0">
                <a:latin typeface="Arial" pitchFamily="34" charset="0"/>
                <a:cs typeface="Arial" pitchFamily="34" charset="0"/>
              </a:rPr>
              <a:t> en el </a:t>
            </a:r>
            <a:r>
              <a:rPr lang="en-GB" sz="2200" dirty="0" err="1" smtClean="0">
                <a:latin typeface="Arial" pitchFamily="34" charset="0"/>
                <a:cs typeface="Arial" pitchFamily="34" charset="0"/>
              </a:rPr>
              <a:t>diagnostico</a:t>
            </a:r>
            <a:r>
              <a:rPr lang="en-GB" sz="2200" dirty="0" smtClean="0">
                <a:latin typeface="Arial" pitchFamily="34" charset="0"/>
                <a:cs typeface="Arial" pitchFamily="34" charset="0"/>
              </a:rPr>
              <a:t> , </a:t>
            </a:r>
            <a:r>
              <a:rPr lang="en-GB" sz="2200" dirty="0" err="1" smtClean="0">
                <a:latin typeface="Arial" pitchFamily="34" charset="0"/>
                <a:cs typeface="Arial" pitchFamily="34" charset="0"/>
              </a:rPr>
              <a:t>farmacos</a:t>
            </a:r>
            <a:r>
              <a:rPr lang="en-GB" sz="2200" dirty="0" smtClean="0">
                <a:latin typeface="Arial" pitchFamily="34" charset="0"/>
                <a:cs typeface="Arial" pitchFamily="34" charset="0"/>
              </a:rPr>
              <a:t> y </a:t>
            </a:r>
            <a:r>
              <a:rPr lang="en-GB" sz="2200" dirty="0" err="1" smtClean="0">
                <a:latin typeface="Arial" pitchFamily="34" charset="0"/>
                <a:cs typeface="Arial" pitchFamily="34" charset="0"/>
              </a:rPr>
              <a:t>vacunas</a:t>
            </a:r>
            <a:r>
              <a:rPr lang="en-GB" sz="2200" dirty="0" smtClean="0">
                <a:latin typeface="Arial" pitchFamily="34" charset="0"/>
                <a:cs typeface="Arial" pitchFamily="34" charset="0"/>
              </a:rPr>
              <a:t> </a:t>
            </a:r>
            <a:r>
              <a:rPr lang="en-GB" sz="2200" dirty="0" err="1" smtClean="0">
                <a:latin typeface="Arial" pitchFamily="34" charset="0"/>
                <a:cs typeface="Arial" pitchFamily="34" charset="0"/>
              </a:rPr>
              <a:t>asi</a:t>
            </a:r>
            <a:r>
              <a:rPr lang="en-GB" sz="2200" dirty="0" smtClean="0">
                <a:latin typeface="Arial" pitchFamily="34" charset="0"/>
                <a:cs typeface="Arial" pitchFamily="34" charset="0"/>
              </a:rPr>
              <a:t> </a:t>
            </a:r>
            <a:r>
              <a:rPr lang="en-GB" sz="2200" dirty="0" err="1" smtClean="0">
                <a:latin typeface="Arial" pitchFamily="34" charset="0"/>
                <a:cs typeface="Arial" pitchFamily="34" charset="0"/>
              </a:rPr>
              <a:t>como</a:t>
            </a:r>
            <a:r>
              <a:rPr lang="en-GB" sz="2200" dirty="0" smtClean="0">
                <a:latin typeface="Arial" pitchFamily="34" charset="0"/>
                <a:cs typeface="Arial" pitchFamily="34" charset="0"/>
              </a:rPr>
              <a:t> </a:t>
            </a:r>
            <a:r>
              <a:rPr lang="en-GB" sz="2200" dirty="0" err="1" smtClean="0">
                <a:latin typeface="Arial" pitchFamily="34" charset="0"/>
                <a:cs typeface="Arial" pitchFamily="34" charset="0"/>
              </a:rPr>
              <a:t>intervenciones</a:t>
            </a:r>
            <a:r>
              <a:rPr lang="en-GB" sz="2200" dirty="0" smtClean="0">
                <a:latin typeface="Arial" pitchFamily="34" charset="0"/>
                <a:cs typeface="Arial" pitchFamily="34" charset="0"/>
              </a:rPr>
              <a:t> </a:t>
            </a:r>
            <a:r>
              <a:rPr lang="en-GB" sz="2200" dirty="0" err="1" smtClean="0">
                <a:latin typeface="Arial" pitchFamily="34" charset="0"/>
                <a:cs typeface="Arial" pitchFamily="34" charset="0"/>
              </a:rPr>
              <a:t>han</a:t>
            </a:r>
            <a:r>
              <a:rPr lang="en-GB" sz="2200" dirty="0" smtClean="0">
                <a:latin typeface="Arial" pitchFamily="34" charset="0"/>
                <a:cs typeface="Arial" pitchFamily="34" charset="0"/>
              </a:rPr>
              <a:t> </a:t>
            </a:r>
            <a:r>
              <a:rPr lang="en-GB" sz="2200" dirty="0" err="1" smtClean="0">
                <a:latin typeface="Arial" pitchFamily="34" charset="0"/>
                <a:cs typeface="Arial" pitchFamily="34" charset="0"/>
              </a:rPr>
              <a:t>permitido</a:t>
            </a:r>
            <a:r>
              <a:rPr lang="en-GB" sz="2200" dirty="0" smtClean="0">
                <a:latin typeface="Arial" pitchFamily="34" charset="0"/>
                <a:cs typeface="Arial" pitchFamily="34" charset="0"/>
              </a:rPr>
              <a:t> </a:t>
            </a:r>
            <a:r>
              <a:rPr lang="en-GB" sz="2200" dirty="0" err="1" smtClean="0">
                <a:latin typeface="Arial" pitchFamily="34" charset="0"/>
                <a:cs typeface="Arial" pitchFamily="34" charset="0"/>
              </a:rPr>
              <a:t>mantener</a:t>
            </a:r>
            <a:r>
              <a:rPr lang="en-GB" sz="2200" dirty="0" smtClean="0">
                <a:latin typeface="Arial" pitchFamily="34" charset="0"/>
                <a:cs typeface="Arial" pitchFamily="34" charset="0"/>
              </a:rPr>
              <a:t> </a:t>
            </a:r>
            <a:r>
              <a:rPr lang="en-GB" sz="2200" dirty="0" err="1" smtClean="0">
                <a:latin typeface="Arial" pitchFamily="34" charset="0"/>
                <a:cs typeface="Arial" pitchFamily="34" charset="0"/>
              </a:rPr>
              <a:t>optimismo</a:t>
            </a:r>
            <a:r>
              <a:rPr lang="en-GB" sz="2200" dirty="0" smtClean="0">
                <a:latin typeface="Arial" pitchFamily="34" charset="0"/>
                <a:cs typeface="Arial" pitchFamily="34" charset="0"/>
              </a:rPr>
              <a:t> en el </a:t>
            </a:r>
            <a:r>
              <a:rPr lang="en-GB" sz="2200" dirty="0" err="1" smtClean="0">
                <a:latin typeface="Arial" pitchFamily="34" charset="0"/>
                <a:cs typeface="Arial" pitchFamily="34" charset="0"/>
              </a:rPr>
              <a:t>futuro</a:t>
            </a:r>
            <a:r>
              <a:rPr lang="en-GB" sz="2200" dirty="0" smtClean="0">
                <a:latin typeface="Arial" pitchFamily="34" charset="0"/>
                <a:cs typeface="Arial" pitchFamily="34" charset="0"/>
              </a:rPr>
              <a:t> control de la tuberculosis </a:t>
            </a:r>
          </a:p>
          <a:p>
            <a:pPr>
              <a:buNone/>
            </a:pPr>
            <a:endParaRPr lang="en-GB" sz="2200" dirty="0" smtClean="0">
              <a:latin typeface="Arial" pitchFamily="34" charset="0"/>
              <a:cs typeface="Arial" pitchFamily="34" charset="0"/>
            </a:endParaRPr>
          </a:p>
          <a:p>
            <a:pPr>
              <a:buNone/>
            </a:pPr>
            <a:endParaRPr lang="en-GB" sz="2200" dirty="0" smtClean="0">
              <a:latin typeface="Arial" pitchFamily="34" charset="0"/>
              <a:cs typeface="Arial" pitchFamily="34" charset="0"/>
            </a:endParaRPr>
          </a:p>
          <a:p>
            <a:pPr>
              <a:buNone/>
            </a:pPr>
            <a:endParaRPr lang="en-GB" sz="2200" dirty="0" smtClean="0">
              <a:latin typeface="Arial" pitchFamily="34" charset="0"/>
              <a:cs typeface="Arial" pitchFamily="34" charset="0"/>
            </a:endParaRPr>
          </a:p>
          <a:p>
            <a:pPr>
              <a:buNone/>
            </a:pPr>
            <a:endParaRPr lang="en-GB" sz="2200" dirty="0" smtClean="0">
              <a:latin typeface="Arial" pitchFamily="34" charset="0"/>
              <a:cs typeface="Arial" pitchFamily="34" charset="0"/>
            </a:endParaRPr>
          </a:p>
          <a:p>
            <a:pPr>
              <a:buNone/>
            </a:pPr>
            <a:endParaRPr lang="en-GB" sz="2200" dirty="0" smtClean="0">
              <a:latin typeface="Arial" pitchFamily="34" charset="0"/>
              <a:cs typeface="Arial" pitchFamily="34" charset="0"/>
            </a:endParaRPr>
          </a:p>
          <a:p>
            <a:pPr>
              <a:buNone/>
            </a:pPr>
            <a:r>
              <a:rPr lang="en-GB" sz="2200" dirty="0" smtClean="0">
                <a:latin typeface="Arial" pitchFamily="34" charset="0"/>
                <a:cs typeface="Arial" pitchFamily="34" charset="0"/>
              </a:rPr>
              <a:t>                                     			 OMS  2013 </a:t>
            </a:r>
          </a:p>
        </p:txBody>
      </p:sp>
      <p:pic>
        <p:nvPicPr>
          <p:cNvPr id="4" name="Picture 6" descr="image.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4941168"/>
            <a:ext cx="16510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242462" y="1905000"/>
            <a:ext cx="8659091" cy="2554942"/>
          </a:xfrm>
          <a:prstGeom prst="rect">
            <a:avLst/>
          </a:prstGeom>
          <a:noFill/>
          <a:ln w="9525">
            <a:noFill/>
            <a:miter lim="800000"/>
            <a:headEnd/>
            <a:tailEnd/>
          </a:ln>
        </p:spPr>
      </p:pic>
      <p:sp>
        <p:nvSpPr>
          <p:cNvPr id="56323" name="Rectangle 3"/>
          <p:cNvSpPr>
            <a:spLocks noGrp="1" noChangeArrowheads="1"/>
          </p:cNvSpPr>
          <p:nvPr>
            <p:ph type="body" idx="4294967295"/>
          </p:nvPr>
        </p:nvSpPr>
        <p:spPr>
          <a:xfrm>
            <a:off x="323273" y="246529"/>
            <a:ext cx="8509000" cy="208968"/>
          </a:xfrm>
          <a:noFill/>
        </p:spPr>
        <p:txBody>
          <a:bodyPr>
            <a:spAutoFit/>
          </a:bodyPr>
          <a:lstStyle/>
          <a:p>
            <a:pPr marL="0" indent="0" algn="ctr" hangingPunct="1">
              <a:buNone/>
            </a:pPr>
            <a:r>
              <a:rPr lang="en-US" sz="1400" b="1" dirty="0" smtClean="0">
                <a:solidFill>
                  <a:schemeClr val="tx2"/>
                </a:solidFill>
              </a:rPr>
              <a:t>Figure 3. Enumeration of intracellular </a:t>
            </a:r>
            <a:r>
              <a:rPr lang="en-US" sz="1400" b="1" dirty="0" err="1" smtClean="0">
                <a:solidFill>
                  <a:schemeClr val="tx2"/>
                </a:solidFill>
              </a:rPr>
              <a:t>Mtb</a:t>
            </a:r>
            <a:r>
              <a:rPr lang="en-US" sz="1400" b="1" dirty="0" smtClean="0">
                <a:solidFill>
                  <a:schemeClr val="tx2"/>
                </a:solidFill>
              </a:rPr>
              <a:t> in lung phagocytes.</a:t>
            </a:r>
          </a:p>
        </p:txBody>
      </p:sp>
      <p:sp>
        <p:nvSpPr>
          <p:cNvPr id="56324" name="Text Box 4"/>
          <p:cNvSpPr txBox="1">
            <a:spLocks noChangeArrowheads="1"/>
          </p:cNvSpPr>
          <p:nvPr/>
        </p:nvSpPr>
        <p:spPr bwMode="auto">
          <a:xfrm>
            <a:off x="404091" y="5748624"/>
            <a:ext cx="8347364" cy="590683"/>
          </a:xfrm>
          <a:prstGeom prst="rect">
            <a:avLst/>
          </a:prstGeom>
          <a:noFill/>
          <a:ln w="9525">
            <a:noFill/>
            <a:miter lim="800000"/>
            <a:headEnd/>
            <a:tailEnd/>
          </a:ln>
        </p:spPr>
        <p:txBody>
          <a:bodyPr lIns="82048" tIns="41025" rIns="82048" bIns="41025">
            <a:spAutoFit/>
          </a:bodyPr>
          <a:lstStyle/>
          <a:p>
            <a:pPr eaLnBrk="1" hangingPunct="1"/>
            <a:r>
              <a:rPr lang="en-US" sz="1100" dirty="0" err="1"/>
              <a:t>Repasy</a:t>
            </a:r>
            <a:r>
              <a:rPr lang="en-US" sz="1100" dirty="0"/>
              <a:t> T, Lee J, Marino S, Martinez N, et al. (2013) Intracellular Bacillary Burden Reflects a Burst Size for Mycobacterium tuberculosis In Vivo. </a:t>
            </a:r>
            <a:r>
              <a:rPr lang="en-US" sz="1100" dirty="0" err="1"/>
              <a:t>PLoS</a:t>
            </a:r>
            <a:r>
              <a:rPr lang="en-US" sz="1100" dirty="0"/>
              <a:t> </a:t>
            </a:r>
            <a:r>
              <a:rPr lang="en-US" sz="1100" dirty="0" err="1"/>
              <a:t>Pathog</a:t>
            </a:r>
            <a:r>
              <a:rPr lang="en-US" sz="1100" dirty="0"/>
              <a:t> 9(2): e1003190. doi:10.1371/journal.ppat.1003190</a:t>
            </a:r>
          </a:p>
          <a:p>
            <a:pPr eaLnBrk="1" hangingPunct="1"/>
            <a:r>
              <a:rPr lang="en-US" sz="1100" dirty="0">
                <a:hlinkClick r:id="rId3"/>
              </a:rPr>
              <a:t>http://www.plospathogens.org/article/info:doi/10.1371/journal.ppat.1003190</a:t>
            </a:r>
            <a:endParaRPr lang="en-US" sz="1100" dirty="0"/>
          </a:p>
        </p:txBody>
      </p:sp>
      <p:pic>
        <p:nvPicPr>
          <p:cNvPr id="56325" name="Picture 5"/>
          <p:cNvPicPr>
            <a:picLocks noChangeAspect="1" noChangeArrowheads="1"/>
          </p:cNvPicPr>
          <p:nvPr/>
        </p:nvPicPr>
        <p:blipFill>
          <a:blip r:embed="rId4" cstate="print"/>
          <a:srcRect/>
          <a:stretch>
            <a:fillRect/>
          </a:stretch>
        </p:blipFill>
        <p:spPr bwMode="auto">
          <a:xfrm>
            <a:off x="5345548" y="6342530"/>
            <a:ext cx="3740727" cy="45944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325441" y="381648"/>
            <a:ext cx="8494560" cy="223907"/>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FFFFFF"/>
                </a:solidFill>
                <a:latin typeface="Arial" pitchFamily="34" charset="0"/>
              </a:rPr>
              <a:t>Median (±SD) Log</a:t>
            </a:r>
            <a:r>
              <a:rPr lang="en-GB" sz="1500" b="1" baseline="-33000" dirty="0">
                <a:solidFill>
                  <a:srgbClr val="FFFFFF"/>
                </a:solidFill>
                <a:latin typeface="Arial" pitchFamily="34" charset="0"/>
              </a:rPr>
              <a:t>10</a:t>
            </a:r>
            <a:r>
              <a:rPr lang="en-GB" sz="1500" b="1" dirty="0">
                <a:solidFill>
                  <a:srgbClr val="FFFFFF"/>
                </a:solidFill>
                <a:latin typeface="Arial" pitchFamily="34" charset="0"/>
              </a:rPr>
              <a:t> Count of Colony-Forming Units (CFUs)</a:t>
            </a:r>
          </a:p>
        </p:txBody>
      </p:sp>
      <p:pic>
        <p:nvPicPr>
          <p:cNvPr id="9218" name="Picture 2"/>
          <p:cNvPicPr>
            <a:picLocks noChangeAspect="1" noChangeArrowheads="1"/>
          </p:cNvPicPr>
          <p:nvPr/>
        </p:nvPicPr>
        <p:blipFill>
          <a:blip r:embed="rId3" cstate="print"/>
          <a:srcRect/>
          <a:stretch>
            <a:fillRect/>
          </a:stretch>
        </p:blipFill>
        <p:spPr bwMode="auto">
          <a:xfrm>
            <a:off x="6311521" y="6270418"/>
            <a:ext cx="2386080" cy="397482"/>
          </a:xfrm>
          <a:prstGeom prst="rect">
            <a:avLst/>
          </a:prstGeom>
          <a:noFill/>
        </p:spPr>
      </p:pic>
      <p:pic>
        <p:nvPicPr>
          <p:cNvPr id="9219" name="Picture 3"/>
          <p:cNvPicPr>
            <a:picLocks noChangeAspect="1" noChangeArrowheads="1"/>
          </p:cNvPicPr>
          <p:nvPr/>
        </p:nvPicPr>
        <p:blipFill>
          <a:blip r:embed="rId4" cstate="print"/>
          <a:srcRect/>
          <a:stretch>
            <a:fillRect/>
          </a:stretch>
        </p:blipFill>
        <p:spPr bwMode="auto">
          <a:xfrm>
            <a:off x="1468800" y="979303"/>
            <a:ext cx="6210720" cy="4895074"/>
          </a:xfrm>
          <a:prstGeom prst="rect">
            <a:avLst/>
          </a:prstGeom>
          <a:noFill/>
        </p:spPr>
      </p:pic>
      <p:sp>
        <p:nvSpPr>
          <p:cNvPr id="9220" name="Text Box 4"/>
          <p:cNvSpPr txBox="1">
            <a:spLocks noChangeArrowheads="1"/>
          </p:cNvSpPr>
          <p:nvPr/>
        </p:nvSpPr>
        <p:spPr bwMode="auto">
          <a:xfrm>
            <a:off x="1468800" y="5972309"/>
            <a:ext cx="3918240" cy="164212"/>
          </a:xfrm>
          <a:prstGeom prst="rect">
            <a:avLst/>
          </a:prstGeom>
          <a:noFill/>
          <a:ln w="9525">
            <a:noFill/>
            <a:miter lim="800000"/>
            <a:headEnd/>
            <a:tailEnd/>
          </a:ln>
        </p:spPr>
        <p:txBody>
          <a:bodyPr lIns="0" tIns="0" rIns="0" bIns="0">
            <a:spAutoFit/>
          </a:bodyPr>
          <a:lstStyle/>
          <a:p>
            <a:pPr>
              <a:lnSpc>
                <a:spcPct val="97000"/>
              </a:lnSpc>
              <a:buClr>
                <a:srgbClr val="FFFFFF"/>
              </a:buClr>
              <a:buSzPct val="45000"/>
              <a:tabLst>
                <a:tab pos="656650" algn="l"/>
                <a:tab pos="1313299" algn="l"/>
                <a:tab pos="1969949" algn="l"/>
                <a:tab pos="2626599" algn="l"/>
                <a:tab pos="3283248" algn="l"/>
              </a:tabLst>
            </a:pPr>
            <a:r>
              <a:rPr lang="en-GB" sz="1100" b="1" dirty="0" err="1">
                <a:solidFill>
                  <a:srgbClr val="FFFFFF"/>
                </a:solidFill>
                <a:latin typeface="Arial" pitchFamily="34" charset="0"/>
              </a:rPr>
              <a:t>Diacon</a:t>
            </a:r>
            <a:r>
              <a:rPr lang="en-GB" sz="1100" b="1" dirty="0">
                <a:solidFill>
                  <a:srgbClr val="FFFFFF"/>
                </a:solidFill>
                <a:latin typeface="Arial" pitchFamily="34" charset="0"/>
              </a:rPr>
              <a:t> AH et al. N </a:t>
            </a:r>
            <a:r>
              <a:rPr lang="en-GB" sz="1100" b="1" dirty="0" err="1">
                <a:solidFill>
                  <a:srgbClr val="FFFFFF"/>
                </a:solidFill>
                <a:latin typeface="Arial" pitchFamily="34" charset="0"/>
              </a:rPr>
              <a:t>Engl</a:t>
            </a:r>
            <a:r>
              <a:rPr lang="en-GB" sz="1100" b="1" dirty="0">
                <a:solidFill>
                  <a:srgbClr val="FFFFFF"/>
                </a:solidFill>
                <a:latin typeface="Arial" pitchFamily="34" charset="0"/>
              </a:rPr>
              <a:t> J Med 2009;360:2397-2405</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25442" y="381651"/>
            <a:ext cx="8494560" cy="223907"/>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r>
              <a:rPr lang="en-GB" sz="1500" b="1" dirty="0" err="1">
                <a:solidFill>
                  <a:srgbClr val="FFFFFF"/>
                </a:solidFill>
                <a:latin typeface="Arial" charset="0"/>
              </a:rPr>
              <a:t>Kaplan–Meier Curves for Culture Conversion According to Time since Randomization.</a:t>
            </a:r>
            <a:endParaRPr lang="en-GB" sz="1500" b="1" dirty="0">
              <a:solidFill>
                <a:srgbClr val="FFFFFF"/>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6311525" y="6270419"/>
            <a:ext cx="2566080" cy="432046"/>
          </a:xfrm>
          <a:prstGeom prst="rect">
            <a:avLst/>
          </a:prstGeom>
          <a:noFill/>
        </p:spPr>
      </p:pic>
      <p:sp>
        <p:nvSpPr>
          <p:cNvPr id="5124" name="Text Box 4"/>
          <p:cNvSpPr txBox="1">
            <a:spLocks noChangeArrowheads="1"/>
          </p:cNvSpPr>
          <p:nvPr/>
        </p:nvSpPr>
        <p:spPr bwMode="auto">
          <a:xfrm>
            <a:off x="3685306" y="5972316"/>
            <a:ext cx="1753238" cy="328423"/>
          </a:xfrm>
          <a:prstGeom prst="rect">
            <a:avLst/>
          </a:prstGeom>
          <a:noFill/>
          <a:ln w="9525">
            <a:noFill/>
            <a:miter lim="800000"/>
            <a:headEnd/>
            <a:tailEnd/>
          </a:ln>
        </p:spPr>
        <p:txBody>
          <a:bodyPr lIns="0" tIns="0" rIns="0" bIns="0">
            <a:spAutoFit/>
          </a:bodyPr>
          <a:lstStyle/>
          <a:p>
            <a:pPr>
              <a:lnSpc>
                <a:spcPct val="97000"/>
              </a:lnSpc>
              <a:buClr>
                <a:srgbClr val="FFFFFF"/>
              </a:buClr>
              <a:buSzPct val="45000"/>
              <a:tabLst>
                <a:tab pos="656378" algn="l"/>
                <a:tab pos="1312751" algn="l"/>
                <a:tab pos="1969133" algn="l"/>
                <a:tab pos="2625509" algn="l"/>
                <a:tab pos="3281886" algn="l"/>
              </a:tabLst>
            </a:pPr>
            <a:r>
              <a:rPr lang="en-GB" sz="1100" b="1" dirty="0">
                <a:solidFill>
                  <a:srgbClr val="FFFFFF"/>
                </a:solidFill>
                <a:latin typeface="Arial" charset="0"/>
              </a:rPr>
              <a:t>Lee M et al. N </a:t>
            </a:r>
            <a:r>
              <a:rPr lang="en-GB" sz="1100" b="1" dirty="0" err="1">
                <a:solidFill>
                  <a:srgbClr val="FFFFFF"/>
                </a:solidFill>
                <a:latin typeface="Arial" charset="0"/>
              </a:rPr>
              <a:t>Engl</a:t>
            </a:r>
            <a:r>
              <a:rPr lang="en-GB" sz="1100" b="1" dirty="0">
                <a:solidFill>
                  <a:srgbClr val="FFFFFF"/>
                </a:solidFill>
                <a:latin typeface="Arial" charset="0"/>
              </a:rPr>
              <a:t> J Med 2012;367:1508-1518</a:t>
            </a:r>
          </a:p>
        </p:txBody>
      </p:sp>
      <p:pic>
        <p:nvPicPr>
          <p:cNvPr id="6" name="Picture 5" descr="Image"/>
          <p:cNvPicPr>
            <a:picLocks noChangeAspect="1"/>
          </p:cNvPicPr>
          <p:nvPr/>
        </p:nvPicPr>
        <p:blipFill>
          <a:blip r:embed="rId4" cstate="print"/>
          <a:stretch>
            <a:fillRect/>
          </a:stretch>
        </p:blipFill>
        <p:spPr>
          <a:xfrm>
            <a:off x="2705760" y="933222"/>
            <a:ext cx="4769280" cy="4977163"/>
          </a:xfrm>
          <a:prstGeom prst="rect">
            <a:avLst/>
          </a:prstGeom>
        </p:spPr>
      </p:pic>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Situación actual</a:t>
            </a:r>
            <a:endParaRPr lang="es-MX" dirty="0"/>
          </a:p>
        </p:txBody>
      </p:sp>
      <p:graphicFrame>
        <p:nvGraphicFramePr>
          <p:cNvPr id="4" name="Gráfico 3"/>
          <p:cNvGraphicFramePr/>
          <p:nvPr/>
        </p:nvGraphicFramePr>
        <p:xfrm>
          <a:off x="848530" y="1403463"/>
          <a:ext cx="7446940" cy="45021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25442" y="381650"/>
            <a:ext cx="8494560" cy="223907"/>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GB" sz="1500" b="1" dirty="0" err="1">
                <a:solidFill>
                  <a:srgbClr val="FFFFFF"/>
                </a:solidFill>
                <a:latin typeface="Arial" charset="0"/>
              </a:rPr>
              <a:t>Probability of Event-free Survival over Time.</a:t>
            </a:r>
            <a:endParaRPr lang="en-GB" sz="1500" b="1" dirty="0">
              <a:solidFill>
                <a:srgbClr val="FFFFFF"/>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6311524" y="6270419"/>
            <a:ext cx="2566080" cy="432046"/>
          </a:xfrm>
          <a:prstGeom prst="rect">
            <a:avLst/>
          </a:prstGeom>
          <a:noFill/>
        </p:spPr>
      </p:pic>
      <p:sp>
        <p:nvSpPr>
          <p:cNvPr id="5124" name="Text Box 4"/>
          <p:cNvSpPr txBox="1">
            <a:spLocks noChangeArrowheads="1"/>
          </p:cNvSpPr>
          <p:nvPr/>
        </p:nvSpPr>
        <p:spPr bwMode="auto">
          <a:xfrm>
            <a:off x="3142667" y="5972316"/>
            <a:ext cx="2838514" cy="328423"/>
          </a:xfrm>
          <a:prstGeom prst="rect">
            <a:avLst/>
          </a:prstGeom>
          <a:noFill/>
          <a:ln w="9525">
            <a:noFill/>
            <a:miter lim="800000"/>
            <a:headEnd/>
            <a:tailEnd/>
          </a:ln>
        </p:spPr>
        <p:txBody>
          <a:bodyPr lIns="0" tIns="0" rIns="0" bIns="0">
            <a:spAutoFit/>
          </a:bodyPr>
          <a:lstStyle/>
          <a:p>
            <a:pPr>
              <a:lnSpc>
                <a:spcPct val="97000"/>
              </a:lnSpc>
              <a:buClr>
                <a:srgbClr val="FFFFFF"/>
              </a:buClr>
              <a:buSzPct val="45000"/>
              <a:tabLst>
                <a:tab pos="656446" algn="l"/>
                <a:tab pos="1312888" algn="l"/>
                <a:tab pos="1969337" algn="l"/>
                <a:tab pos="2625782" algn="l"/>
                <a:tab pos="3282226" algn="l"/>
              </a:tabLst>
            </a:pPr>
            <a:r>
              <a:rPr lang="en-GB" sz="1100" b="1" dirty="0">
                <a:solidFill>
                  <a:srgbClr val="FFFFFF"/>
                </a:solidFill>
                <a:latin typeface="Arial" charset="0"/>
              </a:rPr>
              <a:t>Lee M et al. N </a:t>
            </a:r>
            <a:r>
              <a:rPr lang="en-GB" sz="1100" b="1" dirty="0" err="1">
                <a:solidFill>
                  <a:srgbClr val="FFFFFF"/>
                </a:solidFill>
                <a:latin typeface="Arial" charset="0"/>
              </a:rPr>
              <a:t>Engl</a:t>
            </a:r>
            <a:r>
              <a:rPr lang="en-GB" sz="1100" b="1" dirty="0">
                <a:solidFill>
                  <a:srgbClr val="FFFFFF"/>
                </a:solidFill>
                <a:latin typeface="Arial" charset="0"/>
              </a:rPr>
              <a:t> J Med 2012;367:1508-1518</a:t>
            </a:r>
          </a:p>
        </p:txBody>
      </p:sp>
      <p:pic>
        <p:nvPicPr>
          <p:cNvPr id="6" name="Picture 5" descr="Image"/>
          <p:cNvPicPr>
            <a:picLocks noChangeAspect="1"/>
          </p:cNvPicPr>
          <p:nvPr/>
        </p:nvPicPr>
        <p:blipFill>
          <a:blip r:embed="rId4" cstate="print"/>
          <a:stretch>
            <a:fillRect/>
          </a:stretch>
        </p:blipFill>
        <p:spPr>
          <a:xfrm>
            <a:off x="2567520" y="933222"/>
            <a:ext cx="4561920" cy="4977163"/>
          </a:xfrm>
          <a:prstGeom prst="rect">
            <a:avLst/>
          </a:prstGeom>
        </p:spPr>
      </p:pic>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xmlns="" val="4151640015"/>
              </p:ext>
            </p:extLst>
          </p:nvPr>
        </p:nvGraphicFramePr>
        <p:xfrm>
          <a:off x="-108520" y="764710"/>
          <a:ext cx="8823006" cy="5989571"/>
        </p:xfrm>
        <a:graphic>
          <a:graphicData uri="http://schemas.openxmlformats.org/drawingml/2006/table">
            <a:tbl>
              <a:tblPr firstRow="1" bandRow="1">
                <a:tableStyleId>{5C22544A-7EE6-4342-B048-85BDC9FD1C3A}</a:tableStyleId>
              </a:tblPr>
              <a:tblGrid>
                <a:gridCol w="1260068"/>
                <a:gridCol w="1550181"/>
                <a:gridCol w="1599990"/>
                <a:gridCol w="1564923"/>
                <a:gridCol w="2426167"/>
                <a:gridCol w="208280"/>
                <a:gridCol w="213397"/>
              </a:tblGrid>
              <a:tr h="3962567">
                <a:tc>
                  <a:txBody>
                    <a:bodyPr/>
                    <a:lstStyle/>
                    <a:p>
                      <a:pPr algn="ctr"/>
                      <a:r>
                        <a:rPr lang="es-ES" sz="1800" dirty="0"/>
                        <a:t>TMC-C210</a:t>
                      </a:r>
                      <a:br>
                        <a:rPr lang="es-ES" sz="1800" dirty="0"/>
                      </a:br>
                      <a:r>
                        <a:rPr lang="es-ES" sz="1800" dirty="0"/>
                        <a:t>NCT01600963</a:t>
                      </a:r>
                    </a:p>
                  </a:txBody>
                  <a:tcPr anchor="ctr"/>
                </a:tc>
                <a:tc>
                  <a:txBody>
                    <a:bodyPr/>
                    <a:lstStyle/>
                    <a:p>
                      <a:pPr algn="ctr"/>
                      <a:r>
                        <a:rPr lang="es-ES" sz="1800"/>
                        <a:t>Brazil, Cambodia, China, Colombia, Estonia, Korea, Latvia, Mexico, Peru, Phillipines, Russia, S Africa, Taiwan, Turkey, Ukraine, Vietnam</a:t>
                      </a:r>
                    </a:p>
                  </a:txBody>
                  <a:tcPr anchor="ctr"/>
                </a:tc>
                <a:tc>
                  <a:txBody>
                    <a:bodyPr/>
                    <a:lstStyle/>
                    <a:p>
                      <a:pPr algn="ctr"/>
                      <a:r>
                        <a:rPr lang="es-ES" sz="1800"/>
                        <a:t>M (pre-X)DR-TB</a:t>
                      </a:r>
                      <a:br>
                        <a:rPr lang="es-ES" sz="1800"/>
                      </a:br>
                      <a:r>
                        <a:rPr lang="es-ES" sz="1800"/>
                        <a:t>HIV −/+</a:t>
                      </a:r>
                    </a:p>
                  </a:txBody>
                  <a:tcPr anchor="ctr"/>
                </a:tc>
                <a:tc>
                  <a:txBody>
                    <a:bodyPr/>
                    <a:lstStyle/>
                    <a:p>
                      <a:pPr algn="ctr"/>
                      <a:r>
                        <a:rPr lang="es-ES" sz="1800" dirty="0"/>
                        <a:t>9OB+J</a:t>
                      </a:r>
                      <a:br>
                        <a:rPr lang="es-ES" sz="1800" dirty="0"/>
                      </a:br>
                      <a:r>
                        <a:rPr lang="es-ES" sz="1800" dirty="0"/>
                        <a:t>9OB+placebo</a:t>
                      </a:r>
                    </a:p>
                  </a:txBody>
                  <a:tcPr anchor="ctr"/>
                </a:tc>
                <a:tc>
                  <a:txBody>
                    <a:bodyPr/>
                    <a:lstStyle/>
                    <a:p>
                      <a:pPr algn="ctr"/>
                      <a:r>
                        <a:rPr lang="en-US" sz="1800" dirty="0"/>
                        <a:t>Evaluate at 15 months: Proportion of patients with SCC</a:t>
                      </a:r>
                    </a:p>
                  </a:txBody>
                  <a:tcPr anchor="ctr"/>
                </a:tc>
                <a:tc>
                  <a:txBody>
                    <a:bodyPr/>
                    <a:lstStyle/>
                    <a:p>
                      <a:endParaRPr lang="es-ES" sz="1800" dirty="0"/>
                    </a:p>
                  </a:txBody>
                  <a:tcPr/>
                </a:tc>
                <a:tc>
                  <a:txBody>
                    <a:bodyPr/>
                    <a:lstStyle/>
                    <a:p>
                      <a:endParaRPr lang="es-ES" sz="1800" dirty="0"/>
                    </a:p>
                  </a:txBody>
                  <a:tcPr/>
                </a:tc>
              </a:tr>
              <a:tr h="2027004">
                <a:tc>
                  <a:txBody>
                    <a:bodyPr/>
                    <a:lstStyle/>
                    <a:p>
                      <a:pPr algn="ctr"/>
                      <a:r>
                        <a:rPr lang="es-ES" sz="1800" dirty="0" err="1"/>
                        <a:t>Otsuka</a:t>
                      </a:r>
                      <a:r>
                        <a:rPr lang="es-ES" sz="1800" dirty="0"/>
                        <a:t/>
                      </a:r>
                      <a:br>
                        <a:rPr lang="es-ES" sz="1800" dirty="0"/>
                      </a:br>
                      <a:r>
                        <a:rPr lang="es-ES" sz="1800" dirty="0"/>
                        <a:t>NCT01424670</a:t>
                      </a:r>
                    </a:p>
                  </a:txBody>
                  <a:tcPr anchor="ctr"/>
                </a:tc>
                <a:tc>
                  <a:txBody>
                    <a:bodyPr/>
                    <a:lstStyle/>
                    <a:p>
                      <a:pPr algn="ctr"/>
                      <a:r>
                        <a:rPr lang="es-ES" sz="1800"/>
                        <a:t>Estonia, India, Latvia, Lithuania, Moldova, Peru, Phillipines, S Africa</a:t>
                      </a:r>
                    </a:p>
                  </a:txBody>
                  <a:tcPr anchor="ctr"/>
                </a:tc>
                <a:tc>
                  <a:txBody>
                    <a:bodyPr/>
                    <a:lstStyle/>
                    <a:p>
                      <a:pPr algn="ctr"/>
                      <a:r>
                        <a:rPr lang="es-ES" sz="1800"/>
                        <a:t>MDR-TB</a:t>
                      </a:r>
                      <a:br>
                        <a:rPr lang="es-ES" sz="1800"/>
                      </a:br>
                      <a:r>
                        <a:rPr lang="es-ES" sz="1800"/>
                        <a:t>HIV− (HIV+ sub-study)</a:t>
                      </a:r>
                    </a:p>
                  </a:txBody>
                  <a:tcPr anchor="ctr"/>
                </a:tc>
                <a:tc>
                  <a:txBody>
                    <a:bodyPr/>
                    <a:lstStyle/>
                    <a:p>
                      <a:pPr algn="ctr"/>
                      <a:r>
                        <a:rPr lang="es-ES" sz="1800"/>
                        <a:t>4OB+D</a:t>
                      </a:r>
                      <a:br>
                        <a:rPr lang="es-ES" sz="1800"/>
                      </a:br>
                      <a:r>
                        <a:rPr lang="es-ES" sz="1800"/>
                        <a:t>4OB+placebo</a:t>
                      </a:r>
                    </a:p>
                  </a:txBody>
                  <a:tcPr anchor="ctr"/>
                </a:tc>
                <a:tc>
                  <a:txBody>
                    <a:bodyPr/>
                    <a:lstStyle/>
                    <a:p>
                      <a:pPr algn="ctr"/>
                      <a:r>
                        <a:rPr lang="en-US" sz="1800" dirty="0"/>
                        <a:t>Evaluate at 2 and 6 months: Proportion of patients with SCC Time to SCC</a:t>
                      </a:r>
                    </a:p>
                  </a:txBody>
                  <a:tcPr anchor="ctr"/>
                </a:tc>
                <a:tc>
                  <a:txBody>
                    <a:bodyPr/>
                    <a:lstStyle/>
                    <a:p>
                      <a:endParaRPr lang="es-ES" sz="1800" dirty="0"/>
                    </a:p>
                  </a:txBody>
                  <a:tcPr/>
                </a:tc>
                <a:tc>
                  <a:txBody>
                    <a:bodyPr/>
                    <a:lstStyle/>
                    <a:p>
                      <a:endParaRPr lang="es-ES" sz="1800" dirty="0"/>
                    </a:p>
                  </a:txBody>
                  <a:tcPr/>
                </a:tc>
              </a:tr>
            </a:tbl>
          </a:graphicData>
        </a:graphic>
      </p:graphicFrame>
      <p:sp>
        <p:nvSpPr>
          <p:cNvPr id="3" name="2 CuadroTexto"/>
          <p:cNvSpPr txBox="1"/>
          <p:nvPr/>
        </p:nvSpPr>
        <p:spPr>
          <a:xfrm>
            <a:off x="2339752" y="116637"/>
            <a:ext cx="3733344" cy="523105"/>
          </a:xfrm>
          <a:prstGeom prst="rect">
            <a:avLst/>
          </a:prstGeom>
          <a:noFill/>
        </p:spPr>
        <p:txBody>
          <a:bodyPr wrap="none" lIns="91320" tIns="45663" rIns="91320" bIns="45663" rtlCol="0">
            <a:spAutoFit/>
          </a:bodyPr>
          <a:lstStyle/>
          <a:p>
            <a:r>
              <a:rPr lang="es-ES" sz="2800" b="1" dirty="0">
                <a:solidFill>
                  <a:schemeClr val="tx2">
                    <a:lumMod val="60000"/>
                    <a:lumOff val="40000"/>
                  </a:schemeClr>
                </a:solidFill>
              </a:rPr>
              <a:t>ESTUDIOS FASE III MDR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27590" y="407004"/>
            <a:ext cx="5912885" cy="2393179"/>
          </a:xfrm>
        </p:spPr>
        <p:txBody>
          <a:bodyPr>
            <a:normAutofit fontScale="90000"/>
          </a:bodyPr>
          <a:lstStyle/>
          <a:p>
            <a:r>
              <a:rPr lang="es-ES" dirty="0" smtClean="0"/>
              <a:t>Fármacos inductores de autofagia para controlar la infección por M. tuberculosis</a:t>
            </a:r>
            <a:endParaRPr lang="es-ES" dirty="0"/>
          </a:p>
        </p:txBody>
      </p:sp>
      <p:sp>
        <p:nvSpPr>
          <p:cNvPr id="3" name="Subtítulo 2"/>
          <p:cNvSpPr>
            <a:spLocks noGrp="1"/>
          </p:cNvSpPr>
          <p:nvPr>
            <p:ph type="subTitle" idx="1"/>
          </p:nvPr>
        </p:nvSpPr>
        <p:spPr>
          <a:xfrm>
            <a:off x="946301" y="2800182"/>
            <a:ext cx="8026694" cy="4249111"/>
          </a:xfrm>
        </p:spPr>
        <p:txBody>
          <a:bodyPr/>
          <a:lstStyle/>
          <a:p>
            <a:endParaRPr lang="es-ES" dirty="0" smtClean="0"/>
          </a:p>
          <a:p>
            <a:endParaRPr lang="es-ES" dirty="0"/>
          </a:p>
          <a:p>
            <a:endParaRPr lang="es-ES" sz="1800" dirty="0" smtClean="0"/>
          </a:p>
          <a:p>
            <a:r>
              <a:rPr lang="es-MX" sz="1800" dirty="0" smtClean="0"/>
              <a:t>Instituto </a:t>
            </a:r>
            <a:r>
              <a:rPr lang="es-MX" sz="1800" dirty="0"/>
              <a:t>Nacional de Enfermedades Respiratorias “Ismael Cosío Villegas”</a:t>
            </a:r>
          </a:p>
          <a:p>
            <a:endParaRPr lang="es-ES" sz="1800" dirty="0"/>
          </a:p>
        </p:txBody>
      </p:sp>
      <p:pic>
        <p:nvPicPr>
          <p:cNvPr id="4" name="Picture 2" descr="http://api.ning.com/files/SYHy18FBO0HpGJE1LE0vA8rQ7hNTxFrftC-lhJ9HXgbYZ0zoNX3QdA-lDjYFjj5L/iner.gif"/>
          <p:cNvPicPr>
            <a:picLocks noChangeAspect="1" noChangeArrowheads="1"/>
          </p:cNvPicPr>
          <p:nvPr/>
        </p:nvPicPr>
        <p:blipFill>
          <a:blip r:embed="rId2" cstate="print"/>
          <a:srcRect/>
          <a:stretch>
            <a:fillRect/>
          </a:stretch>
        </p:blipFill>
        <p:spPr bwMode="auto">
          <a:xfrm>
            <a:off x="7006532" y="407002"/>
            <a:ext cx="1966473" cy="1914000"/>
          </a:xfrm>
          <a:prstGeom prst="rect">
            <a:avLst/>
          </a:prstGeom>
          <a:noFill/>
        </p:spPr>
      </p:pic>
      <p:pic>
        <p:nvPicPr>
          <p:cNvPr id="5" name="Imagen 4"/>
          <p:cNvPicPr>
            <a:picLocks noChangeAspect="1"/>
          </p:cNvPicPr>
          <p:nvPr/>
        </p:nvPicPr>
        <p:blipFill>
          <a:blip r:embed="rId3" cstate="print"/>
          <a:stretch>
            <a:fillRect/>
          </a:stretch>
        </p:blipFill>
        <p:spPr>
          <a:xfrm>
            <a:off x="107504" y="3004181"/>
            <a:ext cx="9209792" cy="3420000"/>
          </a:xfrm>
          <a:prstGeom prst="rect">
            <a:avLst/>
          </a:prstGeom>
        </p:spPr>
      </p:pic>
    </p:spTree>
    <p:extLst>
      <p:ext uri="{BB962C8B-B14F-4D97-AF65-F5344CB8AC3E}">
        <p14:creationId xmlns:p14="http://schemas.microsoft.com/office/powerpoint/2010/main" xmlns="" val="2711916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Agrupar 128"/>
          <p:cNvGrpSpPr/>
          <p:nvPr/>
        </p:nvGrpSpPr>
        <p:grpSpPr>
          <a:xfrm>
            <a:off x="2311613" y="483545"/>
            <a:ext cx="5611591" cy="6885328"/>
            <a:chOff x="0" y="265865"/>
            <a:chExt cx="32405638" cy="39761169"/>
          </a:xfrm>
        </p:grpSpPr>
        <p:sp>
          <p:nvSpPr>
            <p:cNvPr id="105" name="Rectángulo 104"/>
            <p:cNvSpPr/>
            <p:nvPr/>
          </p:nvSpPr>
          <p:spPr>
            <a:xfrm>
              <a:off x="194277" y="20153251"/>
              <a:ext cx="6848755" cy="6295014"/>
            </a:xfrm>
            <a:prstGeom prst="rect">
              <a:avLst/>
            </a:prstGeom>
            <a:gradFill flip="none" rotWithShape="1">
              <a:gsLst>
                <a:gs pos="0">
                  <a:schemeClr val="accent1">
                    <a:lumMod val="60000"/>
                    <a:lumOff val="40000"/>
                  </a:schemeClr>
                </a:gs>
                <a:gs pos="100000">
                  <a:srgbClr val="FFFFFF"/>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386"/>
            </a:p>
          </p:txBody>
        </p:sp>
        <p:sp>
          <p:nvSpPr>
            <p:cNvPr id="4" name="Rectángulo 3"/>
            <p:cNvSpPr/>
            <p:nvPr/>
          </p:nvSpPr>
          <p:spPr>
            <a:xfrm>
              <a:off x="3810163" y="265865"/>
              <a:ext cx="26093851" cy="2996296"/>
            </a:xfrm>
            <a:prstGeom prst="rect">
              <a:avLst/>
            </a:prstGeom>
          </p:spPr>
          <p:txBody>
            <a:bodyPr wrap="square">
              <a:spAutoFit/>
            </a:bodyPr>
            <a:lstStyle/>
            <a:p>
              <a:pPr algn="ctr"/>
              <a:r>
                <a:rPr lang="en-US" sz="1386" dirty="0"/>
                <a:t>Pharmacological induction of autophagy in macrophages infected with </a:t>
              </a:r>
              <a:r>
                <a:rPr lang="en-US" sz="1386" i="1" dirty="0"/>
                <a:t>Mycobacterium tuberculosis</a:t>
              </a:r>
              <a:r>
                <a:rPr lang="en-US" sz="1386" dirty="0"/>
                <a:t> </a:t>
              </a:r>
              <a:endParaRPr lang="es-ES_tradnl" sz="1386" dirty="0"/>
            </a:p>
          </p:txBody>
        </p:sp>
        <p:sp>
          <p:nvSpPr>
            <p:cNvPr id="5" name="Rectángulo 4"/>
            <p:cNvSpPr/>
            <p:nvPr/>
          </p:nvSpPr>
          <p:spPr>
            <a:xfrm>
              <a:off x="6311787" y="2621404"/>
              <a:ext cx="20492874" cy="2195012"/>
            </a:xfrm>
            <a:prstGeom prst="rect">
              <a:avLst/>
            </a:prstGeom>
          </p:spPr>
          <p:txBody>
            <a:bodyPr wrap="square">
              <a:spAutoFit/>
            </a:bodyPr>
            <a:lstStyle/>
            <a:p>
              <a:pPr algn="ctr"/>
              <a:r>
                <a:rPr lang="en-US" sz="935" dirty="0" err="1"/>
                <a:t>Juárez</a:t>
              </a:r>
              <a:r>
                <a:rPr lang="en-US" sz="935" dirty="0"/>
                <a:t> E., Carranza C., Chávez J., Torres M. and </a:t>
              </a:r>
              <a:r>
                <a:rPr lang="en-US" sz="935" dirty="0" err="1"/>
                <a:t>Sada</a:t>
              </a:r>
              <a:r>
                <a:rPr lang="en-US" sz="935" dirty="0"/>
                <a:t> E. </a:t>
              </a:r>
            </a:p>
            <a:p>
              <a:pPr algn="ctr"/>
              <a:r>
                <a:rPr lang="en-US" sz="935" dirty="0"/>
                <a:t>National Institute of Respiratory Diseases. Mexico City </a:t>
              </a:r>
              <a:endParaRPr lang="es-ES_tradnl" sz="935" dirty="0"/>
            </a:p>
          </p:txBody>
        </p:sp>
        <p:sp>
          <p:nvSpPr>
            <p:cNvPr id="6" name="Rectángulo 5"/>
            <p:cNvSpPr/>
            <p:nvPr/>
          </p:nvSpPr>
          <p:spPr>
            <a:xfrm>
              <a:off x="153943" y="5093112"/>
              <a:ext cx="10548000" cy="10781252"/>
            </a:xfrm>
            <a:prstGeom prst="rect">
              <a:avLst/>
            </a:prstGeom>
            <a:gradFill flip="none" rotWithShape="1">
              <a:gsLst>
                <a:gs pos="0">
                  <a:schemeClr val="tx2">
                    <a:lumMod val="40000"/>
                    <a:lumOff val="60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312" dirty="0"/>
            </a:p>
          </p:txBody>
        </p:sp>
        <p:sp>
          <p:nvSpPr>
            <p:cNvPr id="7" name="Rectángulo 6"/>
            <p:cNvSpPr/>
            <p:nvPr/>
          </p:nvSpPr>
          <p:spPr>
            <a:xfrm>
              <a:off x="10928605" y="5093111"/>
              <a:ext cx="10548000" cy="10781253"/>
            </a:xfrm>
            <a:prstGeom prst="rect">
              <a:avLst/>
            </a:prstGeom>
            <a:gradFill flip="none" rotWithShape="1">
              <a:gsLst>
                <a:gs pos="0">
                  <a:schemeClr val="tx2">
                    <a:lumMod val="40000"/>
                    <a:lumOff val="60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312"/>
            </a:p>
          </p:txBody>
        </p:sp>
        <p:sp>
          <p:nvSpPr>
            <p:cNvPr id="8" name="Rectángulo 7"/>
            <p:cNvSpPr/>
            <p:nvPr/>
          </p:nvSpPr>
          <p:spPr>
            <a:xfrm>
              <a:off x="21725598" y="5093111"/>
              <a:ext cx="10548000" cy="10781253"/>
            </a:xfrm>
            <a:prstGeom prst="rect">
              <a:avLst/>
            </a:prstGeom>
            <a:gradFill flip="none" rotWithShape="1">
              <a:gsLst>
                <a:gs pos="0">
                  <a:schemeClr val="tx2">
                    <a:lumMod val="40000"/>
                    <a:lumOff val="60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312"/>
            </a:p>
          </p:txBody>
        </p:sp>
        <p:sp>
          <p:nvSpPr>
            <p:cNvPr id="9" name="Rectángulo 8"/>
            <p:cNvSpPr/>
            <p:nvPr/>
          </p:nvSpPr>
          <p:spPr>
            <a:xfrm>
              <a:off x="416800" y="5770830"/>
              <a:ext cx="10103107" cy="9890144"/>
            </a:xfrm>
            <a:prstGeom prst="rect">
              <a:avLst/>
            </a:prstGeom>
          </p:spPr>
          <p:txBody>
            <a:bodyPr wrap="square">
              <a:spAutoFit/>
            </a:bodyPr>
            <a:lstStyle/>
            <a:p>
              <a:pPr algn="just"/>
              <a:r>
                <a:rPr lang="en-US" sz="554" dirty="0"/>
                <a:t>Tuberculosis  is a major cause of morbidity and mortality in the world today. </a:t>
              </a:r>
              <a:r>
                <a:rPr lang="en-US" sz="554" i="1" dirty="0"/>
                <a:t>M. tuberculosis</a:t>
              </a:r>
              <a:r>
                <a:rPr lang="en-US" sz="554" dirty="0"/>
                <a:t> (</a:t>
              </a:r>
              <a:r>
                <a:rPr lang="en-US" sz="554" i="1" dirty="0" err="1"/>
                <a:t>Mtb</a:t>
              </a:r>
              <a:r>
                <a:rPr lang="en-US" sz="554" dirty="0"/>
                <a:t>) evade the </a:t>
              </a:r>
              <a:r>
                <a:rPr lang="en-US" sz="554" dirty="0" err="1"/>
                <a:t>phagosome-lyosome</a:t>
              </a:r>
              <a:r>
                <a:rPr lang="en-US" sz="554" dirty="0"/>
                <a:t> pathway and escape from macrophages bactericidal responses. Autophagy is a complex process that ultimately generates a </a:t>
              </a:r>
              <a:r>
                <a:rPr lang="en-US" sz="554" dirty="0" err="1"/>
                <a:t>degradative</a:t>
              </a:r>
              <a:r>
                <a:rPr lang="en-US" sz="554" dirty="0"/>
                <a:t> vesicle called </a:t>
              </a:r>
              <a:r>
                <a:rPr lang="en-US" sz="554" dirty="0" err="1"/>
                <a:t>autophagosome</a:t>
              </a:r>
              <a:r>
                <a:rPr lang="en-US" sz="554" dirty="0"/>
                <a:t>. Autophagy has been demonstrated to participate in the control of </a:t>
              </a:r>
              <a:r>
                <a:rPr lang="en-US" sz="554" i="1" dirty="0" err="1"/>
                <a:t>Mtb</a:t>
              </a:r>
              <a:r>
                <a:rPr lang="en-US" sz="554" dirty="0"/>
                <a:t> infection. Different drugs can induce autophagy, the best known is the </a:t>
              </a:r>
              <a:r>
                <a:rPr lang="en-US" sz="554" dirty="0" err="1"/>
                <a:t>immunosupresor</a:t>
              </a:r>
              <a:r>
                <a:rPr lang="en-US" sz="554" dirty="0"/>
                <a:t> drug </a:t>
              </a:r>
              <a:r>
                <a:rPr lang="en-US" sz="554" dirty="0" err="1"/>
                <a:t>Rapamycine</a:t>
              </a:r>
              <a:r>
                <a:rPr lang="en-US" sz="554" dirty="0"/>
                <a:t> but different drugs used for other medical problems have demonstrated to induce autophagy. These drugs include </a:t>
              </a:r>
              <a:r>
                <a:rPr lang="en-US" sz="554" dirty="0" err="1"/>
                <a:t>Nitazoxamide</a:t>
              </a:r>
              <a:r>
                <a:rPr lang="en-US" sz="554" dirty="0"/>
                <a:t>, Carbamazepine, Loperamide and </a:t>
              </a:r>
              <a:r>
                <a:rPr lang="en-US" sz="554" dirty="0" err="1"/>
                <a:t>Valproic</a:t>
              </a:r>
              <a:r>
                <a:rPr lang="en-US" sz="554" dirty="0"/>
                <a:t> Acid. In this project, we used an </a:t>
              </a:r>
              <a:r>
                <a:rPr lang="en-US" sz="554" i="1" dirty="0"/>
                <a:t>in vitro</a:t>
              </a:r>
              <a:r>
                <a:rPr lang="en-US" sz="554" dirty="0"/>
                <a:t> model of autophagy in human monocyte derived macrophages (MDM) and primary murine alveolar macrophages (AM) that were infected with </a:t>
              </a:r>
              <a:r>
                <a:rPr lang="en-US" sz="554" i="1" dirty="0" err="1"/>
                <a:t>Mtb</a:t>
              </a:r>
              <a:r>
                <a:rPr lang="en-US" sz="554" dirty="0"/>
                <a:t> H37Rv; we further examined the induction of autophagy and the containment of </a:t>
              </a:r>
              <a:r>
                <a:rPr lang="en-US" sz="554" i="1" dirty="0" err="1"/>
                <a:t>Mtb</a:t>
              </a:r>
              <a:r>
                <a:rPr lang="en-US" sz="554" dirty="0"/>
                <a:t> within the </a:t>
              </a:r>
              <a:r>
                <a:rPr lang="en-US" sz="554" dirty="0" err="1"/>
                <a:t>autophagosome</a:t>
              </a:r>
              <a:r>
                <a:rPr lang="en-US" sz="554" dirty="0"/>
                <a:t>.</a:t>
              </a:r>
              <a:endParaRPr lang="es-ES_tradnl" sz="554" dirty="0"/>
            </a:p>
          </p:txBody>
        </p:sp>
        <p:sp>
          <p:nvSpPr>
            <p:cNvPr id="10" name="Rectángulo 9"/>
            <p:cNvSpPr/>
            <p:nvPr/>
          </p:nvSpPr>
          <p:spPr>
            <a:xfrm>
              <a:off x="11177243" y="5770830"/>
              <a:ext cx="10161998" cy="2503085"/>
            </a:xfrm>
            <a:prstGeom prst="rect">
              <a:avLst/>
            </a:prstGeom>
          </p:spPr>
          <p:txBody>
            <a:bodyPr wrap="square">
              <a:spAutoFit/>
            </a:bodyPr>
            <a:lstStyle/>
            <a:p>
              <a:pPr algn="just"/>
              <a:r>
                <a:rPr lang="en-US" sz="554" dirty="0"/>
                <a:t>To evaluate the induction of autophagy by </a:t>
              </a:r>
              <a:r>
                <a:rPr lang="en-US" sz="554" dirty="0" err="1"/>
                <a:t>Nitazoxanide</a:t>
              </a:r>
              <a:r>
                <a:rPr lang="en-US" sz="554" dirty="0"/>
                <a:t>, Carbamazepine, Loperamide and </a:t>
              </a:r>
              <a:r>
                <a:rPr lang="en-US" sz="554" dirty="0" err="1"/>
                <a:t>Valproic</a:t>
              </a:r>
              <a:r>
                <a:rPr lang="en-US" sz="554" dirty="0"/>
                <a:t> Acid in human MDM and murine AM with and without </a:t>
              </a:r>
              <a:r>
                <a:rPr lang="en-US" sz="554" i="1" dirty="0" err="1"/>
                <a:t>Mtb</a:t>
              </a:r>
              <a:r>
                <a:rPr lang="en-US" sz="554" dirty="0"/>
                <a:t> infection.  </a:t>
              </a:r>
              <a:endParaRPr lang="es-ES_tradnl" sz="554" dirty="0"/>
            </a:p>
          </p:txBody>
        </p:sp>
        <p:sp>
          <p:nvSpPr>
            <p:cNvPr id="15" name="CuadroTexto 14"/>
            <p:cNvSpPr txBox="1"/>
            <p:nvPr/>
          </p:nvSpPr>
          <p:spPr>
            <a:xfrm>
              <a:off x="10928605" y="14310706"/>
              <a:ext cx="10548001" cy="1826213"/>
            </a:xfrm>
            <a:prstGeom prst="rect">
              <a:avLst/>
            </a:prstGeom>
            <a:noFill/>
          </p:spPr>
          <p:txBody>
            <a:bodyPr wrap="square" rtlCol="0">
              <a:spAutoFit/>
            </a:bodyPr>
            <a:lstStyle/>
            <a:p>
              <a:pPr algn="just"/>
              <a:r>
                <a:rPr lang="es-ES" sz="485" dirty="0"/>
                <a:t>Autophagosomes </a:t>
              </a:r>
              <a:r>
                <a:rPr lang="es-ES" sz="485" dirty="0" err="1"/>
                <a:t>detection</a:t>
              </a:r>
              <a:r>
                <a:rPr lang="es-ES" sz="485" dirty="0"/>
                <a:t> </a:t>
              </a:r>
              <a:r>
                <a:rPr lang="es-ES" sz="485" dirty="0" err="1"/>
                <a:t>by</a:t>
              </a:r>
              <a:r>
                <a:rPr lang="es-ES" sz="485" dirty="0"/>
                <a:t> </a:t>
              </a:r>
              <a:r>
                <a:rPr lang="es-ES" sz="485" dirty="0" err="1"/>
                <a:t>flow</a:t>
              </a:r>
              <a:r>
                <a:rPr lang="es-ES" sz="485" dirty="0"/>
                <a:t> cytometry and </a:t>
              </a:r>
              <a:r>
                <a:rPr lang="es-ES" sz="485" dirty="0" err="1"/>
                <a:t>fluorescence</a:t>
              </a:r>
              <a:r>
                <a:rPr lang="es-ES" sz="485" dirty="0"/>
                <a:t> </a:t>
              </a:r>
              <a:r>
                <a:rPr lang="es-ES" sz="485" dirty="0" err="1"/>
                <a:t>microscopy</a:t>
              </a:r>
              <a:r>
                <a:rPr lang="es-ES" sz="485" dirty="0"/>
                <a:t> (LC3 and/</a:t>
              </a:r>
              <a:r>
                <a:rPr lang="es-ES" sz="485" dirty="0" err="1"/>
                <a:t>or</a:t>
              </a:r>
              <a:r>
                <a:rPr lang="es-ES" sz="485" dirty="0"/>
                <a:t> ATG16L1). Colocalization of </a:t>
              </a:r>
              <a:r>
                <a:rPr lang="es-ES" sz="485" i="1" dirty="0" err="1"/>
                <a:t>Mtb</a:t>
              </a:r>
              <a:r>
                <a:rPr lang="es-ES" sz="485" dirty="0"/>
                <a:t> </a:t>
              </a:r>
              <a:r>
                <a:rPr lang="es-ES" sz="485" dirty="0" err="1"/>
                <a:t>with</a:t>
              </a:r>
              <a:r>
                <a:rPr lang="es-ES" sz="485" dirty="0"/>
                <a:t> LC3 and </a:t>
              </a:r>
              <a:r>
                <a:rPr lang="es-ES" sz="485" dirty="0" err="1"/>
                <a:t>ubiquitin</a:t>
              </a:r>
              <a:r>
                <a:rPr lang="es-ES" sz="485" dirty="0"/>
                <a:t>. Gene </a:t>
              </a:r>
              <a:r>
                <a:rPr lang="es-ES" sz="485" dirty="0" err="1"/>
                <a:t>expression</a:t>
              </a:r>
              <a:r>
                <a:rPr lang="es-ES" sz="485" dirty="0"/>
                <a:t> of LC3 and IRGM </a:t>
              </a:r>
              <a:r>
                <a:rPr lang="es-ES" sz="485" dirty="0" err="1"/>
                <a:t>by</a:t>
              </a:r>
              <a:r>
                <a:rPr lang="es-ES" sz="485" dirty="0"/>
                <a:t> </a:t>
              </a:r>
              <a:r>
                <a:rPr lang="es-ES" sz="485" dirty="0" err="1"/>
                <a:t>qPCR</a:t>
              </a:r>
              <a:r>
                <a:rPr lang="es-ES" sz="485" dirty="0"/>
                <a:t>.</a:t>
              </a:r>
            </a:p>
          </p:txBody>
        </p:sp>
        <p:grpSp>
          <p:nvGrpSpPr>
            <p:cNvPr id="27" name="Agrupar 26"/>
            <p:cNvGrpSpPr/>
            <p:nvPr/>
          </p:nvGrpSpPr>
          <p:grpSpPr>
            <a:xfrm>
              <a:off x="11086767" y="8735286"/>
              <a:ext cx="10160428" cy="5330073"/>
              <a:chOff x="10545304" y="17201709"/>
              <a:chExt cx="10160428" cy="5330073"/>
            </a:xfrm>
          </p:grpSpPr>
          <p:sp>
            <p:nvSpPr>
              <p:cNvPr id="11" name="Rectángulo redondeado 10"/>
              <p:cNvSpPr/>
              <p:nvPr/>
            </p:nvSpPr>
            <p:spPr>
              <a:xfrm>
                <a:off x="10546852" y="18843553"/>
                <a:ext cx="2315170" cy="1034434"/>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485" dirty="0"/>
                  <a:t>MDM/AM</a:t>
                </a:r>
              </a:p>
            </p:txBody>
          </p:sp>
          <p:sp>
            <p:nvSpPr>
              <p:cNvPr id="12" name="Pentágono 11"/>
              <p:cNvSpPr/>
              <p:nvPr/>
            </p:nvSpPr>
            <p:spPr>
              <a:xfrm>
                <a:off x="13163922" y="18843553"/>
                <a:ext cx="2315167" cy="1034434"/>
              </a:xfrm>
              <a:prstGeom prst="homePlat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624" dirty="0"/>
                  <a:t>24 h</a:t>
                </a:r>
              </a:p>
            </p:txBody>
          </p:sp>
          <p:sp>
            <p:nvSpPr>
              <p:cNvPr id="13" name="Rectángulo redondeado 12"/>
              <p:cNvSpPr/>
              <p:nvPr/>
            </p:nvSpPr>
            <p:spPr>
              <a:xfrm>
                <a:off x="15702562" y="18842021"/>
                <a:ext cx="2580037" cy="1034434"/>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485" dirty="0"/>
                  <a:t>Autophagy </a:t>
                </a:r>
                <a:r>
                  <a:rPr lang="es-ES" sz="485" dirty="0" err="1"/>
                  <a:t>evaluation</a:t>
                </a:r>
                <a:endParaRPr lang="es-ES" sz="485" dirty="0"/>
              </a:p>
            </p:txBody>
          </p:sp>
          <p:sp>
            <p:nvSpPr>
              <p:cNvPr id="16" name="Rectángulo redondeado 15"/>
              <p:cNvSpPr/>
              <p:nvPr/>
            </p:nvSpPr>
            <p:spPr>
              <a:xfrm>
                <a:off x="10545304" y="21497348"/>
                <a:ext cx="2315170" cy="1034434"/>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485" dirty="0"/>
                  <a:t>MDM/AM</a:t>
                </a:r>
              </a:p>
            </p:txBody>
          </p:sp>
          <p:sp>
            <p:nvSpPr>
              <p:cNvPr id="17" name="Pentágono 16"/>
              <p:cNvSpPr/>
              <p:nvPr/>
            </p:nvSpPr>
            <p:spPr>
              <a:xfrm>
                <a:off x="13162374" y="21497348"/>
                <a:ext cx="2315167" cy="1034434"/>
              </a:xfrm>
              <a:prstGeom prst="homePlat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624" dirty="0"/>
                  <a:t>24 h</a:t>
                </a:r>
              </a:p>
            </p:txBody>
          </p:sp>
          <p:sp>
            <p:nvSpPr>
              <p:cNvPr id="18" name="Rectángulo redondeado 17"/>
              <p:cNvSpPr/>
              <p:nvPr/>
            </p:nvSpPr>
            <p:spPr>
              <a:xfrm>
                <a:off x="18125695" y="21495816"/>
                <a:ext cx="2580037" cy="1034434"/>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485" dirty="0"/>
                  <a:t>Autophagy </a:t>
                </a:r>
                <a:r>
                  <a:rPr lang="es-ES" sz="485" dirty="0" err="1"/>
                  <a:t>evaluation</a:t>
                </a:r>
                <a:endParaRPr lang="es-ES" sz="485" dirty="0"/>
              </a:p>
            </p:txBody>
          </p:sp>
          <p:sp>
            <p:nvSpPr>
              <p:cNvPr id="19" name="Pentágono 18"/>
              <p:cNvSpPr/>
              <p:nvPr/>
            </p:nvSpPr>
            <p:spPr>
              <a:xfrm>
                <a:off x="15662481" y="21495816"/>
                <a:ext cx="2315167" cy="1034434"/>
              </a:xfrm>
              <a:prstGeom prst="homePlat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624" dirty="0"/>
                  <a:t>24 h</a:t>
                </a:r>
              </a:p>
            </p:txBody>
          </p:sp>
          <p:cxnSp>
            <p:nvCxnSpPr>
              <p:cNvPr id="21" name="Conector recto de flecha 20"/>
              <p:cNvCxnSpPr/>
              <p:nvPr/>
            </p:nvCxnSpPr>
            <p:spPr>
              <a:xfrm>
                <a:off x="12975935" y="17817432"/>
                <a:ext cx="1548" cy="1039029"/>
              </a:xfrm>
              <a:prstGeom prst="straightConnector1">
                <a:avLst/>
              </a:prstGeom>
              <a:ln w="76200" cmpd="sng">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2" name="Conector recto de flecha 21"/>
              <p:cNvCxnSpPr/>
              <p:nvPr/>
            </p:nvCxnSpPr>
            <p:spPr>
              <a:xfrm>
                <a:off x="12974387" y="20548193"/>
                <a:ext cx="1548" cy="1039029"/>
              </a:xfrm>
              <a:prstGeom prst="straightConnector1">
                <a:avLst/>
              </a:prstGeom>
              <a:ln w="76200" cmpd="sng">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3" name="Conector recto de flecha 22"/>
              <p:cNvCxnSpPr/>
              <p:nvPr/>
            </p:nvCxnSpPr>
            <p:spPr>
              <a:xfrm>
                <a:off x="15397520" y="20585144"/>
                <a:ext cx="1548" cy="1039029"/>
              </a:xfrm>
              <a:prstGeom prst="straightConnector1">
                <a:avLst/>
              </a:prstGeom>
              <a:ln w="76200" cmpd="sng">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24" name="CuadroTexto 23"/>
              <p:cNvSpPr txBox="1"/>
              <p:nvPr/>
            </p:nvSpPr>
            <p:spPr>
              <a:xfrm>
                <a:off x="12360140" y="17201709"/>
                <a:ext cx="1964334" cy="1087879"/>
              </a:xfrm>
              <a:prstGeom prst="rect">
                <a:avLst/>
              </a:prstGeom>
              <a:noFill/>
            </p:spPr>
            <p:txBody>
              <a:bodyPr wrap="none" rtlCol="0">
                <a:spAutoFit/>
              </a:bodyPr>
              <a:lstStyle/>
              <a:p>
                <a:r>
                  <a:rPr lang="es-ES" sz="624" dirty="0" err="1"/>
                  <a:t>Drug</a:t>
                </a:r>
                <a:endParaRPr lang="es-ES" sz="624" dirty="0"/>
              </a:p>
            </p:txBody>
          </p:sp>
          <p:sp>
            <p:nvSpPr>
              <p:cNvPr id="25" name="CuadroTexto 24"/>
              <p:cNvSpPr txBox="1"/>
              <p:nvPr/>
            </p:nvSpPr>
            <p:spPr>
              <a:xfrm>
                <a:off x="12397082" y="20009440"/>
                <a:ext cx="1964334" cy="1087879"/>
              </a:xfrm>
              <a:prstGeom prst="rect">
                <a:avLst/>
              </a:prstGeom>
              <a:noFill/>
            </p:spPr>
            <p:txBody>
              <a:bodyPr wrap="none" rtlCol="0">
                <a:spAutoFit/>
              </a:bodyPr>
              <a:lstStyle/>
              <a:p>
                <a:r>
                  <a:rPr lang="es-ES" sz="624" dirty="0" err="1"/>
                  <a:t>Drug</a:t>
                </a:r>
                <a:endParaRPr lang="es-ES" sz="624" dirty="0"/>
              </a:p>
            </p:txBody>
          </p:sp>
          <p:sp>
            <p:nvSpPr>
              <p:cNvPr id="26" name="CuadroTexto 25"/>
              <p:cNvSpPr txBox="1"/>
              <p:nvPr/>
            </p:nvSpPr>
            <p:spPr>
              <a:xfrm>
                <a:off x="14743243" y="20007910"/>
                <a:ext cx="2547516" cy="1087879"/>
              </a:xfrm>
              <a:prstGeom prst="rect">
                <a:avLst/>
              </a:prstGeom>
              <a:noFill/>
            </p:spPr>
            <p:txBody>
              <a:bodyPr wrap="none" rtlCol="0">
                <a:spAutoFit/>
              </a:bodyPr>
              <a:lstStyle/>
              <a:p>
                <a:r>
                  <a:rPr lang="es-ES" sz="624" i="1" dirty="0" err="1"/>
                  <a:t>Mtb</a:t>
                </a:r>
                <a:r>
                  <a:rPr lang="es-ES" sz="624" dirty="0"/>
                  <a:t> 5:1</a:t>
                </a:r>
              </a:p>
            </p:txBody>
          </p:sp>
        </p:grpSp>
        <p:sp>
          <p:nvSpPr>
            <p:cNvPr id="28" name="Rectángulo 27"/>
            <p:cNvSpPr/>
            <p:nvPr/>
          </p:nvSpPr>
          <p:spPr>
            <a:xfrm>
              <a:off x="21897552" y="5770830"/>
              <a:ext cx="10312148" cy="7920261"/>
            </a:xfrm>
            <a:prstGeom prst="rect">
              <a:avLst/>
            </a:prstGeom>
          </p:spPr>
          <p:txBody>
            <a:bodyPr wrap="square">
              <a:spAutoFit/>
            </a:bodyPr>
            <a:lstStyle/>
            <a:p>
              <a:pPr algn="just"/>
              <a:r>
                <a:rPr lang="en-US" sz="554" dirty="0"/>
                <a:t>Treatment with </a:t>
              </a:r>
              <a:r>
                <a:rPr lang="en-US" sz="554" dirty="0" err="1"/>
                <a:t>Rapamycine</a:t>
              </a:r>
              <a:r>
                <a:rPr lang="en-US" sz="554" dirty="0"/>
                <a:t> 250 </a:t>
              </a:r>
              <a:r>
                <a:rPr lang="en-US" sz="554" dirty="0" err="1"/>
                <a:t>ng</a:t>
              </a:r>
              <a:r>
                <a:rPr lang="en-US" sz="554" dirty="0"/>
                <a:t>/ml,  Loperamide  3 </a:t>
              </a:r>
              <a:r>
                <a:rPr lang="en-US" sz="554" dirty="0" err="1">
                  <a:latin typeface="Symbol" charset="2"/>
                  <a:cs typeface="Symbol" charset="2"/>
                </a:rPr>
                <a:t>m</a:t>
              </a:r>
              <a:r>
                <a:rPr lang="en-US" sz="554" dirty="0" err="1"/>
                <a:t>M</a:t>
              </a:r>
              <a:r>
                <a:rPr lang="en-US" sz="554" dirty="0"/>
                <a:t>, </a:t>
              </a:r>
              <a:r>
                <a:rPr lang="en-US" sz="554" dirty="0" err="1"/>
                <a:t>Valproic</a:t>
              </a:r>
              <a:r>
                <a:rPr lang="en-US" sz="554" dirty="0"/>
                <a:t> Acid 1 </a:t>
              </a:r>
              <a:r>
                <a:rPr lang="en-US" sz="554" dirty="0" err="1">
                  <a:latin typeface="Symbol" charset="2"/>
                  <a:cs typeface="Symbol" charset="2"/>
                </a:rPr>
                <a:t>m</a:t>
              </a:r>
              <a:r>
                <a:rPr lang="en-US" sz="554" dirty="0" err="1"/>
                <a:t>M</a:t>
              </a:r>
              <a:r>
                <a:rPr lang="en-US" sz="554" dirty="0"/>
                <a:t>, and  Carbamazepine 0.5 </a:t>
              </a:r>
              <a:r>
                <a:rPr lang="en-US" sz="554" dirty="0" err="1">
                  <a:latin typeface="Symbol" charset="2"/>
                  <a:cs typeface="Symbol" charset="2"/>
                </a:rPr>
                <a:t>m</a:t>
              </a:r>
              <a:r>
                <a:rPr lang="en-US" sz="554" dirty="0" err="1"/>
                <a:t>M</a:t>
              </a:r>
              <a:r>
                <a:rPr lang="en-US" sz="554" dirty="0"/>
                <a:t> induced autophagy in MDM. </a:t>
              </a:r>
              <a:r>
                <a:rPr lang="en-US" sz="554" dirty="0" err="1"/>
                <a:t>Nitazoxanide</a:t>
              </a:r>
              <a:r>
                <a:rPr lang="en-US" sz="554" dirty="0"/>
                <a:t> did not induce autophagy at concentrations between 1 to 50 </a:t>
              </a:r>
              <a:r>
                <a:rPr lang="en-US" sz="554" dirty="0" err="1">
                  <a:latin typeface="Symbol" charset="2"/>
                  <a:cs typeface="Symbol" charset="2"/>
                </a:rPr>
                <a:t>m</a:t>
              </a:r>
              <a:r>
                <a:rPr lang="en-US" sz="554" dirty="0" err="1"/>
                <a:t>M.</a:t>
              </a:r>
              <a:r>
                <a:rPr lang="en-US" sz="554" dirty="0"/>
                <a:t>  </a:t>
              </a:r>
              <a:r>
                <a:rPr lang="en-US" sz="554" dirty="0" err="1"/>
                <a:t>qPCR</a:t>
              </a:r>
              <a:r>
                <a:rPr lang="en-US" sz="554" dirty="0"/>
                <a:t> analysis confirmed that all four drugs increased gene expression of typical  autophagy marker LC3 (Fig. 1). Autophagy was confirmed by </a:t>
              </a:r>
              <a:r>
                <a:rPr lang="en-US" sz="554" dirty="0" err="1"/>
                <a:t>inmunofluorescence</a:t>
              </a:r>
              <a:r>
                <a:rPr lang="en-US" sz="554" dirty="0"/>
                <a:t> microscopy (presence of LC3+ puncta in Fig. 2). In infected MDM, </a:t>
              </a:r>
              <a:r>
                <a:rPr lang="en-US" sz="554" i="1" dirty="0" err="1"/>
                <a:t>Mtb</a:t>
              </a:r>
              <a:r>
                <a:rPr lang="en-US" sz="554" dirty="0"/>
                <a:t> </a:t>
              </a:r>
              <a:r>
                <a:rPr lang="en-US" sz="554" dirty="0" err="1"/>
                <a:t>colocalized</a:t>
              </a:r>
              <a:r>
                <a:rPr lang="en-US" sz="554" dirty="0"/>
                <a:t> with LC3 and ubiquitin following treatment with </a:t>
              </a:r>
              <a:r>
                <a:rPr lang="en-US" sz="554" dirty="0" err="1"/>
                <a:t>rapamycin</a:t>
              </a:r>
              <a:r>
                <a:rPr lang="en-US" sz="554" dirty="0"/>
                <a:t>, loperamide, carbamazepine and </a:t>
              </a:r>
              <a:r>
                <a:rPr lang="en-US" sz="554" dirty="0" err="1"/>
                <a:t>valproic</a:t>
              </a:r>
              <a:r>
                <a:rPr lang="en-US" sz="554" dirty="0"/>
                <a:t> acid (Fig.3). </a:t>
              </a:r>
              <a:r>
                <a:rPr lang="en-US" sz="554" dirty="0" err="1"/>
                <a:t>Rapamycin</a:t>
              </a:r>
              <a:r>
                <a:rPr lang="en-US" sz="554" dirty="0"/>
                <a:t>, loperamide and carbamazepine induced autophagy in alveolar macrophages from mouse lung homogenates. Infected AM also showed confinement of</a:t>
              </a:r>
              <a:r>
                <a:rPr lang="en-US" sz="554" i="1" dirty="0"/>
                <a:t> </a:t>
              </a:r>
              <a:r>
                <a:rPr lang="en-US" sz="554" i="1" dirty="0" err="1"/>
                <a:t>Mtb</a:t>
              </a:r>
              <a:r>
                <a:rPr lang="en-US" sz="554" dirty="0"/>
                <a:t> within autophagosomes after treatment (Fig.4). </a:t>
              </a:r>
              <a:endParaRPr lang="es-ES_tradnl" sz="554" dirty="0"/>
            </a:p>
          </p:txBody>
        </p:sp>
        <p:sp>
          <p:nvSpPr>
            <p:cNvPr id="29" name="Rectángulo 28"/>
            <p:cNvSpPr/>
            <p:nvPr/>
          </p:nvSpPr>
          <p:spPr>
            <a:xfrm>
              <a:off x="269404" y="20679640"/>
              <a:ext cx="6773624" cy="5457912"/>
            </a:xfrm>
            <a:prstGeom prst="rect">
              <a:avLst/>
            </a:prstGeom>
          </p:spPr>
          <p:txBody>
            <a:bodyPr wrap="square">
              <a:spAutoFit/>
            </a:bodyPr>
            <a:lstStyle/>
            <a:p>
              <a:pPr algn="just"/>
              <a:r>
                <a:rPr lang="en-US" sz="554" dirty="0"/>
                <a:t>Loperamide, </a:t>
              </a:r>
              <a:r>
                <a:rPr lang="en-US" sz="554" dirty="0" err="1"/>
                <a:t>valproic</a:t>
              </a:r>
              <a:r>
                <a:rPr lang="en-US" sz="554" dirty="0"/>
                <a:t> acid and carbamazepine were inducers of autophagy that helped contain </a:t>
              </a:r>
              <a:r>
                <a:rPr lang="en-US" sz="554" dirty="0" err="1"/>
                <a:t>Mtb</a:t>
              </a:r>
              <a:r>
                <a:rPr lang="en-US" sz="554" dirty="0"/>
                <a:t> within autophagosomes in human and murine macrophages. </a:t>
              </a:r>
            </a:p>
            <a:p>
              <a:pPr algn="just"/>
              <a:r>
                <a:rPr lang="en-US" sz="554" dirty="0"/>
                <a:t>These results are a first step of a project that evaluates pharmacological induction of autophagy as adjuvant therapy for tuberculosis. </a:t>
              </a:r>
              <a:endParaRPr lang="es-ES_tradnl" sz="554" dirty="0"/>
            </a:p>
          </p:txBody>
        </p:sp>
        <p:cxnSp>
          <p:nvCxnSpPr>
            <p:cNvPr id="31" name="Conector recto 30"/>
            <p:cNvCxnSpPr/>
            <p:nvPr/>
          </p:nvCxnSpPr>
          <p:spPr>
            <a:xfrm>
              <a:off x="16427388" y="16468223"/>
              <a:ext cx="305042" cy="2313514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Conector recto 32"/>
            <p:cNvCxnSpPr/>
            <p:nvPr/>
          </p:nvCxnSpPr>
          <p:spPr>
            <a:xfrm>
              <a:off x="0" y="27550165"/>
              <a:ext cx="32405638" cy="195391"/>
            </a:xfrm>
            <a:prstGeom prst="line">
              <a:avLst/>
            </a:prstGeom>
          </p:spPr>
          <p:style>
            <a:lnRef idx="2">
              <a:schemeClr val="accent1"/>
            </a:lnRef>
            <a:fillRef idx="0">
              <a:schemeClr val="accent1"/>
            </a:fillRef>
            <a:effectRef idx="1">
              <a:schemeClr val="accent1"/>
            </a:effectRef>
            <a:fontRef idx="minor">
              <a:schemeClr val="tx1"/>
            </a:fontRef>
          </p:style>
        </p:cxnSp>
        <p:sp>
          <p:nvSpPr>
            <p:cNvPr id="65" name="CuadroTexto 64"/>
            <p:cNvSpPr txBox="1"/>
            <p:nvPr/>
          </p:nvSpPr>
          <p:spPr>
            <a:xfrm>
              <a:off x="76972" y="27640724"/>
              <a:ext cx="1362626" cy="1148977"/>
            </a:xfrm>
            <a:prstGeom prst="rect">
              <a:avLst/>
            </a:prstGeom>
            <a:noFill/>
          </p:spPr>
          <p:txBody>
            <a:bodyPr wrap="none" rtlCol="0">
              <a:spAutoFit/>
            </a:bodyPr>
            <a:lstStyle/>
            <a:p>
              <a:r>
                <a:rPr lang="es-ES" sz="693" dirty="0"/>
                <a:t>A</a:t>
              </a:r>
            </a:p>
          </p:txBody>
        </p:sp>
        <p:sp>
          <p:nvSpPr>
            <p:cNvPr id="66" name="Triángulo rectángulo 65"/>
            <p:cNvSpPr/>
            <p:nvPr/>
          </p:nvSpPr>
          <p:spPr>
            <a:xfrm rot="16200000">
              <a:off x="15878451" y="31418264"/>
              <a:ext cx="575162" cy="587611"/>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312"/>
            </a:p>
          </p:txBody>
        </p:sp>
        <p:grpSp>
          <p:nvGrpSpPr>
            <p:cNvPr id="68" name="Agrupar 67"/>
            <p:cNvGrpSpPr/>
            <p:nvPr/>
          </p:nvGrpSpPr>
          <p:grpSpPr>
            <a:xfrm>
              <a:off x="16526230" y="27957218"/>
              <a:ext cx="8506999" cy="9141251"/>
              <a:chOff x="-449363" y="-27602"/>
              <a:chExt cx="7801075" cy="7323665"/>
            </a:xfrm>
          </p:grpSpPr>
          <p:pic>
            <p:nvPicPr>
              <p:cNvPr id="69" name="Imagen 68" descr="R5-SE-ISOTIPO-PH-RECORTE-Image Export-0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2962" y="158662"/>
                <a:ext cx="2936675" cy="2200119"/>
              </a:xfrm>
              <a:prstGeom prst="rect">
                <a:avLst/>
              </a:prstGeom>
            </p:spPr>
          </p:pic>
          <p:pic>
            <p:nvPicPr>
              <p:cNvPr id="70" name="Imagen 69" descr="R5-SE-ATG16L1-MERGE RECORTE-Image Export-10_c1+2.jpg"/>
              <p:cNvPicPr>
                <a:picLocks noChangeAspect="1"/>
              </p:cNvPicPr>
              <p:nvPr/>
            </p:nvPicPr>
            <p:blipFill rotWithShape="1">
              <a:blip r:embed="rId3" cstate="print">
                <a:extLst>
                  <a:ext uri="{28A0092B-C50C-407E-A947-70E740481C1C}">
                    <a14:useLocalDpi xmlns:a14="http://schemas.microsoft.com/office/drawing/2010/main" xmlns="" val="0"/>
                  </a:ext>
                </a:extLst>
              </a:blip>
              <a:srcRect l="47021" t="13999" r="25139" b="60953"/>
              <a:stretch/>
            </p:blipFill>
            <p:spPr>
              <a:xfrm>
                <a:off x="290099" y="3283657"/>
                <a:ext cx="2149170" cy="1614909"/>
              </a:xfrm>
              <a:prstGeom prst="rect">
                <a:avLst/>
              </a:prstGeom>
            </p:spPr>
          </p:pic>
          <p:pic>
            <p:nvPicPr>
              <p:cNvPr id="71" name="Imagen 70" descr="R5-RAPA-ATG16L1-MERGE-RECORTE-Image Export-08_c1+2.jpg"/>
              <p:cNvPicPr>
                <a:picLocks noChangeAspect="1"/>
              </p:cNvPicPr>
              <p:nvPr/>
            </p:nvPicPr>
            <p:blipFill rotWithShape="1">
              <a:blip r:embed="rId4" cstate="print">
                <a:extLst>
                  <a:ext uri="{28A0092B-C50C-407E-A947-70E740481C1C}">
                    <a14:useLocalDpi xmlns:a14="http://schemas.microsoft.com/office/drawing/2010/main" xmlns="" val="0"/>
                  </a:ext>
                </a:extLst>
              </a:blip>
              <a:srcRect l="8548" r="62880" b="53791"/>
              <a:stretch/>
            </p:blipFill>
            <p:spPr>
              <a:xfrm rot="5400000">
                <a:off x="2776712" y="2996141"/>
                <a:ext cx="1614914" cy="2189947"/>
              </a:xfrm>
              <a:prstGeom prst="rect">
                <a:avLst/>
              </a:prstGeom>
            </p:spPr>
          </p:pic>
          <p:pic>
            <p:nvPicPr>
              <p:cNvPr id="72" name="Imagen 71" descr="R5-L3-ATG16L1-MERGE-RECORTE-Image Export-09_c1+2.jpg"/>
              <p:cNvPicPr>
                <a:picLocks/>
              </p:cNvPicPr>
              <p:nvPr/>
            </p:nvPicPr>
            <p:blipFill rotWithShape="1">
              <a:blip r:embed="rId5" cstate="print">
                <a:extLst>
                  <a:ext uri="{28A0092B-C50C-407E-A947-70E740481C1C}">
                    <a14:useLocalDpi xmlns:a14="http://schemas.microsoft.com/office/drawing/2010/main" xmlns="" val="0"/>
                  </a:ext>
                </a:extLst>
              </a:blip>
              <a:srcRect l="21128" t="42599" r="40437" b="19591"/>
              <a:stretch/>
            </p:blipFill>
            <p:spPr>
              <a:xfrm>
                <a:off x="4724096" y="3283657"/>
                <a:ext cx="2133905" cy="1621779"/>
              </a:xfrm>
              <a:prstGeom prst="rect">
                <a:avLst/>
              </a:prstGeom>
            </p:spPr>
          </p:pic>
          <p:pic>
            <p:nvPicPr>
              <p:cNvPr id="73" name="Imagen 72" descr="R5-SE-LC3-MERGE-RECORTE-Image Export-07_c1+2.jpg"/>
              <p:cNvPicPr>
                <a:picLocks noChangeAspect="1"/>
              </p:cNvPicPr>
              <p:nvPr/>
            </p:nvPicPr>
            <p:blipFill rotWithShape="1">
              <a:blip r:embed="rId6" cstate="print">
                <a:extLst>
                  <a:ext uri="{28A0092B-C50C-407E-A947-70E740481C1C}">
                    <a14:useLocalDpi xmlns:a14="http://schemas.microsoft.com/office/drawing/2010/main" xmlns="" val="0"/>
                  </a:ext>
                </a:extLst>
              </a:blip>
              <a:srcRect l="37890" t="5753" r="8174" b="36604"/>
              <a:stretch/>
            </p:blipFill>
            <p:spPr>
              <a:xfrm>
                <a:off x="290099" y="4965320"/>
                <a:ext cx="2149172" cy="1651378"/>
              </a:xfrm>
              <a:prstGeom prst="rect">
                <a:avLst/>
              </a:prstGeom>
            </p:spPr>
          </p:pic>
          <p:pic>
            <p:nvPicPr>
              <p:cNvPr id="74" name="Imagen 73" descr="R5-L3-LC3-MERGE-RECORTE-Image Export-06_c1+2.jpg"/>
              <p:cNvPicPr>
                <a:picLocks noChangeAspect="1"/>
              </p:cNvPicPr>
              <p:nvPr/>
            </p:nvPicPr>
            <p:blipFill rotWithShape="1">
              <a:blip r:embed="rId7" cstate="print">
                <a:extLst>
                  <a:ext uri="{28A0092B-C50C-407E-A947-70E740481C1C}">
                    <a14:useLocalDpi xmlns:a14="http://schemas.microsoft.com/office/drawing/2010/main" xmlns="" val="0"/>
                  </a:ext>
                </a:extLst>
              </a:blip>
              <a:srcRect l="27827" t="22667" r="29167" b="27330"/>
              <a:stretch/>
            </p:blipFill>
            <p:spPr>
              <a:xfrm rot="5400000">
                <a:off x="4965358" y="4724062"/>
                <a:ext cx="1651379" cy="2133904"/>
              </a:xfrm>
              <a:prstGeom prst="rect">
                <a:avLst/>
              </a:prstGeom>
            </p:spPr>
          </p:pic>
          <p:pic>
            <p:nvPicPr>
              <p:cNvPr id="75" name="Imagen 74" descr="R5-RAPA-LC3-MERGE-RECORTE-Image Export-05_c1+2.jpg"/>
              <p:cNvPicPr>
                <a:picLocks noChangeAspect="1"/>
              </p:cNvPicPr>
              <p:nvPr/>
            </p:nvPicPr>
            <p:blipFill rotWithShape="1">
              <a:blip r:embed="rId8" cstate="print">
                <a:extLst>
                  <a:ext uri="{28A0092B-C50C-407E-A947-70E740481C1C}">
                    <a14:useLocalDpi xmlns:a14="http://schemas.microsoft.com/office/drawing/2010/main" xmlns="" val="0"/>
                  </a:ext>
                </a:extLst>
              </a:blip>
              <a:srcRect l="9802" t="33989" r="50146" b="8059"/>
              <a:stretch/>
            </p:blipFill>
            <p:spPr>
              <a:xfrm rot="5400000">
                <a:off x="2758479" y="4696040"/>
                <a:ext cx="1651378" cy="2189947"/>
              </a:xfrm>
              <a:prstGeom prst="rect">
                <a:avLst/>
              </a:prstGeom>
            </p:spPr>
          </p:pic>
          <p:sp>
            <p:nvSpPr>
              <p:cNvPr id="76" name="CuadroTexto 75"/>
              <p:cNvSpPr txBox="1"/>
              <p:nvPr/>
            </p:nvSpPr>
            <p:spPr>
              <a:xfrm>
                <a:off x="840943" y="2887144"/>
                <a:ext cx="2047500" cy="723246"/>
              </a:xfrm>
              <a:prstGeom prst="rect">
                <a:avLst/>
              </a:prstGeom>
              <a:noFill/>
            </p:spPr>
            <p:txBody>
              <a:bodyPr wrap="none" rtlCol="0">
                <a:spAutoFit/>
              </a:bodyPr>
              <a:lstStyle/>
              <a:p>
                <a:r>
                  <a:rPr lang="es-ES" sz="416" b="1" dirty="0"/>
                  <a:t>MEDIUM</a:t>
                </a:r>
              </a:p>
            </p:txBody>
          </p:sp>
          <p:sp>
            <p:nvSpPr>
              <p:cNvPr id="77" name="CuadroTexto 76"/>
              <p:cNvSpPr txBox="1"/>
              <p:nvPr/>
            </p:nvSpPr>
            <p:spPr>
              <a:xfrm>
                <a:off x="2737503" y="2887144"/>
                <a:ext cx="2573805" cy="723246"/>
              </a:xfrm>
              <a:prstGeom prst="rect">
                <a:avLst/>
              </a:prstGeom>
              <a:noFill/>
            </p:spPr>
            <p:txBody>
              <a:bodyPr wrap="none" rtlCol="0">
                <a:spAutoFit/>
              </a:bodyPr>
              <a:lstStyle/>
              <a:p>
                <a:r>
                  <a:rPr lang="es-ES" sz="416" b="1" dirty="0"/>
                  <a:t>RAPAMYCINE</a:t>
                </a:r>
              </a:p>
            </p:txBody>
          </p:sp>
          <p:sp>
            <p:nvSpPr>
              <p:cNvPr id="78" name="CuadroTexto 77"/>
              <p:cNvSpPr txBox="1"/>
              <p:nvPr/>
            </p:nvSpPr>
            <p:spPr>
              <a:xfrm>
                <a:off x="4803368" y="2887144"/>
                <a:ext cx="2548344" cy="723246"/>
              </a:xfrm>
              <a:prstGeom prst="rect">
                <a:avLst/>
              </a:prstGeom>
              <a:noFill/>
            </p:spPr>
            <p:txBody>
              <a:bodyPr wrap="none" rtlCol="0">
                <a:spAutoFit/>
              </a:bodyPr>
              <a:lstStyle/>
              <a:p>
                <a:r>
                  <a:rPr lang="es-ES" sz="416" b="1" dirty="0"/>
                  <a:t>LOPERAMIDE</a:t>
                </a:r>
              </a:p>
            </p:txBody>
          </p:sp>
          <p:sp>
            <p:nvSpPr>
              <p:cNvPr id="79" name="CuadroTexto 78"/>
              <p:cNvSpPr txBox="1"/>
              <p:nvPr/>
            </p:nvSpPr>
            <p:spPr>
              <a:xfrm rot="16200000">
                <a:off x="-958809" y="3577975"/>
                <a:ext cx="1922323" cy="884196"/>
              </a:xfrm>
              <a:prstGeom prst="rect">
                <a:avLst/>
              </a:prstGeom>
              <a:noFill/>
            </p:spPr>
            <p:txBody>
              <a:bodyPr wrap="none" rtlCol="0">
                <a:spAutoFit/>
              </a:bodyPr>
              <a:lstStyle/>
              <a:p>
                <a:r>
                  <a:rPr lang="es-ES" sz="485" b="1" dirty="0">
                    <a:solidFill>
                      <a:srgbClr val="00E900"/>
                    </a:solidFill>
                  </a:rPr>
                  <a:t>ATG16L1</a:t>
                </a:r>
              </a:p>
            </p:txBody>
          </p:sp>
          <p:sp>
            <p:nvSpPr>
              <p:cNvPr id="80" name="CuadroTexto 79"/>
              <p:cNvSpPr txBox="1"/>
              <p:nvPr/>
            </p:nvSpPr>
            <p:spPr>
              <a:xfrm>
                <a:off x="2990578" y="6572817"/>
                <a:ext cx="2089949" cy="723246"/>
              </a:xfrm>
              <a:prstGeom prst="rect">
                <a:avLst/>
              </a:prstGeom>
              <a:noFill/>
            </p:spPr>
            <p:txBody>
              <a:bodyPr wrap="none" rtlCol="0">
                <a:spAutoFit/>
              </a:bodyPr>
              <a:lstStyle/>
              <a:p>
                <a:r>
                  <a:rPr lang="es-ES" sz="416" b="1" dirty="0">
                    <a:solidFill>
                      <a:srgbClr val="0000FF"/>
                    </a:solidFill>
                  </a:rPr>
                  <a:t>HOESCHT</a:t>
                </a:r>
              </a:p>
            </p:txBody>
          </p:sp>
          <p:sp>
            <p:nvSpPr>
              <p:cNvPr id="81" name="CuadroTexto 80"/>
              <p:cNvSpPr txBox="1"/>
              <p:nvPr/>
            </p:nvSpPr>
            <p:spPr>
              <a:xfrm rot="16200000">
                <a:off x="-645817" y="5389849"/>
                <a:ext cx="1277104" cy="884196"/>
              </a:xfrm>
              <a:prstGeom prst="rect">
                <a:avLst/>
              </a:prstGeom>
              <a:noFill/>
            </p:spPr>
            <p:txBody>
              <a:bodyPr wrap="none" rtlCol="0">
                <a:spAutoFit/>
              </a:bodyPr>
              <a:lstStyle/>
              <a:p>
                <a:r>
                  <a:rPr lang="es-ES" sz="485" b="1" dirty="0">
                    <a:solidFill>
                      <a:srgbClr val="00E900"/>
                    </a:solidFill>
                  </a:rPr>
                  <a:t>LC3</a:t>
                </a:r>
              </a:p>
            </p:txBody>
          </p:sp>
          <p:sp>
            <p:nvSpPr>
              <p:cNvPr id="82" name="CuadroTexto 81"/>
              <p:cNvSpPr txBox="1"/>
              <p:nvPr/>
            </p:nvSpPr>
            <p:spPr>
              <a:xfrm>
                <a:off x="16938" y="-27602"/>
                <a:ext cx="1232575" cy="871573"/>
              </a:xfrm>
              <a:prstGeom prst="rect">
                <a:avLst/>
              </a:prstGeom>
              <a:noFill/>
            </p:spPr>
            <p:txBody>
              <a:bodyPr wrap="none" rtlCol="0">
                <a:spAutoFit/>
              </a:bodyPr>
              <a:lstStyle/>
              <a:p>
                <a:r>
                  <a:rPr lang="es-ES" sz="624" b="1" dirty="0"/>
                  <a:t>A</a:t>
                </a:r>
              </a:p>
            </p:txBody>
          </p:sp>
          <p:sp>
            <p:nvSpPr>
              <p:cNvPr id="83" name="CuadroTexto 82"/>
              <p:cNvSpPr txBox="1"/>
              <p:nvPr/>
            </p:nvSpPr>
            <p:spPr>
              <a:xfrm>
                <a:off x="16943" y="2757874"/>
                <a:ext cx="1215597" cy="871573"/>
              </a:xfrm>
              <a:prstGeom prst="rect">
                <a:avLst/>
              </a:prstGeom>
              <a:noFill/>
            </p:spPr>
            <p:txBody>
              <a:bodyPr wrap="none" rtlCol="0">
                <a:spAutoFit/>
              </a:bodyPr>
              <a:lstStyle/>
              <a:p>
                <a:r>
                  <a:rPr lang="es-ES" sz="624" b="1" dirty="0"/>
                  <a:t>B</a:t>
                </a:r>
              </a:p>
            </p:txBody>
          </p:sp>
          <p:pic>
            <p:nvPicPr>
              <p:cNvPr id="84" name="Imagen 83" descr="R5-7 40X TOMA 5 WRIGHT.jpg"/>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639046" y="158661"/>
                <a:ext cx="2933492" cy="2200119"/>
              </a:xfrm>
              <a:prstGeom prst="rect">
                <a:avLst/>
              </a:prstGeom>
            </p:spPr>
          </p:pic>
        </p:grpSp>
        <p:grpSp>
          <p:nvGrpSpPr>
            <p:cNvPr id="85" name="Agrupar 84"/>
            <p:cNvGrpSpPr/>
            <p:nvPr/>
          </p:nvGrpSpPr>
          <p:grpSpPr>
            <a:xfrm>
              <a:off x="24163355" y="27704123"/>
              <a:ext cx="7369695" cy="8724679"/>
              <a:chOff x="-789300" y="-421061"/>
              <a:chExt cx="7369695" cy="7327163"/>
            </a:xfrm>
          </p:grpSpPr>
          <p:pic>
            <p:nvPicPr>
              <p:cNvPr id="86" name="Imagen 85" descr="R5-7-MTB-LC3-MTB-MERGE_c1+2+3.jpg"/>
              <p:cNvPicPr>
                <a:picLocks/>
              </p:cNvPicPr>
              <p:nvPr/>
            </p:nvPicPr>
            <p:blipFill rotWithShape="1">
              <a:blip r:embed="rId10" cstate="print">
                <a:extLst>
                  <a:ext uri="{28A0092B-C50C-407E-A947-70E740481C1C}">
                    <a14:useLocalDpi xmlns:a14="http://schemas.microsoft.com/office/drawing/2010/main" xmlns="" val="0"/>
                  </a:ext>
                </a:extLst>
              </a:blip>
              <a:srcRect l="16117" t="40080" r="39247" b="7569"/>
              <a:stretch/>
            </p:blipFill>
            <p:spPr>
              <a:xfrm>
                <a:off x="3670242" y="372458"/>
                <a:ext cx="2820769" cy="2125847"/>
              </a:xfrm>
              <a:prstGeom prst="rect">
                <a:avLst/>
              </a:prstGeom>
            </p:spPr>
          </p:pic>
          <p:pic>
            <p:nvPicPr>
              <p:cNvPr id="87" name="Imagen 86" descr="R5-7-MTB-LC3-MTB-PH.jpg"/>
              <p:cNvPicPr>
                <a:picLocks/>
              </p:cNvPicPr>
              <p:nvPr/>
            </p:nvPicPr>
            <p:blipFill rotWithShape="1">
              <a:blip r:embed="rId11" cstate="print">
                <a:extLst>
                  <a:ext uri="{28A0092B-C50C-407E-A947-70E740481C1C}">
                    <a14:useLocalDpi xmlns:a14="http://schemas.microsoft.com/office/drawing/2010/main" xmlns="" val="0"/>
                  </a:ext>
                </a:extLst>
              </a:blip>
              <a:srcRect l="15769" t="39890" r="40255" b="8007"/>
              <a:stretch/>
            </p:blipFill>
            <p:spPr>
              <a:xfrm>
                <a:off x="698336" y="372458"/>
                <a:ext cx="2820769" cy="2125847"/>
              </a:xfrm>
              <a:prstGeom prst="rect">
                <a:avLst/>
              </a:prstGeom>
            </p:spPr>
          </p:pic>
          <p:pic>
            <p:nvPicPr>
              <p:cNvPr id="88" name="Imagen 87" descr="R5-7-MTB-LC3-L-MERGE5_c1+2+3.jpg"/>
              <p:cNvPicPr>
                <a:picLocks/>
              </p:cNvPicPr>
              <p:nvPr/>
            </p:nvPicPr>
            <p:blipFill rotWithShape="1">
              <a:blip r:embed="rId12" cstate="print">
                <a:extLst>
                  <a:ext uri="{28A0092B-C50C-407E-A947-70E740481C1C}">
                    <a14:useLocalDpi xmlns:a14="http://schemas.microsoft.com/office/drawing/2010/main" xmlns="" val="0"/>
                  </a:ext>
                </a:extLst>
              </a:blip>
              <a:srcRect r="59086" b="53973"/>
              <a:stretch/>
            </p:blipFill>
            <p:spPr>
              <a:xfrm>
                <a:off x="3670242" y="2578094"/>
                <a:ext cx="2820769" cy="2125847"/>
              </a:xfrm>
              <a:prstGeom prst="rect">
                <a:avLst/>
              </a:prstGeom>
            </p:spPr>
          </p:pic>
          <p:pic>
            <p:nvPicPr>
              <p:cNvPr id="89" name="Imagen 88" descr="R5-7-MTB-LC3-L-PH5.jpg"/>
              <p:cNvPicPr>
                <a:picLocks/>
              </p:cNvPicPr>
              <p:nvPr/>
            </p:nvPicPr>
            <p:blipFill rotWithShape="1">
              <a:blip r:embed="rId13" cstate="print">
                <a:extLst>
                  <a:ext uri="{28A0092B-C50C-407E-A947-70E740481C1C}">
                    <a14:useLocalDpi xmlns:a14="http://schemas.microsoft.com/office/drawing/2010/main" xmlns="" val="0"/>
                  </a:ext>
                </a:extLst>
              </a:blip>
              <a:srcRect r="63139" b="55391"/>
              <a:stretch/>
            </p:blipFill>
            <p:spPr>
              <a:xfrm>
                <a:off x="698336" y="2578094"/>
                <a:ext cx="2820769" cy="2125847"/>
              </a:xfrm>
              <a:prstGeom prst="rect">
                <a:avLst/>
              </a:prstGeom>
            </p:spPr>
          </p:pic>
          <p:pic>
            <p:nvPicPr>
              <p:cNvPr id="90" name="Imagen 89" descr="R5-7-MTB-LC3-C-MERGE_c1+2+3.jpg"/>
              <p:cNvPicPr>
                <a:picLocks/>
              </p:cNvPicPr>
              <p:nvPr/>
            </p:nvPicPr>
            <p:blipFill rotWithShape="1">
              <a:blip r:embed="rId14" cstate="print">
                <a:extLst>
                  <a:ext uri="{28A0092B-C50C-407E-A947-70E740481C1C}">
                    <a14:useLocalDpi xmlns:a14="http://schemas.microsoft.com/office/drawing/2010/main" xmlns="" val="0"/>
                  </a:ext>
                </a:extLst>
              </a:blip>
              <a:srcRect t="65367" r="64947"/>
              <a:stretch/>
            </p:blipFill>
            <p:spPr>
              <a:xfrm>
                <a:off x="3670242" y="4780254"/>
                <a:ext cx="2820769" cy="2125847"/>
              </a:xfrm>
              <a:prstGeom prst="rect">
                <a:avLst/>
              </a:prstGeom>
            </p:spPr>
          </p:pic>
          <p:pic>
            <p:nvPicPr>
              <p:cNvPr id="91" name="Imagen 90" descr="R5-7-MTB-LC3-C-PH.jpg"/>
              <p:cNvPicPr>
                <a:picLocks/>
              </p:cNvPicPr>
              <p:nvPr/>
            </p:nvPicPr>
            <p:blipFill rotWithShape="1">
              <a:blip r:embed="rId15" cstate="print">
                <a:extLst>
                  <a:ext uri="{28A0092B-C50C-407E-A947-70E740481C1C}">
                    <a14:useLocalDpi xmlns:a14="http://schemas.microsoft.com/office/drawing/2010/main" xmlns="" val="0"/>
                  </a:ext>
                </a:extLst>
              </a:blip>
              <a:srcRect t="65367" r="67948"/>
              <a:stretch/>
            </p:blipFill>
            <p:spPr>
              <a:xfrm>
                <a:off x="698335" y="4780255"/>
                <a:ext cx="2820769" cy="2125847"/>
              </a:xfrm>
              <a:prstGeom prst="rect">
                <a:avLst/>
              </a:prstGeom>
            </p:spPr>
          </p:pic>
          <p:sp>
            <p:nvSpPr>
              <p:cNvPr id="92" name="CuadroTexto 91"/>
              <p:cNvSpPr txBox="1"/>
              <p:nvPr/>
            </p:nvSpPr>
            <p:spPr>
              <a:xfrm rot="16200000">
                <a:off x="-258191" y="429087"/>
                <a:ext cx="1104632" cy="1826213"/>
              </a:xfrm>
              <a:prstGeom prst="rect">
                <a:avLst/>
              </a:prstGeom>
              <a:noFill/>
            </p:spPr>
            <p:txBody>
              <a:bodyPr wrap="square" rtlCol="0">
                <a:spAutoFit/>
              </a:bodyPr>
              <a:lstStyle/>
              <a:p>
                <a:pPr algn="ctr"/>
                <a:r>
                  <a:rPr lang="es-ES" sz="485" dirty="0" err="1"/>
                  <a:t>Mtb</a:t>
                </a:r>
                <a:endParaRPr lang="es-ES" sz="485" dirty="0"/>
              </a:p>
            </p:txBody>
          </p:sp>
          <p:sp>
            <p:nvSpPr>
              <p:cNvPr id="93" name="CuadroTexto 92"/>
              <p:cNvSpPr txBox="1"/>
              <p:nvPr/>
            </p:nvSpPr>
            <p:spPr>
              <a:xfrm rot="16200000">
                <a:off x="-898857" y="2666737"/>
                <a:ext cx="2045327" cy="1826213"/>
              </a:xfrm>
              <a:prstGeom prst="rect">
                <a:avLst/>
              </a:prstGeom>
              <a:noFill/>
            </p:spPr>
            <p:txBody>
              <a:bodyPr wrap="square" rtlCol="0">
                <a:spAutoFit/>
              </a:bodyPr>
              <a:lstStyle/>
              <a:p>
                <a:pPr algn="ctr"/>
                <a:r>
                  <a:rPr lang="es-ES" sz="485" dirty="0" err="1"/>
                  <a:t>Mtb</a:t>
                </a:r>
                <a:r>
                  <a:rPr lang="es-ES" sz="485" dirty="0"/>
                  <a:t> + Loperamide</a:t>
                </a:r>
              </a:p>
            </p:txBody>
          </p:sp>
          <p:sp>
            <p:nvSpPr>
              <p:cNvPr id="94" name="CuadroTexto 93"/>
              <p:cNvSpPr txBox="1"/>
              <p:nvPr/>
            </p:nvSpPr>
            <p:spPr>
              <a:xfrm rot="16200000">
                <a:off x="-968474" y="4857714"/>
                <a:ext cx="2184568" cy="1826213"/>
              </a:xfrm>
              <a:prstGeom prst="rect">
                <a:avLst/>
              </a:prstGeom>
              <a:noFill/>
            </p:spPr>
            <p:txBody>
              <a:bodyPr wrap="square" rtlCol="0">
                <a:spAutoFit/>
              </a:bodyPr>
              <a:lstStyle/>
              <a:p>
                <a:pPr algn="ctr"/>
                <a:r>
                  <a:rPr lang="es-ES" sz="485" dirty="0" err="1"/>
                  <a:t>Mtb</a:t>
                </a:r>
                <a:r>
                  <a:rPr lang="es-ES" sz="485" dirty="0"/>
                  <a:t> + </a:t>
                </a:r>
                <a:r>
                  <a:rPr lang="es-ES" sz="485" dirty="0" err="1"/>
                  <a:t>Carbamazepine</a:t>
                </a:r>
                <a:endParaRPr lang="es-ES" sz="485" dirty="0"/>
              </a:p>
            </p:txBody>
          </p:sp>
          <p:sp>
            <p:nvSpPr>
              <p:cNvPr id="95" name="CuadroTexto 94"/>
              <p:cNvSpPr txBox="1"/>
              <p:nvPr/>
            </p:nvSpPr>
            <p:spPr>
              <a:xfrm>
                <a:off x="3543248" y="-421061"/>
                <a:ext cx="3037147" cy="1895657"/>
              </a:xfrm>
              <a:prstGeom prst="rect">
                <a:avLst/>
              </a:prstGeom>
              <a:noFill/>
            </p:spPr>
            <p:txBody>
              <a:bodyPr wrap="square" rtlCol="0">
                <a:spAutoFit/>
              </a:bodyPr>
              <a:lstStyle/>
              <a:p>
                <a:pPr algn="ctr"/>
                <a:r>
                  <a:rPr lang="es-ES" sz="485" b="1" dirty="0">
                    <a:solidFill>
                      <a:srgbClr val="3366FF"/>
                    </a:solidFill>
                  </a:rPr>
                  <a:t>HOESCHT, </a:t>
                </a:r>
                <a:r>
                  <a:rPr lang="es-ES" sz="485" b="1" dirty="0">
                    <a:solidFill>
                      <a:srgbClr val="00E900"/>
                    </a:solidFill>
                  </a:rPr>
                  <a:t>LC3</a:t>
                </a:r>
              </a:p>
              <a:p>
                <a:pPr algn="ctr"/>
                <a:r>
                  <a:rPr lang="es-ES" sz="485" b="1" dirty="0">
                    <a:solidFill>
                      <a:srgbClr val="FF0000"/>
                    </a:solidFill>
                  </a:rPr>
                  <a:t>MTB, </a:t>
                </a:r>
                <a:r>
                  <a:rPr lang="es-ES" sz="485" b="1" dirty="0">
                    <a:solidFill>
                      <a:srgbClr val="FFC113"/>
                    </a:solidFill>
                  </a:rPr>
                  <a:t>MTB-LC3+</a:t>
                </a:r>
              </a:p>
            </p:txBody>
          </p:sp>
          <p:sp>
            <p:nvSpPr>
              <p:cNvPr id="96" name="CuadroTexto 95"/>
              <p:cNvSpPr txBox="1"/>
              <p:nvPr/>
            </p:nvSpPr>
            <p:spPr>
              <a:xfrm>
                <a:off x="740829" y="-117325"/>
                <a:ext cx="2775440" cy="1171728"/>
              </a:xfrm>
              <a:prstGeom prst="rect">
                <a:avLst/>
              </a:prstGeom>
              <a:noFill/>
            </p:spPr>
            <p:txBody>
              <a:bodyPr wrap="square" rtlCol="0">
                <a:spAutoFit/>
              </a:bodyPr>
              <a:lstStyle/>
              <a:p>
                <a:r>
                  <a:rPr lang="es-ES" sz="485" dirty="0" err="1"/>
                  <a:t>Phase</a:t>
                </a:r>
                <a:r>
                  <a:rPr lang="es-ES" sz="485" dirty="0"/>
                  <a:t> </a:t>
                </a:r>
                <a:r>
                  <a:rPr lang="es-ES" sz="485" dirty="0" err="1"/>
                  <a:t>contrast</a:t>
                </a:r>
                <a:endParaRPr lang="es-ES" sz="485" dirty="0"/>
              </a:p>
            </p:txBody>
          </p:sp>
          <p:sp>
            <p:nvSpPr>
              <p:cNvPr id="97" name="CuadroTexto 96"/>
              <p:cNvSpPr txBox="1"/>
              <p:nvPr/>
            </p:nvSpPr>
            <p:spPr>
              <a:xfrm>
                <a:off x="-175477" y="-227390"/>
                <a:ext cx="1307084" cy="913623"/>
              </a:xfrm>
              <a:prstGeom prst="rect">
                <a:avLst/>
              </a:prstGeom>
              <a:noFill/>
            </p:spPr>
            <p:txBody>
              <a:bodyPr wrap="none" rtlCol="0">
                <a:spAutoFit/>
              </a:bodyPr>
              <a:lstStyle/>
              <a:p>
                <a:r>
                  <a:rPr lang="es-ES" sz="624" b="1" dirty="0"/>
                  <a:t>C</a:t>
                </a:r>
              </a:p>
            </p:txBody>
          </p:sp>
        </p:grpSp>
        <p:grpSp>
          <p:nvGrpSpPr>
            <p:cNvPr id="128" name="Agrupar 127"/>
            <p:cNvGrpSpPr/>
            <p:nvPr/>
          </p:nvGrpSpPr>
          <p:grpSpPr>
            <a:xfrm>
              <a:off x="16516498" y="16753957"/>
              <a:ext cx="14942874" cy="8260938"/>
              <a:chOff x="16516498" y="16753957"/>
              <a:chExt cx="14942874" cy="8260938"/>
            </a:xfrm>
          </p:grpSpPr>
          <p:grpSp>
            <p:nvGrpSpPr>
              <p:cNvPr id="48" name="Agrupar 47"/>
              <p:cNvGrpSpPr/>
              <p:nvPr/>
            </p:nvGrpSpPr>
            <p:grpSpPr>
              <a:xfrm>
                <a:off x="17100171" y="16753957"/>
                <a:ext cx="8630014" cy="8260938"/>
                <a:chOff x="0" y="675926"/>
                <a:chExt cx="6836972" cy="6077953"/>
              </a:xfrm>
            </p:grpSpPr>
            <p:pic>
              <p:nvPicPr>
                <p:cNvPr id="49" name="Imagen 48" descr="C32+L2-LC3-100X-MERGE-Image%20Export-140_c1+2+3.jpg"/>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3453144" y="3537325"/>
                  <a:ext cx="3383828" cy="2535432"/>
                </a:xfrm>
                <a:prstGeom prst="rect">
                  <a:avLst/>
                </a:prstGeom>
              </p:spPr>
            </p:pic>
            <p:sp>
              <p:nvSpPr>
                <p:cNvPr id="50" name="CuadroTexto 49"/>
                <p:cNvSpPr txBox="1"/>
                <p:nvPr/>
              </p:nvSpPr>
              <p:spPr>
                <a:xfrm>
                  <a:off x="3419277" y="3486529"/>
                  <a:ext cx="2421580" cy="709412"/>
                </a:xfrm>
                <a:prstGeom prst="rect">
                  <a:avLst/>
                </a:prstGeom>
                <a:noFill/>
              </p:spPr>
              <p:txBody>
                <a:bodyPr wrap="none" rtlCol="0">
                  <a:spAutoFit/>
                </a:bodyPr>
                <a:lstStyle/>
                <a:p>
                  <a:r>
                    <a:rPr lang="es-ES" sz="485" b="1" dirty="0">
                      <a:solidFill>
                        <a:srgbClr val="F2F2F2"/>
                      </a:solidFill>
                    </a:rPr>
                    <a:t>LOPERAMIDE</a:t>
                  </a:r>
                </a:p>
              </p:txBody>
            </p:sp>
            <p:sp>
              <p:nvSpPr>
                <p:cNvPr id="51" name="CuadroTexto 50"/>
                <p:cNvSpPr txBox="1"/>
                <p:nvPr/>
              </p:nvSpPr>
              <p:spPr>
                <a:xfrm>
                  <a:off x="2894324" y="6089691"/>
                  <a:ext cx="1204193" cy="664188"/>
                </a:xfrm>
                <a:prstGeom prst="rect">
                  <a:avLst/>
                </a:prstGeom>
                <a:noFill/>
              </p:spPr>
              <p:txBody>
                <a:bodyPr wrap="none" rtlCol="0">
                  <a:spAutoFit/>
                </a:bodyPr>
                <a:lstStyle/>
                <a:p>
                  <a:r>
                    <a:rPr lang="es-ES" sz="416" b="1" dirty="0">
                      <a:solidFill>
                        <a:srgbClr val="00E900"/>
                      </a:solidFill>
                    </a:rPr>
                    <a:t>LC3</a:t>
                  </a:r>
                </a:p>
              </p:txBody>
            </p:sp>
            <p:pic>
              <p:nvPicPr>
                <p:cNvPr id="52" name="Imagen 51" descr="C31-R-LC3-100X-MERGE-Image Export-24_c1+2+3.jpg"/>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3453144" y="760590"/>
                  <a:ext cx="3383828" cy="2535433"/>
                </a:xfrm>
                <a:prstGeom prst="rect">
                  <a:avLst/>
                </a:prstGeom>
              </p:spPr>
            </p:pic>
            <p:sp>
              <p:nvSpPr>
                <p:cNvPr id="53" name="CuadroTexto 52"/>
                <p:cNvSpPr txBox="1"/>
                <p:nvPr/>
              </p:nvSpPr>
              <p:spPr>
                <a:xfrm>
                  <a:off x="3419277" y="710120"/>
                  <a:ext cx="2465582" cy="709412"/>
                </a:xfrm>
                <a:prstGeom prst="rect">
                  <a:avLst/>
                </a:prstGeom>
                <a:noFill/>
              </p:spPr>
              <p:txBody>
                <a:bodyPr wrap="none" rtlCol="0">
                  <a:spAutoFit/>
                </a:bodyPr>
                <a:lstStyle/>
                <a:p>
                  <a:r>
                    <a:rPr lang="es-ES" sz="485" b="1" dirty="0">
                      <a:solidFill>
                        <a:srgbClr val="F2F2F2"/>
                      </a:solidFill>
                    </a:rPr>
                    <a:t>RAPAMYCINE</a:t>
                  </a:r>
                </a:p>
              </p:txBody>
            </p:sp>
            <p:pic>
              <p:nvPicPr>
                <p:cNvPr id="54" name="Imagen 53" descr="C31-L-LC3-100X-MERGE2-Image Export-146_c1+2+3.jpg"/>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36338" y="3537324"/>
                  <a:ext cx="3383828" cy="2535433"/>
                </a:xfrm>
                <a:prstGeom prst="rect">
                  <a:avLst/>
                </a:prstGeom>
              </p:spPr>
            </p:pic>
            <p:sp>
              <p:nvSpPr>
                <p:cNvPr id="55" name="CuadroTexto 54"/>
                <p:cNvSpPr txBox="1"/>
                <p:nvPr/>
              </p:nvSpPr>
              <p:spPr>
                <a:xfrm>
                  <a:off x="2470" y="3486529"/>
                  <a:ext cx="2509584" cy="709412"/>
                </a:xfrm>
                <a:prstGeom prst="rect">
                  <a:avLst/>
                </a:prstGeom>
                <a:noFill/>
              </p:spPr>
              <p:txBody>
                <a:bodyPr wrap="none" rtlCol="0">
                  <a:spAutoFit/>
                </a:bodyPr>
                <a:lstStyle/>
                <a:p>
                  <a:r>
                    <a:rPr lang="es-ES" sz="485" b="1" dirty="0">
                      <a:solidFill>
                        <a:srgbClr val="F2F2F2"/>
                      </a:solidFill>
                    </a:rPr>
                    <a:t>CARBAZEPINE</a:t>
                  </a:r>
                </a:p>
              </p:txBody>
            </p:sp>
            <p:pic>
              <p:nvPicPr>
                <p:cNvPr id="56" name="Imagen 55" descr="C28-SE-LC3-100X-MERGE2C-Image Export-10_c1+2+3.jp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33866" y="744362"/>
                  <a:ext cx="3382241" cy="2551661"/>
                </a:xfrm>
                <a:prstGeom prst="rect">
                  <a:avLst/>
                </a:prstGeom>
              </p:spPr>
            </p:pic>
            <p:sp>
              <p:nvSpPr>
                <p:cNvPr id="57" name="CuadroTexto 56"/>
                <p:cNvSpPr txBox="1"/>
                <p:nvPr/>
              </p:nvSpPr>
              <p:spPr>
                <a:xfrm>
                  <a:off x="0" y="675926"/>
                  <a:ext cx="1915553" cy="709412"/>
                </a:xfrm>
                <a:prstGeom prst="rect">
                  <a:avLst/>
                </a:prstGeom>
                <a:noFill/>
              </p:spPr>
              <p:txBody>
                <a:bodyPr wrap="none" rtlCol="0">
                  <a:spAutoFit/>
                </a:bodyPr>
                <a:lstStyle/>
                <a:p>
                  <a:r>
                    <a:rPr lang="es-ES" sz="485" b="1" dirty="0">
                      <a:solidFill>
                        <a:schemeClr val="bg1">
                          <a:lumMod val="95000"/>
                        </a:schemeClr>
                      </a:solidFill>
                    </a:rPr>
                    <a:t>MEDIUM</a:t>
                  </a:r>
                </a:p>
              </p:txBody>
            </p:sp>
            <p:sp>
              <p:nvSpPr>
                <p:cNvPr id="58" name="CuadroTexto 57"/>
                <p:cNvSpPr txBox="1"/>
                <p:nvPr/>
              </p:nvSpPr>
              <p:spPr>
                <a:xfrm>
                  <a:off x="3454381" y="6077556"/>
                  <a:ext cx="1805553" cy="664188"/>
                </a:xfrm>
                <a:prstGeom prst="rect">
                  <a:avLst/>
                </a:prstGeom>
                <a:noFill/>
              </p:spPr>
              <p:txBody>
                <a:bodyPr wrap="none" rtlCol="0">
                  <a:spAutoFit/>
                </a:bodyPr>
                <a:lstStyle/>
                <a:p>
                  <a:r>
                    <a:rPr lang="es-ES" sz="416" b="1" dirty="0">
                      <a:solidFill>
                        <a:srgbClr val="0000FF"/>
                      </a:solidFill>
                    </a:rPr>
                    <a:t>HOESCHT</a:t>
                  </a:r>
                </a:p>
              </p:txBody>
            </p:sp>
          </p:grpSp>
          <p:pic>
            <p:nvPicPr>
              <p:cNvPr id="60" name="Imagen 59" descr="C31-SE-LC3-PH-Image Export-05.jpg"/>
              <p:cNvPicPr>
                <a:picLocks noChangeAspect="1"/>
              </p:cNvPicPr>
              <p:nvPr/>
            </p:nvPicPr>
            <p:blipFill rotWithShape="1">
              <a:blip r:embed="rId20" cstate="print">
                <a:extLst>
                  <a:ext uri="{BEBA8EAE-BF5A-486C-A8C5-ECC9F3942E4B}">
                    <a14:imgProps xmlns:a14="http://schemas.microsoft.com/office/drawing/2010/main" xmlns="">
                      <a14:imgLayer r:embed="rId21">
                        <a14:imgEffect>
                          <a14:brightnessContrast bright="20000" contrast="20000"/>
                        </a14:imgEffect>
                      </a14:imgLayer>
                    </a14:imgProps>
                  </a:ext>
                  <a:ext uri="{28A0092B-C50C-407E-A947-70E740481C1C}">
                    <a14:useLocalDpi xmlns:a14="http://schemas.microsoft.com/office/drawing/2010/main" xmlns="" val="0"/>
                  </a:ext>
                </a:extLst>
              </a:blip>
              <a:srcRect t="39266" r="60120" b="24626"/>
              <a:stretch/>
            </p:blipFill>
            <p:spPr>
              <a:xfrm>
                <a:off x="26720880" y="16869028"/>
                <a:ext cx="4738492" cy="3446071"/>
              </a:xfrm>
              <a:prstGeom prst="rect">
                <a:avLst/>
              </a:prstGeom>
            </p:spPr>
          </p:pic>
          <p:sp>
            <p:nvSpPr>
              <p:cNvPr id="98" name="CuadroTexto 97"/>
              <p:cNvSpPr txBox="1"/>
              <p:nvPr/>
            </p:nvSpPr>
            <p:spPr>
              <a:xfrm>
                <a:off x="16516498" y="17113275"/>
                <a:ext cx="1362626" cy="1148977"/>
              </a:xfrm>
              <a:prstGeom prst="rect">
                <a:avLst/>
              </a:prstGeom>
              <a:noFill/>
            </p:spPr>
            <p:txBody>
              <a:bodyPr wrap="none" rtlCol="0">
                <a:spAutoFit/>
              </a:bodyPr>
              <a:lstStyle/>
              <a:p>
                <a:r>
                  <a:rPr lang="es-ES" sz="693" dirty="0"/>
                  <a:t>A</a:t>
                </a:r>
              </a:p>
            </p:txBody>
          </p:sp>
          <p:sp>
            <p:nvSpPr>
              <p:cNvPr id="99" name="CuadroTexto 98"/>
              <p:cNvSpPr txBox="1"/>
              <p:nvPr/>
            </p:nvSpPr>
            <p:spPr>
              <a:xfrm>
                <a:off x="26021237" y="16806958"/>
                <a:ext cx="1344112" cy="1148977"/>
              </a:xfrm>
              <a:prstGeom prst="rect">
                <a:avLst/>
              </a:prstGeom>
              <a:noFill/>
            </p:spPr>
            <p:txBody>
              <a:bodyPr wrap="none" rtlCol="0">
                <a:spAutoFit/>
              </a:bodyPr>
              <a:lstStyle/>
              <a:p>
                <a:r>
                  <a:rPr lang="es-ES" sz="693" dirty="0"/>
                  <a:t>B</a:t>
                </a:r>
              </a:p>
            </p:txBody>
          </p:sp>
          <p:sp>
            <p:nvSpPr>
              <p:cNvPr id="100" name="CuadroTexto 99"/>
              <p:cNvSpPr txBox="1"/>
              <p:nvPr/>
            </p:nvSpPr>
            <p:spPr>
              <a:xfrm>
                <a:off x="26019689" y="20499800"/>
                <a:ext cx="1344112" cy="1148977"/>
              </a:xfrm>
              <a:prstGeom prst="rect">
                <a:avLst/>
              </a:prstGeom>
              <a:noFill/>
            </p:spPr>
            <p:txBody>
              <a:bodyPr wrap="none" rtlCol="0">
                <a:spAutoFit/>
              </a:bodyPr>
              <a:lstStyle/>
              <a:p>
                <a:r>
                  <a:rPr lang="es-ES" sz="693" dirty="0"/>
                  <a:t>C</a:t>
                </a:r>
              </a:p>
            </p:txBody>
          </p:sp>
        </p:grpSp>
        <p:sp>
          <p:nvSpPr>
            <p:cNvPr id="101" name="Rectángulo 100"/>
            <p:cNvSpPr/>
            <p:nvPr/>
          </p:nvSpPr>
          <p:spPr>
            <a:xfrm>
              <a:off x="16977646" y="24690845"/>
              <a:ext cx="14966155" cy="2688224"/>
            </a:xfrm>
            <a:prstGeom prst="rect">
              <a:avLst/>
            </a:prstGeom>
          </p:spPr>
          <p:txBody>
            <a:bodyPr wrap="square">
              <a:spAutoFit/>
            </a:bodyPr>
            <a:lstStyle/>
            <a:p>
              <a:pPr algn="just"/>
              <a:r>
                <a:rPr lang="en-US" sz="485" b="1" dirty="0"/>
                <a:t>Figure 2. Autophagy induction in MDM.</a:t>
              </a:r>
              <a:r>
                <a:rPr lang="en-US" sz="485" dirty="0"/>
                <a:t> Cells were stimulated with </a:t>
              </a:r>
              <a:r>
                <a:rPr lang="en-US" sz="485" dirty="0" err="1"/>
                <a:t>rapamycine</a:t>
              </a:r>
              <a:r>
                <a:rPr lang="en-US" sz="485" dirty="0"/>
                <a:t> (250 </a:t>
              </a:r>
              <a:r>
                <a:rPr lang="en-US" sz="485" dirty="0" err="1"/>
                <a:t>ng</a:t>
              </a:r>
              <a:r>
                <a:rPr lang="en-US" sz="485" dirty="0"/>
                <a:t>/ml), carbamazepine (0.5</a:t>
              </a:r>
              <a:r>
                <a:rPr lang="en-US" sz="485" dirty="0">
                  <a:latin typeface="Symbol" charset="2"/>
                  <a:cs typeface="Symbol" charset="2"/>
                </a:rPr>
                <a:t>m</a:t>
              </a:r>
              <a:r>
                <a:rPr lang="en-US" sz="485" dirty="0"/>
                <a:t>M) and loperamide (3</a:t>
              </a:r>
              <a:r>
                <a:rPr lang="en-US" sz="485" dirty="0">
                  <a:latin typeface="Symbol" charset="2"/>
                  <a:cs typeface="Symbol" charset="2"/>
                </a:rPr>
                <a:t>m</a:t>
              </a:r>
              <a:r>
                <a:rPr lang="en-US" sz="485" dirty="0"/>
                <a:t>M) and </a:t>
              </a:r>
              <a:r>
                <a:rPr lang="en-US" sz="485" dirty="0" err="1"/>
                <a:t>valproic</a:t>
              </a:r>
              <a:r>
                <a:rPr lang="en-US" sz="485" dirty="0"/>
                <a:t> acid (1</a:t>
              </a:r>
              <a:r>
                <a:rPr lang="en-US" sz="485" dirty="0">
                  <a:latin typeface="Symbol" charset="2"/>
                  <a:cs typeface="Symbol" charset="2"/>
                </a:rPr>
                <a:t>m</a:t>
              </a:r>
              <a:r>
                <a:rPr lang="en-US" sz="485" dirty="0"/>
                <a:t>M, not depicted) for 24h. A) The presence of LC3+ vesicles (puncta) evidenced autophagy. Cells were stained with anti-LC3-FITC and nucleus with </a:t>
              </a:r>
              <a:r>
                <a:rPr lang="en-US" sz="485" dirty="0" err="1"/>
                <a:t>Hoescht</a:t>
              </a:r>
              <a:r>
                <a:rPr lang="en-US" sz="485" dirty="0"/>
                <a:t>. Magnification 1000x. B) Phase contrast image, 1000x. C) Percentage of cells with LC3 puncta, medians are indicated.</a:t>
              </a:r>
              <a:endParaRPr lang="es-ES_tradnl" sz="485" dirty="0"/>
            </a:p>
          </p:txBody>
        </p:sp>
        <p:sp>
          <p:nvSpPr>
            <p:cNvPr id="102" name="Rectángulo 101"/>
            <p:cNvSpPr/>
            <p:nvPr/>
          </p:nvSpPr>
          <p:spPr>
            <a:xfrm>
              <a:off x="7595876" y="35798449"/>
              <a:ext cx="8920620" cy="4228585"/>
            </a:xfrm>
            <a:prstGeom prst="rect">
              <a:avLst/>
            </a:prstGeom>
          </p:spPr>
          <p:txBody>
            <a:bodyPr wrap="square">
              <a:spAutoFit/>
            </a:bodyPr>
            <a:lstStyle/>
            <a:p>
              <a:pPr algn="just"/>
              <a:r>
                <a:rPr lang="en-US" sz="416" b="1" dirty="0"/>
                <a:t>Figure 3. Autophagy induction in </a:t>
              </a:r>
              <a:r>
                <a:rPr lang="en-US" sz="416" b="1" dirty="0" err="1"/>
                <a:t>infecetd</a:t>
              </a:r>
              <a:r>
                <a:rPr lang="en-US" sz="416" b="1" dirty="0"/>
                <a:t> MDM.</a:t>
              </a:r>
              <a:r>
                <a:rPr lang="en-US" sz="416" dirty="0"/>
                <a:t> Cells were infected with </a:t>
              </a:r>
              <a:r>
                <a:rPr lang="en-US" sz="416" dirty="0" err="1"/>
                <a:t>Mtb</a:t>
              </a:r>
              <a:r>
                <a:rPr lang="en-US" sz="416" dirty="0"/>
                <a:t> H37Rv for 24h followed by treatment with </a:t>
              </a:r>
              <a:r>
                <a:rPr lang="en-US" sz="416" dirty="0" err="1"/>
                <a:t>rapamycine</a:t>
              </a:r>
              <a:r>
                <a:rPr lang="en-US" sz="416" dirty="0"/>
                <a:t> (250 </a:t>
              </a:r>
              <a:r>
                <a:rPr lang="en-US" sz="416" dirty="0" err="1"/>
                <a:t>ng</a:t>
              </a:r>
              <a:r>
                <a:rPr lang="en-US" sz="416" dirty="0"/>
                <a:t>/m), carbamazepine (0.5</a:t>
              </a:r>
              <a:r>
                <a:rPr lang="en-US" sz="416" dirty="0">
                  <a:latin typeface="Symbol" charset="2"/>
                  <a:cs typeface="Symbol" charset="2"/>
                </a:rPr>
                <a:t>m</a:t>
              </a:r>
              <a:r>
                <a:rPr lang="en-US" sz="416" dirty="0"/>
                <a:t>M) and loperamide (3</a:t>
              </a:r>
              <a:r>
                <a:rPr lang="en-US" sz="416" dirty="0">
                  <a:latin typeface="Symbol" charset="2"/>
                  <a:cs typeface="Symbol" charset="2"/>
                </a:rPr>
                <a:t>m</a:t>
              </a:r>
              <a:r>
                <a:rPr lang="en-US" sz="416" dirty="0"/>
                <a:t>M), </a:t>
              </a:r>
              <a:r>
                <a:rPr lang="en-US" sz="416" dirty="0" err="1"/>
                <a:t>nitaxozanide</a:t>
              </a:r>
              <a:r>
                <a:rPr lang="en-US" sz="416" dirty="0"/>
                <a:t> (10</a:t>
              </a:r>
              <a:r>
                <a:rPr lang="en-US" sz="416" dirty="0">
                  <a:latin typeface="Symbol" charset="2"/>
                  <a:cs typeface="Symbol" charset="2"/>
                </a:rPr>
                <a:t>m</a:t>
              </a:r>
              <a:r>
                <a:rPr lang="en-US" sz="416" dirty="0"/>
                <a:t>M) and </a:t>
              </a:r>
              <a:r>
                <a:rPr lang="en-US" sz="416" dirty="0" err="1"/>
                <a:t>valproic</a:t>
              </a:r>
              <a:r>
                <a:rPr lang="en-US" sz="416" dirty="0"/>
                <a:t> acid (1</a:t>
              </a:r>
              <a:r>
                <a:rPr lang="en-US" sz="416" dirty="0">
                  <a:latin typeface="Symbol" charset="2"/>
                  <a:cs typeface="Symbol" charset="2"/>
                </a:rPr>
                <a:t>m</a:t>
              </a:r>
              <a:r>
                <a:rPr lang="en-US" sz="416" dirty="0"/>
                <a:t>M) for another 24h. A) The presence of LC3+ vesicles was evaluated and quantitated. Cells were stained with anti-LC3-FITC, </a:t>
              </a:r>
              <a:r>
                <a:rPr lang="en-US" sz="416" dirty="0" err="1"/>
                <a:t>Mtb</a:t>
              </a:r>
              <a:r>
                <a:rPr lang="en-US" sz="416" dirty="0"/>
                <a:t> and ubiquitin (not depicted) were detected with specific antibodies revealed with </a:t>
              </a:r>
              <a:r>
                <a:rPr lang="en-US" sz="416" dirty="0" err="1"/>
                <a:t>Alexa</a:t>
              </a:r>
              <a:r>
                <a:rPr lang="en-US" sz="416" dirty="0"/>
                <a:t> 495 and nucleus with </a:t>
              </a:r>
              <a:r>
                <a:rPr lang="en-US" sz="416" dirty="0" err="1"/>
                <a:t>Hoescht</a:t>
              </a:r>
              <a:r>
                <a:rPr lang="en-US" sz="416" dirty="0"/>
                <a:t>. Magnification 1000x. B) Colocalization of </a:t>
              </a:r>
              <a:r>
                <a:rPr lang="en-US" sz="416" dirty="0" err="1"/>
                <a:t>Mtb</a:t>
              </a:r>
              <a:r>
                <a:rPr lang="en-US" sz="416" dirty="0"/>
                <a:t> with LC3 (B) and ubiquitin (C), medians are indicated.</a:t>
              </a:r>
              <a:endParaRPr lang="es-ES_tradnl" sz="416" dirty="0"/>
            </a:p>
          </p:txBody>
        </p:sp>
        <p:sp>
          <p:nvSpPr>
            <p:cNvPr id="103" name="Rectángulo 102"/>
            <p:cNvSpPr/>
            <p:nvPr/>
          </p:nvSpPr>
          <p:spPr>
            <a:xfrm>
              <a:off x="16977646" y="36525904"/>
              <a:ext cx="15295952" cy="3119229"/>
            </a:xfrm>
            <a:prstGeom prst="rect">
              <a:avLst/>
            </a:prstGeom>
          </p:spPr>
          <p:txBody>
            <a:bodyPr wrap="square">
              <a:spAutoFit/>
            </a:bodyPr>
            <a:lstStyle/>
            <a:p>
              <a:pPr algn="just"/>
              <a:r>
                <a:rPr lang="en-US" sz="485" b="1" dirty="0"/>
                <a:t>Figure 4. </a:t>
              </a:r>
              <a:r>
                <a:rPr lang="en-US" sz="485" dirty="0"/>
                <a:t>I</a:t>
              </a:r>
              <a:r>
                <a:rPr lang="en-US" sz="485" b="1" dirty="0"/>
                <a:t>nduction of autophagy in murine alveolar macrophages (AM)</a:t>
              </a:r>
              <a:r>
                <a:rPr lang="en-US" sz="485" dirty="0"/>
                <a:t>. AM were isolated from lung homogenates (A) and stimulated with </a:t>
              </a:r>
              <a:r>
                <a:rPr lang="en-US" sz="485" dirty="0" err="1"/>
                <a:t>rapamycine</a:t>
              </a:r>
              <a:r>
                <a:rPr lang="en-US" sz="485" dirty="0"/>
                <a:t>, carbamazepine and loperamide for 24h, autophagy was detected using  anti ATGC16L1-DayLight 488 or LC3-FITC .Magnification 100x.  (B). AM were infected with MtbH37Rv for 24h followed by treatment with the indicated drugs for another 24h. Confinement of </a:t>
              </a:r>
              <a:r>
                <a:rPr lang="en-US" sz="485" dirty="0" err="1"/>
                <a:t>Mtb</a:t>
              </a:r>
              <a:r>
                <a:rPr lang="en-US" sz="485" dirty="0"/>
                <a:t> within autophagosomes was detected as described in fig.3 legend (C). Representative of 4 independent experiments.</a:t>
              </a:r>
              <a:r>
                <a:rPr lang="es-ES_tradnl" sz="485" dirty="0"/>
                <a:t> </a:t>
              </a:r>
              <a:endParaRPr lang="es-ES" sz="485" dirty="0"/>
            </a:p>
          </p:txBody>
        </p:sp>
        <p:sp>
          <p:nvSpPr>
            <p:cNvPr id="104" name="CuadroTexto 103"/>
            <p:cNvSpPr txBox="1"/>
            <p:nvPr/>
          </p:nvSpPr>
          <p:spPr>
            <a:xfrm>
              <a:off x="269404" y="25147993"/>
              <a:ext cx="6083684" cy="2010612"/>
            </a:xfrm>
            <a:prstGeom prst="rect">
              <a:avLst/>
            </a:prstGeom>
            <a:noFill/>
          </p:spPr>
          <p:txBody>
            <a:bodyPr wrap="none" rtlCol="0">
              <a:spAutoFit/>
            </a:bodyPr>
            <a:lstStyle/>
            <a:p>
              <a:r>
                <a:rPr lang="es-ES" sz="554" dirty="0">
                  <a:hlinkClick r:id="rId22"/>
                </a:rPr>
                <a:t>eduardosadadiaz@yahoo.com</a:t>
              </a:r>
              <a:endParaRPr lang="es-ES" sz="554" dirty="0"/>
            </a:p>
            <a:p>
              <a:r>
                <a:rPr lang="es-ES" sz="554" dirty="0">
                  <a:hlinkClick r:id="rId23"/>
                </a:rPr>
                <a:t>ejuarez@iner.gob.mx</a:t>
              </a:r>
              <a:endParaRPr lang="es-ES" sz="554" dirty="0"/>
            </a:p>
            <a:p>
              <a:endParaRPr lang="es-ES" sz="554" dirty="0"/>
            </a:p>
          </p:txBody>
        </p:sp>
        <p:sp>
          <p:nvSpPr>
            <p:cNvPr id="111" name="Rectángulo 110"/>
            <p:cNvSpPr/>
            <p:nvPr/>
          </p:nvSpPr>
          <p:spPr>
            <a:xfrm>
              <a:off x="7227723" y="25455846"/>
              <a:ext cx="9178093" cy="2902242"/>
            </a:xfrm>
            <a:prstGeom prst="rect">
              <a:avLst/>
            </a:prstGeom>
          </p:spPr>
          <p:txBody>
            <a:bodyPr wrap="square">
              <a:spAutoFit/>
            </a:bodyPr>
            <a:lstStyle/>
            <a:p>
              <a:pPr algn="just"/>
              <a:r>
                <a:rPr lang="en-US" sz="381" b="1" dirty="0"/>
                <a:t>Figure 1. Capability of the study drugs to induce autophagy in human macrophages.</a:t>
              </a:r>
              <a:r>
                <a:rPr lang="en-US" sz="381" dirty="0"/>
                <a:t> Cells were stimulated with increased concentrations of the indicated drugs for 24h and the formation of vesicles was determined by flow cytometry. A) Median fluorescence intensity relative to the unstimulated cells. B) LC3 gene expression relative to that of unstimulated cells measured by </a:t>
              </a:r>
              <a:r>
                <a:rPr lang="en-US" sz="381" dirty="0" err="1"/>
                <a:t>qPCR</a:t>
              </a:r>
              <a:r>
                <a:rPr lang="en-US" sz="381" dirty="0"/>
                <a:t>. Mean ± SE of 3 independent experiments.</a:t>
              </a:r>
              <a:endParaRPr lang="es-ES_tradnl" sz="381" dirty="0"/>
            </a:p>
          </p:txBody>
        </p:sp>
        <p:grpSp>
          <p:nvGrpSpPr>
            <p:cNvPr id="122" name="Agrupar 121"/>
            <p:cNvGrpSpPr/>
            <p:nvPr/>
          </p:nvGrpSpPr>
          <p:grpSpPr>
            <a:xfrm>
              <a:off x="8172932" y="16335717"/>
              <a:ext cx="8507685" cy="9556392"/>
              <a:chOff x="8172932" y="16640505"/>
              <a:chExt cx="8507685" cy="9556392"/>
            </a:xfrm>
          </p:grpSpPr>
          <p:pic>
            <p:nvPicPr>
              <p:cNvPr id="35" name="Imagen 34"/>
              <p:cNvPicPr>
                <a:picLocks noChangeAspect="1"/>
              </p:cNvPicPr>
              <p:nvPr/>
            </p:nvPicPr>
            <p:blipFill>
              <a:blip r:embed="rId24" cstate="print"/>
              <a:stretch>
                <a:fillRect/>
              </a:stretch>
            </p:blipFill>
            <p:spPr>
              <a:xfrm>
                <a:off x="9379646" y="18426872"/>
                <a:ext cx="2772674" cy="1358678"/>
              </a:xfrm>
              <a:prstGeom prst="rect">
                <a:avLst/>
              </a:prstGeom>
            </p:spPr>
          </p:pic>
          <p:grpSp>
            <p:nvGrpSpPr>
              <p:cNvPr id="39" name="Agrupar 38"/>
              <p:cNvGrpSpPr/>
              <p:nvPr/>
            </p:nvGrpSpPr>
            <p:grpSpPr>
              <a:xfrm>
                <a:off x="12015218" y="17151760"/>
                <a:ext cx="4665399" cy="8077819"/>
                <a:chOff x="1547956" y="2307167"/>
                <a:chExt cx="3985437" cy="5576163"/>
              </a:xfrm>
            </p:grpSpPr>
            <p:pic>
              <p:nvPicPr>
                <p:cNvPr id="40" name="Imagen 39"/>
                <p:cNvPicPr>
                  <a:picLocks noChangeAspect="1"/>
                </p:cNvPicPr>
                <p:nvPr/>
              </p:nvPicPr>
              <p:blipFill>
                <a:blip r:embed="rId25" cstate="print"/>
                <a:stretch>
                  <a:fillRect/>
                </a:stretch>
              </p:blipFill>
              <p:spPr>
                <a:xfrm>
                  <a:off x="2319867" y="5926667"/>
                  <a:ext cx="2840567" cy="1274233"/>
                </a:xfrm>
                <a:prstGeom prst="rect">
                  <a:avLst/>
                </a:prstGeom>
              </p:spPr>
            </p:pic>
            <p:pic>
              <p:nvPicPr>
                <p:cNvPr id="41" name="Imagen 40"/>
                <p:cNvPicPr>
                  <a:picLocks noChangeAspect="1"/>
                </p:cNvPicPr>
                <p:nvPr/>
              </p:nvPicPr>
              <p:blipFill>
                <a:blip r:embed="rId26" cstate="print"/>
                <a:stretch>
                  <a:fillRect/>
                </a:stretch>
              </p:blipFill>
              <p:spPr>
                <a:xfrm>
                  <a:off x="2319867" y="2588700"/>
                  <a:ext cx="2840567" cy="1373703"/>
                </a:xfrm>
                <a:prstGeom prst="rect">
                  <a:avLst/>
                </a:prstGeom>
              </p:spPr>
            </p:pic>
            <p:pic>
              <p:nvPicPr>
                <p:cNvPr id="42" name="Imagen 41"/>
                <p:cNvPicPr>
                  <a:picLocks noChangeAspect="1"/>
                </p:cNvPicPr>
                <p:nvPr/>
              </p:nvPicPr>
              <p:blipFill>
                <a:blip r:embed="rId27" cstate="print"/>
                <a:stretch>
                  <a:fillRect/>
                </a:stretch>
              </p:blipFill>
              <p:spPr>
                <a:xfrm>
                  <a:off x="2319867" y="4192618"/>
                  <a:ext cx="2840567" cy="1505990"/>
                </a:xfrm>
                <a:prstGeom prst="rect">
                  <a:avLst/>
                </a:prstGeom>
              </p:spPr>
            </p:pic>
            <p:sp>
              <p:nvSpPr>
                <p:cNvPr id="43" name="CuadroTexto 42"/>
                <p:cNvSpPr txBox="1"/>
                <p:nvPr/>
              </p:nvSpPr>
              <p:spPr>
                <a:xfrm>
                  <a:off x="2953863" y="2307167"/>
                  <a:ext cx="2579530" cy="623167"/>
                </a:xfrm>
                <a:prstGeom prst="rect">
                  <a:avLst/>
                </a:prstGeom>
                <a:noFill/>
              </p:spPr>
              <p:txBody>
                <a:bodyPr wrap="none" rtlCol="0">
                  <a:spAutoFit/>
                </a:bodyPr>
                <a:lstStyle/>
                <a:p>
                  <a:r>
                    <a:rPr lang="es-ES" sz="416" dirty="0" err="1"/>
                    <a:t>Carbamazepine</a:t>
                  </a:r>
                  <a:endParaRPr lang="es-ES" sz="416" dirty="0"/>
                </a:p>
              </p:txBody>
            </p:sp>
            <p:sp>
              <p:nvSpPr>
                <p:cNvPr id="44" name="CuadroTexto 43"/>
                <p:cNvSpPr txBox="1"/>
                <p:nvPr/>
              </p:nvSpPr>
              <p:spPr>
                <a:xfrm>
                  <a:off x="3122818" y="3917450"/>
                  <a:ext cx="2199956" cy="623167"/>
                </a:xfrm>
                <a:prstGeom prst="rect">
                  <a:avLst/>
                </a:prstGeom>
                <a:noFill/>
              </p:spPr>
              <p:txBody>
                <a:bodyPr wrap="none" rtlCol="0">
                  <a:spAutoFit/>
                </a:bodyPr>
                <a:lstStyle/>
                <a:p>
                  <a:r>
                    <a:rPr lang="es-ES" sz="416" dirty="0"/>
                    <a:t>Loperamide</a:t>
                  </a:r>
                </a:p>
              </p:txBody>
            </p:sp>
            <p:sp>
              <p:nvSpPr>
                <p:cNvPr id="45" name="CuadroTexto 44"/>
                <p:cNvSpPr txBox="1"/>
                <p:nvPr/>
              </p:nvSpPr>
              <p:spPr>
                <a:xfrm>
                  <a:off x="3080945" y="5715001"/>
                  <a:ext cx="2294849" cy="623167"/>
                </a:xfrm>
                <a:prstGeom prst="rect">
                  <a:avLst/>
                </a:prstGeom>
                <a:noFill/>
              </p:spPr>
              <p:txBody>
                <a:bodyPr wrap="none" rtlCol="0">
                  <a:spAutoFit/>
                </a:bodyPr>
                <a:lstStyle/>
                <a:p>
                  <a:r>
                    <a:rPr lang="es-ES" sz="416" dirty="0" err="1"/>
                    <a:t>Valproic</a:t>
                  </a:r>
                  <a:r>
                    <a:rPr lang="es-ES" sz="416" dirty="0"/>
                    <a:t> </a:t>
                  </a:r>
                  <a:r>
                    <a:rPr lang="es-ES" sz="416" dirty="0" err="1"/>
                    <a:t>acid</a:t>
                  </a:r>
                  <a:endParaRPr lang="es-ES" sz="416" dirty="0"/>
                </a:p>
              </p:txBody>
            </p:sp>
            <p:sp>
              <p:nvSpPr>
                <p:cNvPr id="46" name="CuadroTexto 45"/>
                <p:cNvSpPr txBox="1"/>
                <p:nvPr/>
              </p:nvSpPr>
              <p:spPr>
                <a:xfrm rot="16200000">
                  <a:off x="130884" y="4470498"/>
                  <a:ext cx="3605314" cy="771170"/>
                </a:xfrm>
                <a:prstGeom prst="rect">
                  <a:avLst/>
                </a:prstGeom>
                <a:noFill/>
              </p:spPr>
              <p:txBody>
                <a:bodyPr wrap="none" rtlCol="0">
                  <a:spAutoFit/>
                </a:bodyPr>
                <a:lstStyle/>
                <a:p>
                  <a:pPr algn="ctr"/>
                  <a:r>
                    <a:rPr lang="es-ES" sz="416" dirty="0" err="1"/>
                    <a:t>Fold</a:t>
                  </a:r>
                  <a:r>
                    <a:rPr lang="es-ES" sz="416" dirty="0"/>
                    <a:t> </a:t>
                  </a:r>
                  <a:r>
                    <a:rPr lang="es-ES" sz="416" dirty="0" err="1"/>
                    <a:t>change</a:t>
                  </a:r>
                  <a:r>
                    <a:rPr lang="es-ES" sz="416" dirty="0"/>
                    <a:t> LC3 gene </a:t>
                  </a:r>
                  <a:r>
                    <a:rPr lang="es-ES" sz="416" dirty="0" err="1"/>
                    <a:t>expression</a:t>
                  </a:r>
                  <a:endParaRPr lang="es-ES" sz="416" dirty="0"/>
                </a:p>
              </p:txBody>
            </p:sp>
            <p:sp>
              <p:nvSpPr>
                <p:cNvPr id="47" name="CuadroTexto 46"/>
                <p:cNvSpPr txBox="1"/>
                <p:nvPr/>
              </p:nvSpPr>
              <p:spPr>
                <a:xfrm>
                  <a:off x="3517366" y="7260163"/>
                  <a:ext cx="1282650" cy="623167"/>
                </a:xfrm>
                <a:prstGeom prst="rect">
                  <a:avLst/>
                </a:prstGeom>
                <a:noFill/>
              </p:spPr>
              <p:txBody>
                <a:bodyPr wrap="none" rtlCol="0">
                  <a:spAutoFit/>
                </a:bodyPr>
                <a:lstStyle/>
                <a:p>
                  <a:r>
                    <a:rPr lang="es-ES" sz="416" dirty="0" err="1">
                      <a:latin typeface="Symbol" charset="2"/>
                      <a:cs typeface="Symbol" charset="2"/>
                    </a:rPr>
                    <a:t>m</a:t>
                  </a:r>
                  <a:r>
                    <a:rPr lang="es-ES" sz="416" dirty="0" err="1"/>
                    <a:t>M</a:t>
                  </a:r>
                  <a:endParaRPr lang="es-ES" sz="416" dirty="0"/>
                </a:p>
              </p:txBody>
            </p:sp>
          </p:grpSp>
          <p:pic>
            <p:nvPicPr>
              <p:cNvPr id="107" name="Imagen 106"/>
              <p:cNvPicPr>
                <a:picLocks noChangeAspect="1"/>
              </p:cNvPicPr>
              <p:nvPr/>
            </p:nvPicPr>
            <p:blipFill>
              <a:blip r:embed="rId28" cstate="print"/>
              <a:stretch>
                <a:fillRect/>
              </a:stretch>
            </p:blipFill>
            <p:spPr>
              <a:xfrm>
                <a:off x="9354135" y="16728559"/>
                <a:ext cx="2819819" cy="1385512"/>
              </a:xfrm>
              <a:prstGeom prst="rect">
                <a:avLst/>
              </a:prstGeom>
            </p:spPr>
          </p:pic>
          <p:pic>
            <p:nvPicPr>
              <p:cNvPr id="108" name="Imagen 107"/>
              <p:cNvPicPr>
                <a:picLocks noChangeAspect="1"/>
              </p:cNvPicPr>
              <p:nvPr/>
            </p:nvPicPr>
            <p:blipFill>
              <a:blip r:embed="rId29" cstate="print"/>
              <a:stretch>
                <a:fillRect/>
              </a:stretch>
            </p:blipFill>
            <p:spPr>
              <a:xfrm>
                <a:off x="9388001" y="20202168"/>
                <a:ext cx="2819819" cy="1375674"/>
              </a:xfrm>
              <a:prstGeom prst="rect">
                <a:avLst/>
              </a:prstGeom>
            </p:spPr>
          </p:pic>
          <p:pic>
            <p:nvPicPr>
              <p:cNvPr id="109" name="Imagen 108"/>
              <p:cNvPicPr>
                <a:picLocks noChangeAspect="1"/>
              </p:cNvPicPr>
              <p:nvPr/>
            </p:nvPicPr>
            <p:blipFill>
              <a:blip r:embed="rId30" cstate="print"/>
              <a:stretch>
                <a:fillRect/>
              </a:stretch>
            </p:blipFill>
            <p:spPr>
              <a:xfrm>
                <a:off x="9343820" y="21872472"/>
                <a:ext cx="2828781" cy="1372956"/>
              </a:xfrm>
              <a:prstGeom prst="rect">
                <a:avLst/>
              </a:prstGeom>
            </p:spPr>
          </p:pic>
          <p:pic>
            <p:nvPicPr>
              <p:cNvPr id="110" name="Imagen 109"/>
              <p:cNvPicPr>
                <a:picLocks noChangeAspect="1"/>
              </p:cNvPicPr>
              <p:nvPr/>
            </p:nvPicPr>
            <p:blipFill>
              <a:blip r:embed="rId31" cstate="print"/>
              <a:stretch>
                <a:fillRect/>
              </a:stretch>
            </p:blipFill>
            <p:spPr>
              <a:xfrm>
                <a:off x="9343820" y="23889044"/>
                <a:ext cx="2807266" cy="1467309"/>
              </a:xfrm>
              <a:prstGeom prst="rect">
                <a:avLst/>
              </a:prstGeom>
            </p:spPr>
          </p:pic>
          <p:sp>
            <p:nvSpPr>
              <p:cNvPr id="112" name="CuadroTexto 111"/>
              <p:cNvSpPr txBox="1"/>
              <p:nvPr/>
            </p:nvSpPr>
            <p:spPr>
              <a:xfrm>
                <a:off x="9643962" y="16640505"/>
                <a:ext cx="2695628" cy="840535"/>
              </a:xfrm>
              <a:prstGeom prst="rect">
                <a:avLst/>
              </a:prstGeom>
              <a:solidFill>
                <a:schemeClr val="bg1"/>
              </a:solidFill>
            </p:spPr>
            <p:txBody>
              <a:bodyPr wrap="none" rtlCol="0">
                <a:spAutoFit/>
              </a:bodyPr>
              <a:lstStyle/>
              <a:p>
                <a:r>
                  <a:rPr lang="es-ES" sz="346" dirty="0" err="1"/>
                  <a:t>Carbamazepine</a:t>
                </a:r>
                <a:endParaRPr lang="es-ES" sz="346" dirty="0"/>
              </a:p>
            </p:txBody>
          </p:sp>
          <p:sp>
            <p:nvSpPr>
              <p:cNvPr id="113" name="CuadroTexto 112"/>
              <p:cNvSpPr txBox="1"/>
              <p:nvPr/>
            </p:nvSpPr>
            <p:spPr>
              <a:xfrm>
                <a:off x="9668730" y="18322643"/>
                <a:ext cx="2325350" cy="840535"/>
              </a:xfrm>
              <a:prstGeom prst="rect">
                <a:avLst/>
              </a:prstGeom>
              <a:solidFill>
                <a:schemeClr val="bg1"/>
              </a:solidFill>
            </p:spPr>
            <p:txBody>
              <a:bodyPr wrap="none" rtlCol="0">
                <a:spAutoFit/>
              </a:bodyPr>
              <a:lstStyle/>
              <a:p>
                <a:r>
                  <a:rPr lang="es-ES" sz="346" dirty="0"/>
                  <a:t>Loperamide</a:t>
                </a:r>
              </a:p>
            </p:txBody>
          </p:sp>
          <p:sp>
            <p:nvSpPr>
              <p:cNvPr id="114" name="CuadroTexto 113"/>
              <p:cNvSpPr txBox="1"/>
              <p:nvPr/>
            </p:nvSpPr>
            <p:spPr>
              <a:xfrm>
                <a:off x="9731814" y="20068586"/>
                <a:ext cx="2408668" cy="840535"/>
              </a:xfrm>
              <a:prstGeom prst="rect">
                <a:avLst/>
              </a:prstGeom>
              <a:solidFill>
                <a:schemeClr val="bg1"/>
              </a:solidFill>
            </p:spPr>
            <p:txBody>
              <a:bodyPr wrap="none" rtlCol="0">
                <a:spAutoFit/>
              </a:bodyPr>
              <a:lstStyle/>
              <a:p>
                <a:r>
                  <a:rPr lang="es-ES" sz="346" dirty="0" err="1"/>
                  <a:t>Valproic</a:t>
                </a:r>
                <a:r>
                  <a:rPr lang="es-ES" sz="346" dirty="0"/>
                  <a:t> </a:t>
                </a:r>
                <a:r>
                  <a:rPr lang="es-ES" sz="346" dirty="0" err="1"/>
                  <a:t>acid</a:t>
                </a:r>
                <a:endParaRPr lang="es-ES" sz="346" dirty="0"/>
              </a:p>
            </p:txBody>
          </p:sp>
          <p:sp>
            <p:nvSpPr>
              <p:cNvPr id="115" name="CuadroTexto 114"/>
              <p:cNvSpPr txBox="1"/>
              <p:nvPr/>
            </p:nvSpPr>
            <p:spPr>
              <a:xfrm>
                <a:off x="9720039" y="21810707"/>
                <a:ext cx="2427182" cy="840535"/>
              </a:xfrm>
              <a:prstGeom prst="rect">
                <a:avLst/>
              </a:prstGeom>
              <a:solidFill>
                <a:schemeClr val="bg1"/>
              </a:solidFill>
            </p:spPr>
            <p:txBody>
              <a:bodyPr wrap="none" rtlCol="0">
                <a:spAutoFit/>
              </a:bodyPr>
              <a:lstStyle/>
              <a:p>
                <a:r>
                  <a:rPr lang="es-ES" sz="346" dirty="0" err="1"/>
                  <a:t>Nitaxozanide</a:t>
                </a:r>
                <a:endParaRPr lang="es-ES" sz="346" dirty="0"/>
              </a:p>
            </p:txBody>
          </p:sp>
          <p:sp>
            <p:nvSpPr>
              <p:cNvPr id="116" name="CuadroTexto 115"/>
              <p:cNvSpPr txBox="1"/>
              <p:nvPr/>
            </p:nvSpPr>
            <p:spPr>
              <a:xfrm>
                <a:off x="9709644" y="23701314"/>
                <a:ext cx="2343863" cy="840535"/>
              </a:xfrm>
              <a:prstGeom prst="rect">
                <a:avLst/>
              </a:prstGeom>
              <a:solidFill>
                <a:schemeClr val="bg1"/>
              </a:solidFill>
            </p:spPr>
            <p:txBody>
              <a:bodyPr wrap="none" rtlCol="0">
                <a:spAutoFit/>
              </a:bodyPr>
              <a:lstStyle/>
              <a:p>
                <a:r>
                  <a:rPr lang="es-ES" sz="346" dirty="0" err="1"/>
                  <a:t>Rapamycine</a:t>
                </a:r>
                <a:endParaRPr lang="es-ES" sz="346" dirty="0"/>
              </a:p>
            </p:txBody>
          </p:sp>
          <p:sp>
            <p:nvSpPr>
              <p:cNvPr id="117" name="CuadroTexto 116"/>
              <p:cNvSpPr txBox="1"/>
              <p:nvPr/>
            </p:nvSpPr>
            <p:spPr>
              <a:xfrm rot="16200000">
                <a:off x="5651518" y="20354293"/>
                <a:ext cx="6315107" cy="1272280"/>
              </a:xfrm>
              <a:prstGeom prst="rect">
                <a:avLst/>
              </a:prstGeom>
              <a:noFill/>
            </p:spPr>
            <p:txBody>
              <a:bodyPr wrap="none" rtlCol="0">
                <a:spAutoFit/>
              </a:bodyPr>
              <a:lstStyle/>
              <a:p>
                <a:pPr algn="ctr"/>
                <a:r>
                  <a:rPr lang="es-ES" sz="416" dirty="0"/>
                  <a:t>Median </a:t>
                </a:r>
                <a:r>
                  <a:rPr lang="es-ES" sz="416" dirty="0" err="1"/>
                  <a:t>fluorescence</a:t>
                </a:r>
                <a:r>
                  <a:rPr lang="es-ES" sz="416" dirty="0"/>
                  <a:t> </a:t>
                </a:r>
                <a:r>
                  <a:rPr lang="es-ES" sz="416" dirty="0" err="1"/>
                  <a:t>intensity</a:t>
                </a:r>
                <a:r>
                  <a:rPr lang="es-ES" sz="416" dirty="0"/>
                  <a:t> </a:t>
                </a:r>
                <a:r>
                  <a:rPr lang="es-ES" sz="416" dirty="0" err="1"/>
                  <a:t>relative</a:t>
                </a:r>
                <a:r>
                  <a:rPr lang="es-ES" sz="416" dirty="0"/>
                  <a:t> </a:t>
                </a:r>
                <a:r>
                  <a:rPr lang="es-ES" sz="416" dirty="0" err="1"/>
                  <a:t>to</a:t>
                </a:r>
                <a:r>
                  <a:rPr lang="es-ES" sz="416" dirty="0"/>
                  <a:t> </a:t>
                </a:r>
              </a:p>
              <a:p>
                <a:pPr algn="ctr"/>
                <a:r>
                  <a:rPr lang="es-ES" sz="416" dirty="0" err="1"/>
                  <a:t>that</a:t>
                </a:r>
                <a:r>
                  <a:rPr lang="es-ES" sz="416" dirty="0"/>
                  <a:t> of </a:t>
                </a:r>
                <a:r>
                  <a:rPr lang="es-ES" sz="416" dirty="0" err="1"/>
                  <a:t>unstimulted</a:t>
                </a:r>
                <a:r>
                  <a:rPr lang="es-ES" sz="416" dirty="0"/>
                  <a:t> </a:t>
                </a:r>
                <a:r>
                  <a:rPr lang="es-ES" sz="416" dirty="0" err="1"/>
                  <a:t>cells</a:t>
                </a:r>
                <a:endParaRPr lang="es-ES" sz="416" dirty="0"/>
              </a:p>
            </p:txBody>
          </p:sp>
          <p:sp>
            <p:nvSpPr>
              <p:cNvPr id="118" name="CuadroTexto 117"/>
              <p:cNvSpPr txBox="1"/>
              <p:nvPr/>
            </p:nvSpPr>
            <p:spPr>
              <a:xfrm>
                <a:off x="10268440" y="25356362"/>
                <a:ext cx="1686625" cy="840535"/>
              </a:xfrm>
              <a:prstGeom prst="rect">
                <a:avLst/>
              </a:prstGeom>
              <a:solidFill>
                <a:schemeClr val="bg1"/>
              </a:solidFill>
            </p:spPr>
            <p:txBody>
              <a:bodyPr wrap="none" rtlCol="0">
                <a:spAutoFit/>
              </a:bodyPr>
              <a:lstStyle/>
              <a:p>
                <a:r>
                  <a:rPr lang="es-ES" sz="346" dirty="0" err="1"/>
                  <a:t>ng</a:t>
                </a:r>
                <a:r>
                  <a:rPr lang="es-ES" sz="346" dirty="0"/>
                  <a:t>/ml</a:t>
                </a:r>
              </a:p>
            </p:txBody>
          </p:sp>
          <p:sp>
            <p:nvSpPr>
              <p:cNvPr id="119" name="CuadroTexto 118"/>
              <p:cNvSpPr txBox="1"/>
              <p:nvPr/>
            </p:nvSpPr>
            <p:spPr>
              <a:xfrm>
                <a:off x="10380384" y="23245430"/>
                <a:ext cx="1436682" cy="840535"/>
              </a:xfrm>
              <a:prstGeom prst="rect">
                <a:avLst/>
              </a:prstGeom>
              <a:noFill/>
            </p:spPr>
            <p:txBody>
              <a:bodyPr wrap="none" rtlCol="0">
                <a:spAutoFit/>
              </a:bodyPr>
              <a:lstStyle/>
              <a:p>
                <a:r>
                  <a:rPr lang="es-ES" sz="346" dirty="0" err="1">
                    <a:latin typeface="Symbol" charset="2"/>
                    <a:cs typeface="Symbol" charset="2"/>
                  </a:rPr>
                  <a:t>m</a:t>
                </a:r>
                <a:r>
                  <a:rPr lang="es-ES" sz="346" dirty="0" err="1"/>
                  <a:t>M</a:t>
                </a:r>
                <a:endParaRPr lang="es-ES" sz="346" dirty="0"/>
              </a:p>
            </p:txBody>
          </p:sp>
          <p:sp>
            <p:nvSpPr>
              <p:cNvPr id="120" name="CuadroTexto 119"/>
              <p:cNvSpPr txBox="1"/>
              <p:nvPr/>
            </p:nvSpPr>
            <p:spPr>
              <a:xfrm>
                <a:off x="8417262" y="16757802"/>
                <a:ext cx="1362626" cy="1148977"/>
              </a:xfrm>
              <a:prstGeom prst="rect">
                <a:avLst/>
              </a:prstGeom>
              <a:noFill/>
            </p:spPr>
            <p:txBody>
              <a:bodyPr wrap="none" rtlCol="0">
                <a:spAutoFit/>
              </a:bodyPr>
              <a:lstStyle/>
              <a:p>
                <a:r>
                  <a:rPr lang="es-ES" sz="693" dirty="0"/>
                  <a:t>A</a:t>
                </a:r>
              </a:p>
            </p:txBody>
          </p:sp>
          <p:sp>
            <p:nvSpPr>
              <p:cNvPr id="121" name="CuadroTexto 120"/>
              <p:cNvSpPr txBox="1"/>
              <p:nvPr/>
            </p:nvSpPr>
            <p:spPr>
              <a:xfrm>
                <a:off x="12345723" y="16757796"/>
                <a:ext cx="1344112" cy="1148977"/>
              </a:xfrm>
              <a:prstGeom prst="rect">
                <a:avLst/>
              </a:prstGeom>
              <a:noFill/>
            </p:spPr>
            <p:txBody>
              <a:bodyPr wrap="none" rtlCol="0">
                <a:spAutoFit/>
              </a:bodyPr>
              <a:lstStyle/>
              <a:p>
                <a:r>
                  <a:rPr lang="es-ES" sz="693" dirty="0"/>
                  <a:t>B</a:t>
                </a:r>
              </a:p>
            </p:txBody>
          </p:sp>
        </p:grpSp>
        <p:sp>
          <p:nvSpPr>
            <p:cNvPr id="123" name="CuadroTexto 122"/>
            <p:cNvSpPr txBox="1"/>
            <p:nvPr/>
          </p:nvSpPr>
          <p:spPr>
            <a:xfrm>
              <a:off x="558772" y="4864520"/>
              <a:ext cx="4991357" cy="1456679"/>
            </a:xfrm>
            <a:prstGeom prst="rect">
              <a:avLst/>
            </a:prstGeom>
            <a:noFill/>
          </p:spPr>
          <p:txBody>
            <a:bodyPr wrap="none" rtlCol="0">
              <a:spAutoFit/>
            </a:bodyPr>
            <a:lstStyle/>
            <a:p>
              <a:r>
                <a:rPr lang="es-ES" sz="1039" dirty="0" err="1"/>
                <a:t>Introduction</a:t>
              </a:r>
              <a:endParaRPr lang="es-ES" sz="1039" dirty="0"/>
            </a:p>
          </p:txBody>
        </p:sp>
        <p:sp>
          <p:nvSpPr>
            <p:cNvPr id="124" name="CuadroTexto 123"/>
            <p:cNvSpPr txBox="1"/>
            <p:nvPr/>
          </p:nvSpPr>
          <p:spPr>
            <a:xfrm>
              <a:off x="11177243" y="4864520"/>
              <a:ext cx="4037891" cy="1456679"/>
            </a:xfrm>
            <a:prstGeom prst="rect">
              <a:avLst/>
            </a:prstGeom>
            <a:noFill/>
          </p:spPr>
          <p:txBody>
            <a:bodyPr wrap="none" rtlCol="0">
              <a:spAutoFit/>
            </a:bodyPr>
            <a:lstStyle/>
            <a:p>
              <a:r>
                <a:rPr lang="es-ES" sz="1039" dirty="0" err="1"/>
                <a:t>Objective</a:t>
              </a:r>
              <a:endParaRPr lang="es-ES" sz="1039" dirty="0"/>
            </a:p>
          </p:txBody>
        </p:sp>
        <p:sp>
          <p:nvSpPr>
            <p:cNvPr id="125" name="CuadroTexto 124"/>
            <p:cNvSpPr txBox="1"/>
            <p:nvPr/>
          </p:nvSpPr>
          <p:spPr>
            <a:xfrm>
              <a:off x="21950420" y="4864520"/>
              <a:ext cx="3315849" cy="1456679"/>
            </a:xfrm>
            <a:prstGeom prst="rect">
              <a:avLst/>
            </a:prstGeom>
            <a:noFill/>
          </p:spPr>
          <p:txBody>
            <a:bodyPr wrap="none" rtlCol="0">
              <a:spAutoFit/>
            </a:bodyPr>
            <a:lstStyle/>
            <a:p>
              <a:r>
                <a:rPr lang="es-ES" sz="1039" dirty="0" err="1"/>
                <a:t>Results</a:t>
              </a:r>
              <a:endParaRPr lang="es-ES" sz="1039" dirty="0"/>
            </a:p>
          </p:txBody>
        </p:sp>
        <p:sp>
          <p:nvSpPr>
            <p:cNvPr id="126" name="CuadroTexto 125"/>
            <p:cNvSpPr txBox="1"/>
            <p:nvPr/>
          </p:nvSpPr>
          <p:spPr>
            <a:xfrm>
              <a:off x="11289239" y="7719635"/>
              <a:ext cx="3889780" cy="1456679"/>
            </a:xfrm>
            <a:prstGeom prst="rect">
              <a:avLst/>
            </a:prstGeom>
            <a:noFill/>
          </p:spPr>
          <p:txBody>
            <a:bodyPr wrap="none" rtlCol="0">
              <a:spAutoFit/>
            </a:bodyPr>
            <a:lstStyle/>
            <a:p>
              <a:r>
                <a:rPr lang="es-ES" sz="1039" dirty="0" err="1"/>
                <a:t>Methods</a:t>
              </a:r>
              <a:endParaRPr lang="es-ES" sz="1039" dirty="0"/>
            </a:p>
          </p:txBody>
        </p:sp>
        <p:sp>
          <p:nvSpPr>
            <p:cNvPr id="127" name="CuadroTexto 126"/>
            <p:cNvSpPr txBox="1"/>
            <p:nvPr/>
          </p:nvSpPr>
          <p:spPr>
            <a:xfrm>
              <a:off x="269404" y="18976632"/>
              <a:ext cx="4491482" cy="1456679"/>
            </a:xfrm>
            <a:prstGeom prst="rect">
              <a:avLst/>
            </a:prstGeom>
            <a:noFill/>
          </p:spPr>
          <p:txBody>
            <a:bodyPr wrap="none" rtlCol="0">
              <a:spAutoFit/>
            </a:bodyPr>
            <a:lstStyle/>
            <a:p>
              <a:r>
                <a:rPr lang="es-ES" sz="1039" dirty="0" err="1"/>
                <a:t>Conclusion</a:t>
              </a:r>
              <a:endParaRPr lang="es-ES" sz="1039" dirty="0"/>
            </a:p>
          </p:txBody>
        </p:sp>
      </p:grpSp>
      <p:pic>
        <p:nvPicPr>
          <p:cNvPr id="130" name="Imagen 129" descr="INER-NLogo.gif"/>
          <p:cNvPicPr>
            <a:picLocks noChangeAspect="1"/>
          </p:cNvPicPr>
          <p:nvPr/>
        </p:nvPicPr>
        <p:blipFill>
          <a:blip r:embed="rId32" cstate="print">
            <a:extLst>
              <a:ext uri="{28A0092B-C50C-407E-A947-70E740481C1C}">
                <a14:useLocalDpi xmlns:a14="http://schemas.microsoft.com/office/drawing/2010/main" xmlns="" val="0"/>
              </a:ext>
            </a:extLst>
          </a:blip>
          <a:stretch>
            <a:fillRect/>
          </a:stretch>
        </p:blipFill>
        <p:spPr>
          <a:xfrm>
            <a:off x="1777181" y="9823"/>
            <a:ext cx="857231" cy="834010"/>
          </a:xfrm>
          <a:prstGeom prst="rect">
            <a:avLst/>
          </a:prstGeom>
        </p:spPr>
      </p:pic>
      <p:pic>
        <p:nvPicPr>
          <p:cNvPr id="2" name="Imagen 1"/>
          <p:cNvPicPr>
            <a:picLocks noChangeAspect="1"/>
          </p:cNvPicPr>
          <p:nvPr/>
        </p:nvPicPr>
        <p:blipFill>
          <a:blip r:embed="rId33" cstate="print"/>
          <a:stretch>
            <a:fillRect/>
          </a:stretch>
        </p:blipFill>
        <p:spPr>
          <a:xfrm>
            <a:off x="6880529" y="4154436"/>
            <a:ext cx="937077" cy="591422"/>
          </a:xfrm>
          <a:prstGeom prst="rect">
            <a:avLst/>
          </a:prstGeom>
        </p:spPr>
      </p:pic>
      <p:grpSp>
        <p:nvGrpSpPr>
          <p:cNvPr id="3" name="Agrupar 2"/>
          <p:cNvGrpSpPr/>
          <p:nvPr/>
        </p:nvGrpSpPr>
        <p:grpSpPr>
          <a:xfrm>
            <a:off x="2096259" y="5152317"/>
            <a:ext cx="1519365" cy="1987295"/>
            <a:chOff x="708998" y="27965989"/>
            <a:chExt cx="5230607" cy="7068421"/>
          </a:xfrm>
        </p:grpSpPr>
        <p:pic>
          <p:nvPicPr>
            <p:cNvPr id="131" name="Imagen 130" descr="MDM-MTB+L-LC3-MERGE3-Image%20Export-20_c1+2+3.jpg"/>
            <p:cNvPicPr>
              <a:picLocks noChangeAspect="1"/>
            </p:cNvPicPr>
            <p:nvPr/>
          </p:nvPicPr>
          <p:blipFill>
            <a:blip r:embed="rId34" cstate="print">
              <a:extLst>
                <a:ext uri="{28A0092B-C50C-407E-A947-70E740481C1C}">
                  <a14:useLocalDpi xmlns:a14="http://schemas.microsoft.com/office/drawing/2010/main" xmlns="" val="0"/>
                </a:ext>
              </a:extLst>
            </a:blip>
            <a:stretch>
              <a:fillRect/>
            </a:stretch>
          </p:blipFill>
          <p:spPr>
            <a:xfrm>
              <a:off x="1607348" y="30000263"/>
              <a:ext cx="2164110" cy="1621524"/>
            </a:xfrm>
            <a:prstGeom prst="rect">
              <a:avLst/>
            </a:prstGeom>
          </p:spPr>
        </p:pic>
        <p:sp>
          <p:nvSpPr>
            <p:cNvPr id="132" name="CuadroTexto 131"/>
            <p:cNvSpPr txBox="1"/>
            <p:nvPr/>
          </p:nvSpPr>
          <p:spPr>
            <a:xfrm rot="16200000">
              <a:off x="596424" y="30163728"/>
              <a:ext cx="1449309" cy="1088696"/>
            </a:xfrm>
            <a:prstGeom prst="rect">
              <a:avLst/>
            </a:prstGeom>
            <a:noFill/>
          </p:spPr>
          <p:txBody>
            <a:bodyPr wrap="square" rtlCol="0">
              <a:spAutoFit/>
            </a:bodyPr>
            <a:lstStyle/>
            <a:p>
              <a:pPr algn="ctr"/>
              <a:r>
                <a:rPr lang="es-ES" sz="485" dirty="0" err="1"/>
                <a:t>Mtb</a:t>
              </a:r>
              <a:r>
                <a:rPr lang="es-ES" sz="485" dirty="0"/>
                <a:t> + Loperamide</a:t>
              </a:r>
            </a:p>
          </p:txBody>
        </p:sp>
        <p:pic>
          <p:nvPicPr>
            <p:cNvPr id="133" name="Imagen 132" descr="C28-C-LC3-100X-MERGE-Image Export-108_c1+2+3.jpg"/>
            <p:cNvPicPr>
              <a:picLocks noChangeAspect="1"/>
            </p:cNvPicPr>
            <p:nvPr/>
          </p:nvPicPr>
          <p:blipFill>
            <a:blip r:embed="rId35" cstate="print">
              <a:extLst>
                <a:ext uri="{28A0092B-C50C-407E-A947-70E740481C1C}">
                  <a14:useLocalDpi xmlns:a14="http://schemas.microsoft.com/office/drawing/2010/main" xmlns="" val="0"/>
                </a:ext>
              </a:extLst>
            </a:blip>
            <a:stretch>
              <a:fillRect/>
            </a:stretch>
          </p:blipFill>
          <p:spPr>
            <a:xfrm>
              <a:off x="1600913" y="31681382"/>
              <a:ext cx="2164110" cy="1621524"/>
            </a:xfrm>
            <a:prstGeom prst="rect">
              <a:avLst/>
            </a:prstGeom>
          </p:spPr>
        </p:pic>
        <p:sp>
          <p:nvSpPr>
            <p:cNvPr id="134" name="CuadroTexto 133"/>
            <p:cNvSpPr txBox="1"/>
            <p:nvPr/>
          </p:nvSpPr>
          <p:spPr>
            <a:xfrm rot="16200000">
              <a:off x="476451" y="31947793"/>
              <a:ext cx="1621526" cy="1088697"/>
            </a:xfrm>
            <a:prstGeom prst="rect">
              <a:avLst/>
            </a:prstGeom>
            <a:noFill/>
          </p:spPr>
          <p:txBody>
            <a:bodyPr wrap="square" rtlCol="0">
              <a:spAutoFit/>
            </a:bodyPr>
            <a:lstStyle/>
            <a:p>
              <a:pPr algn="ctr"/>
              <a:r>
                <a:rPr lang="es-ES" sz="485" dirty="0" err="1"/>
                <a:t>Mtb</a:t>
              </a:r>
              <a:r>
                <a:rPr lang="es-ES" sz="485" dirty="0"/>
                <a:t>  +</a:t>
              </a:r>
            </a:p>
            <a:p>
              <a:pPr algn="ctr"/>
              <a:r>
                <a:rPr lang="es-ES" sz="485" dirty="0" err="1"/>
                <a:t>Carbamazepine</a:t>
              </a:r>
              <a:endParaRPr lang="es-ES" sz="485" dirty="0"/>
            </a:p>
          </p:txBody>
        </p:sp>
        <p:pic>
          <p:nvPicPr>
            <p:cNvPr id="135" name="Imagen 134" descr="C28-MTB-LC3-MERGE2-Image Export-41_c1+2+3.jpg"/>
            <p:cNvPicPr>
              <a:picLocks noChangeAspect="1"/>
            </p:cNvPicPr>
            <p:nvPr/>
          </p:nvPicPr>
          <p:blipFill rotWithShape="1">
            <a:blip r:embed="rId36" cstate="print">
              <a:extLst>
                <a:ext uri="{BEBA8EAE-BF5A-486C-A8C5-ECC9F3942E4B}">
                  <a14:imgProps xmlns:a14="http://schemas.microsoft.com/office/drawing/2010/main" xmlns="">
                    <a14:imgLayer r:embed="rId37">
                      <a14:imgEffect>
                        <a14:brightnessContrast bright="20000"/>
                      </a14:imgEffect>
                    </a14:imgLayer>
                  </a14:imgProps>
                </a:ext>
                <a:ext uri="{28A0092B-C50C-407E-A947-70E740481C1C}">
                  <a14:useLocalDpi xmlns:a14="http://schemas.microsoft.com/office/drawing/2010/main" xmlns="" val="0"/>
                </a:ext>
              </a:extLst>
            </a:blip>
            <a:srcRect l="42322" t="29961" r="23318" b="33084"/>
            <a:stretch/>
          </p:blipFill>
          <p:spPr>
            <a:xfrm>
              <a:off x="1600913" y="28348598"/>
              <a:ext cx="2164109" cy="1593551"/>
            </a:xfrm>
            <a:prstGeom prst="rect">
              <a:avLst/>
            </a:prstGeom>
          </p:spPr>
        </p:pic>
        <p:sp>
          <p:nvSpPr>
            <p:cNvPr id="136" name="CuadroTexto 135"/>
            <p:cNvSpPr txBox="1"/>
            <p:nvPr/>
          </p:nvSpPr>
          <p:spPr>
            <a:xfrm rot="16200000">
              <a:off x="1027696" y="28511360"/>
              <a:ext cx="688366" cy="1088697"/>
            </a:xfrm>
            <a:prstGeom prst="rect">
              <a:avLst/>
            </a:prstGeom>
            <a:noFill/>
          </p:spPr>
          <p:txBody>
            <a:bodyPr wrap="square" rtlCol="0">
              <a:spAutoFit/>
            </a:bodyPr>
            <a:lstStyle/>
            <a:p>
              <a:r>
                <a:rPr lang="es-ES" sz="485" dirty="0" err="1"/>
                <a:t>Mtb</a:t>
              </a:r>
              <a:endParaRPr lang="es-ES" sz="485" dirty="0"/>
            </a:p>
          </p:txBody>
        </p:sp>
        <p:sp>
          <p:nvSpPr>
            <p:cNvPr id="137" name="CuadroTexto 136"/>
            <p:cNvSpPr txBox="1"/>
            <p:nvPr/>
          </p:nvSpPr>
          <p:spPr>
            <a:xfrm rot="16200000">
              <a:off x="438136" y="33628315"/>
              <a:ext cx="1630422" cy="1088697"/>
            </a:xfrm>
            <a:prstGeom prst="rect">
              <a:avLst/>
            </a:prstGeom>
            <a:noFill/>
          </p:spPr>
          <p:txBody>
            <a:bodyPr wrap="square" rtlCol="0">
              <a:spAutoFit/>
            </a:bodyPr>
            <a:lstStyle/>
            <a:p>
              <a:pPr algn="ctr"/>
              <a:r>
                <a:rPr lang="es-ES" sz="485" dirty="0" err="1"/>
                <a:t>Mtb</a:t>
              </a:r>
              <a:r>
                <a:rPr lang="es-ES" sz="485" dirty="0"/>
                <a:t> +</a:t>
              </a:r>
            </a:p>
            <a:p>
              <a:pPr algn="ctr"/>
              <a:r>
                <a:rPr lang="es-ES" sz="485" dirty="0" err="1"/>
                <a:t>Rapamycine</a:t>
              </a:r>
              <a:endParaRPr lang="es-ES" sz="485" dirty="0"/>
            </a:p>
          </p:txBody>
        </p:sp>
        <p:pic>
          <p:nvPicPr>
            <p:cNvPr id="138" name="Imagen 137" descr="C28-MTB-LC3-MERGE2-Image Export-41_c1+2+3.jpg"/>
            <p:cNvPicPr>
              <a:picLocks noChangeAspect="1"/>
            </p:cNvPicPr>
            <p:nvPr/>
          </p:nvPicPr>
          <p:blipFill rotWithShape="1">
            <a:blip r:embed="rId36" cstate="print">
              <a:extLst>
                <a:ext uri="{BEBA8EAE-BF5A-486C-A8C5-ECC9F3942E4B}">
                  <a14:imgProps xmlns:a14="http://schemas.microsoft.com/office/drawing/2010/main" xmlns="">
                    <a14:imgLayer r:embed="rId38">
                      <a14:imgEffect>
                        <a14:brightnessContrast bright="20000"/>
                      </a14:imgEffect>
                    </a14:imgLayer>
                  </a14:imgProps>
                </a:ext>
                <a:ext uri="{28A0092B-C50C-407E-A947-70E740481C1C}">
                  <a14:useLocalDpi xmlns:a14="http://schemas.microsoft.com/office/drawing/2010/main" xmlns="" val="0"/>
                </a:ext>
              </a:extLst>
            </a:blip>
            <a:srcRect l="54253" t="50173" r="40834" b="43221"/>
            <a:stretch/>
          </p:blipFill>
          <p:spPr>
            <a:xfrm>
              <a:off x="3972547" y="28711673"/>
              <a:ext cx="1381387" cy="1271752"/>
            </a:xfrm>
            <a:prstGeom prst="rect">
              <a:avLst/>
            </a:prstGeom>
          </p:spPr>
        </p:pic>
        <p:pic>
          <p:nvPicPr>
            <p:cNvPr id="139" name="Imagen 138" descr="MDM-MTB+L-LC3-MERGE3-Image%20Export-20_c1+2+3.jpg"/>
            <p:cNvPicPr>
              <a:picLocks noChangeAspect="1"/>
            </p:cNvPicPr>
            <p:nvPr/>
          </p:nvPicPr>
          <p:blipFill rotWithShape="1">
            <a:blip r:embed="rId39" cstate="print">
              <a:extLst>
                <a:ext uri="{28A0092B-C50C-407E-A947-70E740481C1C}">
                  <a14:useLocalDpi xmlns:a14="http://schemas.microsoft.com/office/drawing/2010/main" xmlns="" val="0"/>
                </a:ext>
              </a:extLst>
            </a:blip>
            <a:srcRect l="65451" t="5986" r="16784" b="74795"/>
            <a:stretch/>
          </p:blipFill>
          <p:spPr>
            <a:xfrm>
              <a:off x="4002411" y="30399529"/>
              <a:ext cx="1345932" cy="1267646"/>
            </a:xfrm>
            <a:prstGeom prst="rect">
              <a:avLst/>
            </a:prstGeom>
          </p:spPr>
        </p:pic>
        <p:pic>
          <p:nvPicPr>
            <p:cNvPr id="140" name="Imagen 139" descr="C28-C-LC3-100X-MERGE-RECORTE-Image Export-105_c1+2+3.jpg"/>
            <p:cNvPicPr>
              <a:picLocks noChangeAspect="1"/>
            </p:cNvPicPr>
            <p:nvPr/>
          </p:nvPicPr>
          <p:blipFill rotWithShape="1">
            <a:blip r:embed="rId40" cstate="print">
              <a:extLst>
                <a:ext uri="{28A0092B-C50C-407E-A947-70E740481C1C}">
                  <a14:useLocalDpi xmlns:a14="http://schemas.microsoft.com/office/drawing/2010/main" xmlns="" val="0"/>
                </a:ext>
              </a:extLst>
            </a:blip>
            <a:srcRect l="8186" t="20320" r="12070"/>
            <a:stretch/>
          </p:blipFill>
          <p:spPr>
            <a:xfrm>
              <a:off x="3972547" y="32080648"/>
              <a:ext cx="1345932" cy="1267646"/>
            </a:xfrm>
            <a:prstGeom prst="rect">
              <a:avLst/>
            </a:prstGeom>
          </p:spPr>
        </p:pic>
        <p:sp>
          <p:nvSpPr>
            <p:cNvPr id="141" name="CuadroTexto 140"/>
            <p:cNvSpPr txBox="1"/>
            <p:nvPr/>
          </p:nvSpPr>
          <p:spPr>
            <a:xfrm>
              <a:off x="3956545" y="27965989"/>
              <a:ext cx="1983060" cy="1541704"/>
            </a:xfrm>
            <a:prstGeom prst="rect">
              <a:avLst/>
            </a:prstGeom>
            <a:noFill/>
          </p:spPr>
          <p:txBody>
            <a:bodyPr wrap="square" rtlCol="0">
              <a:spAutoFit/>
            </a:bodyPr>
            <a:lstStyle/>
            <a:p>
              <a:r>
                <a:rPr lang="es-ES" sz="554" b="1" dirty="0">
                  <a:solidFill>
                    <a:srgbClr val="3366FF"/>
                  </a:solidFill>
                </a:rPr>
                <a:t>HOESCHT, </a:t>
              </a:r>
              <a:r>
                <a:rPr lang="es-ES" sz="554" b="1" dirty="0">
                  <a:solidFill>
                    <a:srgbClr val="00E900"/>
                  </a:solidFill>
                </a:rPr>
                <a:t>LC3</a:t>
              </a:r>
            </a:p>
            <a:p>
              <a:r>
                <a:rPr lang="es-ES" sz="554" b="1" dirty="0">
                  <a:solidFill>
                    <a:srgbClr val="FF0000"/>
                  </a:solidFill>
                </a:rPr>
                <a:t>MTB,  </a:t>
              </a:r>
              <a:r>
                <a:rPr lang="es-ES" sz="554" b="1" dirty="0">
                  <a:solidFill>
                    <a:srgbClr val="FFC113"/>
                  </a:solidFill>
                </a:rPr>
                <a:t>MTB-LC3+</a:t>
              </a:r>
            </a:p>
          </p:txBody>
        </p:sp>
        <p:cxnSp>
          <p:nvCxnSpPr>
            <p:cNvPr id="142" name="Conector recto de flecha 141"/>
            <p:cNvCxnSpPr/>
            <p:nvPr/>
          </p:nvCxnSpPr>
          <p:spPr>
            <a:xfrm>
              <a:off x="2882408" y="29536943"/>
              <a:ext cx="1355547" cy="0"/>
            </a:xfrm>
            <a:prstGeom prst="straightConnector1">
              <a:avLst/>
            </a:prstGeom>
            <a:ln w="57150" cmpd="sng">
              <a:solidFill>
                <a:schemeClr val="accent4">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3" name="Conector recto de flecha 142"/>
            <p:cNvCxnSpPr/>
            <p:nvPr/>
          </p:nvCxnSpPr>
          <p:spPr>
            <a:xfrm>
              <a:off x="3468937" y="30569881"/>
              <a:ext cx="835695" cy="447431"/>
            </a:xfrm>
            <a:prstGeom prst="straightConnector1">
              <a:avLst/>
            </a:prstGeom>
            <a:ln w="57150" cmpd="sng">
              <a:solidFill>
                <a:srgbClr val="B3A2C7"/>
              </a:solidFill>
              <a:tailEnd type="arrow"/>
            </a:ln>
          </p:spPr>
          <p:style>
            <a:lnRef idx="2">
              <a:schemeClr val="accent1"/>
            </a:lnRef>
            <a:fillRef idx="0">
              <a:schemeClr val="accent1"/>
            </a:fillRef>
            <a:effectRef idx="1">
              <a:schemeClr val="accent1"/>
            </a:effectRef>
            <a:fontRef idx="minor">
              <a:schemeClr val="tx1"/>
            </a:fontRef>
          </p:style>
        </p:cxnSp>
        <p:cxnSp>
          <p:nvCxnSpPr>
            <p:cNvPr id="144" name="Conector recto de flecha 143"/>
            <p:cNvCxnSpPr/>
            <p:nvPr/>
          </p:nvCxnSpPr>
          <p:spPr>
            <a:xfrm>
              <a:off x="2882408" y="32443226"/>
              <a:ext cx="1355547" cy="121832"/>
            </a:xfrm>
            <a:prstGeom prst="straightConnector1">
              <a:avLst/>
            </a:prstGeom>
            <a:ln w="57150" cmpd="sng">
              <a:solidFill>
                <a:srgbClr val="B3A2C7"/>
              </a:solidFill>
              <a:tailEnd type="arrow"/>
            </a:ln>
          </p:spPr>
          <p:style>
            <a:lnRef idx="2">
              <a:schemeClr val="accent1"/>
            </a:lnRef>
            <a:fillRef idx="0">
              <a:schemeClr val="accent1"/>
            </a:fillRef>
            <a:effectRef idx="1">
              <a:schemeClr val="accent1"/>
            </a:effectRef>
            <a:fontRef idx="minor">
              <a:schemeClr val="tx1"/>
            </a:fontRef>
          </p:style>
        </p:cxnSp>
        <p:pic>
          <p:nvPicPr>
            <p:cNvPr id="145" name="Imagen 144" descr="C27-MTB-LC3-R-100X-MERGE3-Image%20Export-04_c1+2+3.jpg"/>
            <p:cNvPicPr>
              <a:picLocks noChangeAspect="1"/>
            </p:cNvPicPr>
            <p:nvPr/>
          </p:nvPicPr>
          <p:blipFill rotWithShape="1">
            <a:blip r:embed="rId41" cstate="print">
              <a:extLst>
                <a:ext uri="{28A0092B-C50C-407E-A947-70E740481C1C}">
                  <a14:useLocalDpi xmlns:a14="http://schemas.microsoft.com/office/drawing/2010/main" xmlns="" val="0"/>
                </a:ext>
              </a:extLst>
            </a:blip>
            <a:srcRect t="44068" r="44198"/>
            <a:stretch/>
          </p:blipFill>
          <p:spPr>
            <a:xfrm>
              <a:off x="1600913" y="33357458"/>
              <a:ext cx="2170962" cy="1630422"/>
            </a:xfrm>
            <a:prstGeom prst="rect">
              <a:avLst/>
            </a:prstGeom>
          </p:spPr>
        </p:pic>
        <p:pic>
          <p:nvPicPr>
            <p:cNvPr id="146" name="Imagen 145" descr="C27-MTB-LC3-R-100X-MERGE3-Image%20Export-04_c1+2+3.jpg"/>
            <p:cNvPicPr>
              <a:picLocks noChangeAspect="1"/>
            </p:cNvPicPr>
            <p:nvPr/>
          </p:nvPicPr>
          <p:blipFill rotWithShape="1">
            <a:blip r:embed="rId42" cstate="print">
              <a:extLst>
                <a:ext uri="{28A0092B-C50C-407E-A947-70E740481C1C}">
                  <a14:useLocalDpi xmlns:a14="http://schemas.microsoft.com/office/drawing/2010/main" xmlns="" val="0"/>
                </a:ext>
              </a:extLst>
            </a:blip>
            <a:srcRect l="8536" t="80099" r="78221" b="4023"/>
            <a:stretch/>
          </p:blipFill>
          <p:spPr>
            <a:xfrm>
              <a:off x="3958919" y="33766764"/>
              <a:ext cx="1345932" cy="1267646"/>
            </a:xfrm>
            <a:prstGeom prst="rect">
              <a:avLst/>
            </a:prstGeom>
          </p:spPr>
        </p:pic>
        <p:cxnSp>
          <p:nvCxnSpPr>
            <p:cNvPr id="147" name="Conector recto de flecha 146"/>
            <p:cNvCxnSpPr/>
            <p:nvPr/>
          </p:nvCxnSpPr>
          <p:spPr>
            <a:xfrm flipV="1">
              <a:off x="2590177" y="34720068"/>
              <a:ext cx="1714455" cy="1"/>
            </a:xfrm>
            <a:prstGeom prst="straightConnector1">
              <a:avLst/>
            </a:prstGeom>
            <a:ln w="57150" cmpd="sng">
              <a:solidFill>
                <a:srgbClr val="B3A2C7"/>
              </a:solidFill>
              <a:tailEnd type="arrow"/>
            </a:ln>
          </p:spPr>
          <p:style>
            <a:lnRef idx="2">
              <a:schemeClr val="accent1"/>
            </a:lnRef>
            <a:fillRef idx="0">
              <a:schemeClr val="accent1"/>
            </a:fillRef>
            <a:effectRef idx="1">
              <a:schemeClr val="accent1"/>
            </a:effectRef>
            <a:fontRef idx="minor">
              <a:schemeClr val="tx1"/>
            </a:fontRef>
          </p:style>
        </p:cxnSp>
      </p:grpSp>
      <p:pic>
        <p:nvPicPr>
          <p:cNvPr id="14" name="Imagen 13"/>
          <p:cNvPicPr>
            <a:picLocks noChangeAspect="1"/>
          </p:cNvPicPr>
          <p:nvPr/>
        </p:nvPicPr>
        <p:blipFill>
          <a:blip r:embed="rId43" cstate="print"/>
          <a:stretch>
            <a:fillRect/>
          </a:stretch>
        </p:blipFill>
        <p:spPr>
          <a:xfrm>
            <a:off x="3650240" y="5631219"/>
            <a:ext cx="845266" cy="576014"/>
          </a:xfrm>
          <a:prstGeom prst="rect">
            <a:avLst/>
          </a:prstGeom>
        </p:spPr>
      </p:pic>
      <p:sp>
        <p:nvSpPr>
          <p:cNvPr id="149" name="CuadroTexto 148"/>
          <p:cNvSpPr txBox="1"/>
          <p:nvPr/>
        </p:nvSpPr>
        <p:spPr>
          <a:xfrm>
            <a:off x="3451997" y="5575259"/>
            <a:ext cx="226344" cy="188385"/>
          </a:xfrm>
          <a:prstGeom prst="rect">
            <a:avLst/>
          </a:prstGeom>
          <a:noFill/>
        </p:spPr>
        <p:txBody>
          <a:bodyPr wrap="none" rtlCol="0">
            <a:spAutoFit/>
          </a:bodyPr>
          <a:lstStyle/>
          <a:p>
            <a:r>
              <a:rPr lang="es-ES" sz="624" b="1" dirty="0"/>
              <a:t>C</a:t>
            </a:r>
          </a:p>
        </p:txBody>
      </p:sp>
      <p:sp>
        <p:nvSpPr>
          <p:cNvPr id="150" name="CuadroTexto 149"/>
          <p:cNvSpPr txBox="1"/>
          <p:nvPr/>
        </p:nvSpPr>
        <p:spPr>
          <a:xfrm>
            <a:off x="3423054" y="4825571"/>
            <a:ext cx="229550" cy="188385"/>
          </a:xfrm>
          <a:prstGeom prst="rect">
            <a:avLst/>
          </a:prstGeom>
          <a:noFill/>
        </p:spPr>
        <p:txBody>
          <a:bodyPr wrap="none" rtlCol="0">
            <a:spAutoFit/>
          </a:bodyPr>
          <a:lstStyle/>
          <a:p>
            <a:r>
              <a:rPr lang="es-ES" sz="624" b="1" dirty="0"/>
              <a:t>B</a:t>
            </a:r>
          </a:p>
        </p:txBody>
      </p:sp>
      <p:pic>
        <p:nvPicPr>
          <p:cNvPr id="20" name="Imagen 19"/>
          <p:cNvPicPr>
            <a:picLocks noChangeAspect="1"/>
          </p:cNvPicPr>
          <p:nvPr/>
        </p:nvPicPr>
        <p:blipFill>
          <a:blip r:embed="rId44" cstate="print"/>
          <a:stretch>
            <a:fillRect/>
          </a:stretch>
        </p:blipFill>
        <p:spPr>
          <a:xfrm>
            <a:off x="3498811" y="4821169"/>
            <a:ext cx="1072503" cy="811751"/>
          </a:xfrm>
          <a:prstGeom prst="rect">
            <a:avLst/>
          </a:prstGeom>
        </p:spPr>
      </p:pic>
    </p:spTree>
    <p:extLst>
      <p:ext uri="{BB962C8B-B14F-4D97-AF65-F5344CB8AC3E}">
        <p14:creationId xmlns:p14="http://schemas.microsoft.com/office/powerpoint/2010/main" xmlns="" val="27181861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117243" y="75151"/>
            <a:ext cx="4495862" cy="507831"/>
          </a:xfrm>
          <a:prstGeom prst="rect">
            <a:avLst/>
          </a:prstGeom>
          <a:noFill/>
        </p:spPr>
        <p:txBody>
          <a:bodyPr wrap="square" rtlCol="0">
            <a:spAutoFit/>
          </a:bodyPr>
          <a:lstStyle/>
          <a:p>
            <a:pPr defTabSz="342900"/>
            <a:r>
              <a:rPr lang="es-ES" sz="1350" dirty="0">
                <a:solidFill>
                  <a:prstClr val="black"/>
                </a:solidFill>
              </a:rPr>
              <a:t>Figura 1.Los fármacos inducen un aumento en el número de macrófagos humanos que realizan autofagia</a:t>
            </a:r>
          </a:p>
        </p:txBody>
      </p:sp>
      <p:grpSp>
        <p:nvGrpSpPr>
          <p:cNvPr id="25" name="Agrupar 24"/>
          <p:cNvGrpSpPr/>
          <p:nvPr/>
        </p:nvGrpSpPr>
        <p:grpSpPr>
          <a:xfrm>
            <a:off x="2228333" y="616486"/>
            <a:ext cx="4896492" cy="3460487"/>
            <a:chOff x="101545" y="1685557"/>
            <a:chExt cx="6924720" cy="5000964"/>
          </a:xfrm>
        </p:grpSpPr>
        <p:pic>
          <p:nvPicPr>
            <p:cNvPr id="5" name="Imagen 4" descr="C31-AV-LC3-100X-MERGE-Image Export-169_c1+2+3.jpg"/>
            <p:cNvPicPr>
              <a:picLocks noChangeAspect="1"/>
            </p:cNvPicPr>
            <p:nvPr/>
          </p:nvPicPr>
          <p:blipFill rotWithShape="1">
            <a:blip r:embed="rId2" cstate="print">
              <a:extLst>
                <a:ext uri="{28A0092B-C50C-407E-A947-70E740481C1C}">
                  <a14:useLocalDpi xmlns:a14="http://schemas.microsoft.com/office/drawing/2010/main" xmlns="" val="0"/>
                </a:ext>
              </a:extLst>
            </a:blip>
            <a:srcRect t="11628" r="19177" b="7633"/>
            <a:stretch/>
          </p:blipFill>
          <p:spPr>
            <a:xfrm>
              <a:off x="4706480" y="3423963"/>
              <a:ext cx="2238781" cy="1616454"/>
            </a:xfrm>
            <a:prstGeom prst="rect">
              <a:avLst/>
            </a:prstGeom>
          </p:spPr>
        </p:pic>
        <p:pic>
          <p:nvPicPr>
            <p:cNvPr id="7" name="Imagen 6" descr="C32+L2-LC3-100X-MERGE-Image%20Export-140_c1+2+3.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10930" y="3399504"/>
              <a:ext cx="2234580" cy="1632007"/>
            </a:xfrm>
            <a:prstGeom prst="rect">
              <a:avLst/>
            </a:prstGeom>
          </p:spPr>
        </p:pic>
        <p:sp>
          <p:nvSpPr>
            <p:cNvPr id="8" name="CuadroTexto 7"/>
            <p:cNvSpPr txBox="1"/>
            <p:nvPr/>
          </p:nvSpPr>
          <p:spPr>
            <a:xfrm>
              <a:off x="2440908" y="3359790"/>
              <a:ext cx="1317580" cy="366950"/>
            </a:xfrm>
            <a:prstGeom prst="rect">
              <a:avLst/>
            </a:prstGeom>
            <a:noFill/>
          </p:spPr>
          <p:txBody>
            <a:bodyPr wrap="none" rtlCol="0">
              <a:spAutoFit/>
            </a:bodyPr>
            <a:lstStyle/>
            <a:p>
              <a:pPr defTabSz="342900"/>
              <a:r>
                <a:rPr lang="es-ES" sz="1050" b="1" dirty="0">
                  <a:solidFill>
                    <a:srgbClr val="F2F2F2"/>
                  </a:solidFill>
                </a:rPr>
                <a:t>LOPERAMIDE</a:t>
              </a:r>
            </a:p>
          </p:txBody>
        </p:sp>
        <p:sp>
          <p:nvSpPr>
            <p:cNvPr id="9" name="CuadroTexto 8"/>
            <p:cNvSpPr txBox="1"/>
            <p:nvPr/>
          </p:nvSpPr>
          <p:spPr>
            <a:xfrm>
              <a:off x="4693251" y="5134518"/>
              <a:ext cx="2333014" cy="467026"/>
            </a:xfrm>
            <a:prstGeom prst="rect">
              <a:avLst/>
            </a:prstGeom>
            <a:noFill/>
          </p:spPr>
          <p:txBody>
            <a:bodyPr wrap="none" rtlCol="0">
              <a:spAutoFit/>
            </a:bodyPr>
            <a:lstStyle/>
            <a:p>
              <a:pPr defTabSz="342900"/>
              <a:r>
                <a:rPr lang="es-ES" sz="1500" b="1" dirty="0">
                  <a:solidFill>
                    <a:srgbClr val="00E900"/>
                  </a:solidFill>
                </a:rPr>
                <a:t>LC3-DAYLIGHT 488</a:t>
              </a:r>
            </a:p>
          </p:txBody>
        </p:sp>
        <p:pic>
          <p:nvPicPr>
            <p:cNvPr id="10" name="Imagen 9" descr="C31-R-LC3-100X-MERGE-Image Export-24_c1+2+3.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14270" y="1726527"/>
              <a:ext cx="2230991" cy="1632007"/>
            </a:xfrm>
            <a:prstGeom prst="rect">
              <a:avLst/>
            </a:prstGeom>
          </p:spPr>
        </p:pic>
        <p:sp>
          <p:nvSpPr>
            <p:cNvPr id="11" name="CuadroTexto 10"/>
            <p:cNvSpPr txBox="1"/>
            <p:nvPr/>
          </p:nvSpPr>
          <p:spPr>
            <a:xfrm>
              <a:off x="4714270" y="1685557"/>
              <a:ext cx="1333450" cy="366950"/>
            </a:xfrm>
            <a:prstGeom prst="rect">
              <a:avLst/>
            </a:prstGeom>
            <a:noFill/>
          </p:spPr>
          <p:txBody>
            <a:bodyPr wrap="none" rtlCol="0">
              <a:spAutoFit/>
            </a:bodyPr>
            <a:lstStyle/>
            <a:p>
              <a:pPr defTabSz="342900"/>
              <a:r>
                <a:rPr lang="es-ES" sz="1050" b="1" dirty="0">
                  <a:solidFill>
                    <a:srgbClr val="F2F2F2"/>
                  </a:solidFill>
                </a:rPr>
                <a:t>RAPAMYCINE</a:t>
              </a:r>
            </a:p>
          </p:txBody>
        </p:sp>
        <p:pic>
          <p:nvPicPr>
            <p:cNvPr id="12" name="Imagen 11" descr="C28-SE-LC3-100X-MERGE2C-Image Export-10_c1+2+3.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410931" y="1726528"/>
              <a:ext cx="2234580" cy="1632006"/>
            </a:xfrm>
            <a:prstGeom prst="rect">
              <a:avLst/>
            </a:prstGeom>
          </p:spPr>
        </p:pic>
        <p:sp>
          <p:nvSpPr>
            <p:cNvPr id="13" name="CuadroTexto 12"/>
            <p:cNvSpPr txBox="1"/>
            <p:nvPr/>
          </p:nvSpPr>
          <p:spPr>
            <a:xfrm>
              <a:off x="2440906" y="1698137"/>
              <a:ext cx="979798" cy="366950"/>
            </a:xfrm>
            <a:prstGeom prst="rect">
              <a:avLst/>
            </a:prstGeom>
            <a:noFill/>
          </p:spPr>
          <p:txBody>
            <a:bodyPr wrap="none" rtlCol="0">
              <a:spAutoFit/>
            </a:bodyPr>
            <a:lstStyle/>
            <a:p>
              <a:pPr defTabSz="342900"/>
              <a:r>
                <a:rPr lang="es-ES" sz="1050" b="1" dirty="0">
                  <a:solidFill>
                    <a:prstClr val="white">
                      <a:lumMod val="95000"/>
                    </a:prstClr>
                  </a:solidFill>
                </a:rPr>
                <a:t>MEDIUM</a:t>
              </a:r>
            </a:p>
          </p:txBody>
        </p:sp>
        <p:sp>
          <p:nvSpPr>
            <p:cNvPr id="14" name="CuadroTexto 13"/>
            <p:cNvSpPr txBox="1"/>
            <p:nvPr/>
          </p:nvSpPr>
          <p:spPr>
            <a:xfrm>
              <a:off x="4772745" y="5556589"/>
              <a:ext cx="1328553" cy="467026"/>
            </a:xfrm>
            <a:prstGeom prst="rect">
              <a:avLst/>
            </a:prstGeom>
            <a:noFill/>
          </p:spPr>
          <p:txBody>
            <a:bodyPr wrap="none" rtlCol="0">
              <a:spAutoFit/>
            </a:bodyPr>
            <a:lstStyle/>
            <a:p>
              <a:pPr defTabSz="342900"/>
              <a:r>
                <a:rPr lang="es-ES" sz="1500" b="1" dirty="0">
                  <a:solidFill>
                    <a:srgbClr val="0000FF"/>
                  </a:solidFill>
                </a:rPr>
                <a:t>HOESCHT</a:t>
              </a:r>
            </a:p>
          </p:txBody>
        </p:sp>
        <p:pic>
          <p:nvPicPr>
            <p:cNvPr id="15" name="Imagen 14" descr="MDM 2-VE-LC3-MERGE 6-Image Export-37_c1+2+3.jpg"/>
            <p:cNvPicPr>
              <a:picLocks noChangeAspect="1"/>
            </p:cNvPicPr>
            <p:nvPr/>
          </p:nvPicPr>
          <p:blipFill rotWithShape="1">
            <a:blip r:embed="rId6" cstate="print">
              <a:extLst>
                <a:ext uri="{28A0092B-C50C-407E-A947-70E740481C1C}">
                  <a14:useLocalDpi xmlns:a14="http://schemas.microsoft.com/office/drawing/2010/main" xmlns="" val="0"/>
                </a:ext>
              </a:extLst>
            </a:blip>
            <a:srcRect l="19449" t="12992"/>
            <a:stretch/>
          </p:blipFill>
          <p:spPr>
            <a:xfrm>
              <a:off x="2410930" y="5090834"/>
              <a:ext cx="2234580" cy="1595686"/>
            </a:xfrm>
            <a:prstGeom prst="rect">
              <a:avLst/>
            </a:prstGeom>
          </p:spPr>
        </p:pic>
        <p:sp>
          <p:nvSpPr>
            <p:cNvPr id="16" name="CuadroTexto 15"/>
            <p:cNvSpPr txBox="1"/>
            <p:nvPr/>
          </p:nvSpPr>
          <p:spPr>
            <a:xfrm>
              <a:off x="2374386" y="5045149"/>
              <a:ext cx="1204230" cy="366950"/>
            </a:xfrm>
            <a:prstGeom prst="rect">
              <a:avLst/>
            </a:prstGeom>
            <a:noFill/>
          </p:spPr>
          <p:txBody>
            <a:bodyPr wrap="none" rtlCol="0">
              <a:spAutoFit/>
            </a:bodyPr>
            <a:lstStyle/>
            <a:p>
              <a:pPr defTabSz="342900"/>
              <a:r>
                <a:rPr lang="es-ES" sz="1050" b="1" dirty="0">
                  <a:solidFill>
                    <a:srgbClr val="F2F2F2"/>
                  </a:solidFill>
                </a:rPr>
                <a:t>VERAPAMIL</a:t>
              </a:r>
            </a:p>
          </p:txBody>
        </p:sp>
        <p:sp>
          <p:nvSpPr>
            <p:cNvPr id="17" name="CuadroTexto 16"/>
            <p:cNvSpPr txBox="1"/>
            <p:nvPr/>
          </p:nvSpPr>
          <p:spPr>
            <a:xfrm>
              <a:off x="4706479" y="3391900"/>
              <a:ext cx="1487606" cy="366950"/>
            </a:xfrm>
            <a:prstGeom prst="rect">
              <a:avLst/>
            </a:prstGeom>
            <a:noFill/>
          </p:spPr>
          <p:txBody>
            <a:bodyPr wrap="none" rtlCol="0">
              <a:spAutoFit/>
            </a:bodyPr>
            <a:lstStyle/>
            <a:p>
              <a:pPr defTabSz="342900"/>
              <a:r>
                <a:rPr lang="es-ES" sz="1050" b="1" dirty="0">
                  <a:solidFill>
                    <a:srgbClr val="F2F2F2"/>
                  </a:solidFill>
                </a:rPr>
                <a:t>VALPROIC ACID</a:t>
              </a:r>
            </a:p>
          </p:txBody>
        </p:sp>
        <p:pic>
          <p:nvPicPr>
            <p:cNvPr id="18" name="Imagen 17" descr="C31-L-LC3-PH-Image Export-138.jpg"/>
            <p:cNvPicPr>
              <a:picLocks noChangeAspect="1"/>
            </p:cNvPicPr>
            <p:nvPr/>
          </p:nvPicPr>
          <p:blipFill rotWithShape="1">
            <a:blip r:embed="rId7" cstate="print">
              <a:extLst>
                <a:ext uri="{28A0092B-C50C-407E-A947-70E740481C1C}">
                  <a14:useLocalDpi xmlns:a14="http://schemas.microsoft.com/office/drawing/2010/main" xmlns="" val="0"/>
                </a:ext>
              </a:extLst>
            </a:blip>
            <a:srcRect l="41506" t="45741" r="11574" b="13303"/>
            <a:stretch/>
          </p:blipFill>
          <p:spPr>
            <a:xfrm>
              <a:off x="118478" y="1726528"/>
              <a:ext cx="2234256" cy="1613818"/>
            </a:xfrm>
            <a:prstGeom prst="rect">
              <a:avLst/>
            </a:prstGeom>
          </p:spPr>
        </p:pic>
        <p:pic>
          <p:nvPicPr>
            <p:cNvPr id="19" name="Imagen 18" descr="C34-LC3-C-100X-MERGE-Image Export-221_c1+2.jp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1545" y="3407291"/>
              <a:ext cx="2255908" cy="1602572"/>
            </a:xfrm>
            <a:prstGeom prst="rect">
              <a:avLst/>
            </a:prstGeom>
          </p:spPr>
        </p:pic>
        <p:sp>
          <p:nvSpPr>
            <p:cNvPr id="20" name="CuadroTexto 19"/>
            <p:cNvSpPr txBox="1"/>
            <p:nvPr/>
          </p:nvSpPr>
          <p:spPr>
            <a:xfrm>
              <a:off x="101545" y="3355327"/>
              <a:ext cx="1639495" cy="366950"/>
            </a:xfrm>
            <a:prstGeom prst="rect">
              <a:avLst/>
            </a:prstGeom>
            <a:noFill/>
          </p:spPr>
          <p:txBody>
            <a:bodyPr wrap="none" rtlCol="0">
              <a:spAutoFit/>
            </a:bodyPr>
            <a:lstStyle/>
            <a:p>
              <a:pPr defTabSz="342900"/>
              <a:r>
                <a:rPr lang="es-ES" sz="1050" b="1" dirty="0">
                  <a:solidFill>
                    <a:srgbClr val="F2F2F2"/>
                  </a:solidFill>
                </a:rPr>
                <a:t>CARBAMAZEPINE</a:t>
              </a:r>
            </a:p>
          </p:txBody>
        </p:sp>
        <p:pic>
          <p:nvPicPr>
            <p:cNvPr id="21" name="Imagen 20" descr="MDM 2-SIM-LC3-MERGE 5_c1+2.jpg"/>
            <p:cNvPicPr>
              <a:picLocks noChangeAspect="1"/>
            </p:cNvPicPr>
            <p:nvPr/>
          </p:nvPicPr>
          <p:blipFill rotWithShape="1">
            <a:blip r:embed="rId9" cstate="print">
              <a:extLst>
                <a:ext uri="{28A0092B-C50C-407E-A947-70E740481C1C}">
                  <a14:useLocalDpi xmlns:a14="http://schemas.microsoft.com/office/drawing/2010/main" xmlns="" val="0"/>
                </a:ext>
              </a:extLst>
            </a:blip>
            <a:srcRect l="12253" t="27448" r="24848" b="10404"/>
            <a:stretch/>
          </p:blipFill>
          <p:spPr>
            <a:xfrm>
              <a:off x="108450" y="5072481"/>
              <a:ext cx="2230250" cy="1614040"/>
            </a:xfrm>
            <a:prstGeom prst="rect">
              <a:avLst/>
            </a:prstGeom>
          </p:spPr>
        </p:pic>
        <p:sp>
          <p:nvSpPr>
            <p:cNvPr id="22" name="CuadroTexto 21"/>
            <p:cNvSpPr txBox="1"/>
            <p:nvPr/>
          </p:nvSpPr>
          <p:spPr>
            <a:xfrm>
              <a:off x="134098" y="5109250"/>
              <a:ext cx="1367454" cy="366950"/>
            </a:xfrm>
            <a:prstGeom prst="rect">
              <a:avLst/>
            </a:prstGeom>
            <a:noFill/>
          </p:spPr>
          <p:txBody>
            <a:bodyPr wrap="none" rtlCol="0">
              <a:spAutoFit/>
            </a:bodyPr>
            <a:lstStyle/>
            <a:p>
              <a:pPr defTabSz="342900"/>
              <a:r>
                <a:rPr lang="es-ES" sz="1050" b="1" dirty="0">
                  <a:solidFill>
                    <a:srgbClr val="F2F2F2"/>
                  </a:solidFill>
                </a:rPr>
                <a:t>SIMVASTATIN</a:t>
              </a:r>
            </a:p>
          </p:txBody>
        </p:sp>
        <p:sp>
          <p:nvSpPr>
            <p:cNvPr id="23" name="CuadroTexto 22"/>
            <p:cNvSpPr txBox="1"/>
            <p:nvPr/>
          </p:nvSpPr>
          <p:spPr>
            <a:xfrm>
              <a:off x="164844" y="1709407"/>
              <a:ext cx="2237982" cy="366950"/>
            </a:xfrm>
            <a:prstGeom prst="rect">
              <a:avLst/>
            </a:prstGeom>
            <a:noFill/>
          </p:spPr>
          <p:txBody>
            <a:bodyPr wrap="none" rtlCol="0">
              <a:spAutoFit/>
            </a:bodyPr>
            <a:lstStyle/>
            <a:p>
              <a:pPr defTabSz="342900"/>
              <a:r>
                <a:rPr lang="es-ES" sz="1050" b="1" dirty="0">
                  <a:solidFill>
                    <a:prstClr val="white">
                      <a:lumMod val="95000"/>
                    </a:prstClr>
                  </a:solidFill>
                </a:rPr>
                <a:t>MEDIUM, </a:t>
              </a:r>
              <a:r>
                <a:rPr lang="es-ES" sz="1050" b="1" dirty="0" err="1">
                  <a:solidFill>
                    <a:prstClr val="white">
                      <a:lumMod val="95000"/>
                    </a:prstClr>
                  </a:solidFill>
                </a:rPr>
                <a:t>phase</a:t>
              </a:r>
              <a:r>
                <a:rPr lang="es-ES" sz="1050" b="1" dirty="0">
                  <a:solidFill>
                    <a:prstClr val="white">
                      <a:lumMod val="95000"/>
                    </a:prstClr>
                  </a:solidFill>
                </a:rPr>
                <a:t> </a:t>
              </a:r>
              <a:r>
                <a:rPr lang="es-ES" sz="1050" b="1" dirty="0" err="1">
                  <a:solidFill>
                    <a:prstClr val="white">
                      <a:lumMod val="95000"/>
                    </a:prstClr>
                  </a:solidFill>
                </a:rPr>
                <a:t>contrast</a:t>
              </a:r>
              <a:endParaRPr lang="es-ES" sz="1050" b="1" dirty="0">
                <a:solidFill>
                  <a:prstClr val="white">
                    <a:lumMod val="95000"/>
                  </a:prstClr>
                </a:solidFill>
              </a:endParaRPr>
            </a:p>
          </p:txBody>
        </p:sp>
      </p:grpSp>
      <p:pic>
        <p:nvPicPr>
          <p:cNvPr id="26" name="Imagen 25"/>
          <p:cNvPicPr>
            <a:picLocks noChangeAspect="1"/>
          </p:cNvPicPr>
          <p:nvPr/>
        </p:nvPicPr>
        <p:blipFill>
          <a:blip r:embed="rId10" cstate="print"/>
          <a:stretch>
            <a:fillRect/>
          </a:stretch>
        </p:blipFill>
        <p:spPr>
          <a:xfrm>
            <a:off x="2081796" y="4559303"/>
            <a:ext cx="2658814" cy="1685164"/>
          </a:xfrm>
          <a:prstGeom prst="rect">
            <a:avLst/>
          </a:prstGeom>
        </p:spPr>
      </p:pic>
      <p:sp>
        <p:nvSpPr>
          <p:cNvPr id="27" name="CuadroTexto 26"/>
          <p:cNvSpPr txBox="1"/>
          <p:nvPr/>
        </p:nvSpPr>
        <p:spPr>
          <a:xfrm>
            <a:off x="2015645" y="550057"/>
            <a:ext cx="309700" cy="300082"/>
          </a:xfrm>
          <a:prstGeom prst="rect">
            <a:avLst/>
          </a:prstGeom>
          <a:noFill/>
        </p:spPr>
        <p:txBody>
          <a:bodyPr wrap="none" rtlCol="0">
            <a:spAutoFit/>
          </a:bodyPr>
          <a:lstStyle/>
          <a:p>
            <a:pPr defTabSz="342900"/>
            <a:r>
              <a:rPr lang="es-ES" sz="1350" b="1" dirty="0">
                <a:solidFill>
                  <a:prstClr val="black"/>
                </a:solidFill>
                <a:latin typeface="Arial"/>
                <a:cs typeface="Arial"/>
              </a:rPr>
              <a:t>A</a:t>
            </a:r>
          </a:p>
        </p:txBody>
      </p:sp>
      <p:sp>
        <p:nvSpPr>
          <p:cNvPr id="28" name="CuadroTexto 27"/>
          <p:cNvSpPr txBox="1"/>
          <p:nvPr/>
        </p:nvSpPr>
        <p:spPr>
          <a:xfrm>
            <a:off x="2015647" y="4093289"/>
            <a:ext cx="309700" cy="300082"/>
          </a:xfrm>
          <a:prstGeom prst="rect">
            <a:avLst/>
          </a:prstGeom>
          <a:noFill/>
        </p:spPr>
        <p:txBody>
          <a:bodyPr wrap="none" rtlCol="0">
            <a:spAutoFit/>
          </a:bodyPr>
          <a:lstStyle/>
          <a:p>
            <a:pPr defTabSz="342900"/>
            <a:r>
              <a:rPr lang="es-ES" sz="1350" b="1" dirty="0">
                <a:solidFill>
                  <a:prstClr val="black"/>
                </a:solidFill>
                <a:latin typeface="Arial"/>
                <a:cs typeface="Arial"/>
              </a:rPr>
              <a:t>B</a:t>
            </a:r>
          </a:p>
        </p:txBody>
      </p:sp>
      <p:pic>
        <p:nvPicPr>
          <p:cNvPr id="29" name="Imagen 28"/>
          <p:cNvPicPr>
            <a:picLocks noChangeAspect="1"/>
          </p:cNvPicPr>
          <p:nvPr/>
        </p:nvPicPr>
        <p:blipFill>
          <a:blip r:embed="rId11" cstate="print"/>
          <a:stretch>
            <a:fillRect/>
          </a:stretch>
        </p:blipFill>
        <p:spPr>
          <a:xfrm>
            <a:off x="4871271" y="4444039"/>
            <a:ext cx="2272480" cy="1762331"/>
          </a:xfrm>
          <a:prstGeom prst="rect">
            <a:avLst/>
          </a:prstGeom>
        </p:spPr>
      </p:pic>
      <p:sp>
        <p:nvSpPr>
          <p:cNvPr id="30" name="CuadroTexto 29"/>
          <p:cNvSpPr txBox="1"/>
          <p:nvPr/>
        </p:nvSpPr>
        <p:spPr>
          <a:xfrm>
            <a:off x="4739504" y="4093289"/>
            <a:ext cx="309700" cy="300082"/>
          </a:xfrm>
          <a:prstGeom prst="rect">
            <a:avLst/>
          </a:prstGeom>
          <a:noFill/>
        </p:spPr>
        <p:txBody>
          <a:bodyPr wrap="none" rtlCol="0">
            <a:spAutoFit/>
          </a:bodyPr>
          <a:lstStyle/>
          <a:p>
            <a:pPr defTabSz="342900"/>
            <a:r>
              <a:rPr lang="es-ES" sz="1350" b="1" dirty="0">
                <a:solidFill>
                  <a:prstClr val="black"/>
                </a:solidFill>
                <a:latin typeface="Arial"/>
                <a:cs typeface="Arial"/>
              </a:rPr>
              <a:t>C</a:t>
            </a:r>
          </a:p>
        </p:txBody>
      </p:sp>
    </p:spTree>
    <p:extLst>
      <p:ext uri="{BB962C8B-B14F-4D97-AF65-F5344CB8AC3E}">
        <p14:creationId xmlns:p14="http://schemas.microsoft.com/office/powerpoint/2010/main" xmlns="" val="13678565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2" y="0"/>
            <a:ext cx="8355601" cy="7608401"/>
          </a:xfrm>
          <a:prstGeom prst="rect">
            <a:avLst/>
          </a:prstGeom>
        </p:spPr>
      </p:pic>
    </p:spTree>
    <p:extLst>
      <p:ext uri="{BB962C8B-B14F-4D97-AF65-F5344CB8AC3E}">
        <p14:creationId xmlns:p14="http://schemas.microsoft.com/office/powerpoint/2010/main" xmlns="" val="3012943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96336" y="260648"/>
            <a:ext cx="1337142" cy="12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pic>
      <p:sp>
        <p:nvSpPr>
          <p:cNvPr id="5121" name="Text Box 1"/>
          <p:cNvSpPr txBox="1">
            <a:spLocks noChangeArrowheads="1"/>
          </p:cNvSpPr>
          <p:nvPr/>
        </p:nvSpPr>
        <p:spPr bwMode="auto">
          <a:xfrm>
            <a:off x="325442" y="381658"/>
            <a:ext cx="8494560" cy="223907"/>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5902" algn="l"/>
                <a:tab pos="1311799" algn="l"/>
                <a:tab pos="1967702" algn="l"/>
                <a:tab pos="2623605" algn="l"/>
                <a:tab pos="3279504" algn="l"/>
                <a:tab pos="3935409" algn="l"/>
                <a:tab pos="4591309" algn="l"/>
                <a:tab pos="5247211" algn="l"/>
                <a:tab pos="5903110" algn="l"/>
                <a:tab pos="6559013" algn="l"/>
                <a:tab pos="7214915" algn="l"/>
                <a:tab pos="7870815" algn="l"/>
              </a:tabLst>
            </a:pPr>
            <a:r>
              <a:rPr lang="en-GB" sz="1500" b="1" dirty="0">
                <a:solidFill>
                  <a:srgbClr val="FFFFFF"/>
                </a:solidFill>
                <a:latin typeface="Arial" charset="0"/>
              </a:rPr>
              <a:t>INCIDENCIA GLOBAL EN TUBERCULOSIS </a:t>
            </a:r>
          </a:p>
        </p:txBody>
      </p:sp>
      <p:sp>
        <p:nvSpPr>
          <p:cNvPr id="5124" name="Text Box 4"/>
          <p:cNvSpPr txBox="1">
            <a:spLocks noChangeArrowheads="1"/>
          </p:cNvSpPr>
          <p:nvPr/>
        </p:nvSpPr>
        <p:spPr bwMode="auto">
          <a:xfrm>
            <a:off x="2051720" y="6693788"/>
            <a:ext cx="4983128" cy="164212"/>
          </a:xfrm>
          <a:prstGeom prst="rect">
            <a:avLst/>
          </a:prstGeom>
          <a:noFill/>
          <a:ln w="9525">
            <a:noFill/>
            <a:miter lim="800000"/>
            <a:headEnd/>
            <a:tailEnd/>
          </a:ln>
        </p:spPr>
        <p:txBody>
          <a:bodyPr lIns="0" tIns="0" rIns="0" bIns="0">
            <a:spAutoFit/>
          </a:bodyPr>
          <a:lstStyle/>
          <a:p>
            <a:pPr>
              <a:lnSpc>
                <a:spcPct val="97000"/>
              </a:lnSpc>
              <a:buClr>
                <a:srgbClr val="FFFFFF"/>
              </a:buClr>
              <a:buSzPct val="45000"/>
              <a:tabLst>
                <a:tab pos="655902" algn="l"/>
                <a:tab pos="1311799" algn="l"/>
                <a:tab pos="1967702" algn="l"/>
                <a:tab pos="2623605" algn="l"/>
                <a:tab pos="3279504" algn="l"/>
              </a:tabLst>
            </a:pPr>
            <a:r>
              <a:rPr lang="en-GB" sz="1100" b="1" dirty="0" err="1">
                <a:solidFill>
                  <a:srgbClr val="FFFFFF"/>
                </a:solidFill>
                <a:latin typeface="Arial" charset="0"/>
              </a:rPr>
              <a:t>Zumla</a:t>
            </a:r>
            <a:r>
              <a:rPr lang="en-GB" sz="1100" b="1" dirty="0">
                <a:solidFill>
                  <a:srgbClr val="FFFFFF"/>
                </a:solidFill>
                <a:latin typeface="Arial" charset="0"/>
              </a:rPr>
              <a:t> A et al. N </a:t>
            </a:r>
            <a:r>
              <a:rPr lang="en-GB" sz="1100" b="1" dirty="0" err="1">
                <a:solidFill>
                  <a:srgbClr val="FFFFFF"/>
                </a:solidFill>
                <a:latin typeface="Arial" charset="0"/>
              </a:rPr>
              <a:t>Engl</a:t>
            </a:r>
            <a:r>
              <a:rPr lang="en-GB" sz="1100" b="1" dirty="0">
                <a:solidFill>
                  <a:srgbClr val="FFFFFF"/>
                </a:solidFill>
                <a:latin typeface="Arial" charset="0"/>
              </a:rPr>
              <a:t> J Med 2013;368:745-755</a:t>
            </a:r>
          </a:p>
        </p:txBody>
      </p:sp>
      <p:pic>
        <p:nvPicPr>
          <p:cNvPr id="6" name="Picture 5" descr="Image"/>
          <p:cNvPicPr>
            <a:picLocks noChangeAspect="1"/>
          </p:cNvPicPr>
          <p:nvPr/>
        </p:nvPicPr>
        <p:blipFill>
          <a:blip r:embed="rId4" cstate="print"/>
          <a:stretch>
            <a:fillRect/>
          </a:stretch>
        </p:blipFill>
        <p:spPr>
          <a:xfrm>
            <a:off x="467544" y="908720"/>
            <a:ext cx="6948000" cy="5621446"/>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79512" y="1196751"/>
          <a:ext cx="8784976" cy="4239778"/>
        </p:xfrm>
        <a:graphic>
          <a:graphicData uri="http://schemas.openxmlformats.org/drawingml/2006/table">
            <a:tbl>
              <a:tblPr firstRow="1" bandRow="1">
                <a:tableStyleId>{5C22544A-7EE6-4342-B048-85BDC9FD1C3A}</a:tableStyleId>
              </a:tblPr>
              <a:tblGrid>
                <a:gridCol w="1756995"/>
                <a:gridCol w="1756995"/>
                <a:gridCol w="1756995"/>
                <a:gridCol w="1788372"/>
                <a:gridCol w="1725619"/>
              </a:tblGrid>
              <a:tr h="370840">
                <a:tc>
                  <a:txBody>
                    <a:bodyPr/>
                    <a:lstStyle/>
                    <a:p>
                      <a:pPr algn="ctr"/>
                      <a:r>
                        <a:rPr lang="es-ES" sz="1800" dirty="0" smtClean="0"/>
                        <a:t>PROYECTO</a:t>
                      </a:r>
                      <a:endParaRPr lang="es-ES" sz="1800" dirty="0"/>
                    </a:p>
                  </a:txBody>
                  <a:tcPr anchor="ctr"/>
                </a:tc>
                <a:tc>
                  <a:txBody>
                    <a:bodyPr/>
                    <a:lstStyle/>
                    <a:p>
                      <a:pPr algn="ctr"/>
                      <a:r>
                        <a:rPr lang="pt-BR" sz="1800" dirty="0" smtClean="0"/>
                        <a:t>PAIS</a:t>
                      </a:r>
                      <a:endParaRPr lang="pt-BR" sz="1800" dirty="0"/>
                    </a:p>
                  </a:txBody>
                  <a:tcPr anchor="ctr"/>
                </a:tc>
                <a:tc>
                  <a:txBody>
                    <a:bodyPr/>
                    <a:lstStyle/>
                    <a:p>
                      <a:pPr algn="ctr"/>
                      <a:r>
                        <a:rPr lang="es-ES" sz="1800" dirty="0" smtClean="0"/>
                        <a:t>POBLACION </a:t>
                      </a:r>
                      <a:endParaRPr lang="es-ES" sz="1800" dirty="0"/>
                    </a:p>
                  </a:txBody>
                  <a:tcPr anchor="ctr"/>
                </a:tc>
                <a:tc>
                  <a:txBody>
                    <a:bodyPr/>
                    <a:lstStyle/>
                    <a:p>
                      <a:pPr algn="ctr"/>
                      <a:r>
                        <a:rPr lang="es-ES" sz="1800" dirty="0" smtClean="0"/>
                        <a:t>ESQUEMA </a:t>
                      </a:r>
                      <a:endParaRPr lang="es-ES" sz="1800" dirty="0"/>
                    </a:p>
                  </a:txBody>
                  <a:tcPr anchor="ctr"/>
                </a:tc>
                <a:tc>
                  <a:txBody>
                    <a:bodyPr/>
                    <a:lstStyle/>
                    <a:p>
                      <a:pPr algn="ctr"/>
                      <a:r>
                        <a:rPr lang="en-US" sz="1800" dirty="0" smtClean="0"/>
                        <a:t>OBJETIVOS </a:t>
                      </a:r>
                      <a:endParaRPr lang="en-US" sz="1800" dirty="0"/>
                    </a:p>
                  </a:txBody>
                  <a:tcPr anchor="ctr"/>
                </a:tc>
              </a:tr>
              <a:tr h="1197476">
                <a:tc>
                  <a:txBody>
                    <a:bodyPr/>
                    <a:lstStyle/>
                    <a:p>
                      <a:pPr algn="ctr"/>
                      <a:r>
                        <a:rPr lang="es-ES" sz="1800" dirty="0"/>
                        <a:t>RIFAQUIN</a:t>
                      </a:r>
                    </a:p>
                  </a:txBody>
                  <a:tcPr anchor="ctr"/>
                </a:tc>
                <a:tc>
                  <a:txBody>
                    <a:bodyPr/>
                    <a:lstStyle/>
                    <a:p>
                      <a:pPr algn="ctr"/>
                      <a:r>
                        <a:rPr lang="pt-BR" sz="1800"/>
                        <a:t>S Africa, Zimbabwe, Zambia, Mozambique</a:t>
                      </a:r>
                    </a:p>
                  </a:txBody>
                  <a:tcPr anchor="ctr"/>
                </a:tc>
                <a:tc>
                  <a:txBody>
                    <a:bodyPr/>
                    <a:lstStyle/>
                    <a:p>
                      <a:pPr algn="ctr"/>
                      <a:r>
                        <a:rPr lang="es-ES" sz="1800"/>
                        <a:t>DS-TB</a:t>
                      </a:r>
                      <a:br>
                        <a:rPr lang="es-ES" sz="1800"/>
                      </a:br>
                      <a:r>
                        <a:rPr lang="es-ES" sz="1800"/>
                        <a:t>HIV−/+(CD4&gt;200/</a:t>
                      </a:r>
                      <a:r>
                        <a:rPr lang="el-GR" sz="1800"/>
                        <a:t>μ</a:t>
                      </a:r>
                      <a:r>
                        <a:rPr lang="es-ES" sz="1800"/>
                        <a:t>l)</a:t>
                      </a:r>
                    </a:p>
                  </a:txBody>
                  <a:tcPr anchor="ctr"/>
                </a:tc>
                <a:tc>
                  <a:txBody>
                    <a:bodyPr/>
                    <a:lstStyle/>
                    <a:p>
                      <a:pPr algn="ctr"/>
                      <a:r>
                        <a:rPr lang="es-ES" sz="1800"/>
                        <a:t>2RMZE→2Rp</a:t>
                      </a:r>
                      <a:r>
                        <a:rPr lang="es-ES" sz="1800" baseline="-25000"/>
                        <a:t>15/20mg/kg</a:t>
                      </a:r>
                      <a:r>
                        <a:rPr lang="es-ES" sz="1800"/>
                        <a:t>M[x2/wk]</a:t>
                      </a:r>
                      <a:br>
                        <a:rPr lang="es-ES" sz="1800"/>
                      </a:br>
                      <a:r>
                        <a:rPr lang="es-ES" sz="1800"/>
                        <a:t>2RHZE→4RH</a:t>
                      </a:r>
                    </a:p>
                  </a:txBody>
                  <a:tcPr anchor="ctr"/>
                </a:tc>
                <a:tc>
                  <a:txBody>
                    <a:bodyPr/>
                    <a:lstStyle/>
                    <a:p>
                      <a:pPr algn="ctr"/>
                      <a:r>
                        <a:rPr lang="en-US" sz="1800" dirty="0"/>
                        <a:t>Evaluate at 18 months: Clinical failure/relapse</a:t>
                      </a:r>
                    </a:p>
                  </a:txBody>
                  <a:tcPr anchor="ctr"/>
                </a:tc>
              </a:tr>
              <a:tr h="920968">
                <a:tc>
                  <a:txBody>
                    <a:bodyPr/>
                    <a:lstStyle/>
                    <a:p>
                      <a:pPr algn="ctr"/>
                      <a:r>
                        <a:rPr lang="es-ES" sz="1800" dirty="0"/>
                        <a:t>OFLOTUB</a:t>
                      </a:r>
                      <a:br>
                        <a:rPr lang="es-ES" sz="1800" dirty="0"/>
                      </a:br>
                      <a:r>
                        <a:rPr lang="es-ES" sz="1800" dirty="0"/>
                        <a:t>NCT00216385</a:t>
                      </a:r>
                    </a:p>
                  </a:txBody>
                  <a:tcPr anchor="ctr"/>
                </a:tc>
                <a:tc>
                  <a:txBody>
                    <a:bodyPr/>
                    <a:lstStyle/>
                    <a:p>
                      <a:pPr algn="ctr"/>
                      <a:r>
                        <a:rPr lang="pt-BR" sz="1800"/>
                        <a:t>Benin, Guinea, Kenya, Senegal, S Africa</a:t>
                      </a:r>
                    </a:p>
                  </a:txBody>
                  <a:tcPr anchor="ctr"/>
                </a:tc>
                <a:tc>
                  <a:txBody>
                    <a:bodyPr/>
                    <a:lstStyle/>
                    <a:p>
                      <a:pPr algn="ctr"/>
                      <a:r>
                        <a:rPr lang="es-ES" sz="1800"/>
                        <a:t>DS-TB</a:t>
                      </a:r>
                      <a:br>
                        <a:rPr lang="es-ES" sz="1800"/>
                      </a:br>
                      <a:r>
                        <a:rPr lang="es-ES" sz="1800"/>
                        <a:t>HIV−/+</a:t>
                      </a:r>
                    </a:p>
                  </a:txBody>
                  <a:tcPr anchor="ctr"/>
                </a:tc>
                <a:tc>
                  <a:txBody>
                    <a:bodyPr/>
                    <a:lstStyle/>
                    <a:p>
                      <a:pPr algn="ctr"/>
                      <a:r>
                        <a:rPr lang="es-ES" sz="1800"/>
                        <a:t>2RHPG→2RHG</a:t>
                      </a:r>
                      <a:br>
                        <a:rPr lang="es-ES" sz="1800"/>
                      </a:br>
                      <a:r>
                        <a:rPr lang="es-ES" sz="1800"/>
                        <a:t>2RHZE→4RH</a:t>
                      </a:r>
                    </a:p>
                  </a:txBody>
                  <a:tcPr anchor="ctr"/>
                </a:tc>
                <a:tc>
                  <a:txBody>
                    <a:bodyPr/>
                    <a:lstStyle/>
                    <a:p>
                      <a:pPr algn="ctr"/>
                      <a:r>
                        <a:rPr lang="en-US" sz="1800" dirty="0"/>
                        <a:t>Evaluate at 30 months: Clinical failure/relapse</a:t>
                      </a:r>
                    </a:p>
                  </a:txBody>
                  <a:tcPr anchor="ctr"/>
                </a:tc>
              </a:tr>
              <a:tr h="1750494">
                <a:tc>
                  <a:txBody>
                    <a:bodyPr/>
                    <a:lstStyle/>
                    <a:p>
                      <a:pPr algn="ctr"/>
                      <a:r>
                        <a:rPr lang="es-ES" sz="1800" dirty="0" err="1"/>
                        <a:t>REMoxTB</a:t>
                      </a:r>
                      <a:r>
                        <a:rPr lang="es-ES" sz="1800" dirty="0"/>
                        <a:t/>
                      </a:r>
                      <a:br>
                        <a:rPr lang="es-ES" sz="1800" dirty="0"/>
                      </a:br>
                      <a:r>
                        <a:rPr lang="es-ES" sz="1800" dirty="0"/>
                        <a:t>NCT00864383</a:t>
                      </a:r>
                    </a:p>
                  </a:txBody>
                  <a:tcPr anchor="ctr"/>
                </a:tc>
                <a:tc>
                  <a:txBody>
                    <a:bodyPr/>
                    <a:lstStyle/>
                    <a:p>
                      <a:pPr algn="ctr"/>
                      <a:r>
                        <a:rPr lang="es-ES" sz="1800"/>
                        <a:t>China, India, Kenya, Malaysia, Mexico, S Africa, Tanzania, Thailand, Zambia</a:t>
                      </a:r>
                    </a:p>
                  </a:txBody>
                  <a:tcPr anchor="ctr"/>
                </a:tc>
                <a:tc>
                  <a:txBody>
                    <a:bodyPr/>
                    <a:lstStyle/>
                    <a:p>
                      <a:pPr algn="ctr"/>
                      <a:r>
                        <a:rPr lang="es-ES" sz="1800" dirty="0"/>
                        <a:t>DS-TB</a:t>
                      </a:r>
                      <a:br>
                        <a:rPr lang="es-ES" sz="1800" dirty="0"/>
                      </a:br>
                      <a:r>
                        <a:rPr lang="es-ES" sz="1800" dirty="0"/>
                        <a:t>HIV−/+</a:t>
                      </a:r>
                    </a:p>
                  </a:txBody>
                  <a:tcPr anchor="ctr"/>
                </a:tc>
                <a:tc>
                  <a:txBody>
                    <a:bodyPr/>
                    <a:lstStyle/>
                    <a:p>
                      <a:pPr algn="ctr"/>
                      <a:r>
                        <a:rPr lang="es-ES" sz="1800"/>
                        <a:t>2RHZM→2RHM</a:t>
                      </a:r>
                      <a:br>
                        <a:rPr lang="es-ES" sz="1800"/>
                      </a:br>
                      <a:r>
                        <a:rPr lang="es-ES" sz="1800"/>
                        <a:t>2RMZE→2 RM</a:t>
                      </a:r>
                      <a:br>
                        <a:rPr lang="es-ES" sz="1800"/>
                      </a:br>
                      <a:r>
                        <a:rPr lang="es-ES" sz="1800"/>
                        <a:t>2RHZE→4RH</a:t>
                      </a:r>
                    </a:p>
                  </a:txBody>
                  <a:tcPr anchor="ctr"/>
                </a:tc>
                <a:tc>
                  <a:txBody>
                    <a:bodyPr/>
                    <a:lstStyle/>
                    <a:p>
                      <a:pPr algn="ctr"/>
                      <a:r>
                        <a:rPr lang="en-US" sz="1800" dirty="0"/>
                        <a:t>Evaluate at 18 months: Clinical failure/relapse</a:t>
                      </a:r>
                    </a:p>
                  </a:txBody>
                  <a:tcPr anchor="ctr"/>
                </a:tc>
              </a:tr>
            </a:tbl>
          </a:graphicData>
        </a:graphic>
      </p:graphicFrame>
      <p:sp>
        <p:nvSpPr>
          <p:cNvPr id="3" name="2 CuadroTexto"/>
          <p:cNvSpPr txBox="1"/>
          <p:nvPr/>
        </p:nvSpPr>
        <p:spPr>
          <a:xfrm>
            <a:off x="3131853" y="6165309"/>
            <a:ext cx="184488" cy="369217"/>
          </a:xfrm>
          <a:prstGeom prst="rect">
            <a:avLst/>
          </a:prstGeom>
          <a:noFill/>
        </p:spPr>
        <p:txBody>
          <a:bodyPr wrap="none" lIns="91320" tIns="45663" rIns="91320" bIns="45663" rtlCol="0">
            <a:spAutoFit/>
          </a:bodyPr>
          <a:lstStyle/>
          <a:p>
            <a:endParaRPr lang="es-ES" dirty="0"/>
          </a:p>
        </p:txBody>
      </p:sp>
      <p:sp>
        <p:nvSpPr>
          <p:cNvPr id="5" name="4 CuadroTexto"/>
          <p:cNvSpPr txBox="1"/>
          <p:nvPr/>
        </p:nvSpPr>
        <p:spPr>
          <a:xfrm>
            <a:off x="1691680" y="332665"/>
            <a:ext cx="6552728" cy="523105"/>
          </a:xfrm>
          <a:prstGeom prst="rect">
            <a:avLst/>
          </a:prstGeom>
          <a:noFill/>
        </p:spPr>
        <p:txBody>
          <a:bodyPr wrap="square" lIns="91320" tIns="45663" rIns="91320" bIns="45663" rtlCol="0">
            <a:spAutoFit/>
          </a:bodyPr>
          <a:lstStyle/>
          <a:p>
            <a:r>
              <a:rPr lang="es-ES" sz="2800" b="1" dirty="0">
                <a:solidFill>
                  <a:schemeClr val="tx2">
                    <a:lumMod val="60000"/>
                    <a:lumOff val="40000"/>
                  </a:schemeClr>
                </a:solidFill>
              </a:rPr>
              <a:t>ESTUDIOS FASE III ACORTADOS 4 MESES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n external file that holds a picture, illustration, etc.&#10;Object name is emss-57464-f0001.jpg"/>
          <p:cNvPicPr>
            <a:picLocks noChangeAspect="1" noChangeArrowheads="1"/>
          </p:cNvPicPr>
          <p:nvPr/>
        </p:nvPicPr>
        <p:blipFill>
          <a:blip r:embed="rId2" cstate="print"/>
          <a:srcRect/>
          <a:stretch>
            <a:fillRect/>
          </a:stretch>
        </p:blipFill>
        <p:spPr bwMode="auto">
          <a:xfrm>
            <a:off x="395537" y="1556794"/>
            <a:ext cx="7620000" cy="394335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671040" y="573193"/>
            <a:ext cx="7804800" cy="1144921"/>
          </a:xfrm>
          <a:prstGeom prst="rect">
            <a:avLst/>
          </a:prstGeom>
          <a:noFill/>
          <a:ln w="9525">
            <a:noFill/>
            <a:miter lim="800000"/>
            <a:headEnd/>
            <a:tailEnd/>
          </a:ln>
        </p:spPr>
        <p:txBody>
          <a:bodyPr lIns="0" tIns="0" rIns="0" bIns="0"/>
          <a:lstStyle/>
          <a:p>
            <a:pPr algn="ctr" defTabSz="828936" fontAlgn="base" hangingPunct="0">
              <a:lnSpc>
                <a:spcPct val="97000"/>
              </a:lnSpc>
              <a:spcBef>
                <a:spcPct val="0"/>
              </a:spcBef>
              <a:spcAft>
                <a:spcPct val="0"/>
              </a:spcAft>
              <a:buClr>
                <a:srgbClr val="FFFFFF"/>
              </a:buClr>
              <a:buSzPct val="45000"/>
              <a:tabLst>
                <a:tab pos="656174" algn="l"/>
                <a:tab pos="1312343" algn="l"/>
                <a:tab pos="1968519" algn="l"/>
                <a:tab pos="2624693" algn="l"/>
                <a:tab pos="3280865" algn="l"/>
                <a:tab pos="3937041" algn="l"/>
                <a:tab pos="4593213" algn="l"/>
                <a:tab pos="5249387" algn="l"/>
                <a:tab pos="5905559" algn="l"/>
                <a:tab pos="6561734" algn="l"/>
                <a:tab pos="7217908" algn="l"/>
              </a:tabLst>
            </a:pPr>
            <a:r>
              <a:rPr lang="en-GB" b="1" dirty="0">
                <a:solidFill>
                  <a:srgbClr val="FF0000"/>
                </a:solidFill>
                <a:latin typeface="Arial" charset="0"/>
              </a:rPr>
              <a:t>Original Article</a:t>
            </a:r>
            <a:r>
              <a:rPr lang="en-GB" sz="2500" b="1" dirty="0">
                <a:solidFill>
                  <a:srgbClr val="FFFFFF"/>
                </a:solidFill>
                <a:latin typeface="Arial" charset="0"/>
              </a:rPr>
              <a:t> </a:t>
            </a:r>
            <a:br>
              <a:rPr lang="en-GB" sz="2500" b="1" dirty="0">
                <a:solidFill>
                  <a:srgbClr val="FFFFFF"/>
                </a:solidFill>
                <a:latin typeface="Arial" charset="0"/>
              </a:rPr>
            </a:br>
            <a:r>
              <a:rPr lang="en-GB" sz="2500" b="1" dirty="0">
                <a:solidFill>
                  <a:srgbClr val="FFFFFF"/>
                </a:solidFill>
                <a:latin typeface="Arial" charset="0"/>
              </a:rPr>
              <a:t>Linezolid for Treatment of Chronic Extensively Drug-Resistant Tuberculosis</a:t>
            </a:r>
          </a:p>
        </p:txBody>
      </p:sp>
      <p:sp>
        <p:nvSpPr>
          <p:cNvPr id="3074" name="Text Box 2"/>
          <p:cNvSpPr txBox="1">
            <a:spLocks noChangeArrowheads="1"/>
          </p:cNvSpPr>
          <p:nvPr/>
        </p:nvSpPr>
        <p:spPr bwMode="auto">
          <a:xfrm>
            <a:off x="671040" y="2049344"/>
            <a:ext cx="7804800" cy="2740607"/>
          </a:xfrm>
          <a:prstGeom prst="rect">
            <a:avLst/>
          </a:prstGeom>
          <a:noFill/>
          <a:ln w="9525">
            <a:noFill/>
            <a:miter lim="800000"/>
            <a:headEnd/>
            <a:tailEnd/>
          </a:ln>
        </p:spPr>
        <p:txBody>
          <a:bodyPr lIns="0" tIns="0" rIns="0" bIns="0"/>
          <a:lstStyle/>
          <a:p>
            <a:pPr algn="ctr" defTabSz="828936" fontAlgn="base" hangingPunct="0">
              <a:lnSpc>
                <a:spcPct val="97000"/>
              </a:lnSpc>
              <a:spcBef>
                <a:spcPct val="0"/>
              </a:spcBef>
              <a:spcAft>
                <a:spcPct val="0"/>
              </a:spcAft>
              <a:buClr>
                <a:srgbClr val="FFFFFF"/>
              </a:buClr>
              <a:buSzPct val="45000"/>
              <a:tabLst>
                <a:tab pos="656174" algn="l"/>
                <a:tab pos="1312343" algn="l"/>
                <a:tab pos="1968519" algn="l"/>
                <a:tab pos="2624693" algn="l"/>
                <a:tab pos="3280865" algn="l"/>
                <a:tab pos="3937041" algn="l"/>
                <a:tab pos="4593213" algn="l"/>
                <a:tab pos="5249387" algn="l"/>
                <a:tab pos="5905559" algn="l"/>
                <a:tab pos="6561734" algn="l"/>
                <a:tab pos="7217908" algn="l"/>
              </a:tabLst>
            </a:pPr>
            <a:r>
              <a:rPr lang="en-GB" dirty="0" err="1">
                <a:solidFill>
                  <a:srgbClr val="FFFFFF"/>
                </a:solidFill>
                <a:latin typeface="Arial" charset="0"/>
              </a:rPr>
              <a:t>Myungsun Lee, M.D., Jongseok Lee, Ph.D., Matthew W. Carroll, M.D., Hongjo Choi, M.D., Seonyeong Min, R.N., Taeksun Song, Ph.D., Laura E. Via, Ph.D., Lisa C. Goldfeder, C.C.R.P., Eunhwa Kang, M.Sc., Boyoung Jin, R.N., Hyeeun Park, R.N., Hyunkyung Kwak, B.S., Hyunchul Kim, Ph.D., Han-Seung Jeon, M.S., Ina Jeong, M.D., Joon Sung Joh, M.D., Ray Y. Chen, M.D., Kenneth N. Olivier, M.D., Pamela A. Shaw, Ph.D., Dean Follmann, Ph.D., Sun Dae Song, M.D., Ph.D., Jong-Koo Lee, M.D., Dukhyoung Lee, M.D., Cheon Tae Kim, M.D., Veronique Dartois, Ph.D., Seung-Kyu Park, M.D., Sang-Nae Cho, D.V.M., Ph.D., and Clifton E. Barry, III, Ph.D.</a:t>
            </a:r>
            <a:endParaRPr lang="en-GB" dirty="0">
              <a:solidFill>
                <a:srgbClr val="FFFFFF"/>
              </a:solidFill>
              <a:latin typeface="Arial" charset="0"/>
            </a:endParaRPr>
          </a:p>
        </p:txBody>
      </p:sp>
      <p:sp>
        <p:nvSpPr>
          <p:cNvPr id="3075" name="Text Box 3"/>
          <p:cNvSpPr txBox="1">
            <a:spLocks noChangeArrowheads="1"/>
          </p:cNvSpPr>
          <p:nvPr/>
        </p:nvSpPr>
        <p:spPr bwMode="auto">
          <a:xfrm>
            <a:off x="669600" y="5118302"/>
            <a:ext cx="7804800" cy="805990"/>
          </a:xfrm>
          <a:prstGeom prst="rect">
            <a:avLst/>
          </a:prstGeom>
          <a:noFill/>
          <a:ln w="9525">
            <a:noFill/>
            <a:miter lim="800000"/>
            <a:headEnd/>
            <a:tailEnd/>
          </a:ln>
        </p:spPr>
        <p:txBody>
          <a:bodyPr lIns="0" tIns="0" rIns="0" bIns="0">
            <a:spAutoFit/>
          </a:bodyPr>
          <a:lstStyle/>
          <a:p>
            <a:pPr algn="ctr" defTabSz="828936" fontAlgn="base" hangingPunct="0">
              <a:lnSpc>
                <a:spcPct val="97000"/>
              </a:lnSpc>
              <a:spcBef>
                <a:spcPct val="0"/>
              </a:spcBef>
              <a:spcAft>
                <a:spcPct val="0"/>
              </a:spcAft>
              <a:buClr>
                <a:srgbClr val="FFFFFF"/>
              </a:buClr>
              <a:buSzPct val="45000"/>
              <a:tabLst>
                <a:tab pos="656174" algn="l"/>
                <a:tab pos="1312343" algn="l"/>
                <a:tab pos="1968519" algn="l"/>
                <a:tab pos="2624693" algn="l"/>
                <a:tab pos="3280865" algn="l"/>
                <a:tab pos="3937041" algn="l"/>
                <a:tab pos="4593213" algn="l"/>
                <a:tab pos="5249387" algn="l"/>
                <a:tab pos="5905559" algn="l"/>
                <a:tab pos="6561734" algn="l"/>
                <a:tab pos="7217908" algn="l"/>
              </a:tabLst>
            </a:pPr>
            <a:r>
              <a:rPr lang="en-GB" dirty="0">
                <a:solidFill>
                  <a:srgbClr val="FFFFFF"/>
                </a:solidFill>
                <a:latin typeface="Arial" charset="0"/>
              </a:rPr>
              <a:t>N Engl J Med</a:t>
            </a:r>
          </a:p>
          <a:p>
            <a:pPr algn="ctr" defTabSz="828936" fontAlgn="base" hangingPunct="0">
              <a:lnSpc>
                <a:spcPct val="97000"/>
              </a:lnSpc>
              <a:spcBef>
                <a:spcPct val="0"/>
              </a:spcBef>
              <a:spcAft>
                <a:spcPct val="0"/>
              </a:spcAft>
              <a:buClr>
                <a:srgbClr val="FFFFFF"/>
              </a:buClr>
              <a:buSzPct val="45000"/>
              <a:tabLst>
                <a:tab pos="656174" algn="l"/>
                <a:tab pos="1312343" algn="l"/>
                <a:tab pos="1968519" algn="l"/>
                <a:tab pos="2624693" algn="l"/>
                <a:tab pos="3280865" algn="l"/>
                <a:tab pos="3937041" algn="l"/>
                <a:tab pos="4593213" algn="l"/>
                <a:tab pos="5249387" algn="l"/>
                <a:tab pos="5905559" algn="l"/>
                <a:tab pos="6561734" algn="l"/>
                <a:tab pos="7217908" algn="l"/>
              </a:tabLst>
            </a:pPr>
            <a:r>
              <a:rPr lang="en-GB" dirty="0">
                <a:solidFill>
                  <a:srgbClr val="FFFFFF"/>
                </a:solidFill>
                <a:latin typeface="Arial" charset="0"/>
              </a:rPr>
              <a:t>Volume 367(16):1508-1518</a:t>
            </a:r>
          </a:p>
          <a:p>
            <a:pPr algn="ctr" defTabSz="828936" fontAlgn="base" hangingPunct="0">
              <a:lnSpc>
                <a:spcPct val="97000"/>
              </a:lnSpc>
              <a:spcBef>
                <a:spcPct val="0"/>
              </a:spcBef>
              <a:spcAft>
                <a:spcPct val="0"/>
              </a:spcAft>
              <a:buClr>
                <a:srgbClr val="FFFFFF"/>
              </a:buClr>
              <a:buSzPct val="45000"/>
              <a:tabLst>
                <a:tab pos="656174" algn="l"/>
                <a:tab pos="1312343" algn="l"/>
                <a:tab pos="1968519" algn="l"/>
                <a:tab pos="2624693" algn="l"/>
                <a:tab pos="3280865" algn="l"/>
                <a:tab pos="3937041" algn="l"/>
                <a:tab pos="4593213" algn="l"/>
                <a:tab pos="5249387" algn="l"/>
                <a:tab pos="5905559" algn="l"/>
                <a:tab pos="6561734" algn="l"/>
                <a:tab pos="7217908" algn="l"/>
              </a:tabLst>
            </a:pPr>
            <a:r>
              <a:rPr lang="en-GB" dirty="0">
                <a:solidFill>
                  <a:srgbClr val="FFFFFF"/>
                </a:solidFill>
                <a:latin typeface="Arial" charset="0"/>
              </a:rPr>
              <a:t>October 18, 2012</a:t>
            </a:r>
          </a:p>
        </p:txBody>
      </p:sp>
      <p:pic>
        <p:nvPicPr>
          <p:cNvPr id="3076" name="Picture 4"/>
          <p:cNvPicPr>
            <a:picLocks noChangeAspect="1" noChangeArrowheads="1"/>
          </p:cNvPicPr>
          <p:nvPr/>
        </p:nvPicPr>
        <p:blipFill>
          <a:blip r:embed="rId3" cstate="print"/>
          <a:srcRect/>
          <a:stretch>
            <a:fillRect/>
          </a:stretch>
        </p:blipFill>
        <p:spPr bwMode="auto">
          <a:xfrm>
            <a:off x="6311525" y="6270419"/>
            <a:ext cx="2566080" cy="432046"/>
          </a:xfrm>
          <a:prstGeom prst="rect">
            <a:avLst/>
          </a:prstGeom>
          <a:noFill/>
        </p:spPr>
      </p:pic>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2Proportion of Patients with Sputum-Culture Conversion by Day 57."/>
          <p:cNvPicPr>
            <a:picLocks noChangeAspect="1" noChangeArrowheads="1"/>
          </p:cNvPicPr>
          <p:nvPr/>
        </p:nvPicPr>
        <p:blipFill>
          <a:blip r:embed="rId3" cstate="print"/>
          <a:srcRect/>
          <a:stretch>
            <a:fillRect/>
          </a:stretch>
        </p:blipFill>
        <p:spPr bwMode="auto">
          <a:xfrm>
            <a:off x="0" y="4"/>
            <a:ext cx="5297186" cy="6792978"/>
          </a:xfrm>
          <a:prstGeom prst="rect">
            <a:avLst/>
          </a:prstGeom>
          <a:noFill/>
        </p:spPr>
      </p:pic>
      <p:pic>
        <p:nvPicPr>
          <p:cNvPr id="3" name="Picture 2" descr="Figure 3Survival Analysis of Days to Sputum-Culture Conversion, According to Culture Medium Type."/>
          <p:cNvPicPr>
            <a:picLocks noChangeAspect="1" noChangeArrowheads="1"/>
          </p:cNvPicPr>
          <p:nvPr/>
        </p:nvPicPr>
        <p:blipFill>
          <a:blip r:embed="rId4" cstate="print"/>
          <a:srcRect/>
          <a:stretch>
            <a:fillRect/>
          </a:stretch>
        </p:blipFill>
        <p:spPr bwMode="auto">
          <a:xfrm>
            <a:off x="4779360" y="-1"/>
            <a:ext cx="4364640" cy="6747108"/>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86000" y="3105840"/>
            <a:ext cx="4572000" cy="646216"/>
          </a:xfrm>
          <a:prstGeom prst="rect">
            <a:avLst/>
          </a:prstGeom>
        </p:spPr>
        <p:txBody>
          <a:bodyPr lIns="91320" tIns="45663" rIns="91320" bIns="45663">
            <a:spAutoFit/>
          </a:bodyPr>
          <a:lstStyle/>
          <a:p>
            <a:r>
              <a:rPr lang="en-US" dirty="0" err="1" smtClean="0"/>
              <a:t>Bedaquiline</a:t>
            </a:r>
            <a:r>
              <a:rPr lang="en-US" dirty="0" smtClean="0"/>
              <a:t> is the first new TB drug since the introduction of </a:t>
            </a:r>
            <a:r>
              <a:rPr lang="en-US" dirty="0" err="1" smtClean="0"/>
              <a:t>rifampin</a:t>
            </a:r>
            <a:r>
              <a:rPr lang="en-US" dirty="0" smtClean="0"/>
              <a:t> in 1970.</a:t>
            </a:r>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42811" y="620694"/>
            <a:ext cx="8494560" cy="537327"/>
          </a:xfrm>
          <a:prstGeom prst="rect">
            <a:avLst/>
          </a:prstGeom>
          <a:noFill/>
          <a:ln w="9525">
            <a:noFill/>
            <a:miter lim="800000"/>
            <a:headEnd/>
            <a:tailEnd/>
          </a:ln>
        </p:spPr>
        <p:txBody>
          <a:bodyPr wrap="square" lIns="0" tIns="0" rIns="0" bIns="0">
            <a:spAutoFit/>
          </a:bodyPr>
          <a:lstStyle/>
          <a:p>
            <a:pPr algn="ctr">
              <a:lnSpc>
                <a:spcPct val="97000"/>
              </a:lnSpc>
              <a:buClr>
                <a:srgbClr val="FFFFFF"/>
              </a:buClr>
              <a:buSzPct val="45000"/>
              <a:tabLst>
                <a:tab pos="655970" algn="l"/>
                <a:tab pos="1311935" algn="l"/>
                <a:tab pos="1967906" algn="l"/>
                <a:tab pos="2623877" algn="l"/>
                <a:tab pos="3279844" algn="l"/>
                <a:tab pos="3935817" algn="l"/>
                <a:tab pos="4591785" algn="l"/>
                <a:tab pos="5247755" algn="l"/>
                <a:tab pos="5903722" algn="l"/>
                <a:tab pos="6559693" algn="l"/>
                <a:tab pos="7215663" algn="l"/>
                <a:tab pos="7871631" algn="l"/>
              </a:tabLst>
            </a:pPr>
            <a:r>
              <a:rPr lang="en-GB" b="1" dirty="0" smtClean="0">
                <a:solidFill>
                  <a:srgbClr val="FFFFFF"/>
                </a:solidFill>
                <a:latin typeface="Arial" charset="0"/>
              </a:rPr>
              <a:t>NUMEROS GLOBALES DE CASOS DE TUBERCULOSIS MULTIDROGORESISTENTE</a:t>
            </a:r>
            <a:endParaRPr lang="en-GB" b="1" dirty="0">
              <a:solidFill>
                <a:srgbClr val="FFFFFF"/>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6311525" y="6270419"/>
            <a:ext cx="2566080" cy="432046"/>
          </a:xfrm>
          <a:prstGeom prst="rect">
            <a:avLst/>
          </a:prstGeom>
          <a:noFill/>
        </p:spPr>
      </p:pic>
      <p:sp>
        <p:nvSpPr>
          <p:cNvPr id="5124" name="Text Box 4"/>
          <p:cNvSpPr txBox="1">
            <a:spLocks noChangeArrowheads="1"/>
          </p:cNvSpPr>
          <p:nvPr/>
        </p:nvSpPr>
        <p:spPr bwMode="auto">
          <a:xfrm>
            <a:off x="518400" y="5972310"/>
            <a:ext cx="8087040" cy="164212"/>
          </a:xfrm>
          <a:prstGeom prst="rect">
            <a:avLst/>
          </a:prstGeom>
          <a:noFill/>
          <a:ln w="9525">
            <a:noFill/>
            <a:miter lim="800000"/>
            <a:headEnd/>
            <a:tailEnd/>
          </a:ln>
        </p:spPr>
        <p:txBody>
          <a:bodyPr lIns="0" tIns="0" rIns="0" bIns="0">
            <a:spAutoFit/>
          </a:bodyPr>
          <a:lstStyle/>
          <a:p>
            <a:pPr>
              <a:lnSpc>
                <a:spcPct val="97000"/>
              </a:lnSpc>
              <a:buClr>
                <a:srgbClr val="FFFFFF"/>
              </a:buClr>
              <a:buSzPct val="45000"/>
              <a:tabLst>
                <a:tab pos="655970" algn="l"/>
                <a:tab pos="1311935" algn="l"/>
                <a:tab pos="1967906" algn="l"/>
                <a:tab pos="2623877" algn="l"/>
                <a:tab pos="3279844" algn="l"/>
              </a:tabLst>
            </a:pPr>
            <a:r>
              <a:rPr lang="en-GB" sz="1100" b="1" dirty="0" err="1">
                <a:solidFill>
                  <a:srgbClr val="FFFFFF"/>
                </a:solidFill>
                <a:latin typeface="Arial" charset="0"/>
              </a:rPr>
              <a:t>Zumla</a:t>
            </a:r>
            <a:r>
              <a:rPr lang="en-GB" sz="1100" b="1" dirty="0">
                <a:solidFill>
                  <a:srgbClr val="FFFFFF"/>
                </a:solidFill>
                <a:latin typeface="Arial" charset="0"/>
              </a:rPr>
              <a:t> A et al. N </a:t>
            </a:r>
            <a:r>
              <a:rPr lang="en-GB" sz="1100" b="1" dirty="0" err="1">
                <a:solidFill>
                  <a:srgbClr val="FFFFFF"/>
                </a:solidFill>
                <a:latin typeface="Arial" charset="0"/>
              </a:rPr>
              <a:t>Engl</a:t>
            </a:r>
            <a:r>
              <a:rPr lang="en-GB" sz="1100" b="1" dirty="0">
                <a:solidFill>
                  <a:srgbClr val="FFFFFF"/>
                </a:solidFill>
                <a:latin typeface="Arial" charset="0"/>
              </a:rPr>
              <a:t> J Med 2013;368:745-755</a:t>
            </a:r>
          </a:p>
        </p:txBody>
      </p:sp>
      <p:pic>
        <p:nvPicPr>
          <p:cNvPr id="6" name="Picture 5" descr="Image"/>
          <p:cNvPicPr>
            <a:picLocks noChangeAspect="1"/>
          </p:cNvPicPr>
          <p:nvPr/>
        </p:nvPicPr>
        <p:blipFill>
          <a:blip r:embed="rId4" cstate="print"/>
          <a:stretch>
            <a:fillRect/>
          </a:stretch>
        </p:blipFill>
        <p:spPr>
          <a:xfrm>
            <a:off x="179512" y="1412776"/>
            <a:ext cx="8087040" cy="4702139"/>
          </a:xfrm>
          <a:prstGeom prst="rect">
            <a:avLst/>
          </a:prstGeom>
        </p:spPr>
      </p:pic>
      <p:pic>
        <p:nvPicPr>
          <p:cNvPr id="2" name="Imagen 1"/>
          <p:cNvPicPr>
            <a:picLocks noChangeAspect="1"/>
          </p:cNvPicPr>
          <p:nvPr/>
        </p:nvPicPr>
        <p:blipFill>
          <a:blip r:embed="rId5" cstate="print"/>
          <a:stretch>
            <a:fillRect/>
          </a:stretch>
        </p:blipFill>
        <p:spPr>
          <a:xfrm>
            <a:off x="7569025" y="0"/>
            <a:ext cx="1652159" cy="1603387"/>
          </a:xfrm>
          <a:prstGeom prst="rect">
            <a:avLst/>
          </a:prstGeom>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extLst>
              <a:ext uri="{BEBA8EAE-BF5A-486C-A8C5-ECC9F3942E4B}">
                <a14:imgProps xmlns="" xmlns:a14="http://schemas.microsoft.com/office/drawing/2010/main">
                  <a14:imgLayer r:embed="rId3">
                    <a14:imgEffect>
                      <a14:backgroundRemoval t="9943" b="98088" l="7046" r="99100"/>
                    </a14:imgEffect>
                    <a14:imgEffect>
                      <a14:saturation sat="66000"/>
                    </a14:imgEffect>
                  </a14:imgLayer>
                </a14:imgProps>
              </a:ext>
            </a:extLst>
          </a:blip>
          <a:srcRect/>
          <a:stretch/>
        </p:blipFill>
        <p:spPr>
          <a:xfrm>
            <a:off x="-422742" y="623557"/>
            <a:ext cx="6788247" cy="5322719"/>
          </a:xfrm>
          <a:prstGeom prst="rect">
            <a:avLst/>
          </a:prstGeom>
        </p:spPr>
      </p:pic>
      <p:sp>
        <p:nvSpPr>
          <p:cNvPr id="10" name="CuadroTexto 9"/>
          <p:cNvSpPr txBox="1"/>
          <p:nvPr/>
        </p:nvSpPr>
        <p:spPr>
          <a:xfrm>
            <a:off x="5167179" y="1155828"/>
            <a:ext cx="3656963" cy="1015663"/>
          </a:xfrm>
          <a:prstGeom prst="rect">
            <a:avLst/>
          </a:prstGeom>
          <a:noFill/>
        </p:spPr>
        <p:txBody>
          <a:bodyPr wrap="none" rtlCol="0">
            <a:spAutoFit/>
          </a:bodyPr>
          <a:lstStyle/>
          <a:p>
            <a:pPr defTabSz="457200"/>
            <a:r>
              <a:rPr lang="es-ES" sz="2000" dirty="0" smtClean="0">
                <a:solidFill>
                  <a:prstClr val="black"/>
                </a:solidFill>
                <a:latin typeface="Helvetica Neue"/>
                <a:cs typeface="Helvetica Neue"/>
              </a:rPr>
              <a:t>18,999 casos nuevos TB</a:t>
            </a:r>
          </a:p>
          <a:p>
            <a:pPr defTabSz="457200"/>
            <a:r>
              <a:rPr lang="es-ES" sz="2000" dirty="0" smtClean="0">
                <a:solidFill>
                  <a:prstClr val="black"/>
                </a:solidFill>
                <a:latin typeface="Helvetica Neue"/>
                <a:cs typeface="Helvetica Neue"/>
              </a:rPr>
              <a:t>81.4% pulmonar (15,457)</a:t>
            </a:r>
          </a:p>
          <a:p>
            <a:pPr defTabSz="457200"/>
            <a:r>
              <a:rPr lang="es-ES" sz="2000" dirty="0" smtClean="0">
                <a:solidFill>
                  <a:prstClr val="black"/>
                </a:solidFill>
                <a:latin typeface="Helvetica Neue"/>
                <a:cs typeface="Helvetica Neue"/>
              </a:rPr>
              <a:t>152 casos nuevos de TB MDR</a:t>
            </a:r>
            <a:endParaRPr lang="es-ES" sz="2000" dirty="0">
              <a:solidFill>
                <a:prstClr val="black"/>
              </a:solidFill>
              <a:latin typeface="Helvetica Neue"/>
              <a:cs typeface="Helvetica Neue"/>
            </a:endParaRPr>
          </a:p>
        </p:txBody>
      </p:sp>
      <p:sp>
        <p:nvSpPr>
          <p:cNvPr id="11" name="CuadroTexto 10"/>
          <p:cNvSpPr txBox="1"/>
          <p:nvPr/>
        </p:nvSpPr>
        <p:spPr>
          <a:xfrm>
            <a:off x="6363418" y="2532642"/>
            <a:ext cx="2627574" cy="646331"/>
          </a:xfrm>
          <a:prstGeom prst="rect">
            <a:avLst/>
          </a:prstGeom>
          <a:noFill/>
        </p:spPr>
        <p:txBody>
          <a:bodyPr wrap="square" rtlCol="0">
            <a:spAutoFit/>
          </a:bodyPr>
          <a:lstStyle/>
          <a:p>
            <a:pPr defTabSz="457200"/>
            <a:r>
              <a:rPr lang="es-ES" dirty="0" smtClean="0">
                <a:solidFill>
                  <a:prstClr val="black"/>
                </a:solidFill>
                <a:latin typeface="Helvetica Neue"/>
                <a:cs typeface="Helvetica Neue"/>
              </a:rPr>
              <a:t>20.9</a:t>
            </a:r>
            <a:r>
              <a:rPr lang="es-ES" dirty="0">
                <a:solidFill>
                  <a:prstClr val="black"/>
                </a:solidFill>
                <a:latin typeface="Helvetica Neue"/>
                <a:cs typeface="Helvetica Neue"/>
              </a:rPr>
              <a:t>% </a:t>
            </a:r>
            <a:r>
              <a:rPr lang="es-ES" dirty="0" smtClean="0">
                <a:solidFill>
                  <a:prstClr val="black"/>
                </a:solidFill>
                <a:latin typeface="Helvetica Neue"/>
                <a:cs typeface="Helvetica Neue"/>
              </a:rPr>
              <a:t>	TB/DM</a:t>
            </a:r>
            <a:endParaRPr lang="es-ES" dirty="0">
              <a:solidFill>
                <a:prstClr val="black"/>
              </a:solidFill>
              <a:latin typeface="Helvetica Neue"/>
              <a:cs typeface="Helvetica Neue"/>
            </a:endParaRPr>
          </a:p>
          <a:p>
            <a:pPr defTabSz="457200"/>
            <a:r>
              <a:rPr lang="es-ES" dirty="0">
                <a:solidFill>
                  <a:prstClr val="black"/>
                </a:solidFill>
                <a:latin typeface="Helvetica Neue"/>
                <a:cs typeface="Helvetica Neue"/>
              </a:rPr>
              <a:t>7.4</a:t>
            </a:r>
            <a:r>
              <a:rPr lang="es-ES" dirty="0" smtClean="0">
                <a:solidFill>
                  <a:prstClr val="black"/>
                </a:solidFill>
                <a:latin typeface="Helvetica Neue"/>
                <a:cs typeface="Helvetica Neue"/>
              </a:rPr>
              <a:t>% 	TB</a:t>
            </a:r>
            <a:r>
              <a:rPr lang="es-ES" dirty="0">
                <a:solidFill>
                  <a:prstClr val="black"/>
                </a:solidFill>
                <a:latin typeface="Helvetica Neue"/>
                <a:cs typeface="Helvetica Neue"/>
              </a:rPr>
              <a:t>/SIDA </a:t>
            </a:r>
          </a:p>
        </p:txBody>
      </p:sp>
      <p:sp>
        <p:nvSpPr>
          <p:cNvPr id="12" name="CuadroTexto 11"/>
          <p:cNvSpPr txBox="1"/>
          <p:nvPr/>
        </p:nvSpPr>
        <p:spPr>
          <a:xfrm>
            <a:off x="3949953" y="6488673"/>
            <a:ext cx="5194050" cy="307777"/>
          </a:xfrm>
          <a:prstGeom prst="rect">
            <a:avLst/>
          </a:prstGeom>
          <a:noFill/>
        </p:spPr>
        <p:txBody>
          <a:bodyPr wrap="none" rtlCol="0">
            <a:spAutoFit/>
          </a:bodyPr>
          <a:lstStyle/>
          <a:p>
            <a:pPr algn="r" defTabSz="457200"/>
            <a:r>
              <a:rPr lang="es-ES" sz="1400" dirty="0" smtClean="0">
                <a:solidFill>
                  <a:prstClr val="black"/>
                </a:solidFill>
                <a:latin typeface="Helvetica Neue"/>
                <a:cs typeface="Helvetica Neue"/>
              </a:rPr>
              <a:t>Plataforma Única de Información /SUIVE/DGE/SS. Cierre 2012</a:t>
            </a:r>
            <a:endParaRPr lang="es-ES" sz="1400" dirty="0">
              <a:solidFill>
                <a:prstClr val="black"/>
              </a:solidFill>
              <a:latin typeface="Helvetica Neue"/>
              <a:cs typeface="Helvetica Neue"/>
            </a:endParaRPr>
          </a:p>
        </p:txBody>
      </p:sp>
      <p:sp>
        <p:nvSpPr>
          <p:cNvPr id="13" name="Título 1"/>
          <p:cNvSpPr txBox="1">
            <a:spLocks/>
          </p:cNvSpPr>
          <p:nvPr/>
        </p:nvSpPr>
        <p:spPr>
          <a:xfrm>
            <a:off x="115478" y="12828"/>
            <a:ext cx="8903453" cy="1143000"/>
          </a:xfrm>
          <a:prstGeom prst="rect">
            <a:avLst/>
          </a:prstGeom>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s-ES" sz="2400" dirty="0" smtClean="0">
                <a:solidFill>
                  <a:prstClr val="black"/>
                </a:solidFill>
                <a:latin typeface="Helvetica Neue"/>
                <a:cs typeface="Helvetica Neue"/>
              </a:rPr>
              <a:t>Incidencia estimada 2012  México </a:t>
            </a:r>
            <a:br>
              <a:rPr lang="es-ES" sz="2400" dirty="0" smtClean="0">
                <a:solidFill>
                  <a:prstClr val="black"/>
                </a:solidFill>
                <a:latin typeface="Helvetica Neue"/>
                <a:cs typeface="Helvetica Neue"/>
              </a:rPr>
            </a:br>
            <a:r>
              <a:rPr lang="es-ES" sz="2400" dirty="0" smtClean="0">
                <a:solidFill>
                  <a:prstClr val="black"/>
                </a:solidFill>
                <a:latin typeface="Helvetica Neue"/>
                <a:cs typeface="Helvetica Neue"/>
              </a:rPr>
              <a:t>SSA</a:t>
            </a:r>
            <a:endParaRPr lang="es-ES" sz="2400" dirty="0">
              <a:solidFill>
                <a:prstClr val="black"/>
              </a:solidFill>
              <a:latin typeface="Helvetica Neue"/>
              <a:cs typeface="Helvetica Neue"/>
            </a:endParaRPr>
          </a:p>
        </p:txBody>
      </p:sp>
      <p:graphicFrame>
        <p:nvGraphicFramePr>
          <p:cNvPr id="2" name="Tabla 1"/>
          <p:cNvGraphicFramePr>
            <a:graphicFrameLocks noGrp="1"/>
          </p:cNvGraphicFramePr>
          <p:nvPr>
            <p:extLst>
              <p:ext uri="{D42A27DB-BD31-4B8C-83A1-F6EECF244321}">
                <p14:modId xmlns="" xmlns:p14="http://schemas.microsoft.com/office/powerpoint/2010/main" val="1634202111"/>
              </p:ext>
            </p:extLst>
          </p:nvPr>
        </p:nvGraphicFramePr>
        <p:xfrm>
          <a:off x="494583" y="4370158"/>
          <a:ext cx="1758560" cy="1854200"/>
        </p:xfrm>
        <a:graphic>
          <a:graphicData uri="http://schemas.openxmlformats.org/drawingml/2006/table">
            <a:tbl>
              <a:tblPr firstRow="1" bandRow="1">
                <a:tableStyleId>{2D5ABB26-0587-4C30-8999-92F81FD0307C}</a:tableStyleId>
              </a:tblPr>
              <a:tblGrid>
                <a:gridCol w="879280"/>
                <a:gridCol w="879280"/>
              </a:tblGrid>
              <a:tr h="370840">
                <a:tc gridSpan="2">
                  <a:txBody>
                    <a:bodyPr/>
                    <a:lstStyle/>
                    <a:p>
                      <a:r>
                        <a:rPr lang="es-ES" sz="1200" b="1" dirty="0" smtClean="0">
                          <a:latin typeface="Helvetica Neue"/>
                          <a:cs typeface="Helvetica Neue"/>
                        </a:rPr>
                        <a:t>TASA (100 000 habs.)</a:t>
                      </a:r>
                      <a:endParaRPr lang="es-ES" sz="1200" b="1" dirty="0">
                        <a:latin typeface="Helvetica Neue"/>
                        <a:cs typeface="Helvetica Neue"/>
                      </a:endParaRPr>
                    </a:p>
                  </a:txBody>
                  <a:tcPr/>
                </a:tc>
                <a:tc hMerge="1">
                  <a:txBody>
                    <a:bodyPr/>
                    <a:lstStyle/>
                    <a:p>
                      <a:endParaRPr lang="es-ES" dirty="0"/>
                    </a:p>
                  </a:txBody>
                  <a:tcPr/>
                </a:tc>
              </a:tr>
              <a:tr h="370840">
                <a:tc>
                  <a:txBody>
                    <a:bodyPr/>
                    <a:lstStyle/>
                    <a:p>
                      <a:endParaRPr lang="es-ES" sz="1200" b="1" dirty="0">
                        <a:latin typeface="Helvetica Neue"/>
                        <a:cs typeface="Helvetica Neue"/>
                      </a:endParaRPr>
                    </a:p>
                  </a:txBody>
                  <a:tcPr>
                    <a:solidFill>
                      <a:schemeClr val="accent2">
                        <a:lumMod val="75000"/>
                      </a:schemeClr>
                    </a:solidFill>
                  </a:tcPr>
                </a:tc>
                <a:tc>
                  <a:txBody>
                    <a:bodyPr/>
                    <a:lstStyle/>
                    <a:p>
                      <a:r>
                        <a:rPr lang="es-ES" sz="1200" b="1" dirty="0" smtClean="0">
                          <a:latin typeface="Helvetica Neue"/>
                          <a:cs typeface="Helvetica Neue"/>
                        </a:rPr>
                        <a:t>&gt;24</a:t>
                      </a:r>
                      <a:endParaRPr lang="es-ES" sz="1200" b="1" dirty="0">
                        <a:latin typeface="Helvetica Neue"/>
                        <a:cs typeface="Helvetica Neue"/>
                      </a:endParaRPr>
                    </a:p>
                  </a:txBody>
                  <a:tcPr/>
                </a:tc>
              </a:tr>
              <a:tr h="370840">
                <a:tc>
                  <a:txBody>
                    <a:bodyPr/>
                    <a:lstStyle/>
                    <a:p>
                      <a:endParaRPr lang="es-ES" sz="1200" b="1" dirty="0">
                        <a:latin typeface="Helvetica Neue"/>
                        <a:cs typeface="Helvetica Neue"/>
                      </a:endParaRPr>
                    </a:p>
                  </a:txBody>
                  <a:tcPr>
                    <a:solidFill>
                      <a:schemeClr val="accent6">
                        <a:lumMod val="60000"/>
                        <a:lumOff val="40000"/>
                      </a:schemeClr>
                    </a:solidFill>
                  </a:tcPr>
                </a:tc>
                <a:tc>
                  <a:txBody>
                    <a:bodyPr/>
                    <a:lstStyle/>
                    <a:p>
                      <a:r>
                        <a:rPr lang="es-ES" sz="1200" b="1" dirty="0" smtClean="0">
                          <a:latin typeface="Helvetica Neue"/>
                          <a:cs typeface="Helvetica Neue"/>
                        </a:rPr>
                        <a:t>14.9-23.9</a:t>
                      </a:r>
                      <a:endParaRPr lang="es-ES" sz="1200" b="1" dirty="0">
                        <a:latin typeface="Helvetica Neue"/>
                        <a:cs typeface="Helvetica Neue"/>
                      </a:endParaRPr>
                    </a:p>
                  </a:txBody>
                  <a:tcPr/>
                </a:tc>
              </a:tr>
              <a:tr h="370840">
                <a:tc>
                  <a:txBody>
                    <a:bodyPr/>
                    <a:lstStyle/>
                    <a:p>
                      <a:endParaRPr lang="es-ES" sz="1200" b="1" dirty="0">
                        <a:latin typeface="Helvetica Neue"/>
                        <a:cs typeface="Helvetica Neue"/>
                      </a:endParaRPr>
                    </a:p>
                  </a:txBody>
                  <a:tcPr>
                    <a:solidFill>
                      <a:srgbClr val="FFDE6D"/>
                    </a:solidFill>
                  </a:tcPr>
                </a:tc>
                <a:tc>
                  <a:txBody>
                    <a:bodyPr/>
                    <a:lstStyle/>
                    <a:p>
                      <a:r>
                        <a:rPr lang="es-ES" sz="1200" b="1" dirty="0" smtClean="0">
                          <a:latin typeface="Helvetica Neue"/>
                          <a:cs typeface="Helvetica Neue"/>
                        </a:rPr>
                        <a:t>7.11-14.8</a:t>
                      </a:r>
                      <a:endParaRPr lang="es-ES" sz="1200" b="1" dirty="0">
                        <a:latin typeface="Helvetica Neue"/>
                        <a:cs typeface="Helvetica Neue"/>
                      </a:endParaRPr>
                    </a:p>
                  </a:txBody>
                  <a:tcPr/>
                </a:tc>
              </a:tr>
              <a:tr h="370840">
                <a:tc>
                  <a:txBody>
                    <a:bodyPr/>
                    <a:lstStyle/>
                    <a:p>
                      <a:endParaRPr lang="es-ES" sz="1200" b="1" dirty="0">
                        <a:latin typeface="Helvetica Neue"/>
                        <a:cs typeface="Helvetica Neue"/>
                      </a:endParaRPr>
                    </a:p>
                  </a:txBody>
                  <a:tcPr>
                    <a:solidFill>
                      <a:srgbClr val="144B3E"/>
                    </a:solidFill>
                  </a:tcPr>
                </a:tc>
                <a:tc>
                  <a:txBody>
                    <a:bodyPr/>
                    <a:lstStyle/>
                    <a:p>
                      <a:r>
                        <a:rPr lang="es-ES" sz="1200" b="1" dirty="0" smtClean="0">
                          <a:latin typeface="Helvetica Neue"/>
                          <a:cs typeface="Helvetica Neue"/>
                        </a:rPr>
                        <a:t>&lt;7.10</a:t>
                      </a:r>
                      <a:endParaRPr lang="es-ES" sz="1200" b="1" dirty="0">
                        <a:latin typeface="Helvetica Neue"/>
                        <a:cs typeface="Helvetica Neue"/>
                      </a:endParaRPr>
                    </a:p>
                  </a:txBody>
                  <a:tcPr/>
                </a:tc>
              </a:tr>
            </a:tbl>
          </a:graphicData>
        </a:graphic>
      </p:graphicFrame>
    </p:spTree>
    <p:extLst>
      <p:ext uri="{BB962C8B-B14F-4D97-AF65-F5344CB8AC3E}">
        <p14:creationId xmlns="" xmlns:p14="http://schemas.microsoft.com/office/powerpoint/2010/main" val="13297793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sz="3600" dirty="0" smtClean="0"/>
              <a:t>Tuberculosis </a:t>
            </a:r>
            <a:r>
              <a:rPr lang="es-ES_tradnl" sz="3600" dirty="0" err="1" smtClean="0"/>
              <a:t>Farmaco</a:t>
            </a:r>
            <a:r>
              <a:rPr lang="es-ES_tradnl" sz="3600" dirty="0" smtClean="0"/>
              <a:t>-resistente</a:t>
            </a:r>
            <a:br>
              <a:rPr lang="es-ES_tradnl" sz="3600" dirty="0" smtClean="0"/>
            </a:br>
            <a:r>
              <a:rPr lang="es-ES_tradnl" sz="3600" dirty="0" smtClean="0"/>
              <a:t>(Casos nuevos 2000 </a:t>
            </a:r>
            <a:r>
              <a:rPr lang="es-ES_tradnl" sz="3600" dirty="0" err="1" smtClean="0"/>
              <a:t>–</a:t>
            </a:r>
            <a:r>
              <a:rPr lang="es-ES_tradnl" sz="3600" dirty="0" smtClean="0"/>
              <a:t> 2010)</a:t>
            </a:r>
            <a:endParaRPr lang="es-ES_tradnl" sz="3600" dirty="0"/>
          </a:p>
        </p:txBody>
      </p:sp>
      <p:pic>
        <p:nvPicPr>
          <p:cNvPr id="4" name="Imagen 3"/>
          <p:cNvPicPr>
            <a:picLocks noChangeAspect="1"/>
          </p:cNvPicPr>
          <p:nvPr/>
        </p:nvPicPr>
        <p:blipFill>
          <a:blip r:embed="rId2" cstate="print"/>
          <a:stretch>
            <a:fillRect/>
          </a:stretch>
        </p:blipFill>
        <p:spPr>
          <a:xfrm>
            <a:off x="0" y="1612900"/>
            <a:ext cx="9118600" cy="52451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228600" y="2151731"/>
            <a:ext cx="5105400" cy="2554545"/>
          </a:xfrm>
          <a:prstGeom prst="rect">
            <a:avLst/>
          </a:prstGeom>
          <a:noFill/>
        </p:spPr>
        <p:txBody>
          <a:bodyPr wrap="square" rtlCol="0">
            <a:spAutoFit/>
          </a:bodyPr>
          <a:lstStyle/>
          <a:p>
            <a:r>
              <a:rPr lang="es-ES_tradnl" sz="4000" b="1" dirty="0" smtClean="0">
                <a:ln w="17780" cmpd="sng">
                  <a:solidFill>
                    <a:schemeClr val="accent1"/>
                  </a:solidFill>
                  <a:prstDash val="solid"/>
                  <a:miter lim="800000"/>
                </a:ln>
                <a:solidFill>
                  <a:schemeClr val="tx1">
                    <a:lumMod val="95000"/>
                    <a:lumOff val="5000"/>
                  </a:schemeClr>
                </a:solidFill>
                <a:effectLst>
                  <a:outerShdw blurRad="50800" algn="tl" rotWithShape="0">
                    <a:schemeClr val="accent1"/>
                  </a:outerShdw>
                </a:effectLst>
                <a:latin typeface="Cooper Black"/>
                <a:cs typeface="Cooper Black"/>
              </a:rPr>
              <a:t>PAPEL DE </a:t>
            </a:r>
          </a:p>
          <a:p>
            <a:r>
              <a:rPr lang="es-ES_tradnl" sz="4000" b="1" dirty="0" smtClean="0">
                <a:ln w="17780" cmpd="sng">
                  <a:solidFill>
                    <a:schemeClr val="accent1"/>
                  </a:solidFill>
                  <a:prstDash val="solid"/>
                  <a:miter lim="800000"/>
                </a:ln>
                <a:solidFill>
                  <a:schemeClr val="tx1">
                    <a:lumMod val="95000"/>
                    <a:lumOff val="5000"/>
                  </a:schemeClr>
                </a:solidFill>
                <a:effectLst>
                  <a:outerShdw blurRad="50800" algn="tl" rotWithShape="0">
                    <a:schemeClr val="accent1"/>
                  </a:outerShdw>
                </a:effectLst>
                <a:latin typeface="Cooper Black"/>
                <a:cs typeface="Cooper Black"/>
              </a:rPr>
              <a:t>LA CLINICA DE TUBERCULOSIS EN EL INER</a:t>
            </a:r>
            <a:endParaRPr lang="es-ES_tradnl" sz="4000" b="1" dirty="0">
              <a:ln w="17780" cmpd="sng">
                <a:solidFill>
                  <a:schemeClr val="accent1"/>
                </a:solidFill>
                <a:prstDash val="solid"/>
                <a:miter lim="800000"/>
              </a:ln>
              <a:solidFill>
                <a:schemeClr val="tx1">
                  <a:lumMod val="95000"/>
                  <a:lumOff val="5000"/>
                </a:schemeClr>
              </a:solidFill>
              <a:effectLst>
                <a:outerShdw blurRad="50800" algn="tl" rotWithShape="0">
                  <a:schemeClr val="accent1"/>
                </a:outerShdw>
              </a:effectLst>
              <a:latin typeface="Cooper Black"/>
              <a:cs typeface="Cooper Black"/>
            </a:endParaRPr>
          </a:p>
        </p:txBody>
      </p:sp>
      <p:pic>
        <p:nvPicPr>
          <p:cNvPr id="10" name="Imagen 9" descr="México-libre-de-tuberculosis-186x300.jpg"/>
          <p:cNvPicPr>
            <a:picLocks noChangeAspect="1"/>
          </p:cNvPicPr>
          <p:nvPr/>
        </p:nvPicPr>
        <p:blipFill>
          <a:blip r:embed="rId2" cstate="print"/>
          <a:stretch>
            <a:fillRect/>
          </a:stretch>
        </p:blipFill>
        <p:spPr>
          <a:xfrm>
            <a:off x="5562600" y="0"/>
            <a:ext cx="3657600" cy="6858000"/>
          </a:xfrm>
          <a:prstGeom prst="rect">
            <a:avLst/>
          </a:prstGeom>
        </p:spPr>
      </p:pic>
      <p:pic>
        <p:nvPicPr>
          <p:cNvPr id="13" name="Picture 6" descr="image.png"/>
          <p:cNvPicPr>
            <a:picLocks noChangeAspect="1"/>
          </p:cNvPicPr>
          <p:nvPr/>
        </p:nvPicPr>
        <p:blipFill>
          <a:blip r:embed="rId3" cstate="print"/>
          <a:srcRect/>
          <a:stretch>
            <a:fillRect/>
          </a:stretch>
        </p:blipFill>
        <p:spPr bwMode="auto">
          <a:xfrm>
            <a:off x="0" y="3"/>
            <a:ext cx="1946672" cy="1886396"/>
          </a:xfrm>
          <a:prstGeom prst="rect">
            <a:avLst/>
          </a:prstGeom>
          <a:noFill/>
          <a:ln w="12700">
            <a:noFill/>
            <a:miter lim="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60"/>
            <a:ext cx="7806240" cy="1143480"/>
          </a:xfrm>
        </p:spPr>
        <p:txBody>
          <a:bodyPr>
            <a:normAutofit/>
          </a:bodyPr>
          <a:lstStyle/>
          <a:p>
            <a:r>
              <a:rPr lang="es-ES" dirty="0" smtClean="0"/>
              <a:t/>
            </a:r>
            <a:br>
              <a:rPr lang="es-ES" dirty="0" smtClean="0"/>
            </a:br>
            <a:r>
              <a:rPr lang="es-ES" dirty="0" smtClean="0"/>
              <a:t>Problemas Actuales  Prioridades  </a:t>
            </a:r>
            <a:br>
              <a:rPr lang="es-ES" dirty="0" smtClean="0"/>
            </a:br>
            <a:endParaRPr lang="es-ES" dirty="0"/>
          </a:p>
        </p:txBody>
      </p:sp>
      <p:sp>
        <p:nvSpPr>
          <p:cNvPr id="3" name="2 CuadroTexto"/>
          <p:cNvSpPr txBox="1"/>
          <p:nvPr/>
        </p:nvSpPr>
        <p:spPr>
          <a:xfrm>
            <a:off x="1331640" y="1412785"/>
            <a:ext cx="6264696" cy="1292546"/>
          </a:xfrm>
          <a:prstGeom prst="rect">
            <a:avLst/>
          </a:prstGeom>
          <a:solidFill>
            <a:schemeClr val="tx1">
              <a:lumMod val="65000"/>
              <a:lumOff val="35000"/>
            </a:schemeClr>
          </a:solidFill>
        </p:spPr>
        <p:txBody>
          <a:bodyPr wrap="square" lIns="91320" tIns="45663" rIns="91320" bIns="45663" rtlCol="0">
            <a:spAutoFit/>
          </a:bodyPr>
          <a:lstStyle/>
          <a:p>
            <a:r>
              <a:rPr lang="es-ES" sz="2000" b="1" dirty="0" err="1">
                <a:solidFill>
                  <a:schemeClr val="bg1"/>
                </a:solidFill>
              </a:rPr>
              <a:t>Coinfecciòn</a:t>
            </a:r>
            <a:r>
              <a:rPr lang="es-ES" sz="2000" b="1" dirty="0">
                <a:solidFill>
                  <a:schemeClr val="bg1"/>
                </a:solidFill>
              </a:rPr>
              <a:t> TB –HIV</a:t>
            </a:r>
          </a:p>
          <a:p>
            <a:r>
              <a:rPr lang="es-ES" sz="2000" b="1" dirty="0">
                <a:solidFill>
                  <a:schemeClr val="bg1"/>
                </a:solidFill>
              </a:rPr>
              <a:t> Tratamientos Ineficientes  con Aparición de cepas MDR Y  XDR  </a:t>
            </a:r>
          </a:p>
          <a:p>
            <a:endParaRPr lang="es-ES" dirty="0"/>
          </a:p>
        </p:txBody>
      </p:sp>
      <p:graphicFrame>
        <p:nvGraphicFramePr>
          <p:cNvPr id="6" name="5 Tabla"/>
          <p:cNvGraphicFramePr>
            <a:graphicFrameLocks noGrp="1"/>
          </p:cNvGraphicFramePr>
          <p:nvPr/>
        </p:nvGraphicFramePr>
        <p:xfrm>
          <a:off x="827606" y="2924957"/>
          <a:ext cx="6672063" cy="3482032"/>
        </p:xfrm>
        <a:graphic>
          <a:graphicData uri="http://schemas.openxmlformats.org/drawingml/2006/table">
            <a:tbl>
              <a:tblPr firstRow="1" bandRow="1">
                <a:tableStyleId>{5C22544A-7EE6-4342-B048-85BDC9FD1C3A}</a:tableStyleId>
              </a:tblPr>
              <a:tblGrid>
                <a:gridCol w="2224021"/>
                <a:gridCol w="2224021"/>
                <a:gridCol w="2224021"/>
              </a:tblGrid>
              <a:tr h="627690">
                <a:tc>
                  <a:txBody>
                    <a:bodyPr/>
                    <a:lstStyle/>
                    <a:p>
                      <a:r>
                        <a:rPr lang="es-ES" sz="1800" dirty="0" err="1" smtClean="0"/>
                        <a:t>Poblaciòn</a:t>
                      </a:r>
                      <a:r>
                        <a:rPr lang="es-ES" sz="1800" dirty="0" smtClean="0"/>
                        <a:t> </a:t>
                      </a:r>
                      <a:endParaRPr lang="es-ES" sz="1800" dirty="0"/>
                    </a:p>
                  </a:txBody>
                  <a:tcPr>
                    <a:solidFill>
                      <a:schemeClr val="tx2">
                        <a:lumMod val="65000"/>
                        <a:lumOff val="35000"/>
                      </a:schemeClr>
                    </a:solidFill>
                  </a:tcPr>
                </a:tc>
                <a:tc>
                  <a:txBody>
                    <a:bodyPr/>
                    <a:lstStyle/>
                    <a:p>
                      <a:r>
                        <a:rPr lang="es-ES" sz="1800" dirty="0" smtClean="0"/>
                        <a:t>Terapia Actual </a:t>
                      </a:r>
                      <a:endParaRPr lang="es-ES" sz="1800" dirty="0"/>
                    </a:p>
                  </a:txBody>
                  <a:tcPr>
                    <a:solidFill>
                      <a:schemeClr val="tx1">
                        <a:lumMod val="65000"/>
                        <a:lumOff val="35000"/>
                      </a:schemeClr>
                    </a:solidFill>
                  </a:tcPr>
                </a:tc>
                <a:tc>
                  <a:txBody>
                    <a:bodyPr/>
                    <a:lstStyle/>
                    <a:p>
                      <a:r>
                        <a:rPr lang="es-ES" sz="1800" dirty="0" smtClean="0"/>
                        <a:t>Prioridades</a:t>
                      </a:r>
                      <a:r>
                        <a:rPr lang="es-ES" sz="1800" baseline="0" dirty="0" smtClean="0"/>
                        <a:t> </a:t>
                      </a:r>
                      <a:endParaRPr lang="es-ES" sz="1800" dirty="0"/>
                    </a:p>
                  </a:txBody>
                  <a:tcPr>
                    <a:solidFill>
                      <a:schemeClr val="tx1">
                        <a:lumMod val="65000"/>
                        <a:lumOff val="35000"/>
                      </a:schemeClr>
                    </a:solidFill>
                  </a:tcPr>
                </a:tc>
              </a:tr>
              <a:tr h="644458">
                <a:tc>
                  <a:txBody>
                    <a:bodyPr/>
                    <a:lstStyle/>
                    <a:p>
                      <a:r>
                        <a:rPr lang="es-ES" sz="1800" dirty="0" smtClean="0"/>
                        <a:t>TB </a:t>
                      </a:r>
                      <a:r>
                        <a:rPr lang="es-ES" sz="1800" dirty="0" err="1" smtClean="0"/>
                        <a:t>drogosensible</a:t>
                      </a:r>
                      <a:r>
                        <a:rPr lang="es-ES" sz="1800" dirty="0" smtClean="0"/>
                        <a:t> </a:t>
                      </a:r>
                      <a:endParaRPr lang="es-ES" sz="1800" dirty="0"/>
                    </a:p>
                  </a:txBody>
                  <a:tcPr/>
                </a:tc>
                <a:tc>
                  <a:txBody>
                    <a:bodyPr/>
                    <a:lstStyle/>
                    <a:p>
                      <a:r>
                        <a:rPr lang="es-ES" sz="1800" dirty="0" smtClean="0"/>
                        <a:t>4 drogas &gt; 6</a:t>
                      </a:r>
                      <a:r>
                        <a:rPr lang="es-ES" sz="1800" baseline="0" dirty="0" smtClean="0"/>
                        <a:t> Meses </a:t>
                      </a:r>
                    </a:p>
                    <a:p>
                      <a:r>
                        <a:rPr lang="es-ES" sz="1800" baseline="0" dirty="0" smtClean="0"/>
                        <a:t>2RHZE + 4 RH </a:t>
                      </a:r>
                      <a:endParaRPr lang="es-ES" sz="1800" dirty="0"/>
                    </a:p>
                  </a:txBody>
                  <a:tcPr/>
                </a:tc>
                <a:tc>
                  <a:txBody>
                    <a:bodyPr/>
                    <a:lstStyle/>
                    <a:p>
                      <a:r>
                        <a:rPr lang="es-ES" sz="1800" dirty="0" err="1" smtClean="0"/>
                        <a:t>Regimenes</a:t>
                      </a:r>
                      <a:r>
                        <a:rPr lang="es-ES" sz="1800" dirty="0" smtClean="0"/>
                        <a:t> cortos </a:t>
                      </a:r>
                    </a:p>
                    <a:p>
                      <a:r>
                        <a:rPr lang="es-ES" sz="1800" dirty="0" smtClean="0"/>
                        <a:t>Terapias Simples </a:t>
                      </a:r>
                      <a:endParaRPr lang="es-ES" sz="1800" dirty="0"/>
                    </a:p>
                  </a:txBody>
                  <a:tcPr/>
                </a:tc>
              </a:tr>
              <a:tr h="644458">
                <a:tc>
                  <a:txBody>
                    <a:bodyPr/>
                    <a:lstStyle/>
                    <a:p>
                      <a:r>
                        <a:rPr lang="es-ES" sz="1800" dirty="0" smtClean="0"/>
                        <a:t>TB</a:t>
                      </a:r>
                      <a:r>
                        <a:rPr lang="es-ES" sz="1800" baseline="0" dirty="0" smtClean="0"/>
                        <a:t>  </a:t>
                      </a:r>
                      <a:r>
                        <a:rPr lang="es-ES" sz="1800" dirty="0" smtClean="0"/>
                        <a:t>Resistente MDR </a:t>
                      </a:r>
                    </a:p>
                    <a:p>
                      <a:r>
                        <a:rPr lang="es-ES" sz="1800" dirty="0" smtClean="0"/>
                        <a:t>XDR </a:t>
                      </a:r>
                      <a:endParaRPr lang="es-ES" sz="1800" dirty="0"/>
                    </a:p>
                  </a:txBody>
                  <a:tcPr/>
                </a:tc>
                <a:tc>
                  <a:txBody>
                    <a:bodyPr/>
                    <a:lstStyle/>
                    <a:p>
                      <a:r>
                        <a:rPr lang="es-ES" sz="1800" dirty="0" smtClean="0"/>
                        <a:t>Drogas Secundarias</a:t>
                      </a:r>
                      <a:r>
                        <a:rPr lang="es-ES" sz="1800" baseline="0" dirty="0" smtClean="0"/>
                        <a:t> </a:t>
                      </a:r>
                    </a:p>
                    <a:p>
                      <a:r>
                        <a:rPr lang="es-ES" sz="1800" baseline="0" dirty="0" smtClean="0"/>
                        <a:t>Inyectables  48 meses </a:t>
                      </a:r>
                      <a:endParaRPr lang="es-ES" sz="1800" dirty="0"/>
                    </a:p>
                  </a:txBody>
                  <a:tcPr/>
                </a:tc>
                <a:tc>
                  <a:txBody>
                    <a:bodyPr/>
                    <a:lstStyle/>
                    <a:p>
                      <a:r>
                        <a:rPr lang="es-ES" sz="1800" dirty="0" smtClean="0"/>
                        <a:t>Tratamiento Oral  Corto -Eficaz -Seguro </a:t>
                      </a:r>
                      <a:endParaRPr lang="es-ES" sz="1800" dirty="0"/>
                    </a:p>
                  </a:txBody>
                  <a:tcPr/>
                </a:tc>
              </a:tr>
              <a:tr h="920968">
                <a:tc>
                  <a:txBody>
                    <a:bodyPr/>
                    <a:lstStyle/>
                    <a:p>
                      <a:r>
                        <a:rPr lang="es-ES" sz="1800" dirty="0" smtClean="0"/>
                        <a:t>TB  HIV </a:t>
                      </a:r>
                      <a:endParaRPr lang="es-ES" sz="1800" dirty="0"/>
                    </a:p>
                  </a:txBody>
                  <a:tcPr/>
                </a:tc>
                <a:tc>
                  <a:txBody>
                    <a:bodyPr/>
                    <a:lstStyle/>
                    <a:p>
                      <a:r>
                        <a:rPr lang="es-ES" sz="1800" dirty="0" err="1" smtClean="0"/>
                        <a:t>Interacciòn</a:t>
                      </a:r>
                      <a:r>
                        <a:rPr lang="es-ES" sz="1800" dirty="0" smtClean="0"/>
                        <a:t> drogas </a:t>
                      </a:r>
                    </a:p>
                    <a:p>
                      <a:r>
                        <a:rPr lang="es-ES" sz="1800" dirty="0" smtClean="0"/>
                        <a:t>TB-HIV</a:t>
                      </a:r>
                      <a:r>
                        <a:rPr lang="es-ES" sz="1800" baseline="0" dirty="0" smtClean="0"/>
                        <a:t> </a:t>
                      </a:r>
                      <a:endParaRPr lang="es-ES" sz="1800" dirty="0"/>
                    </a:p>
                  </a:txBody>
                  <a:tcPr/>
                </a:tc>
                <a:tc>
                  <a:txBody>
                    <a:bodyPr/>
                    <a:lstStyle/>
                    <a:p>
                      <a:r>
                        <a:rPr lang="es-ES" sz="1800" dirty="0" smtClean="0"/>
                        <a:t>No </a:t>
                      </a:r>
                      <a:r>
                        <a:rPr lang="es-ES" sz="1800" dirty="0" err="1" smtClean="0"/>
                        <a:t>interacciòn</a:t>
                      </a:r>
                      <a:r>
                        <a:rPr lang="es-ES" sz="1800" dirty="0" smtClean="0"/>
                        <a:t> </a:t>
                      </a:r>
                    </a:p>
                    <a:p>
                      <a:r>
                        <a:rPr lang="es-ES" sz="1800" dirty="0" err="1" smtClean="0"/>
                        <a:t>Coadminitracion</a:t>
                      </a:r>
                      <a:r>
                        <a:rPr lang="es-ES" sz="1800" baseline="0" dirty="0" smtClean="0"/>
                        <a:t> segura </a:t>
                      </a:r>
                      <a:endParaRPr lang="es-ES" sz="1800" dirty="0"/>
                    </a:p>
                  </a:txBody>
                  <a:tcPr/>
                </a:tc>
              </a:tr>
              <a:tr h="644458">
                <a:tc>
                  <a:txBody>
                    <a:bodyPr/>
                    <a:lstStyle/>
                    <a:p>
                      <a:r>
                        <a:rPr lang="es-ES" sz="1800" dirty="0" smtClean="0"/>
                        <a:t>TB latentes </a:t>
                      </a:r>
                      <a:endParaRPr lang="es-ES" sz="1800" dirty="0"/>
                    </a:p>
                  </a:txBody>
                  <a:tcPr/>
                </a:tc>
                <a:tc>
                  <a:txBody>
                    <a:bodyPr/>
                    <a:lstStyle/>
                    <a:p>
                      <a:r>
                        <a:rPr lang="es-ES" sz="1800" dirty="0" err="1" smtClean="0"/>
                        <a:t>Isoniazida</a:t>
                      </a:r>
                      <a:r>
                        <a:rPr lang="es-ES" sz="1800" dirty="0" smtClean="0"/>
                        <a:t> 6-9 meses </a:t>
                      </a:r>
                      <a:endParaRPr lang="es-ES" sz="1800" dirty="0"/>
                    </a:p>
                  </a:txBody>
                  <a:tcPr/>
                </a:tc>
                <a:tc>
                  <a:txBody>
                    <a:bodyPr/>
                    <a:lstStyle/>
                    <a:p>
                      <a:r>
                        <a:rPr lang="es-ES" sz="1800" dirty="0" smtClean="0"/>
                        <a:t>Terapia Corta –Segura </a:t>
                      </a:r>
                      <a:endParaRPr lang="es-ES" sz="1800" dirty="0"/>
                    </a:p>
                  </a:txBody>
                  <a:tcPr/>
                </a:tc>
              </a:tr>
            </a:tbl>
          </a:graphicData>
        </a:graphic>
      </p:graphicFrame>
      <p:pic>
        <p:nvPicPr>
          <p:cNvPr id="5" name="Picture 6" descr="image.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03569" y="269870"/>
            <a:ext cx="1225713" cy="118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Gothic"/>
        <a:cs typeface="Gothic"/>
      </a:majorFont>
      <a:minorFont>
        <a:latin typeface="Times New Roman"/>
        <a:ea typeface="Gothic"/>
        <a:cs typeface="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Gothic"/>
        <a:cs typeface="Gothic"/>
      </a:majorFont>
      <a:minorFont>
        <a:latin typeface="Times New Roman"/>
        <a:ea typeface="Gothic"/>
        <a:cs typeface="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Gothic"/>
        <a:cs typeface="Gothic"/>
      </a:majorFont>
      <a:minorFont>
        <a:latin typeface="Times New Roman"/>
        <a:ea typeface="Gothic"/>
        <a:cs typeface="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15853</TotalTime>
  <Words>2654</Words>
  <Application>Microsoft Office PowerPoint</Application>
  <PresentationFormat>Presentación en pantalla (4:3)</PresentationFormat>
  <Paragraphs>411</Paragraphs>
  <Slides>44</Slides>
  <Notes>18</Notes>
  <HiddenSlides>0</HiddenSlides>
  <MMClips>0</MMClips>
  <ScaleCrop>false</ScaleCrop>
  <HeadingPairs>
    <vt:vector size="4" baseType="variant">
      <vt:variant>
        <vt:lpstr>Tema</vt:lpstr>
      </vt:variant>
      <vt:variant>
        <vt:i4>8</vt:i4>
      </vt:variant>
      <vt:variant>
        <vt:lpstr>Títulos de diapositiva</vt:lpstr>
      </vt:variant>
      <vt:variant>
        <vt:i4>44</vt:i4>
      </vt:variant>
    </vt:vector>
  </HeadingPairs>
  <TitlesOfParts>
    <vt:vector size="52" baseType="lpstr">
      <vt:lpstr>Tema de Office</vt:lpstr>
      <vt:lpstr>Office Theme</vt:lpstr>
      <vt:lpstr>1_Office Theme</vt:lpstr>
      <vt:lpstr>2_Office Theme</vt:lpstr>
      <vt:lpstr>1_Tema de Office</vt:lpstr>
      <vt:lpstr>Módulo</vt:lpstr>
      <vt:lpstr>3_Tema de Office</vt:lpstr>
      <vt:lpstr>4_Tema de Office</vt:lpstr>
      <vt:lpstr>Tuberculosis Nuevos Tratamientos en Tuberculosis Multidrogoresistente </vt:lpstr>
      <vt:lpstr>Diapositiva 2</vt:lpstr>
      <vt:lpstr>TUBERCULOSIS ANTECEDENTES </vt:lpstr>
      <vt:lpstr>Diapositiva 4</vt:lpstr>
      <vt:lpstr>Diapositiva 5</vt:lpstr>
      <vt:lpstr>Diapositiva 6</vt:lpstr>
      <vt:lpstr>Tuberculosis Farmaco-resistente (Casos nuevos 2000 – 2010)</vt:lpstr>
      <vt:lpstr>Diapositiva 8</vt:lpstr>
      <vt:lpstr> Problemas Actuales  Prioridades   </vt:lpstr>
      <vt:lpstr>Diapositiva 10</vt:lpstr>
      <vt:lpstr>Diapositiva 11</vt:lpstr>
      <vt:lpstr>Programa de TBP farmaco-resistente  en el INER</vt:lpstr>
      <vt:lpstr>Diapositiva 13</vt:lpstr>
      <vt:lpstr>Perspectivas Históricas </vt:lpstr>
      <vt:lpstr>Diapositiva 15</vt:lpstr>
      <vt:lpstr>Mecanismo de Acción</vt:lpstr>
      <vt:lpstr>Diapositiva 17</vt:lpstr>
      <vt:lpstr>Diapositiva 18</vt:lpstr>
      <vt:lpstr>Diapositiva 19</vt:lpstr>
      <vt:lpstr>Diapositiva 20</vt:lpstr>
      <vt:lpstr>Diapositiva 21</vt:lpstr>
      <vt:lpstr>Diapositiva 22</vt:lpstr>
      <vt:lpstr>Diapositiva 23</vt:lpstr>
      <vt:lpstr>Diapositiva 24</vt:lpstr>
      <vt:lpstr>Diapositiva 25</vt:lpstr>
      <vt:lpstr>Conclusiòn</vt:lpstr>
      <vt:lpstr>Diapositiva 27</vt:lpstr>
      <vt:lpstr>Diapositiva 28</vt:lpstr>
      <vt:lpstr>Diapositiva 29</vt:lpstr>
      <vt:lpstr>Diapositiva 30</vt:lpstr>
      <vt:lpstr>Diapositiva 31</vt:lpstr>
      <vt:lpstr>Diapositiva 32</vt:lpstr>
      <vt:lpstr>Situación actual</vt:lpstr>
      <vt:lpstr>Diapositiva 34</vt:lpstr>
      <vt:lpstr>Diapositiva 35</vt:lpstr>
      <vt:lpstr>Fármacos inductores de autofagia para controlar la infección por M. tuberculosis</vt:lpstr>
      <vt:lpstr>Diapositiva 37</vt:lpstr>
      <vt:lpstr>Diapositiva 38</vt:lpstr>
      <vt:lpstr>Diapositiva 39</vt:lpstr>
      <vt:lpstr>Diapositiva 40</vt:lpstr>
      <vt:lpstr>Diapositiva 41</vt:lpstr>
      <vt:lpstr>Diapositiva 42</vt:lpstr>
      <vt:lpstr>Diapositiva 43</vt:lpstr>
      <vt:lpstr>Diapositiva 44</vt:lpstr>
    </vt:vector>
  </TitlesOfParts>
  <Company>INER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Dr. Sada</dc:creator>
  <cp:lastModifiedBy>Dr. Sada</cp:lastModifiedBy>
  <cp:revision>1093</cp:revision>
  <dcterms:created xsi:type="dcterms:W3CDTF">2014-05-13T19:19:44Z</dcterms:created>
  <dcterms:modified xsi:type="dcterms:W3CDTF">2015-06-03T17:39:15Z</dcterms:modified>
</cp:coreProperties>
</file>